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76" r:id="rId3"/>
    <p:sldId id="293" r:id="rId4"/>
    <p:sldId id="318" r:id="rId5"/>
    <p:sldId id="317"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94434" autoAdjust="0"/>
  </p:normalViewPr>
  <p:slideViewPr>
    <p:cSldViewPr snapToGrid="0">
      <p:cViewPr>
        <p:scale>
          <a:sx n="70" d="100"/>
          <a:sy n="70" d="100"/>
        </p:scale>
        <p:origin x="-96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11701-BF6A-43E7-B362-6F99440F78AD}"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2BFD8-0C66-4AAF-B82F-1BEFEC132747}" type="slidenum">
              <a:rPr lang="en-US" smtClean="0"/>
              <a:t>‹#›</a:t>
            </a:fld>
            <a:endParaRPr lang="en-US"/>
          </a:p>
        </p:txBody>
      </p:sp>
    </p:spTree>
    <p:extLst>
      <p:ext uri="{BB962C8B-B14F-4D97-AF65-F5344CB8AC3E}">
        <p14:creationId xmlns:p14="http://schemas.microsoft.com/office/powerpoint/2010/main" val="230068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1</a:t>
            </a:fld>
            <a:endParaRPr lang="en-US"/>
          </a:p>
        </p:txBody>
      </p:sp>
    </p:spTree>
    <p:extLst>
      <p:ext uri="{BB962C8B-B14F-4D97-AF65-F5344CB8AC3E}">
        <p14:creationId xmlns:p14="http://schemas.microsoft.com/office/powerpoint/2010/main" val="239611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02BFD8-0C66-4AAF-B82F-1BEFEC132747}" type="slidenum">
              <a:rPr lang="en-US" smtClean="0"/>
              <a:t>14</a:t>
            </a:fld>
            <a:endParaRPr lang="en-US"/>
          </a:p>
        </p:txBody>
      </p:sp>
    </p:spTree>
    <p:extLst>
      <p:ext uri="{BB962C8B-B14F-4D97-AF65-F5344CB8AC3E}">
        <p14:creationId xmlns:p14="http://schemas.microsoft.com/office/powerpoint/2010/main" val="389065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8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42516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219938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194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1E0D-4E41-4B2B-A334-2831F4CD5C98}"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20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B1E0D-4E41-4B2B-A334-2831F4CD5C98}"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75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B1E0D-4E41-4B2B-A334-2831F4CD5C98}"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68398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B1E0D-4E41-4B2B-A334-2831F4CD5C98}"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2116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FB1E0D-4E41-4B2B-A334-2831F4CD5C98}" type="datetimeFigureOut">
              <a:rPr lang="en-US" smtClean="0"/>
              <a:t>5/28/2024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41742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FB1E0D-4E41-4B2B-A334-2831F4CD5C98}" type="datetimeFigureOut">
              <a:rPr lang="en-US" smtClean="0"/>
              <a:t>5/28/2024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F8ACC-7A57-4FA5-BC0A-44F342567156}" type="slidenum">
              <a:rPr lang="en-US" smtClean="0"/>
              <a:t>‹#›</a:t>
            </a:fld>
            <a:endParaRPr lang="en-US"/>
          </a:p>
        </p:txBody>
      </p:sp>
    </p:spTree>
    <p:extLst>
      <p:ext uri="{BB962C8B-B14F-4D97-AF65-F5344CB8AC3E}">
        <p14:creationId xmlns:p14="http://schemas.microsoft.com/office/powerpoint/2010/main" val="424733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1E0D-4E41-4B2B-A334-2831F4CD5C98}"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6351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FB1E0D-4E41-4B2B-A334-2831F4CD5C98}" type="datetimeFigureOut">
              <a:rPr lang="en-US" smtClean="0"/>
              <a:t>5/28/2024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F8ACC-7A57-4FA5-BC0A-44F342567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197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ugc.futurelearn.com/uploads/assets/e8/f8/e8f85554-4eec-4dd0-943f-b39e4ca01475.pn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gc.futurelearn.com/uploads/assets/ec/6d/ec6dd780-fe54-49aa-b5c7-729a81806009.p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gc.futurelearn.com/uploads/assets/2d/1f/2d1f9701-38c0-414f-824c-3151adfb660f.pn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gc.futurelearn.com/uploads/assets/d2/98/d298e06a-b66e-4c94-9018-0d6a295bfcc0.p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 xmlns:a16="http://schemas.microsoft.com/office/drawing/2014/main" id="{E75F8FC7-2268-462F-AFF6-A4A975C34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686015"/>
          </a:xfrm>
        </p:spPr>
        <p:txBody>
          <a:bodyPr>
            <a:normAutofit/>
          </a:bodyPr>
          <a:lstStyle/>
          <a:p>
            <a:r>
              <a:rPr lang="en-US" sz="6800"/>
              <a:t>Technical Writing and Presentation Skills</a:t>
            </a:r>
          </a:p>
        </p:txBody>
      </p:sp>
      <p:sp>
        <p:nvSpPr>
          <p:cNvPr id="3" name="Subtitle 2"/>
          <p:cNvSpPr>
            <a:spLocks noGrp="1"/>
          </p:cNvSpPr>
          <p:nvPr>
            <p:ph type="subTitle" idx="1"/>
          </p:nvPr>
        </p:nvSpPr>
        <p:spPr>
          <a:xfrm>
            <a:off x="6729999" y="4455621"/>
            <a:ext cx="4829101" cy="1238616"/>
          </a:xfrm>
        </p:spPr>
        <p:txBody>
          <a:bodyPr>
            <a:normAutofit/>
          </a:bodyPr>
          <a:lstStyle/>
          <a:p>
            <a:r>
              <a:rPr lang="en-US" dirty="0" smtClean="0">
                <a:solidFill>
                  <a:schemeClr val="tx1">
                    <a:lumMod val="85000"/>
                    <a:lumOff val="15000"/>
                  </a:schemeClr>
                </a:solidFill>
              </a:rPr>
              <a:t>Dr. </a:t>
            </a:r>
            <a:r>
              <a:rPr lang="en-US" dirty="0" err="1" smtClean="0">
                <a:solidFill>
                  <a:schemeClr val="tx1">
                    <a:lumMod val="85000"/>
                    <a:lumOff val="15000"/>
                  </a:schemeClr>
                </a:solidFill>
              </a:rPr>
              <a:t>Qamaruddin</a:t>
            </a:r>
            <a:r>
              <a:rPr lang="en-US" dirty="0" smtClean="0">
                <a:solidFill>
                  <a:schemeClr val="tx1">
                    <a:lumMod val="85000"/>
                    <a:lumOff val="15000"/>
                  </a:schemeClr>
                </a:solidFill>
              </a:rPr>
              <a:t> </a:t>
            </a:r>
            <a:r>
              <a:rPr lang="en-US" smtClean="0">
                <a:solidFill>
                  <a:schemeClr val="tx1">
                    <a:lumMod val="85000"/>
                    <a:lumOff val="15000"/>
                  </a:schemeClr>
                </a:solidFill>
              </a:rPr>
              <a:t>Memon</a:t>
            </a:r>
            <a:endParaRPr lang="en-US" dirty="0">
              <a:solidFill>
                <a:schemeClr val="tx1">
                  <a:lumMod val="85000"/>
                  <a:lumOff val="15000"/>
                </a:schemeClr>
              </a:solidFill>
            </a:endParaRPr>
          </a:p>
        </p:txBody>
      </p:sp>
      <p:pic>
        <p:nvPicPr>
          <p:cNvPr id="4" name="Picture 3"/>
          <p:cNvPicPr>
            <a:picLocks noChangeAspect="1"/>
          </p:cNvPicPr>
          <p:nvPr/>
        </p:nvPicPr>
        <p:blipFill rotWithShape="1">
          <a:blip r:embed="rId3"/>
          <a:srcRect t="7467"/>
          <a:stretch/>
        </p:blipFill>
        <p:spPr>
          <a:xfrm>
            <a:off x="633999" y="656410"/>
            <a:ext cx="5462001" cy="5054156"/>
          </a:xfrm>
          <a:prstGeom prst="rect">
            <a:avLst/>
          </a:prstGeom>
        </p:spPr>
      </p:pic>
      <p:cxnSp>
        <p:nvCxnSpPr>
          <p:cNvPr id="17" name="Straight Connector 10">
            <a:extLst>
              <a:ext uri="{FF2B5EF4-FFF2-40B4-BE49-F238E27FC236}">
                <a16:creationId xmlns="" xmlns:a16="http://schemas.microsoft.com/office/drawing/2014/main" id="{BEF45B32-FB97-49CC-B778-CA7CF87BEF7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 xmlns:a16="http://schemas.microsoft.com/office/drawing/2014/main" id="{9D1C364C-8702-4ED9-9D23-41CDB2982B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 xmlns:a16="http://schemas.microsoft.com/office/drawing/2014/main" id="{7EE051E9-6C07-4FBB-B4F7-EDF8DDEAA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782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593" t="20982" r="9808" b="24196"/>
          <a:stretch/>
        </p:blipFill>
        <p:spPr>
          <a:xfrm>
            <a:off x="705393" y="1188721"/>
            <a:ext cx="11021817" cy="4493622"/>
          </a:xfrm>
          <a:prstGeom prst="rect">
            <a:avLst/>
          </a:prstGeom>
        </p:spPr>
      </p:pic>
    </p:spTree>
    <p:extLst>
      <p:ext uri="{BB962C8B-B14F-4D97-AF65-F5344CB8AC3E}">
        <p14:creationId xmlns:p14="http://schemas.microsoft.com/office/powerpoint/2010/main" val="90766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095" t="20268" r="10009" b="22411"/>
          <a:stretch/>
        </p:blipFill>
        <p:spPr>
          <a:xfrm>
            <a:off x="731519" y="1045028"/>
            <a:ext cx="11080641" cy="4767943"/>
          </a:xfrm>
          <a:prstGeom prst="rect">
            <a:avLst/>
          </a:prstGeom>
        </p:spPr>
      </p:pic>
    </p:spTree>
    <p:extLst>
      <p:ext uri="{BB962C8B-B14F-4D97-AF65-F5344CB8AC3E}">
        <p14:creationId xmlns:p14="http://schemas.microsoft.com/office/powerpoint/2010/main" val="12153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191" t="17947" r="8904" b="23482"/>
          <a:stretch/>
        </p:blipFill>
        <p:spPr>
          <a:xfrm>
            <a:off x="522514" y="979713"/>
            <a:ext cx="11256918" cy="4820195"/>
          </a:xfrm>
          <a:prstGeom prst="rect">
            <a:avLst/>
          </a:prstGeom>
        </p:spPr>
      </p:pic>
    </p:spTree>
    <p:extLst>
      <p:ext uri="{BB962C8B-B14F-4D97-AF65-F5344CB8AC3E}">
        <p14:creationId xmlns:p14="http://schemas.microsoft.com/office/powerpoint/2010/main" val="169770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396" t="27232" r="19145" b="26339"/>
          <a:stretch/>
        </p:blipFill>
        <p:spPr>
          <a:xfrm>
            <a:off x="1123406" y="1201784"/>
            <a:ext cx="10482436" cy="4180113"/>
          </a:xfrm>
          <a:prstGeom prst="rect">
            <a:avLst/>
          </a:prstGeom>
        </p:spPr>
      </p:pic>
    </p:spTree>
    <p:extLst>
      <p:ext uri="{BB962C8B-B14F-4D97-AF65-F5344CB8AC3E}">
        <p14:creationId xmlns:p14="http://schemas.microsoft.com/office/powerpoint/2010/main" val="412086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e chart showing leisure activities among teenagers">
            <a:hlinkClick r:id="rId3"/>
          </p:cNvPr>
          <p:cNvPicPr/>
          <p:nvPr/>
        </p:nvPicPr>
        <p:blipFill rotWithShape="1">
          <a:blip r:embed="rId4">
            <a:extLst>
              <a:ext uri="{28A0092B-C50C-407E-A947-70E740481C1C}">
                <a14:useLocalDpi xmlns:a14="http://schemas.microsoft.com/office/drawing/2010/main" val="0"/>
              </a:ext>
            </a:extLst>
          </a:blip>
          <a:srcRect l="7435" r="6544"/>
          <a:stretch/>
        </p:blipFill>
        <p:spPr bwMode="auto">
          <a:xfrm>
            <a:off x="5151119" y="1149532"/>
            <a:ext cx="7040881" cy="4297680"/>
          </a:xfrm>
          <a:prstGeom prst="rect">
            <a:avLst/>
          </a:prstGeom>
          <a:noFill/>
          <a:ln>
            <a:noFill/>
          </a:ln>
        </p:spPr>
      </p:pic>
      <p:sp>
        <p:nvSpPr>
          <p:cNvPr id="3" name="TextBox 2"/>
          <p:cNvSpPr txBox="1"/>
          <p:nvPr/>
        </p:nvSpPr>
        <p:spPr>
          <a:xfrm>
            <a:off x="822961" y="788725"/>
            <a:ext cx="3095897" cy="5262979"/>
          </a:xfrm>
          <a:prstGeom prst="rect">
            <a:avLst/>
          </a:prstGeom>
          <a:noFill/>
        </p:spPr>
        <p:txBody>
          <a:bodyPr wrap="square" rtlCol="0">
            <a:spAutoFit/>
          </a:bodyPr>
          <a:lstStyle/>
          <a:p>
            <a:r>
              <a:rPr lang="en-GB" sz="2400" i="1" dirty="0"/>
              <a:t>A </a:t>
            </a:r>
            <a:r>
              <a:rPr lang="en-GB" sz="2400" b="1" i="1" dirty="0"/>
              <a:t>pie chart </a:t>
            </a:r>
            <a:r>
              <a:rPr lang="en-GB" sz="2400" i="1" dirty="0"/>
              <a:t>uses segments of a circle to indicate percentages of a total. The whole circle represents 100 percent, the segments of the circle represent each item’s percentage of the total, and the callouts identify the segments in the graph. Data words or symbols provide detailed information</a:t>
            </a:r>
            <a:r>
              <a:rPr lang="en-GB" sz="2000" i="1" dirty="0"/>
              <a:t>.</a:t>
            </a:r>
          </a:p>
        </p:txBody>
      </p:sp>
      <p:sp>
        <p:nvSpPr>
          <p:cNvPr id="4" name="Rectangle 3"/>
          <p:cNvSpPr/>
          <p:nvPr/>
        </p:nvSpPr>
        <p:spPr>
          <a:xfrm>
            <a:off x="6017624" y="5447212"/>
            <a:ext cx="4393473" cy="923330"/>
          </a:xfrm>
          <a:prstGeom prst="rect">
            <a:avLst/>
          </a:prstGeom>
        </p:spPr>
        <p:txBody>
          <a:bodyPr wrap="square">
            <a:spAutoFit/>
          </a:bodyPr>
          <a:lstStyle/>
          <a:p>
            <a:r>
              <a:rPr lang="en-US" b="1" dirty="0" smtClean="0"/>
              <a:t>When to use: </a:t>
            </a:r>
          </a:p>
          <a:p>
            <a:pPr marL="285750" indent="-285750">
              <a:buFont typeface="Arial" panose="020B0604020202020204" pitchFamily="34" charset="0"/>
              <a:buChar char="•"/>
            </a:pPr>
            <a:r>
              <a:rPr lang="en-US" b="1" dirty="0" smtClean="0"/>
              <a:t>To </a:t>
            </a:r>
            <a:r>
              <a:rPr lang="en-US" b="1" dirty="0"/>
              <a:t>compare components to one another </a:t>
            </a:r>
          </a:p>
          <a:p>
            <a:pPr marL="285750" indent="-285750">
              <a:buFont typeface="Arial" panose="020B0604020202020204" pitchFamily="34" charset="0"/>
              <a:buChar char="•"/>
            </a:pPr>
            <a:r>
              <a:rPr lang="en-US" b="1" dirty="0" smtClean="0"/>
              <a:t>To </a:t>
            </a:r>
            <a:r>
              <a:rPr lang="en-US" b="1" dirty="0"/>
              <a:t>compare components to the whole </a:t>
            </a:r>
            <a:endParaRPr lang="en-GB" b="1" dirty="0"/>
          </a:p>
        </p:txBody>
      </p:sp>
    </p:spTree>
    <p:extLst>
      <p:ext uri="{BB962C8B-B14F-4D97-AF65-F5344CB8AC3E}">
        <p14:creationId xmlns:p14="http://schemas.microsoft.com/office/powerpoint/2010/main" val="961803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ar chart showing staff percentages by gender across different faculti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6117" y="1371600"/>
            <a:ext cx="7335883" cy="4062549"/>
          </a:xfrm>
          <a:prstGeom prst="rect">
            <a:avLst/>
          </a:prstGeom>
          <a:noFill/>
          <a:ln>
            <a:noFill/>
          </a:ln>
        </p:spPr>
      </p:pic>
      <p:sp>
        <p:nvSpPr>
          <p:cNvPr id="3" name="TextBox 2"/>
          <p:cNvSpPr txBox="1"/>
          <p:nvPr/>
        </p:nvSpPr>
        <p:spPr>
          <a:xfrm>
            <a:off x="785526" y="1279165"/>
            <a:ext cx="3349745" cy="3416320"/>
          </a:xfrm>
          <a:prstGeom prst="rect">
            <a:avLst/>
          </a:prstGeom>
          <a:noFill/>
        </p:spPr>
        <p:txBody>
          <a:bodyPr wrap="square" rtlCol="0">
            <a:spAutoFit/>
          </a:bodyPr>
          <a:lstStyle/>
          <a:p>
            <a:r>
              <a:rPr lang="en-US" sz="2400" i="1" dirty="0"/>
              <a:t>A </a:t>
            </a:r>
            <a:r>
              <a:rPr lang="en-US" sz="2400" b="1" i="1" dirty="0"/>
              <a:t>bar chart</a:t>
            </a:r>
            <a:r>
              <a:rPr lang="en-US" sz="2400" i="1" dirty="0"/>
              <a:t> or </a:t>
            </a:r>
            <a:r>
              <a:rPr lang="en-US" sz="2400" b="1" i="1" dirty="0"/>
              <a:t>bar graph</a:t>
            </a:r>
            <a:r>
              <a:rPr lang="en-US" sz="2400" i="1" dirty="0"/>
              <a:t> can be used to compare either different items in general, as in this example, or to show change over time, where the horizontal axis shows dates and the vertical axis </a:t>
            </a:r>
            <a:r>
              <a:rPr lang="en-US" sz="2400" i="1" dirty="0" smtClean="0"/>
              <a:t>shows quantity.</a:t>
            </a:r>
            <a:endParaRPr lang="en-GB" sz="2400" i="1" dirty="0"/>
          </a:p>
        </p:txBody>
      </p:sp>
    </p:spTree>
    <p:extLst>
      <p:ext uri="{BB962C8B-B14F-4D97-AF65-F5344CB8AC3E}">
        <p14:creationId xmlns:p14="http://schemas.microsoft.com/office/powerpoint/2010/main" val="1313754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ine graph showing relative levels or recycling of paper, plastics, aluminium cans and glass container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7808" y="1201783"/>
            <a:ext cx="7610203" cy="4294006"/>
          </a:xfrm>
          <a:prstGeom prst="rect">
            <a:avLst/>
          </a:prstGeom>
          <a:noFill/>
          <a:ln>
            <a:noFill/>
          </a:ln>
        </p:spPr>
      </p:pic>
      <p:sp>
        <p:nvSpPr>
          <p:cNvPr id="3" name="TextBox 2"/>
          <p:cNvSpPr txBox="1"/>
          <p:nvPr/>
        </p:nvSpPr>
        <p:spPr>
          <a:xfrm>
            <a:off x="1018902" y="1567543"/>
            <a:ext cx="3056710" cy="3785652"/>
          </a:xfrm>
          <a:prstGeom prst="rect">
            <a:avLst/>
          </a:prstGeom>
          <a:noFill/>
        </p:spPr>
        <p:txBody>
          <a:bodyPr wrap="square" rtlCol="0">
            <a:spAutoFit/>
          </a:bodyPr>
          <a:lstStyle/>
          <a:p>
            <a:r>
              <a:rPr lang="en-US" sz="2400" i="1" dirty="0"/>
              <a:t>A </a:t>
            </a:r>
            <a:r>
              <a:rPr lang="en-US" sz="2400" b="1" i="1" dirty="0"/>
              <a:t>line </a:t>
            </a:r>
            <a:r>
              <a:rPr lang="en-US" sz="2400" b="1" i="1" dirty="0" smtClean="0"/>
              <a:t>graphs </a:t>
            </a:r>
            <a:r>
              <a:rPr lang="en-US" sz="2400" i="1" dirty="0" smtClean="0"/>
              <a:t>usually </a:t>
            </a:r>
            <a:r>
              <a:rPr lang="en-US" sz="2400" i="1" dirty="0"/>
              <a:t>show trends over time, such as profits or losses from year to </a:t>
            </a:r>
            <a:r>
              <a:rPr lang="en-US" sz="2400" i="1" dirty="0" smtClean="0"/>
              <a:t>year (with </a:t>
            </a:r>
            <a:r>
              <a:rPr lang="en-US" sz="2400" i="1" dirty="0"/>
              <a:t>the dates or times on the horizontal axis and whatever unit is being measured, e.g. number, percentage, cost etc. on the vertical </a:t>
            </a:r>
            <a:r>
              <a:rPr lang="en-US" sz="2400" i="1" dirty="0" smtClean="0"/>
              <a:t>axis.)</a:t>
            </a:r>
            <a:endParaRPr lang="en-GB" sz="2400" i="1" dirty="0"/>
          </a:p>
        </p:txBody>
      </p:sp>
    </p:spTree>
    <p:extLst>
      <p:ext uri="{BB962C8B-B14F-4D97-AF65-F5344CB8AC3E}">
        <p14:creationId xmlns:p14="http://schemas.microsoft.com/office/powerpoint/2010/main" val="14964754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showing energy use in typical Australian homes, together with a pie chart of use by category">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8802" y="1384663"/>
            <a:ext cx="7923712" cy="4271554"/>
          </a:xfrm>
          <a:prstGeom prst="rect">
            <a:avLst/>
          </a:prstGeom>
          <a:noFill/>
          <a:ln>
            <a:noFill/>
          </a:ln>
        </p:spPr>
      </p:pic>
      <p:sp>
        <p:nvSpPr>
          <p:cNvPr id="3" name="TextBox 2"/>
          <p:cNvSpPr txBox="1"/>
          <p:nvPr/>
        </p:nvSpPr>
        <p:spPr>
          <a:xfrm>
            <a:off x="860515" y="1120676"/>
            <a:ext cx="2548890" cy="4708981"/>
          </a:xfrm>
          <a:prstGeom prst="rect">
            <a:avLst/>
          </a:prstGeom>
          <a:noFill/>
        </p:spPr>
        <p:txBody>
          <a:bodyPr wrap="square" rtlCol="0">
            <a:spAutoFit/>
          </a:bodyPr>
          <a:lstStyle/>
          <a:p>
            <a:r>
              <a:rPr lang="en-US" sz="2000" i="1" dirty="0"/>
              <a:t>A table is a collection of information expressed in numbers or words and presented in columns and rows.</a:t>
            </a:r>
            <a:endParaRPr lang="en-GB" sz="2000" i="1" dirty="0"/>
          </a:p>
          <a:p>
            <a:r>
              <a:rPr lang="en-US" sz="2000" b="1" i="1" dirty="0" smtClean="0"/>
              <a:t>Tables</a:t>
            </a:r>
            <a:r>
              <a:rPr lang="en-US" sz="2000" i="1" dirty="0"/>
              <a:t> are another way of showing numerical data, and these are often provided together with a graph or chart to show additional information or details or make comparisons</a:t>
            </a:r>
            <a:r>
              <a:rPr lang="en-US" sz="2000" i="1" dirty="0" smtClean="0"/>
              <a:t>.</a:t>
            </a:r>
            <a:endParaRPr lang="en-GB" sz="2000" i="1" dirty="0"/>
          </a:p>
        </p:txBody>
      </p:sp>
      <p:sp>
        <p:nvSpPr>
          <p:cNvPr id="4" name="Rectangle 3"/>
          <p:cNvSpPr/>
          <p:nvPr/>
        </p:nvSpPr>
        <p:spPr>
          <a:xfrm>
            <a:off x="3048000" y="3105835"/>
            <a:ext cx="6096000" cy="369332"/>
          </a:xfrm>
          <a:prstGeom prst="rect">
            <a:avLst/>
          </a:prstGeom>
        </p:spPr>
        <p:txBody>
          <a:bodyPr>
            <a:spAutoFit/>
          </a:bodyPr>
          <a:lstStyle/>
          <a:p>
            <a:endParaRPr lang="en-GB" dirty="0"/>
          </a:p>
        </p:txBody>
      </p:sp>
    </p:spTree>
    <p:extLst>
      <p:ext uri="{BB962C8B-B14F-4D97-AF65-F5344CB8AC3E}">
        <p14:creationId xmlns:p14="http://schemas.microsoft.com/office/powerpoint/2010/main" val="1063317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835" y="2778539"/>
            <a:ext cx="7027817" cy="830997"/>
          </a:xfrm>
          <a:prstGeom prst="rect">
            <a:avLst/>
          </a:prstGeom>
        </p:spPr>
        <p:txBody>
          <a:bodyPr wrap="square">
            <a:spAutoFit/>
          </a:bodyPr>
          <a:lstStyle/>
          <a:p>
            <a:pPr algn="ctr"/>
            <a:r>
              <a:rPr lang="en-US" sz="4800" b="1" dirty="0" smtClean="0">
                <a:solidFill>
                  <a:srgbClr val="002060"/>
                </a:solidFill>
              </a:rPr>
              <a:t>Static Data Vs Dynamic Data</a:t>
            </a:r>
            <a:endParaRPr lang="en-GB" sz="4800" b="1" dirty="0">
              <a:solidFill>
                <a:srgbClr val="002060"/>
              </a:solidFill>
            </a:endParaRPr>
          </a:p>
        </p:txBody>
      </p:sp>
      <p:pic>
        <p:nvPicPr>
          <p:cNvPr id="3" name="Picture 2"/>
          <p:cNvPicPr>
            <a:picLocks noChangeAspect="1"/>
          </p:cNvPicPr>
          <p:nvPr/>
        </p:nvPicPr>
        <p:blipFill rotWithShape="1">
          <a:blip r:embed="rId2"/>
          <a:srcRect l="17405" t="23125" r="53781" b="27768"/>
          <a:stretch/>
        </p:blipFill>
        <p:spPr>
          <a:xfrm>
            <a:off x="8190411" y="2120370"/>
            <a:ext cx="2599509" cy="2490819"/>
          </a:xfrm>
          <a:prstGeom prst="rect">
            <a:avLst/>
          </a:prstGeom>
        </p:spPr>
      </p:pic>
    </p:spTree>
    <p:extLst>
      <p:ext uri="{BB962C8B-B14F-4D97-AF65-F5344CB8AC3E}">
        <p14:creationId xmlns:p14="http://schemas.microsoft.com/office/powerpoint/2010/main" val="273898773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2033517"/>
            <a:ext cx="10058400" cy="4247317"/>
          </a:xfrm>
          <a:prstGeom prst="rect">
            <a:avLst/>
          </a:prstGeom>
        </p:spPr>
        <p:txBody>
          <a:bodyPr wrap="square">
            <a:spAutoFit/>
          </a:bodyPr>
          <a:lstStyle/>
          <a:p>
            <a:pPr marL="342900" marR="0" lvl="0" indent="-342900" algn="just">
              <a:spcBef>
                <a:spcPts val="1800"/>
              </a:spcBef>
              <a:spcAft>
                <a:spcPts val="1800"/>
              </a:spcAft>
              <a:buFont typeface="+mj-lt"/>
              <a:buAutoNum type="romanLcPeriod"/>
            </a:pPr>
            <a:r>
              <a:rPr lang="en-US" sz="2000" b="1" dirty="0" smtClean="0">
                <a:solidFill>
                  <a:srgbClr val="3A343A"/>
                </a:solidFill>
                <a:ea typeface="Times New Roman" panose="02020603050405020304" pitchFamily="18" charset="0"/>
                <a:cs typeface="Times New Roman" panose="02020603050405020304" pitchFamily="18" charset="0"/>
              </a:rPr>
              <a:t>Write </a:t>
            </a:r>
            <a:r>
              <a:rPr lang="en-US" sz="2000" b="1" dirty="0">
                <a:solidFill>
                  <a:srgbClr val="3A343A"/>
                </a:solidFill>
                <a:ea typeface="Times New Roman" panose="02020603050405020304" pitchFamily="18" charset="0"/>
                <a:cs typeface="Times New Roman" panose="02020603050405020304" pitchFamily="18" charset="0"/>
              </a:rPr>
              <a:t>a clear introduction</a:t>
            </a:r>
            <a:r>
              <a:rPr lang="en-US" sz="2000" dirty="0">
                <a:solidFill>
                  <a:srgbClr val="3A343A"/>
                </a:solidFill>
                <a:ea typeface="Times New Roman" panose="02020603050405020304" pitchFamily="18" charset="0"/>
                <a:cs typeface="Times New Roman" panose="02020603050405020304" pitchFamily="18" charset="0"/>
              </a:rPr>
              <a:t> paraphrasing the question and describing exactly what you will be reporting </a:t>
            </a:r>
            <a:r>
              <a:rPr lang="en-US" sz="2000" dirty="0" smtClean="0">
                <a:solidFill>
                  <a:srgbClr val="3A343A"/>
                </a:solidFill>
                <a:ea typeface="Times New Roman" panose="02020603050405020304" pitchFamily="18" charset="0"/>
                <a:cs typeface="Times New Roman" panose="02020603050405020304" pitchFamily="18" charset="0"/>
              </a:rPr>
              <a:t>on.</a:t>
            </a:r>
            <a:endParaRPr lang="en-GB" dirty="0">
              <a:ea typeface="Calibri" panose="020F0502020204030204" pitchFamily="34" charset="0"/>
              <a:cs typeface="Times New Roman" panose="02020603050405020304" pitchFamily="18" charset="0"/>
            </a:endParaRPr>
          </a:p>
          <a:p>
            <a:pPr marL="342900" marR="0" lvl="0" indent="-342900" algn="just">
              <a:spcBef>
                <a:spcPts val="1800"/>
              </a:spcBef>
              <a:spcAft>
                <a:spcPts val="1800"/>
              </a:spcAft>
              <a:buFont typeface="+mj-lt"/>
              <a:buAutoNum type="romanLcPeriod"/>
            </a:pPr>
            <a:r>
              <a:rPr lang="en-US" sz="2000" b="1" dirty="0">
                <a:solidFill>
                  <a:srgbClr val="3A343A"/>
                </a:solidFill>
                <a:ea typeface="Times New Roman" panose="02020603050405020304" pitchFamily="18" charset="0"/>
                <a:cs typeface="Times New Roman" panose="02020603050405020304" pitchFamily="18" charset="0"/>
              </a:rPr>
              <a:t>Write an overview</a:t>
            </a:r>
            <a:r>
              <a:rPr lang="en-US" sz="2000" dirty="0">
                <a:solidFill>
                  <a:srgbClr val="3A343A"/>
                </a:solidFill>
                <a:ea typeface="Times New Roman" panose="02020603050405020304" pitchFamily="18" charset="0"/>
                <a:cs typeface="Times New Roman" panose="02020603050405020304" pitchFamily="18" charset="0"/>
              </a:rPr>
              <a:t>. No matter what type of data you are given, you must </a:t>
            </a:r>
            <a:r>
              <a:rPr lang="en-US" sz="2000" dirty="0" smtClean="0">
                <a:solidFill>
                  <a:srgbClr val="3A343A"/>
                </a:solidFill>
                <a:ea typeface="Times New Roman" panose="02020603050405020304" pitchFamily="18" charset="0"/>
                <a:cs typeface="Times New Roman" panose="02020603050405020304" pitchFamily="18" charset="0"/>
              </a:rPr>
              <a:t>summarize </a:t>
            </a:r>
            <a:r>
              <a:rPr lang="en-US" sz="2000" dirty="0">
                <a:solidFill>
                  <a:srgbClr val="3A343A"/>
                </a:solidFill>
                <a:ea typeface="Times New Roman" panose="02020603050405020304" pitchFamily="18" charset="0"/>
                <a:cs typeface="Times New Roman" panose="02020603050405020304" pitchFamily="18" charset="0"/>
              </a:rPr>
              <a:t>the main points in one or two sentences, called the overview. </a:t>
            </a:r>
            <a:r>
              <a:rPr lang="en-US" sz="2000" dirty="0" smtClean="0">
                <a:solidFill>
                  <a:srgbClr val="3A343A"/>
                </a:solidFill>
                <a:ea typeface="Times New Roman" panose="02020603050405020304" pitchFamily="18" charset="0"/>
                <a:cs typeface="Times New Roman" panose="02020603050405020304" pitchFamily="18" charset="0"/>
              </a:rPr>
              <a:t>(</a:t>
            </a:r>
            <a:r>
              <a:rPr lang="en-US" sz="2000" dirty="0" smtClean="0"/>
              <a:t>The </a:t>
            </a:r>
            <a:r>
              <a:rPr lang="en-US" sz="2000" dirty="0"/>
              <a:t>most important features of the information</a:t>
            </a:r>
            <a:r>
              <a:rPr lang="en-US" sz="2000" dirty="0" smtClean="0"/>
              <a:t>.)</a:t>
            </a:r>
            <a:endParaRPr lang="en-GB" sz="2000" dirty="0">
              <a:ea typeface="Calibri" panose="020F0502020204030204" pitchFamily="34" charset="0"/>
              <a:cs typeface="Times New Roman" panose="02020603050405020304" pitchFamily="18" charset="0"/>
            </a:endParaRPr>
          </a:p>
          <a:p>
            <a:pPr marL="342900" marR="0" lvl="0" indent="-342900" algn="just">
              <a:spcBef>
                <a:spcPts val="1800"/>
              </a:spcBef>
              <a:spcAft>
                <a:spcPts val="1800"/>
              </a:spcAft>
              <a:buFont typeface="+mj-lt"/>
              <a:buAutoNum type="romanLcPeriod"/>
            </a:pPr>
            <a:r>
              <a:rPr lang="en-US" sz="2000" dirty="0">
                <a:solidFill>
                  <a:srgbClr val="3A343A"/>
                </a:solidFill>
                <a:ea typeface="Times New Roman" panose="02020603050405020304" pitchFamily="18" charset="0"/>
                <a:cs typeface="Times New Roman" panose="02020603050405020304" pitchFamily="18" charset="0"/>
              </a:rPr>
              <a:t>Follow the instructions exactly. You are asked to </a:t>
            </a:r>
            <a:r>
              <a:rPr lang="en-US" sz="2000" b="1" dirty="0" smtClean="0">
                <a:solidFill>
                  <a:srgbClr val="3A343A"/>
                </a:solidFill>
                <a:ea typeface="Times New Roman" panose="02020603050405020304" pitchFamily="18" charset="0"/>
                <a:cs typeface="Times New Roman" panose="02020603050405020304" pitchFamily="18" charset="0"/>
              </a:rPr>
              <a:t>summaries </a:t>
            </a:r>
            <a:r>
              <a:rPr lang="en-US" sz="2000" b="1" dirty="0">
                <a:solidFill>
                  <a:srgbClr val="3A343A"/>
                </a:solidFill>
                <a:ea typeface="Times New Roman" panose="02020603050405020304" pitchFamily="18" charset="0"/>
                <a:cs typeface="Times New Roman" panose="02020603050405020304" pitchFamily="18" charset="0"/>
              </a:rPr>
              <a:t>the information</a:t>
            </a:r>
            <a:r>
              <a:rPr lang="en-US" sz="2000" dirty="0">
                <a:solidFill>
                  <a:srgbClr val="3A343A"/>
                </a:solidFill>
                <a:ea typeface="Times New Roman" panose="02020603050405020304" pitchFamily="18" charset="0"/>
                <a:cs typeface="Times New Roman" panose="02020603050405020304" pitchFamily="18" charset="0"/>
              </a:rPr>
              <a:t>, </a:t>
            </a:r>
            <a:r>
              <a:rPr lang="en-US" sz="2000" b="1" dirty="0">
                <a:solidFill>
                  <a:srgbClr val="3A343A"/>
                </a:solidFill>
                <a:ea typeface="Times New Roman" panose="02020603050405020304" pitchFamily="18" charset="0"/>
                <a:cs typeface="Times New Roman" panose="02020603050405020304" pitchFamily="18" charset="0"/>
              </a:rPr>
              <a:t>report the main features</a:t>
            </a:r>
            <a:r>
              <a:rPr lang="en-US" sz="2000" dirty="0">
                <a:solidFill>
                  <a:srgbClr val="3A343A"/>
                </a:solidFill>
                <a:ea typeface="Times New Roman" panose="02020603050405020304" pitchFamily="18" charset="0"/>
                <a:cs typeface="Times New Roman" panose="02020603050405020304" pitchFamily="18" charset="0"/>
              </a:rPr>
              <a:t> and </a:t>
            </a:r>
            <a:r>
              <a:rPr lang="en-US" sz="2000" b="1" dirty="0">
                <a:solidFill>
                  <a:srgbClr val="3A343A"/>
                </a:solidFill>
                <a:ea typeface="Times New Roman" panose="02020603050405020304" pitchFamily="18" charset="0"/>
                <a:cs typeface="Times New Roman" panose="02020603050405020304" pitchFamily="18" charset="0"/>
              </a:rPr>
              <a:t>make comparisons</a:t>
            </a:r>
            <a:r>
              <a:rPr lang="en-US" sz="2000" dirty="0">
                <a:solidFill>
                  <a:srgbClr val="3A343A"/>
                </a:solidFill>
                <a:ea typeface="Times New Roman" panose="02020603050405020304" pitchFamily="18" charset="0"/>
                <a:cs typeface="Times New Roman" panose="02020603050405020304" pitchFamily="18" charset="0"/>
              </a:rPr>
              <a:t>. You </a:t>
            </a:r>
            <a:r>
              <a:rPr lang="en-US" sz="2000" dirty="0" smtClean="0">
                <a:solidFill>
                  <a:srgbClr val="3A343A"/>
                </a:solidFill>
                <a:ea typeface="Times New Roman" panose="02020603050405020304" pitchFamily="18" charset="0"/>
                <a:cs typeface="Times New Roman" panose="02020603050405020304" pitchFamily="18" charset="0"/>
              </a:rPr>
              <a:t>can also analyze </a:t>
            </a:r>
            <a:r>
              <a:rPr lang="en-US" sz="2000" dirty="0">
                <a:solidFill>
                  <a:srgbClr val="3A343A"/>
                </a:solidFill>
                <a:ea typeface="Times New Roman" panose="02020603050405020304" pitchFamily="18" charset="0"/>
                <a:cs typeface="Times New Roman" panose="02020603050405020304" pitchFamily="18" charset="0"/>
              </a:rPr>
              <a:t>the data, </a:t>
            </a:r>
            <a:r>
              <a:rPr lang="en-US" sz="2000" dirty="0" smtClean="0">
                <a:solidFill>
                  <a:srgbClr val="3A343A"/>
                </a:solidFill>
                <a:ea typeface="Times New Roman" panose="02020603050405020304" pitchFamily="18" charset="0"/>
                <a:cs typeface="Times New Roman" panose="02020603050405020304" pitchFamily="18" charset="0"/>
              </a:rPr>
              <a:t>interpret </a:t>
            </a:r>
            <a:r>
              <a:rPr lang="en-US" sz="2000" dirty="0">
                <a:solidFill>
                  <a:srgbClr val="3A343A"/>
                </a:solidFill>
                <a:ea typeface="Times New Roman" panose="02020603050405020304" pitchFamily="18" charset="0"/>
                <a:cs typeface="Times New Roman" panose="02020603050405020304" pitchFamily="18" charset="0"/>
              </a:rPr>
              <a:t>it or explain it. </a:t>
            </a:r>
            <a:endParaRPr lang="en-US" sz="2000" dirty="0" smtClean="0">
              <a:solidFill>
                <a:srgbClr val="3A343A"/>
              </a:solidFill>
              <a:ea typeface="Times New Roman" panose="02020603050405020304" pitchFamily="18" charset="0"/>
              <a:cs typeface="Times New Roman" panose="02020603050405020304" pitchFamily="18" charset="0"/>
            </a:endParaRPr>
          </a:p>
          <a:p>
            <a:pPr marL="342900" marR="0" lvl="0" indent="-342900" algn="just">
              <a:spcBef>
                <a:spcPts val="1800"/>
              </a:spcBef>
              <a:spcAft>
                <a:spcPts val="1800"/>
              </a:spcAft>
              <a:buFont typeface="+mj-lt"/>
              <a:buAutoNum type="romanLcPeriod"/>
            </a:pPr>
            <a:r>
              <a:rPr lang="en-US" sz="2000" dirty="0" smtClean="0">
                <a:solidFill>
                  <a:srgbClr val="3A343A"/>
                </a:solidFill>
                <a:ea typeface="Times New Roman" panose="02020603050405020304" pitchFamily="18" charset="0"/>
                <a:cs typeface="Times New Roman" panose="02020603050405020304" pitchFamily="18" charset="0"/>
              </a:rPr>
              <a:t>Make </a:t>
            </a:r>
            <a:r>
              <a:rPr lang="en-US" sz="2000" dirty="0">
                <a:solidFill>
                  <a:srgbClr val="3A343A"/>
                </a:solidFill>
                <a:ea typeface="Times New Roman" panose="02020603050405020304" pitchFamily="18" charset="0"/>
                <a:cs typeface="Times New Roman" panose="02020603050405020304" pitchFamily="18" charset="0"/>
              </a:rPr>
              <a:t>sure you write enough. </a:t>
            </a:r>
            <a:endParaRPr lang="en-GB" dirty="0">
              <a:effectLst/>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US" b="1" dirty="0">
                <a:ea typeface="Times New Roman" panose="02020603050405020304" pitchFamily="18" charset="0"/>
                <a:cs typeface="Times New Roman" panose="02020603050405020304" pitchFamily="18" charset="0"/>
              </a:rPr>
              <a:t>Some key points to </a:t>
            </a:r>
            <a:r>
              <a:rPr lang="en-US" b="1" dirty="0" smtClean="0">
                <a:ea typeface="Times New Roman" panose="02020603050405020304" pitchFamily="18" charset="0"/>
                <a:cs typeface="Times New Roman" panose="02020603050405020304" pitchFamily="18" charset="0"/>
              </a:rPr>
              <a:t>remember</a:t>
            </a:r>
            <a:endParaRPr lang="en-US" dirty="0"/>
          </a:p>
        </p:txBody>
      </p:sp>
    </p:spTree>
    <p:extLst>
      <p:ext uri="{BB962C8B-B14F-4D97-AF65-F5344CB8AC3E}">
        <p14:creationId xmlns:p14="http://schemas.microsoft.com/office/powerpoint/2010/main" val="236833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 xmlns:a16="http://schemas.microsoft.com/office/drawing/2014/main" id="{311973C2-EB8B-452A-A698-4A252FD3AE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 name="Rectangle 205">
            <a:extLst>
              <a:ext uri="{FF2B5EF4-FFF2-40B4-BE49-F238E27FC236}">
                <a16:creationId xmlns="" xmlns:a16="http://schemas.microsoft.com/office/drawing/2014/main" id="{10162E77-11AD-44A7-84EC-40C59EEFB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79057" y="634946"/>
            <a:ext cx="6170686" cy="1450757"/>
          </a:xfrm>
        </p:spPr>
        <p:txBody>
          <a:bodyPr vert="horz" lIns="91440" tIns="45720" rIns="91440" bIns="45720" rtlCol="0" anchor="b">
            <a:noAutofit/>
          </a:bodyPr>
          <a:lstStyle/>
          <a:p>
            <a:r>
              <a:rPr lang="en-US" sz="4400" b="1" cap="all" dirty="0">
                <a:solidFill>
                  <a:srgbClr val="757732"/>
                </a:solidFill>
              </a:rPr>
              <a:t>Importance of </a:t>
            </a:r>
            <a:r>
              <a:rPr lang="en-US" sz="4400" b="1" cap="all" dirty="0" smtClean="0">
                <a:solidFill>
                  <a:srgbClr val="757732"/>
                </a:solidFill>
              </a:rPr>
              <a:t>Visual Aids</a:t>
            </a:r>
            <a:endParaRPr lang="en-US" sz="4400" b="1" cap="all" dirty="0">
              <a:solidFill>
                <a:srgbClr val="757732"/>
              </a:solidFill>
            </a:endParaRPr>
          </a:p>
        </p:txBody>
      </p:sp>
      <p:cxnSp>
        <p:nvCxnSpPr>
          <p:cNvPr id="208" name="Straight Connector 207">
            <a:extLst>
              <a:ext uri="{FF2B5EF4-FFF2-40B4-BE49-F238E27FC236}">
                <a16:creationId xmlns="" xmlns:a16="http://schemas.microsoft.com/office/drawing/2014/main" id="{5AB158E9-1B40-4CD6-95F0-95CA11DF7B7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B660F498-8D24-44A2-BCC0-308C4A82078E}"/>
              </a:ext>
            </a:extLst>
          </p:cNvPr>
          <p:cNvSpPr txBox="1"/>
          <p:nvPr/>
        </p:nvSpPr>
        <p:spPr>
          <a:xfrm>
            <a:off x="5617029" y="2198914"/>
            <a:ext cx="5932714" cy="3670180"/>
          </a:xfrm>
          <a:prstGeom prst="rect">
            <a:avLst/>
          </a:prstGeom>
        </p:spPr>
        <p:txBody>
          <a:bodyPr vert="horz" lIns="0" tIns="45720" rIns="0" bIns="45720" rtlCol="0">
            <a:normAutofit/>
          </a:bodyPr>
          <a:lstStyle/>
          <a:p>
            <a:pPr algn="just">
              <a:lnSpc>
                <a:spcPct val="90000"/>
              </a:lnSpc>
              <a:spcAft>
                <a:spcPts val="600"/>
              </a:spcAft>
              <a:buClr>
                <a:schemeClr val="accent1"/>
              </a:buClr>
              <a:buFont typeface="Calibri" panose="020F0502020204030204" pitchFamily="34" charset="0"/>
            </a:pPr>
            <a:r>
              <a:rPr lang="en-US" sz="3200" dirty="0">
                <a:solidFill>
                  <a:schemeClr val="tx1">
                    <a:lumMod val="75000"/>
                    <a:lumOff val="25000"/>
                  </a:schemeClr>
                </a:solidFill>
              </a:rPr>
              <a:t>In a technical writing course, </a:t>
            </a:r>
            <a:r>
              <a:rPr lang="en-US" sz="3200" b="1" dirty="0" smtClean="0">
                <a:solidFill>
                  <a:schemeClr val="tx1">
                    <a:lumMod val="75000"/>
                    <a:lumOff val="25000"/>
                  </a:schemeClr>
                </a:solidFill>
              </a:rPr>
              <a:t>Visual aids </a:t>
            </a:r>
            <a:r>
              <a:rPr lang="en-US" sz="3200" dirty="0" smtClean="0">
                <a:solidFill>
                  <a:schemeClr val="tx1">
                    <a:lumMod val="75000"/>
                    <a:lumOff val="25000"/>
                  </a:schemeClr>
                </a:solidFill>
              </a:rPr>
              <a:t>helps to convey the message with the help of visible things.</a:t>
            </a:r>
            <a:endParaRPr lang="en-US" sz="3200" dirty="0">
              <a:solidFill>
                <a:schemeClr val="tx1">
                  <a:lumMod val="75000"/>
                  <a:lumOff val="25000"/>
                </a:schemeClr>
              </a:solidFill>
            </a:endParaRPr>
          </a:p>
        </p:txBody>
      </p:sp>
      <p:sp>
        <p:nvSpPr>
          <p:cNvPr id="4" name="Slide Number Placeholder 3">
            <a:extLst>
              <a:ext uri="{FF2B5EF4-FFF2-40B4-BE49-F238E27FC236}">
                <a16:creationId xmlns="" xmlns:a16="http://schemas.microsoft.com/office/drawing/2014/main" id="{5710087C-F171-4B68-8432-451E5A5995C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7A6979-0714-4377-B894-6BE4C2D6E202}" type="slidenum">
              <a:rPr lang="en-US">
                <a:solidFill>
                  <a:schemeClr val="tx1">
                    <a:lumMod val="75000"/>
                    <a:lumOff val="25000"/>
                  </a:schemeClr>
                </a:solidFill>
              </a:rPr>
              <a:pPr>
                <a:spcAft>
                  <a:spcPts val="600"/>
                </a:spcAft>
              </a:pPr>
              <a:t>2</a:t>
            </a:fld>
            <a:endParaRPr lang="en-US">
              <a:solidFill>
                <a:schemeClr val="tx1">
                  <a:lumMod val="75000"/>
                  <a:lumOff val="25000"/>
                </a:schemeClr>
              </a:solidFill>
            </a:endParaRPr>
          </a:p>
        </p:txBody>
      </p:sp>
      <p:pic>
        <p:nvPicPr>
          <p:cNvPr id="3" name="Picture 2" descr="How to design visual aids for teaching purpose - F. Learning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3790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355" y="447465"/>
            <a:ext cx="10062340" cy="1381335"/>
          </a:xfrm>
        </p:spPr>
        <p:txBody>
          <a:bodyPr/>
          <a:lstStyle/>
          <a:p>
            <a:r>
              <a:rPr lang="en-US" b="1" dirty="0"/>
              <a:t>Ways of expressing numbers</a:t>
            </a:r>
            <a:endParaRPr lang="en-GB" b="1" dirty="0"/>
          </a:p>
        </p:txBody>
      </p:sp>
      <p:sp>
        <p:nvSpPr>
          <p:cNvPr id="3" name="Content Placeholder 2"/>
          <p:cNvSpPr>
            <a:spLocks noGrp="1"/>
          </p:cNvSpPr>
          <p:nvPr>
            <p:ph sz="half" idx="1"/>
          </p:nvPr>
        </p:nvSpPr>
        <p:spPr>
          <a:xfrm>
            <a:off x="1187355" y="2374617"/>
            <a:ext cx="4579445" cy="2573866"/>
          </a:xfrm>
        </p:spPr>
        <p:txBody>
          <a:bodyPr/>
          <a:lstStyle/>
          <a:p>
            <a:pPr algn="just">
              <a:buFont typeface="Wingdings" panose="05000000000000000000" pitchFamily="2" charset="2"/>
              <a:buChar char="q"/>
            </a:pPr>
            <a:r>
              <a:rPr lang="en-US" dirty="0"/>
              <a:t>Smaller numbers can be written as words or digits, e.g</a:t>
            </a:r>
            <a:r>
              <a:rPr lang="en-US" b="1" i="1" u="sng" dirty="0"/>
              <a:t>. twenty-five or 25, </a:t>
            </a:r>
            <a:r>
              <a:rPr lang="en-US" dirty="0"/>
              <a:t>while larger numbers can be written as digits or a combination of digits and words. For example, </a:t>
            </a:r>
            <a:r>
              <a:rPr lang="en-US" b="1" i="1" u="sng" dirty="0"/>
              <a:t>1,500,000 could be written as 1.5 million. </a:t>
            </a:r>
            <a:endParaRPr lang="en-GB" b="1" i="1" u="sng" dirty="0"/>
          </a:p>
        </p:txBody>
      </p:sp>
      <p:sp>
        <p:nvSpPr>
          <p:cNvPr id="4" name="Content Placeholder 3"/>
          <p:cNvSpPr>
            <a:spLocks noGrp="1"/>
          </p:cNvSpPr>
          <p:nvPr>
            <p:ph sz="half" idx="2"/>
          </p:nvPr>
        </p:nvSpPr>
        <p:spPr>
          <a:xfrm>
            <a:off x="6554310" y="2270115"/>
            <a:ext cx="4663440" cy="3767328"/>
          </a:xfrm>
        </p:spPr>
        <p:txBody>
          <a:bodyPr/>
          <a:lstStyle/>
          <a:p>
            <a:pPr algn="just">
              <a:buFont typeface="Wingdings" panose="05000000000000000000" pitchFamily="2" charset="2"/>
              <a:buChar char="q"/>
            </a:pPr>
            <a:r>
              <a:rPr lang="en-US" dirty="0"/>
              <a:t>Numbers containing words such as thousand, million etc. are always singular. </a:t>
            </a:r>
            <a:endParaRPr lang="en-US" dirty="0" smtClean="0"/>
          </a:p>
          <a:p>
            <a:pPr algn="just">
              <a:buFont typeface="Wingdings" panose="05000000000000000000" pitchFamily="2" charset="2"/>
              <a:buChar char="q"/>
            </a:pPr>
            <a:r>
              <a:rPr lang="en-US" dirty="0" smtClean="0"/>
              <a:t>Also</a:t>
            </a:r>
            <a:r>
              <a:rPr lang="en-US" dirty="0"/>
              <a:t>, the fact that the decimal point in English is written as a comma in some languages (and vice versa) can cause confusion. 3,142 is three thousand one hundred and forty two in </a:t>
            </a:r>
            <a:r>
              <a:rPr lang="en-US" dirty="0" smtClean="0"/>
              <a:t>English. </a:t>
            </a:r>
            <a:endParaRPr lang="en-GB" dirty="0"/>
          </a:p>
        </p:txBody>
      </p:sp>
    </p:spTree>
    <p:extLst>
      <p:ext uri="{BB962C8B-B14F-4D97-AF65-F5344CB8AC3E}">
        <p14:creationId xmlns:p14="http://schemas.microsoft.com/office/powerpoint/2010/main" val="1857168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Proportion</a:t>
            </a:r>
            <a:endParaRPr lang="en-GB" b="1" dirty="0"/>
          </a:p>
        </p:txBody>
      </p:sp>
      <p:sp>
        <p:nvSpPr>
          <p:cNvPr id="3" name="Content Placeholder 2"/>
          <p:cNvSpPr>
            <a:spLocks noGrp="1"/>
          </p:cNvSpPr>
          <p:nvPr>
            <p:ph idx="1"/>
          </p:nvPr>
        </p:nvSpPr>
        <p:spPr>
          <a:xfrm>
            <a:off x="1097280" y="1737361"/>
            <a:ext cx="10058400" cy="3478584"/>
          </a:xfrm>
        </p:spPr>
        <p:txBody>
          <a:bodyPr>
            <a:normAutofit/>
          </a:bodyPr>
          <a:lstStyle/>
          <a:p>
            <a:pPr marL="0" indent="0">
              <a:buNone/>
            </a:pPr>
            <a:endParaRPr lang="en-GB" b="1" dirty="0"/>
          </a:p>
          <a:p>
            <a:pPr marL="0" indent="0">
              <a:buNone/>
            </a:pPr>
            <a:r>
              <a:rPr lang="en-US" dirty="0" smtClean="0"/>
              <a:t>There are basically two ways to talk about proportions. You </a:t>
            </a:r>
            <a:r>
              <a:rPr lang="en-US" dirty="0"/>
              <a:t>can use fractions, such as ‘a half’ or ‘½’, or you can use percentages - 50% or fifty percent. </a:t>
            </a:r>
            <a:r>
              <a:rPr lang="en-US" dirty="0" smtClean="0"/>
              <a:t>You </a:t>
            </a:r>
            <a:r>
              <a:rPr lang="en-US" dirty="0"/>
              <a:t>can do this in the following ways:</a:t>
            </a:r>
            <a:endParaRPr lang="en-GB" dirty="0"/>
          </a:p>
          <a:p>
            <a:pPr lvl="0">
              <a:buFont typeface="Wingdings" panose="05000000000000000000" pitchFamily="2" charset="2"/>
              <a:buChar char="ü"/>
            </a:pPr>
            <a:r>
              <a:rPr lang="en-US" dirty="0"/>
              <a:t>S</a:t>
            </a:r>
            <a:r>
              <a:rPr lang="en-US" dirty="0" smtClean="0"/>
              <a:t>lightly greater=</a:t>
            </a:r>
            <a:r>
              <a:rPr lang="en-US" dirty="0"/>
              <a:t> </a:t>
            </a:r>
            <a:r>
              <a:rPr lang="en-US" b="1" i="1" dirty="0"/>
              <a:t>just over 50%/half</a:t>
            </a:r>
            <a:r>
              <a:rPr lang="en-US" dirty="0"/>
              <a:t>, </a:t>
            </a:r>
            <a:r>
              <a:rPr lang="en-US" b="1" i="1" dirty="0"/>
              <a:t>a little over 50%/half</a:t>
            </a:r>
            <a:r>
              <a:rPr lang="en-US" dirty="0"/>
              <a:t>, </a:t>
            </a:r>
            <a:r>
              <a:rPr lang="en-US" b="1" i="1" dirty="0"/>
              <a:t>slightly over 50%/half</a:t>
            </a:r>
            <a:r>
              <a:rPr lang="en-US" b="1" dirty="0"/>
              <a:t>.</a:t>
            </a:r>
            <a:endParaRPr lang="en-GB" b="1" dirty="0"/>
          </a:p>
          <a:p>
            <a:pPr lvl="0">
              <a:buFont typeface="Wingdings" panose="05000000000000000000" pitchFamily="2" charset="2"/>
              <a:buChar char="ü"/>
            </a:pPr>
            <a:r>
              <a:rPr lang="en-US" dirty="0"/>
              <a:t>S</a:t>
            </a:r>
            <a:r>
              <a:rPr lang="en-US" dirty="0" smtClean="0"/>
              <a:t>lightly </a:t>
            </a:r>
            <a:r>
              <a:rPr lang="en-US" dirty="0"/>
              <a:t>less </a:t>
            </a:r>
            <a:r>
              <a:rPr lang="en-US" dirty="0" smtClean="0"/>
              <a:t>=</a:t>
            </a:r>
            <a:r>
              <a:rPr lang="en-US" dirty="0"/>
              <a:t> </a:t>
            </a:r>
            <a:r>
              <a:rPr lang="en-US" b="1" dirty="0"/>
              <a:t>just under, a little under, slightly under. You could also say ‘almost 50%’.</a:t>
            </a:r>
            <a:endParaRPr lang="en-GB" b="1" dirty="0"/>
          </a:p>
          <a:p>
            <a:pPr lvl="0">
              <a:buFont typeface="Wingdings" panose="05000000000000000000" pitchFamily="2" charset="2"/>
              <a:buChar char="ü"/>
            </a:pPr>
            <a:r>
              <a:rPr lang="en-US" dirty="0"/>
              <a:t>U</a:t>
            </a:r>
            <a:r>
              <a:rPr lang="en-US" dirty="0" smtClean="0"/>
              <a:t>nsure </a:t>
            </a:r>
            <a:r>
              <a:rPr lang="en-US" dirty="0"/>
              <a:t>of the exact </a:t>
            </a:r>
            <a:r>
              <a:rPr lang="en-US" dirty="0" smtClean="0"/>
              <a:t>amount</a:t>
            </a:r>
            <a:r>
              <a:rPr lang="en-US" dirty="0"/>
              <a:t> </a:t>
            </a:r>
            <a:r>
              <a:rPr lang="en-US" dirty="0" smtClean="0"/>
              <a:t>=</a:t>
            </a:r>
            <a:r>
              <a:rPr lang="en-US" dirty="0"/>
              <a:t> </a:t>
            </a:r>
            <a:r>
              <a:rPr lang="en-US" b="1" i="1" dirty="0"/>
              <a:t>‘about/approximately/around/roughly 50%’</a:t>
            </a:r>
            <a:r>
              <a:rPr lang="en-US" b="1" dirty="0"/>
              <a:t>.</a:t>
            </a:r>
            <a:endParaRPr lang="en-GB" b="1" dirty="0"/>
          </a:p>
          <a:p>
            <a:pPr lvl="0">
              <a:buFont typeface="Wingdings" panose="05000000000000000000" pitchFamily="2" charset="2"/>
              <a:buChar char="ü"/>
            </a:pPr>
            <a:r>
              <a:rPr lang="en-US" dirty="0" smtClean="0"/>
              <a:t>Emphasize </a:t>
            </a:r>
            <a:r>
              <a:rPr lang="en-US" dirty="0"/>
              <a:t>a larger </a:t>
            </a:r>
            <a:r>
              <a:rPr lang="en-US" dirty="0" smtClean="0"/>
              <a:t>difference= </a:t>
            </a:r>
            <a:r>
              <a:rPr lang="en-US" b="1" i="1" dirty="0" smtClean="0"/>
              <a:t>‘</a:t>
            </a:r>
            <a:r>
              <a:rPr lang="en-US" b="1" i="1" dirty="0"/>
              <a:t>well under/over’. For example, ‘well over 50% of customers returned for a second visit</a:t>
            </a:r>
            <a:r>
              <a:rPr lang="en-US" i="1" dirty="0"/>
              <a:t>’</a:t>
            </a:r>
            <a:r>
              <a:rPr lang="en-US" dirty="0"/>
              <a:t>.</a:t>
            </a:r>
            <a:endParaRPr lang="en-GB" dirty="0"/>
          </a:p>
        </p:txBody>
      </p:sp>
    </p:spTree>
    <p:extLst>
      <p:ext uri="{BB962C8B-B14F-4D97-AF65-F5344CB8AC3E}">
        <p14:creationId xmlns:p14="http://schemas.microsoft.com/office/powerpoint/2010/main" val="2993066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Quantifiers</a:t>
            </a:r>
            <a:endParaRPr lang="en-GB" b="1" dirty="0"/>
          </a:p>
        </p:txBody>
      </p:sp>
      <p:sp>
        <p:nvSpPr>
          <p:cNvPr id="3" name="Content Placeholder 2"/>
          <p:cNvSpPr>
            <a:spLocks noGrp="1"/>
          </p:cNvSpPr>
          <p:nvPr>
            <p:ph idx="1"/>
          </p:nvPr>
        </p:nvSpPr>
        <p:spPr/>
        <p:txBody>
          <a:bodyPr>
            <a:normAutofit/>
          </a:bodyPr>
          <a:lstStyle/>
          <a:p>
            <a:r>
              <a:rPr lang="en-US" dirty="0" smtClean="0"/>
              <a:t>While </a:t>
            </a:r>
            <a:r>
              <a:rPr lang="en-US" dirty="0"/>
              <a:t>you should report some precise numbers, especially if they are significant, you should not report every number. Often it is best to use quantifiers to describe approximate numbers or amounts.</a:t>
            </a:r>
            <a:endParaRPr lang="en-GB" dirty="0"/>
          </a:p>
          <a:p>
            <a:pPr>
              <a:buFont typeface="Wingdings" panose="05000000000000000000" pitchFamily="2" charset="2"/>
              <a:buChar char="ü"/>
            </a:pPr>
            <a:r>
              <a:rPr lang="en-US" dirty="0"/>
              <a:t>For countable nouns you can use: </a:t>
            </a:r>
            <a:r>
              <a:rPr lang="en-US" b="1" i="1" dirty="0"/>
              <a:t>a large number of</a:t>
            </a:r>
            <a:r>
              <a:rPr lang="en-US" b="1" dirty="0"/>
              <a:t>, </a:t>
            </a:r>
            <a:r>
              <a:rPr lang="en-US" b="1" i="1" dirty="0"/>
              <a:t>a significant number of</a:t>
            </a:r>
            <a:r>
              <a:rPr lang="en-US" b="1" dirty="0"/>
              <a:t>, </a:t>
            </a:r>
            <a:r>
              <a:rPr lang="en-US" b="1" i="1" dirty="0"/>
              <a:t>several</a:t>
            </a:r>
            <a:r>
              <a:rPr lang="en-US" b="1" dirty="0"/>
              <a:t>, </a:t>
            </a:r>
            <a:r>
              <a:rPr lang="en-US" b="1" i="1" dirty="0"/>
              <a:t>a small number of</a:t>
            </a:r>
            <a:r>
              <a:rPr lang="en-US" b="1" dirty="0"/>
              <a:t> or </a:t>
            </a:r>
            <a:r>
              <a:rPr lang="en-US" b="1" i="1" dirty="0"/>
              <a:t>a few</a:t>
            </a:r>
            <a:r>
              <a:rPr lang="en-US" b="1" dirty="0"/>
              <a:t>.</a:t>
            </a:r>
            <a:endParaRPr lang="en-GB" b="1" dirty="0"/>
          </a:p>
          <a:p>
            <a:pPr>
              <a:buFont typeface="Wingdings" panose="05000000000000000000" pitchFamily="2" charset="2"/>
              <a:buChar char="ü"/>
            </a:pPr>
            <a:r>
              <a:rPr lang="en-US" dirty="0"/>
              <a:t>For uncountable nouns you can use: </a:t>
            </a:r>
            <a:r>
              <a:rPr lang="en-US" b="1" i="1" dirty="0"/>
              <a:t>a large amount of</a:t>
            </a:r>
            <a:r>
              <a:rPr lang="en-US" b="1" dirty="0"/>
              <a:t>, </a:t>
            </a:r>
            <a:r>
              <a:rPr lang="en-US" b="1" i="1" dirty="0"/>
              <a:t>a great deal of</a:t>
            </a:r>
            <a:r>
              <a:rPr lang="en-US" b="1" dirty="0"/>
              <a:t>, </a:t>
            </a:r>
            <a:r>
              <a:rPr lang="en-US" b="1" i="1" dirty="0"/>
              <a:t>a significant amount of</a:t>
            </a:r>
            <a:r>
              <a:rPr lang="en-US" b="1" dirty="0"/>
              <a:t>, </a:t>
            </a:r>
            <a:r>
              <a:rPr lang="en-US" b="1" i="1" dirty="0"/>
              <a:t>a small amount of</a:t>
            </a:r>
            <a:r>
              <a:rPr lang="en-US" b="1" dirty="0"/>
              <a:t>, </a:t>
            </a:r>
            <a:r>
              <a:rPr lang="en-US" b="1" i="1" dirty="0"/>
              <a:t>a little</a:t>
            </a:r>
            <a:r>
              <a:rPr lang="en-US" b="1" dirty="0"/>
              <a:t>.</a:t>
            </a:r>
            <a:endParaRPr lang="en-GB" b="1" dirty="0"/>
          </a:p>
          <a:p>
            <a:pPr>
              <a:buFont typeface="Wingdings" panose="05000000000000000000" pitchFamily="2" charset="2"/>
              <a:buChar char="ü"/>
            </a:pPr>
            <a:r>
              <a:rPr lang="en-US" dirty="0"/>
              <a:t>You can use </a:t>
            </a:r>
            <a:r>
              <a:rPr lang="en-US" b="1" i="1" dirty="0"/>
              <a:t>some</a:t>
            </a:r>
            <a:r>
              <a:rPr lang="en-US" b="1" dirty="0"/>
              <a:t> and </a:t>
            </a:r>
            <a:r>
              <a:rPr lang="en-US" b="1" i="1" dirty="0"/>
              <a:t>a lot of</a:t>
            </a:r>
            <a:r>
              <a:rPr lang="en-US" dirty="0"/>
              <a:t> with both countable and uncountable nouns and </a:t>
            </a:r>
            <a:r>
              <a:rPr lang="en-US" b="1" i="1" dirty="0"/>
              <a:t>no</a:t>
            </a:r>
            <a:r>
              <a:rPr lang="en-US" b="1" dirty="0"/>
              <a:t> or </a:t>
            </a:r>
            <a:r>
              <a:rPr lang="en-US" b="1" i="1" dirty="0"/>
              <a:t>none</a:t>
            </a:r>
            <a:r>
              <a:rPr lang="en-US" b="1" dirty="0"/>
              <a:t> for zero.</a:t>
            </a:r>
            <a:endParaRPr lang="en-GB" b="1" dirty="0"/>
          </a:p>
        </p:txBody>
      </p:sp>
    </p:spTree>
    <p:extLst>
      <p:ext uri="{BB962C8B-B14F-4D97-AF65-F5344CB8AC3E}">
        <p14:creationId xmlns:p14="http://schemas.microsoft.com/office/powerpoint/2010/main" val="495028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828766"/>
            <a:ext cx="9817533" cy="875846"/>
          </a:xfrm>
        </p:spPr>
        <p:txBody>
          <a:bodyPr/>
          <a:lstStyle/>
          <a:p>
            <a:r>
              <a:rPr lang="en-US" b="1" dirty="0"/>
              <a:t>The language of comparisons</a:t>
            </a:r>
            <a:endParaRPr lang="en-GB" b="1" dirty="0"/>
          </a:p>
        </p:txBody>
      </p:sp>
      <p:sp>
        <p:nvSpPr>
          <p:cNvPr id="3" name="Content Placeholder 2"/>
          <p:cNvSpPr>
            <a:spLocks noGrp="1"/>
          </p:cNvSpPr>
          <p:nvPr>
            <p:ph idx="1"/>
          </p:nvPr>
        </p:nvSpPr>
        <p:spPr>
          <a:xfrm>
            <a:off x="1175658" y="1869742"/>
            <a:ext cx="9933620" cy="4542351"/>
          </a:xfrm>
        </p:spPr>
        <p:txBody>
          <a:bodyPr>
            <a:normAutofit/>
          </a:bodyPr>
          <a:lstStyle/>
          <a:p>
            <a:pPr marL="457200" indent="-457200">
              <a:buAutoNum type="arabicPeriod"/>
            </a:pPr>
            <a:r>
              <a:rPr lang="en-US" b="1" dirty="0" smtClean="0"/>
              <a:t>more/less/fewer</a:t>
            </a:r>
            <a:r>
              <a:rPr lang="en-US" dirty="0"/>
              <a:t> - these can be modified with </a:t>
            </a:r>
            <a:r>
              <a:rPr lang="en-US" i="1" dirty="0"/>
              <a:t>a </a:t>
            </a:r>
            <a:r>
              <a:rPr lang="en-US" b="1" i="1" dirty="0" smtClean="0"/>
              <a:t>little</a:t>
            </a:r>
            <a:r>
              <a:rPr lang="en-US" b="1" dirty="0" smtClean="0"/>
              <a:t>/</a:t>
            </a:r>
            <a:r>
              <a:rPr lang="en-US" b="1" i="1" dirty="0" smtClean="0"/>
              <a:t>slightly</a:t>
            </a:r>
            <a:r>
              <a:rPr lang="en-US" b="1" dirty="0" smtClean="0"/>
              <a:t>/</a:t>
            </a:r>
            <a:r>
              <a:rPr lang="en-US" b="1" i="1" dirty="0" smtClean="0"/>
              <a:t>a lot</a:t>
            </a:r>
            <a:r>
              <a:rPr lang="en-US" b="1" dirty="0" smtClean="0"/>
              <a:t>/</a:t>
            </a:r>
            <a:r>
              <a:rPr lang="en-US" b="1" i="1" dirty="0" smtClean="0"/>
              <a:t>far</a:t>
            </a:r>
            <a:r>
              <a:rPr lang="en-US" b="1" dirty="0" smtClean="0"/>
              <a:t>/</a:t>
            </a:r>
            <a:r>
              <a:rPr lang="en-US" b="1" i="1" dirty="0" smtClean="0"/>
              <a:t>considerably</a:t>
            </a:r>
            <a:endParaRPr lang="en-US" b="1" dirty="0"/>
          </a:p>
          <a:p>
            <a:pPr marL="0" indent="0">
              <a:buNone/>
            </a:pPr>
            <a:r>
              <a:rPr lang="en-US" b="1" i="1" dirty="0" smtClean="0"/>
              <a:t>        much</a:t>
            </a:r>
            <a:r>
              <a:rPr lang="en-US" b="1" dirty="0" smtClean="0"/>
              <a:t>/</a:t>
            </a:r>
            <a:r>
              <a:rPr lang="en-US" b="1" i="1" dirty="0" smtClean="0"/>
              <a:t>many</a:t>
            </a:r>
            <a:endParaRPr lang="en-GB" b="1" dirty="0"/>
          </a:p>
          <a:p>
            <a:pPr marL="0" indent="0">
              <a:buNone/>
            </a:pPr>
            <a:r>
              <a:rPr lang="en-GB" b="1" i="1" dirty="0"/>
              <a:t> </a:t>
            </a:r>
            <a:r>
              <a:rPr lang="en-GB" b="1" i="1" dirty="0" smtClean="0"/>
              <a:t>        </a:t>
            </a:r>
            <a:r>
              <a:rPr lang="en-US" b="1" i="1" dirty="0" smtClean="0"/>
              <a:t>Examples</a:t>
            </a:r>
            <a:endParaRPr lang="en-GB" b="1" dirty="0"/>
          </a:p>
          <a:p>
            <a:pPr lvl="2">
              <a:buFont typeface="Wingdings" panose="05000000000000000000" pitchFamily="2" charset="2"/>
              <a:buChar char="ü"/>
            </a:pPr>
            <a:r>
              <a:rPr lang="en-US" sz="1600" dirty="0"/>
              <a:t>Teenagers spend </a:t>
            </a:r>
            <a:r>
              <a:rPr lang="en-US" sz="1600" b="1" dirty="0"/>
              <a:t>more time</a:t>
            </a:r>
            <a:r>
              <a:rPr lang="en-US" sz="1600" dirty="0"/>
              <a:t> on social media </a:t>
            </a:r>
            <a:r>
              <a:rPr lang="en-US" sz="1600" b="1" dirty="0"/>
              <a:t>than</a:t>
            </a:r>
            <a:r>
              <a:rPr lang="en-US" sz="1600" dirty="0"/>
              <a:t> any other age group.</a:t>
            </a:r>
            <a:endParaRPr lang="en-GB" sz="1600" dirty="0"/>
          </a:p>
          <a:p>
            <a:pPr lvl="2">
              <a:buFont typeface="Wingdings" panose="05000000000000000000" pitchFamily="2" charset="2"/>
              <a:buChar char="ü"/>
            </a:pPr>
            <a:r>
              <a:rPr lang="en-US" sz="1600" dirty="0"/>
              <a:t>In 2018 there were 500 </a:t>
            </a:r>
            <a:r>
              <a:rPr lang="en-US" sz="1600" b="1" dirty="0"/>
              <a:t>fewer</a:t>
            </a:r>
            <a:r>
              <a:rPr lang="en-US" sz="1600" dirty="0"/>
              <a:t> road accident deaths </a:t>
            </a:r>
            <a:r>
              <a:rPr lang="en-US" sz="1600" b="1" dirty="0"/>
              <a:t>than</a:t>
            </a:r>
            <a:r>
              <a:rPr lang="en-US" sz="1600" dirty="0"/>
              <a:t> in </a:t>
            </a:r>
            <a:r>
              <a:rPr lang="en-US" sz="1600" dirty="0" smtClean="0"/>
              <a:t>2017.</a:t>
            </a:r>
            <a:endParaRPr lang="en-GB" sz="1600" dirty="0" smtClean="0"/>
          </a:p>
          <a:p>
            <a:pPr lvl="2">
              <a:buFont typeface="Wingdings" panose="05000000000000000000" pitchFamily="2" charset="2"/>
              <a:buChar char="ü"/>
            </a:pPr>
            <a:r>
              <a:rPr lang="en-US" sz="1600" dirty="0" smtClean="0"/>
              <a:t>The UK spent </a:t>
            </a:r>
            <a:r>
              <a:rPr lang="en-US" sz="1600" b="1" dirty="0" smtClean="0"/>
              <a:t>slightly less</a:t>
            </a:r>
            <a:r>
              <a:rPr lang="en-US" sz="1600" dirty="0" smtClean="0"/>
              <a:t> than France.</a:t>
            </a:r>
          </a:p>
          <a:p>
            <a:pPr>
              <a:buFont typeface="Wingdings" panose="05000000000000000000" pitchFamily="2" charset="2"/>
              <a:buChar char="ü"/>
            </a:pPr>
            <a:endParaRPr lang="en-GB" dirty="0" smtClean="0"/>
          </a:p>
          <a:p>
            <a:pPr marL="457200" indent="-457200">
              <a:buFont typeface="+mj-lt"/>
              <a:buAutoNum type="arabicPeriod" startAt="2"/>
            </a:pPr>
            <a:r>
              <a:rPr lang="en-US" b="1" dirty="0" smtClean="0"/>
              <a:t>twice/three </a:t>
            </a:r>
            <a:r>
              <a:rPr lang="en-US" b="1" dirty="0"/>
              <a:t>times/four times as much/many; half as much/many</a:t>
            </a:r>
            <a:endParaRPr lang="en-GB" dirty="0"/>
          </a:p>
          <a:p>
            <a:pPr marL="0" indent="0">
              <a:buNone/>
            </a:pPr>
            <a:r>
              <a:rPr lang="en-US" b="1" i="1" dirty="0"/>
              <a:t> </a:t>
            </a:r>
            <a:r>
              <a:rPr lang="en-US" b="1" i="1" dirty="0" smtClean="0"/>
              <a:t>       Examples</a:t>
            </a:r>
            <a:endParaRPr lang="en-GB" b="1" dirty="0"/>
          </a:p>
          <a:p>
            <a:pPr lvl="2">
              <a:buFont typeface="Wingdings" panose="05000000000000000000" pitchFamily="2" charset="2"/>
              <a:buChar char="ü"/>
            </a:pPr>
            <a:r>
              <a:rPr lang="en-US" sz="1600" dirty="0"/>
              <a:t>15-18 year olds spent </a:t>
            </a:r>
            <a:r>
              <a:rPr lang="en-US" sz="1600" b="1" dirty="0"/>
              <a:t>twice as much</a:t>
            </a:r>
            <a:r>
              <a:rPr lang="en-US" sz="1600" dirty="0"/>
              <a:t> time online as 18-21 year olds.</a:t>
            </a:r>
            <a:endParaRPr lang="en-GB" sz="1600" dirty="0"/>
          </a:p>
          <a:p>
            <a:pPr lvl="2">
              <a:buFont typeface="Wingdings" panose="05000000000000000000" pitchFamily="2" charset="2"/>
              <a:buChar char="ü"/>
            </a:pPr>
            <a:r>
              <a:rPr lang="en-US" sz="1600" dirty="0"/>
              <a:t>There were </a:t>
            </a:r>
            <a:r>
              <a:rPr lang="en-US" sz="1600" b="1" dirty="0"/>
              <a:t>three times as many</a:t>
            </a:r>
            <a:r>
              <a:rPr lang="en-US" sz="1600" dirty="0"/>
              <a:t> accidents in December</a:t>
            </a:r>
            <a:r>
              <a:rPr lang="en-US" sz="1600" dirty="0" smtClean="0"/>
              <a:t>.</a:t>
            </a:r>
            <a:endParaRPr lang="en-GB" sz="1600" dirty="0"/>
          </a:p>
        </p:txBody>
      </p:sp>
    </p:spTree>
    <p:extLst>
      <p:ext uri="{BB962C8B-B14F-4D97-AF65-F5344CB8AC3E}">
        <p14:creationId xmlns:p14="http://schemas.microsoft.com/office/powerpoint/2010/main" val="4090100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1003" y="1828819"/>
            <a:ext cx="8443066" cy="4441371"/>
          </a:xfrm>
        </p:spPr>
        <p:txBody>
          <a:bodyPr>
            <a:normAutofit/>
          </a:bodyPr>
          <a:lstStyle/>
          <a:p>
            <a:pPr marL="0" indent="0">
              <a:buNone/>
            </a:pPr>
            <a:r>
              <a:rPr lang="en-US" b="1" dirty="0"/>
              <a:t>3. </a:t>
            </a:r>
            <a:r>
              <a:rPr lang="en-US" b="1" dirty="0" smtClean="0"/>
              <a:t>A </a:t>
            </a:r>
            <a:r>
              <a:rPr lang="en-US" b="1" dirty="0"/>
              <a:t>larger/greater number/amount</a:t>
            </a:r>
            <a:endParaRPr lang="en-GB" dirty="0"/>
          </a:p>
          <a:p>
            <a:pPr marL="292608" lvl="1" indent="0">
              <a:buNone/>
            </a:pPr>
            <a:r>
              <a:rPr lang="en-US" b="1" i="1" dirty="0"/>
              <a:t>Examples</a:t>
            </a:r>
            <a:endParaRPr lang="en-GB" b="1" dirty="0"/>
          </a:p>
          <a:p>
            <a:pPr lvl="1">
              <a:buFont typeface="Wingdings" panose="05000000000000000000" pitchFamily="2" charset="2"/>
              <a:buChar char="ü"/>
            </a:pPr>
            <a:r>
              <a:rPr lang="en-US" dirty="0"/>
              <a:t>A </a:t>
            </a:r>
            <a:r>
              <a:rPr lang="en-US" b="1" dirty="0"/>
              <a:t>greater number of people</a:t>
            </a:r>
            <a:r>
              <a:rPr lang="en-US" dirty="0"/>
              <a:t> travelled abroad in 2017 </a:t>
            </a:r>
            <a:r>
              <a:rPr lang="en-US" b="1" dirty="0"/>
              <a:t>than</a:t>
            </a:r>
            <a:r>
              <a:rPr lang="en-US" dirty="0"/>
              <a:t> in any previous year.</a:t>
            </a:r>
            <a:endParaRPr lang="en-GB" dirty="0"/>
          </a:p>
          <a:p>
            <a:pPr lvl="1">
              <a:buFont typeface="Wingdings" panose="05000000000000000000" pitchFamily="2" charset="2"/>
              <a:buChar char="ü"/>
            </a:pPr>
            <a:r>
              <a:rPr lang="en-US" dirty="0"/>
              <a:t>The USA consumed </a:t>
            </a:r>
            <a:r>
              <a:rPr lang="en-US" b="1" dirty="0"/>
              <a:t>a larger amount of oil</a:t>
            </a:r>
            <a:r>
              <a:rPr lang="en-US" dirty="0"/>
              <a:t> per </a:t>
            </a:r>
            <a:r>
              <a:rPr lang="en-US" dirty="0" smtClean="0"/>
              <a:t>capital</a:t>
            </a:r>
            <a:r>
              <a:rPr lang="en-US" dirty="0"/>
              <a:t> </a:t>
            </a:r>
            <a:r>
              <a:rPr lang="en-US" b="1" dirty="0"/>
              <a:t>than</a:t>
            </a:r>
            <a:r>
              <a:rPr lang="en-US" dirty="0"/>
              <a:t> any other country</a:t>
            </a:r>
            <a:r>
              <a:rPr lang="en-US" dirty="0" smtClean="0"/>
              <a:t>.</a:t>
            </a:r>
          </a:p>
          <a:p>
            <a:pPr marL="0" lvl="0" indent="0">
              <a:buNone/>
            </a:pPr>
            <a:endParaRPr lang="en-GB" dirty="0"/>
          </a:p>
          <a:p>
            <a:pPr marL="0" indent="0">
              <a:buNone/>
            </a:pPr>
            <a:r>
              <a:rPr lang="en-US" b="1" dirty="0"/>
              <a:t>4. Linking and contrasting</a:t>
            </a:r>
            <a:r>
              <a:rPr lang="en-US" dirty="0"/>
              <a:t> two examples by using </a:t>
            </a:r>
            <a:r>
              <a:rPr lang="en-US" i="1" dirty="0"/>
              <a:t>while</a:t>
            </a:r>
            <a:r>
              <a:rPr lang="en-US" dirty="0"/>
              <a:t>, </a:t>
            </a:r>
            <a:r>
              <a:rPr lang="en-US" i="1" dirty="0"/>
              <a:t>whereas</a:t>
            </a:r>
            <a:r>
              <a:rPr lang="en-US" dirty="0"/>
              <a:t> etc.</a:t>
            </a:r>
            <a:endParaRPr lang="en-GB" dirty="0"/>
          </a:p>
          <a:p>
            <a:pPr marL="292608" lvl="1" indent="0">
              <a:buNone/>
            </a:pPr>
            <a:r>
              <a:rPr lang="en-US" b="1" i="1" dirty="0"/>
              <a:t>Example</a:t>
            </a:r>
            <a:endParaRPr lang="en-GB" b="1" dirty="0"/>
          </a:p>
          <a:p>
            <a:pPr lvl="1">
              <a:buFont typeface="Wingdings" panose="05000000000000000000" pitchFamily="2" charset="2"/>
              <a:buChar char="ü"/>
            </a:pPr>
            <a:r>
              <a:rPr lang="en-US" b="1" dirty="0"/>
              <a:t>While</a:t>
            </a:r>
            <a:r>
              <a:rPr lang="en-US" dirty="0"/>
              <a:t> unemployment went down by 3% in France, it increased by 5% in Spain.</a:t>
            </a:r>
            <a:endParaRPr lang="en-GB" dirty="0"/>
          </a:p>
          <a:p>
            <a:pPr marL="0" indent="0">
              <a:buNone/>
            </a:pPr>
            <a:endParaRPr lang="en-GB" dirty="0"/>
          </a:p>
        </p:txBody>
      </p:sp>
      <p:sp>
        <p:nvSpPr>
          <p:cNvPr id="4" name="Title 1"/>
          <p:cNvSpPr>
            <a:spLocks noGrp="1"/>
          </p:cNvSpPr>
          <p:nvPr>
            <p:ph type="title"/>
          </p:nvPr>
        </p:nvSpPr>
        <p:spPr>
          <a:xfrm>
            <a:off x="1201003" y="828766"/>
            <a:ext cx="9792188" cy="875846"/>
          </a:xfrm>
        </p:spPr>
        <p:txBody>
          <a:bodyPr/>
          <a:lstStyle/>
          <a:p>
            <a:r>
              <a:rPr lang="en-US" b="1" dirty="0"/>
              <a:t>The language of comparisons</a:t>
            </a:r>
            <a:endParaRPr lang="en-GB" b="1" dirty="0"/>
          </a:p>
        </p:txBody>
      </p:sp>
    </p:spTree>
    <p:extLst>
      <p:ext uri="{BB962C8B-B14F-4D97-AF65-F5344CB8AC3E}">
        <p14:creationId xmlns:p14="http://schemas.microsoft.com/office/powerpoint/2010/main" val="2990224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 for describing trends</a:t>
            </a:r>
            <a:endParaRPr lang="en-GB" dirty="0"/>
          </a:p>
        </p:txBody>
      </p:sp>
      <p:sp>
        <p:nvSpPr>
          <p:cNvPr id="3" name="Content Placeholder 2"/>
          <p:cNvSpPr>
            <a:spLocks noGrp="1"/>
          </p:cNvSpPr>
          <p:nvPr>
            <p:ph sz="half" idx="1"/>
          </p:nvPr>
        </p:nvSpPr>
        <p:spPr/>
        <p:txBody>
          <a:bodyPr>
            <a:normAutofit/>
          </a:bodyPr>
          <a:lstStyle/>
          <a:p>
            <a:pPr marL="0" indent="0">
              <a:buNone/>
            </a:pPr>
            <a:r>
              <a:rPr lang="en-US" b="1" i="1" dirty="0" smtClean="0"/>
              <a:t>Verbs </a:t>
            </a:r>
            <a:r>
              <a:rPr lang="en-US" b="1" i="1" dirty="0"/>
              <a:t>to describe a general increase</a:t>
            </a:r>
            <a:endParaRPr lang="en-GB" b="1" i="1" dirty="0"/>
          </a:p>
          <a:p>
            <a:pPr lvl="0"/>
            <a:r>
              <a:rPr lang="en-US" dirty="0"/>
              <a:t>Go up</a:t>
            </a:r>
            <a:endParaRPr lang="en-GB" dirty="0"/>
          </a:p>
          <a:p>
            <a:pPr lvl="0"/>
            <a:r>
              <a:rPr lang="en-US" dirty="0"/>
              <a:t>Rise</a:t>
            </a:r>
            <a:endParaRPr lang="en-GB" dirty="0"/>
          </a:p>
          <a:p>
            <a:pPr lvl="0"/>
            <a:r>
              <a:rPr lang="en-US" dirty="0"/>
              <a:t>Increase</a:t>
            </a:r>
            <a:endParaRPr lang="en-GB" dirty="0"/>
          </a:p>
          <a:p>
            <a:pPr lvl="0"/>
            <a:r>
              <a:rPr lang="en-US" dirty="0"/>
              <a:t>Climb</a:t>
            </a:r>
            <a:endParaRPr lang="en-GB" dirty="0"/>
          </a:p>
          <a:p>
            <a:pPr marL="0" indent="0">
              <a:buNone/>
            </a:pPr>
            <a:r>
              <a:rPr lang="en-US" b="1" i="1" dirty="0"/>
              <a:t>Verbs to describe a sudden, large increase</a:t>
            </a:r>
            <a:endParaRPr lang="en-GB" b="1" i="1" dirty="0"/>
          </a:p>
          <a:p>
            <a:pPr lvl="0"/>
            <a:r>
              <a:rPr lang="en-US" dirty="0"/>
              <a:t>Jump</a:t>
            </a:r>
            <a:endParaRPr lang="en-GB" dirty="0"/>
          </a:p>
          <a:p>
            <a:pPr lvl="0"/>
            <a:r>
              <a:rPr lang="en-US" dirty="0"/>
              <a:t>Shoot up</a:t>
            </a:r>
            <a:endParaRPr lang="en-GB" dirty="0"/>
          </a:p>
          <a:p>
            <a:pPr lvl="0"/>
            <a:r>
              <a:rPr lang="en-US" dirty="0" smtClean="0"/>
              <a:t>Rocket</a:t>
            </a:r>
            <a:endParaRPr lang="en-GB" dirty="0"/>
          </a:p>
        </p:txBody>
      </p:sp>
      <p:sp>
        <p:nvSpPr>
          <p:cNvPr id="4" name="Content Placeholder 3"/>
          <p:cNvSpPr>
            <a:spLocks noGrp="1"/>
          </p:cNvSpPr>
          <p:nvPr>
            <p:ph sz="half" idx="2"/>
          </p:nvPr>
        </p:nvSpPr>
        <p:spPr/>
        <p:txBody>
          <a:bodyPr>
            <a:normAutofit/>
          </a:bodyPr>
          <a:lstStyle/>
          <a:p>
            <a:pPr marL="0" indent="0">
              <a:buNone/>
            </a:pPr>
            <a:r>
              <a:rPr lang="en-US" b="1" i="1" dirty="0" smtClean="0"/>
              <a:t>Verbs </a:t>
            </a:r>
            <a:r>
              <a:rPr lang="en-US" b="1" i="1" dirty="0"/>
              <a:t>to describe a general decrease</a:t>
            </a:r>
            <a:endParaRPr lang="en-GB" b="1" i="1" dirty="0"/>
          </a:p>
          <a:p>
            <a:pPr lvl="0"/>
            <a:r>
              <a:rPr lang="en-US" dirty="0"/>
              <a:t>Go down</a:t>
            </a:r>
            <a:endParaRPr lang="en-GB" dirty="0"/>
          </a:p>
          <a:p>
            <a:pPr lvl="0"/>
            <a:r>
              <a:rPr lang="en-US" dirty="0"/>
              <a:t>Fall</a:t>
            </a:r>
            <a:endParaRPr lang="en-GB" dirty="0"/>
          </a:p>
          <a:p>
            <a:pPr lvl="0"/>
            <a:r>
              <a:rPr lang="en-US" dirty="0"/>
              <a:t>Decrease</a:t>
            </a:r>
            <a:endParaRPr lang="en-GB" dirty="0"/>
          </a:p>
          <a:p>
            <a:pPr lvl="0"/>
            <a:r>
              <a:rPr lang="en-US" dirty="0"/>
              <a:t>Drop</a:t>
            </a:r>
            <a:endParaRPr lang="en-GB" dirty="0"/>
          </a:p>
          <a:p>
            <a:pPr marL="0" indent="0">
              <a:buNone/>
            </a:pPr>
            <a:r>
              <a:rPr lang="en-US" b="1" i="1" dirty="0"/>
              <a:t>Verbs to describe a large decrease</a:t>
            </a:r>
            <a:endParaRPr lang="en-GB" b="1" i="1" dirty="0"/>
          </a:p>
          <a:p>
            <a:pPr lvl="0"/>
            <a:r>
              <a:rPr lang="en-US" dirty="0"/>
              <a:t>Plunge</a:t>
            </a:r>
            <a:endParaRPr lang="en-GB" dirty="0"/>
          </a:p>
          <a:p>
            <a:pPr lvl="0"/>
            <a:r>
              <a:rPr lang="en-US" dirty="0"/>
              <a:t>Plummet</a:t>
            </a:r>
            <a:endParaRPr lang="en-GB" dirty="0"/>
          </a:p>
        </p:txBody>
      </p:sp>
    </p:spTree>
    <p:extLst>
      <p:ext uri="{BB962C8B-B14F-4D97-AF65-F5344CB8AC3E}">
        <p14:creationId xmlns:p14="http://schemas.microsoft.com/office/powerpoint/2010/main" val="2936262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354" y="2001744"/>
            <a:ext cx="10017457" cy="4245429"/>
          </a:xfrm>
        </p:spPr>
        <p:txBody>
          <a:bodyPr>
            <a:normAutofit/>
          </a:bodyPr>
          <a:lstStyle/>
          <a:p>
            <a:pPr>
              <a:buFont typeface="Wingdings" panose="05000000000000000000" pitchFamily="2" charset="2"/>
              <a:buChar char="q"/>
            </a:pPr>
            <a:r>
              <a:rPr lang="en-US" b="1" i="1" dirty="0"/>
              <a:t>Speed</a:t>
            </a:r>
            <a:endParaRPr lang="en-GB" b="1" i="1" dirty="0"/>
          </a:p>
          <a:p>
            <a:pPr marL="292608" lvl="1" indent="0">
              <a:buNone/>
            </a:pPr>
            <a:r>
              <a:rPr lang="en-US" dirty="0"/>
              <a:t>A</a:t>
            </a:r>
            <a:r>
              <a:rPr lang="en-US" dirty="0" smtClean="0"/>
              <a:t> </a:t>
            </a:r>
            <a:r>
              <a:rPr lang="en-US" dirty="0"/>
              <a:t>change that happens quickly, you can also use </a:t>
            </a:r>
            <a:r>
              <a:rPr lang="en-US" b="1" dirty="0"/>
              <a:t>rapidly</a:t>
            </a:r>
            <a:r>
              <a:rPr lang="en-US" dirty="0"/>
              <a:t> or </a:t>
            </a:r>
            <a:r>
              <a:rPr lang="en-US" b="1" dirty="0"/>
              <a:t>sharply</a:t>
            </a:r>
            <a:r>
              <a:rPr lang="en-US" dirty="0"/>
              <a:t>.</a:t>
            </a:r>
            <a:endParaRPr lang="en-GB" dirty="0"/>
          </a:p>
          <a:p>
            <a:pPr marL="292608" lvl="1" indent="0">
              <a:buNone/>
            </a:pPr>
            <a:r>
              <a:rPr lang="en-US" dirty="0" smtClean="0"/>
              <a:t>A change </a:t>
            </a:r>
            <a:r>
              <a:rPr lang="en-US" dirty="0"/>
              <a:t>that happens slowly, you can also use </a:t>
            </a:r>
            <a:r>
              <a:rPr lang="en-US" b="1" dirty="0"/>
              <a:t>gradually</a:t>
            </a:r>
            <a:r>
              <a:rPr lang="en-US" dirty="0"/>
              <a:t>.</a:t>
            </a:r>
            <a:endParaRPr lang="en-GB" dirty="0"/>
          </a:p>
          <a:p>
            <a:pPr marL="292608" lvl="1" indent="0">
              <a:buNone/>
            </a:pPr>
            <a:r>
              <a:rPr lang="en-US" dirty="0" smtClean="0"/>
              <a:t>A change </a:t>
            </a:r>
            <a:r>
              <a:rPr lang="en-US" dirty="0"/>
              <a:t>that happens by approximately the same amount each month/year etc. you can use </a:t>
            </a:r>
            <a:r>
              <a:rPr lang="en-US" b="1" dirty="0"/>
              <a:t>steadily</a:t>
            </a:r>
            <a:r>
              <a:rPr lang="en-US" dirty="0" smtClean="0"/>
              <a:t>.</a:t>
            </a:r>
          </a:p>
          <a:p>
            <a:pPr>
              <a:buFont typeface="Wingdings" panose="05000000000000000000" pitchFamily="2" charset="2"/>
              <a:buChar char="q"/>
            </a:pPr>
            <a:r>
              <a:rPr lang="en-US" b="1" i="1" dirty="0"/>
              <a:t>Amount</a:t>
            </a:r>
            <a:endParaRPr lang="en-GB" b="1" i="1" dirty="0"/>
          </a:p>
          <a:p>
            <a:pPr lvl="1"/>
            <a:r>
              <a:rPr lang="en-US" dirty="0" smtClean="0"/>
              <a:t>A large </a:t>
            </a:r>
            <a:r>
              <a:rPr lang="en-US" dirty="0"/>
              <a:t>increase or decrease, you </a:t>
            </a:r>
            <a:r>
              <a:rPr lang="en-US" dirty="0" smtClean="0"/>
              <a:t>can use</a:t>
            </a:r>
            <a:r>
              <a:rPr lang="en-US" dirty="0"/>
              <a:t> </a:t>
            </a:r>
            <a:r>
              <a:rPr lang="en-US" b="1" dirty="0"/>
              <a:t>considerably</a:t>
            </a:r>
            <a:r>
              <a:rPr lang="en-US" dirty="0"/>
              <a:t>, </a:t>
            </a:r>
            <a:r>
              <a:rPr lang="en-US" b="1" dirty="0"/>
              <a:t>significantly</a:t>
            </a:r>
            <a:r>
              <a:rPr lang="en-US" dirty="0"/>
              <a:t> or </a:t>
            </a:r>
            <a:r>
              <a:rPr lang="en-US" b="1" dirty="0" smtClean="0"/>
              <a:t>substantially</a:t>
            </a:r>
            <a:r>
              <a:rPr lang="en-US" dirty="0" smtClean="0"/>
              <a:t>.</a:t>
            </a:r>
          </a:p>
          <a:p>
            <a:pPr lvl="1"/>
            <a:r>
              <a:rPr lang="en-US" dirty="0" smtClean="0"/>
              <a:t>A smaller increase </a:t>
            </a:r>
            <a:r>
              <a:rPr lang="en-US" dirty="0"/>
              <a:t>or decrease, you can use </a:t>
            </a:r>
            <a:r>
              <a:rPr lang="en-US" b="1" dirty="0"/>
              <a:t>slightly</a:t>
            </a:r>
            <a:r>
              <a:rPr lang="en-US" dirty="0"/>
              <a:t> or </a:t>
            </a:r>
            <a:r>
              <a:rPr lang="en-US" b="1" dirty="0"/>
              <a:t>moderately</a:t>
            </a:r>
            <a:r>
              <a:rPr lang="en-US" dirty="0"/>
              <a:t>.</a:t>
            </a:r>
            <a:endParaRPr lang="en-GB" dirty="0"/>
          </a:p>
          <a:p>
            <a:pPr marL="0" lvl="0" indent="0">
              <a:buNone/>
            </a:pPr>
            <a:endParaRPr lang="en-GB" dirty="0"/>
          </a:p>
        </p:txBody>
      </p:sp>
      <p:sp>
        <p:nvSpPr>
          <p:cNvPr id="4" name="Title 1"/>
          <p:cNvSpPr>
            <a:spLocks noGrp="1"/>
          </p:cNvSpPr>
          <p:nvPr>
            <p:ph type="title"/>
          </p:nvPr>
        </p:nvSpPr>
        <p:spPr>
          <a:xfrm>
            <a:off x="1187355" y="729658"/>
            <a:ext cx="10423454" cy="988332"/>
          </a:xfrm>
        </p:spPr>
        <p:txBody>
          <a:bodyPr/>
          <a:lstStyle/>
          <a:p>
            <a:r>
              <a:rPr lang="en-US" b="1" dirty="0"/>
              <a:t>Language for describing trends</a:t>
            </a:r>
            <a:endParaRPr lang="en-GB" dirty="0"/>
          </a:p>
        </p:txBody>
      </p:sp>
    </p:spTree>
    <p:extLst>
      <p:ext uri="{BB962C8B-B14F-4D97-AF65-F5344CB8AC3E}">
        <p14:creationId xmlns:p14="http://schemas.microsoft.com/office/powerpoint/2010/main" val="231750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651" y="1842448"/>
            <a:ext cx="9601395" cy="4061963"/>
          </a:xfrm>
        </p:spPr>
        <p:txBody>
          <a:bodyPr>
            <a:normAutofit/>
          </a:bodyPr>
          <a:lstStyle/>
          <a:p>
            <a:pPr marL="0" indent="0">
              <a:buNone/>
            </a:pPr>
            <a:r>
              <a:rPr lang="en-US" b="1" i="1" dirty="0"/>
              <a:t>Other useful expressions</a:t>
            </a:r>
            <a:endParaRPr lang="en-GB" b="1" i="1" dirty="0"/>
          </a:p>
          <a:p>
            <a:r>
              <a:rPr lang="en-US" dirty="0"/>
              <a:t>Finally, there are a number of other useful expressions to describe particular changes:</a:t>
            </a:r>
            <a:endParaRPr lang="en-GB" dirty="0"/>
          </a:p>
          <a:p>
            <a:pPr lvl="0"/>
            <a:r>
              <a:rPr lang="en-US" dirty="0"/>
              <a:t>If a value goes up and down repeatedly, we say it </a:t>
            </a:r>
            <a:r>
              <a:rPr lang="en-US" b="1" i="1" dirty="0"/>
              <a:t>fluctuates</a:t>
            </a:r>
            <a:r>
              <a:rPr lang="en-US" dirty="0"/>
              <a:t>.</a:t>
            </a:r>
            <a:endParaRPr lang="en-GB" dirty="0"/>
          </a:p>
          <a:p>
            <a:pPr lvl="0" algn="just"/>
            <a:r>
              <a:rPr lang="en-US" dirty="0"/>
              <a:t>If a value stays the same for a period of time, we can say that it </a:t>
            </a:r>
            <a:r>
              <a:rPr lang="en-US" i="1" dirty="0"/>
              <a:t>remains </a:t>
            </a:r>
            <a:r>
              <a:rPr lang="en-US" b="1" i="1" dirty="0"/>
              <a:t>stable</a:t>
            </a:r>
            <a:r>
              <a:rPr lang="en-US" b="1" dirty="0"/>
              <a:t>.</a:t>
            </a:r>
            <a:endParaRPr lang="en-GB" b="1" dirty="0"/>
          </a:p>
          <a:p>
            <a:pPr lvl="0" algn="just"/>
            <a:r>
              <a:rPr lang="en-US" dirty="0"/>
              <a:t>If it fluctuates, then stops fluctuating, we can say it </a:t>
            </a:r>
            <a:r>
              <a:rPr lang="en-US" b="1" i="1" dirty="0" smtClean="0"/>
              <a:t>stabilizes</a:t>
            </a:r>
            <a:r>
              <a:rPr lang="en-US" b="1" dirty="0"/>
              <a:t> or </a:t>
            </a:r>
            <a:r>
              <a:rPr lang="en-US" b="1" i="1" dirty="0"/>
              <a:t>levels off</a:t>
            </a:r>
            <a:r>
              <a:rPr lang="en-US" b="1" dirty="0"/>
              <a:t>.</a:t>
            </a:r>
            <a:endParaRPr lang="en-GB" b="1" dirty="0"/>
          </a:p>
          <a:p>
            <a:pPr lvl="0" algn="just"/>
            <a:r>
              <a:rPr lang="en-US" dirty="0"/>
              <a:t>If a number reaches a high point and then drops back again, we can say it </a:t>
            </a:r>
            <a:r>
              <a:rPr lang="en-US" i="1" dirty="0"/>
              <a:t>peaks</a:t>
            </a:r>
            <a:r>
              <a:rPr lang="en-US" dirty="0"/>
              <a:t> at a certain number or </a:t>
            </a:r>
            <a:r>
              <a:rPr lang="en-US" i="1" dirty="0"/>
              <a:t>reaches a peak</a:t>
            </a:r>
            <a:r>
              <a:rPr lang="en-US" dirty="0"/>
              <a:t>. For example, ‘</a:t>
            </a:r>
            <a:r>
              <a:rPr lang="en-US" i="1" dirty="0"/>
              <a:t>the share price</a:t>
            </a:r>
            <a:r>
              <a:rPr lang="en-US" dirty="0"/>
              <a:t> </a:t>
            </a:r>
            <a:r>
              <a:rPr lang="en-US" b="1" i="1" dirty="0"/>
              <a:t>peaked</a:t>
            </a:r>
            <a:r>
              <a:rPr lang="en-US" dirty="0"/>
              <a:t> </a:t>
            </a:r>
            <a:r>
              <a:rPr lang="en-US" i="1" dirty="0"/>
              <a:t>at $115</a:t>
            </a:r>
            <a:r>
              <a:rPr lang="en-US" dirty="0"/>
              <a:t>’ or ‘</a:t>
            </a:r>
            <a:r>
              <a:rPr lang="en-US" i="1" dirty="0"/>
              <a:t>the share price</a:t>
            </a:r>
            <a:r>
              <a:rPr lang="en-US" dirty="0"/>
              <a:t> </a:t>
            </a:r>
            <a:r>
              <a:rPr lang="en-US" b="1" i="1" dirty="0"/>
              <a:t>reached a peak of</a:t>
            </a:r>
            <a:r>
              <a:rPr lang="en-US" dirty="0"/>
              <a:t> </a:t>
            </a:r>
            <a:r>
              <a:rPr lang="en-US" i="1" dirty="0"/>
              <a:t>$115</a:t>
            </a:r>
            <a:r>
              <a:rPr lang="en-US" dirty="0"/>
              <a:t>.’ </a:t>
            </a:r>
            <a:endParaRPr lang="en-US" dirty="0" smtClean="0"/>
          </a:p>
        </p:txBody>
      </p:sp>
      <p:sp>
        <p:nvSpPr>
          <p:cNvPr id="4" name="Title 1"/>
          <p:cNvSpPr>
            <a:spLocks noGrp="1"/>
          </p:cNvSpPr>
          <p:nvPr>
            <p:ph type="title"/>
          </p:nvPr>
        </p:nvSpPr>
        <p:spPr>
          <a:xfrm>
            <a:off x="1214651" y="729658"/>
            <a:ext cx="10396158" cy="988332"/>
          </a:xfrm>
        </p:spPr>
        <p:txBody>
          <a:bodyPr/>
          <a:lstStyle/>
          <a:p>
            <a:r>
              <a:rPr lang="en-US" b="1" dirty="0"/>
              <a:t>Language for describing trends</a:t>
            </a:r>
            <a:endParaRPr lang="en-GB" dirty="0"/>
          </a:p>
        </p:txBody>
      </p:sp>
    </p:spTree>
    <p:extLst>
      <p:ext uri="{BB962C8B-B14F-4D97-AF65-F5344CB8AC3E}">
        <p14:creationId xmlns:p14="http://schemas.microsoft.com/office/powerpoint/2010/main" val="1815993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059" y="626833"/>
            <a:ext cx="9799677" cy="1076734"/>
          </a:xfrm>
        </p:spPr>
        <p:txBody>
          <a:bodyPr/>
          <a:lstStyle/>
          <a:p>
            <a:r>
              <a:rPr lang="en-US" b="1" dirty="0"/>
              <a:t>Key points to remember</a:t>
            </a:r>
            <a:endParaRPr lang="en-GB" dirty="0"/>
          </a:p>
        </p:txBody>
      </p:sp>
      <p:sp>
        <p:nvSpPr>
          <p:cNvPr id="3" name="Content Placeholder 2"/>
          <p:cNvSpPr>
            <a:spLocks noGrp="1"/>
          </p:cNvSpPr>
          <p:nvPr>
            <p:ph idx="1"/>
          </p:nvPr>
        </p:nvSpPr>
        <p:spPr>
          <a:xfrm>
            <a:off x="1160059" y="1802674"/>
            <a:ext cx="9962866" cy="3801291"/>
          </a:xfrm>
        </p:spPr>
        <p:txBody>
          <a:bodyPr>
            <a:normAutofit/>
          </a:bodyPr>
          <a:lstStyle/>
          <a:p>
            <a:pPr algn="just">
              <a:buFont typeface="Wingdings" panose="05000000000000000000" pitchFamily="2" charset="2"/>
              <a:buChar char="q"/>
            </a:pPr>
            <a:r>
              <a:rPr lang="en-US" dirty="0" smtClean="0"/>
              <a:t>Other </a:t>
            </a:r>
            <a:r>
              <a:rPr lang="en-US" dirty="0"/>
              <a:t>graphs may show times of the day, days of the week, months or other periods. In those cases you need to check if there is a year included in the information. </a:t>
            </a:r>
            <a:r>
              <a:rPr lang="en-US" dirty="0" smtClean="0"/>
              <a:t>If </a:t>
            </a:r>
            <a:r>
              <a:rPr lang="en-US" dirty="0"/>
              <a:t>there is, then you will use the past simple to describe the data. </a:t>
            </a:r>
            <a:endParaRPr lang="en-US" dirty="0" smtClean="0"/>
          </a:p>
          <a:p>
            <a:pPr algn="just">
              <a:buFont typeface="Wingdings" panose="05000000000000000000" pitchFamily="2" charset="2"/>
              <a:buChar char="q"/>
            </a:pPr>
            <a:r>
              <a:rPr lang="en-US" dirty="0" smtClean="0"/>
              <a:t>If </a:t>
            </a:r>
            <a:r>
              <a:rPr lang="en-US" dirty="0"/>
              <a:t>there is not, then it is describing daily, weekly or monthly figures in general and you would use the present simple. </a:t>
            </a:r>
            <a:endParaRPr lang="en-US" dirty="0" smtClean="0"/>
          </a:p>
          <a:p>
            <a:pPr algn="just">
              <a:buFont typeface="Wingdings" panose="05000000000000000000" pitchFamily="2" charset="2"/>
              <a:buChar char="q"/>
            </a:pPr>
            <a:r>
              <a:rPr lang="en-US" dirty="0" smtClean="0"/>
              <a:t>It </a:t>
            </a:r>
            <a:r>
              <a:rPr lang="en-US" dirty="0"/>
              <a:t>is also possible that you could get a forecast of the future, and have to use ‘will’.</a:t>
            </a:r>
            <a:endParaRPr lang="en-GB" dirty="0"/>
          </a:p>
          <a:p>
            <a:endParaRPr lang="en-GB" dirty="0"/>
          </a:p>
        </p:txBody>
      </p:sp>
    </p:spTree>
    <p:extLst>
      <p:ext uri="{BB962C8B-B14F-4D97-AF65-F5344CB8AC3E}">
        <p14:creationId xmlns:p14="http://schemas.microsoft.com/office/powerpoint/2010/main" val="1113796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a:t>
            </a:r>
            <a:r>
              <a:rPr lang="en-US" dirty="0" smtClean="0"/>
              <a:t>:</a:t>
            </a:r>
            <a:endParaRPr lang="en-GB" dirty="0"/>
          </a:p>
        </p:txBody>
      </p:sp>
      <p:pic>
        <p:nvPicPr>
          <p:cNvPr id="4" name="Content Placeholder 3"/>
          <p:cNvPicPr>
            <a:picLocks noGrp="1" noChangeAspect="1"/>
          </p:cNvPicPr>
          <p:nvPr>
            <p:ph idx="1"/>
          </p:nvPr>
        </p:nvPicPr>
        <p:blipFill rotWithShape="1">
          <a:blip r:embed="rId2"/>
          <a:srcRect l="22207" t="16585" r="22939" b="22474"/>
          <a:stretch/>
        </p:blipFill>
        <p:spPr>
          <a:xfrm>
            <a:off x="1993977" y="1832894"/>
            <a:ext cx="7054489" cy="4406343"/>
          </a:xfrm>
          <a:prstGeom prst="rect">
            <a:avLst/>
          </a:prstGeom>
        </p:spPr>
      </p:pic>
    </p:spTree>
    <p:extLst>
      <p:ext uri="{BB962C8B-B14F-4D97-AF65-F5344CB8AC3E}">
        <p14:creationId xmlns:p14="http://schemas.microsoft.com/office/powerpoint/2010/main" val="785050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F240A2FC-E2C3-458D-96B4-5DF9028D93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 xmlns:a16="http://schemas.microsoft.com/office/drawing/2014/main" id="{5F097929-F3D6-4D1F-8AFC-CF348171A9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 xmlns:a16="http://schemas.microsoft.com/office/drawing/2014/main" id="{43074C91-9045-414B-B5F9-567DAE3EED2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 xmlns:a16="http://schemas.microsoft.com/office/drawing/2014/main" id="{33428ACC-71EC-4171-9527-10983BA6B4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0E4EBF4-D599-46F0-8252-799C0FE4094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3600" dirty="0" smtClean="0">
                <a:solidFill>
                  <a:schemeClr val="tx1">
                    <a:lumMod val="85000"/>
                    <a:lumOff val="15000"/>
                  </a:schemeClr>
                </a:solidFill>
              </a:rPr>
              <a:t>What is Visual Aids</a:t>
            </a:r>
            <a:endParaRPr lang="en-US" sz="3600" dirty="0">
              <a:solidFill>
                <a:schemeClr val="tx1">
                  <a:lumMod val="85000"/>
                  <a:lumOff val="15000"/>
                </a:schemeClr>
              </a:solidFill>
            </a:endParaRPr>
          </a:p>
        </p:txBody>
      </p:sp>
      <p:cxnSp>
        <p:nvCxnSpPr>
          <p:cNvPr id="33" name="Straight Connector 32">
            <a:extLst>
              <a:ext uri="{FF2B5EF4-FFF2-40B4-BE49-F238E27FC236}">
                <a16:creationId xmlns="" xmlns:a16="http://schemas.microsoft.com/office/drawing/2014/main" id="{BA22713B-ABB6-4391-97F9-0449A2B9B66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 xmlns:a16="http://schemas.microsoft.com/office/drawing/2014/main" id="{2B9BBBC4-97A3-47D2-BFFE-A68530CDB9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rgbClr val="12A9B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 xmlns:a16="http://schemas.microsoft.com/office/drawing/2014/main" id="{78967BEA-EA6A-4FF1-94E2-B010B61A36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C98A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An Icon Representing A Teacher In Front Of A Blackboard - New Way To Solve  Quadratic Equation, HD Png Download - ki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769" y="737352"/>
            <a:ext cx="5345573" cy="485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37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9563" y="1319997"/>
            <a:ext cx="10531423" cy="3785652"/>
          </a:xfrm>
          <a:prstGeom prst="rect">
            <a:avLst/>
          </a:prstGeom>
        </p:spPr>
        <p:txBody>
          <a:bodyPr wrap="square">
            <a:spAutoFit/>
          </a:bodyPr>
          <a:lstStyle/>
          <a:p>
            <a:r>
              <a:rPr lang="en-US" sz="2400" b="1" dirty="0" smtClean="0"/>
              <a:t>Tips</a:t>
            </a:r>
          </a:p>
          <a:p>
            <a:pPr marL="342900" indent="-342900" algn="just">
              <a:buFont typeface="Wingdings" panose="05000000000000000000" pitchFamily="2" charset="2"/>
              <a:buChar char="q"/>
            </a:pPr>
            <a:r>
              <a:rPr lang="en-US" sz="2400" dirty="0" smtClean="0"/>
              <a:t>Change </a:t>
            </a:r>
            <a:r>
              <a:rPr lang="en-US" sz="2400" dirty="0"/>
              <a:t>the words in the question to introduce your answer, e.g</a:t>
            </a:r>
            <a:r>
              <a:rPr lang="en-US" sz="2400" b="1" dirty="0"/>
              <a:t>. This graph shows = </a:t>
            </a:r>
            <a:r>
              <a:rPr lang="en-US" sz="2400" b="1" dirty="0" smtClean="0"/>
              <a:t>This graph </a:t>
            </a:r>
            <a:r>
              <a:rPr lang="en-US" sz="2400" b="1" dirty="0"/>
              <a:t>illustrates</a:t>
            </a:r>
            <a:r>
              <a:rPr lang="en-US" sz="2400" b="1" dirty="0" smtClean="0"/>
              <a:t>.</a:t>
            </a:r>
            <a:endParaRPr lang="en-US" sz="2400" b="1" dirty="0"/>
          </a:p>
          <a:p>
            <a:pPr marL="342900" indent="-342900" algn="just">
              <a:buFont typeface="Wingdings" panose="05000000000000000000" pitchFamily="2" charset="2"/>
              <a:buChar char="q"/>
            </a:pPr>
            <a:r>
              <a:rPr lang="en-US" sz="2400" dirty="0" smtClean="0"/>
              <a:t>The </a:t>
            </a:r>
            <a:r>
              <a:rPr lang="en-US" sz="2400" dirty="0"/>
              <a:t>second paragraph should give an </a:t>
            </a:r>
            <a:r>
              <a:rPr lang="en-US" sz="2400" b="1" dirty="0"/>
              <a:t>overview</a:t>
            </a:r>
            <a:r>
              <a:rPr lang="en-US" sz="2400" dirty="0"/>
              <a:t> of the main points the graph </a:t>
            </a:r>
            <a:r>
              <a:rPr lang="en-US" sz="2400" dirty="0" smtClean="0"/>
              <a:t>shows (imagine </a:t>
            </a:r>
            <a:r>
              <a:rPr lang="en-US" sz="2400" dirty="0"/>
              <a:t>you’re describing the results to someone who can’t see the graph</a:t>
            </a:r>
            <a:r>
              <a:rPr lang="en-US" sz="2400" dirty="0" smtClean="0"/>
              <a:t>).</a:t>
            </a:r>
            <a:endParaRPr lang="en-US" sz="2400" dirty="0"/>
          </a:p>
          <a:p>
            <a:pPr marL="342900" indent="-342900" algn="just">
              <a:buFont typeface="Wingdings" panose="05000000000000000000" pitchFamily="2" charset="2"/>
              <a:buChar char="q"/>
            </a:pPr>
            <a:r>
              <a:rPr lang="en-US" sz="2400" dirty="0" smtClean="0"/>
              <a:t>The </a:t>
            </a:r>
            <a:r>
              <a:rPr lang="en-US" sz="2400" dirty="0"/>
              <a:t>following paragraphs should describe the </a:t>
            </a:r>
            <a:r>
              <a:rPr lang="en-US" sz="2400" b="1" dirty="0"/>
              <a:t>main patterns or trends </a:t>
            </a:r>
            <a:r>
              <a:rPr lang="en-US" sz="2400" dirty="0"/>
              <a:t>in more detail</a:t>
            </a:r>
            <a:r>
              <a:rPr lang="en-US" sz="2400" dirty="0" smtClean="0"/>
              <a:t>.</a:t>
            </a:r>
            <a:endParaRPr lang="en-US" sz="2400" dirty="0"/>
          </a:p>
          <a:p>
            <a:pPr marL="342900" indent="-342900" algn="just">
              <a:buFont typeface="Wingdings" panose="05000000000000000000" pitchFamily="2" charset="2"/>
              <a:buChar char="q"/>
            </a:pPr>
            <a:r>
              <a:rPr lang="en-US" sz="2400" dirty="0" smtClean="0"/>
              <a:t>Use </a:t>
            </a:r>
            <a:r>
              <a:rPr lang="en-US" sz="2400" b="1" dirty="0"/>
              <a:t>precise vocabulary </a:t>
            </a:r>
            <a:r>
              <a:rPr lang="en-US" sz="2400" dirty="0"/>
              <a:t>like steadily declined and a sharp increase to describe trends. </a:t>
            </a:r>
            <a:r>
              <a:rPr lang="en-US" sz="2400" dirty="0" smtClean="0"/>
              <a:t>Use </a:t>
            </a:r>
            <a:r>
              <a:rPr lang="en-US" sz="2400" b="1" dirty="0" smtClean="0"/>
              <a:t>linking </a:t>
            </a:r>
            <a:r>
              <a:rPr lang="en-US" sz="2400" b="1" dirty="0"/>
              <a:t>expressions </a:t>
            </a:r>
            <a:r>
              <a:rPr lang="en-US" sz="2400" dirty="0"/>
              <a:t>like while and in contrast to make comparisons</a:t>
            </a:r>
            <a:r>
              <a:rPr lang="en-US" sz="2400" dirty="0" smtClean="0"/>
              <a:t>.</a:t>
            </a:r>
            <a:endParaRPr lang="en-US" sz="2400" dirty="0"/>
          </a:p>
        </p:txBody>
      </p:sp>
    </p:spTree>
    <p:extLst>
      <p:ext uri="{BB962C8B-B14F-4D97-AF65-F5344CB8AC3E}">
        <p14:creationId xmlns:p14="http://schemas.microsoft.com/office/powerpoint/2010/main" val="734642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727" t="39554" r="24373" b="14733"/>
          <a:stretch/>
        </p:blipFill>
        <p:spPr>
          <a:xfrm>
            <a:off x="4468620" y="1580606"/>
            <a:ext cx="7687521" cy="4611188"/>
          </a:xfrm>
          <a:prstGeom prst="rect">
            <a:avLst/>
          </a:prstGeom>
        </p:spPr>
      </p:pic>
      <p:sp>
        <p:nvSpPr>
          <p:cNvPr id="3" name="TextBox 2"/>
          <p:cNvSpPr txBox="1"/>
          <p:nvPr/>
        </p:nvSpPr>
        <p:spPr>
          <a:xfrm>
            <a:off x="5656217" y="770709"/>
            <a:ext cx="5839097" cy="646331"/>
          </a:xfrm>
          <a:prstGeom prst="rect">
            <a:avLst/>
          </a:prstGeom>
          <a:noFill/>
        </p:spPr>
        <p:txBody>
          <a:bodyPr wrap="square" rtlCol="0">
            <a:spAutoFit/>
          </a:bodyPr>
          <a:lstStyle/>
          <a:p>
            <a:pPr algn="ctr"/>
            <a:r>
              <a:rPr lang="en-US" sz="3600" b="1" i="1" dirty="0" smtClean="0"/>
              <a:t>Possible Solution</a:t>
            </a:r>
            <a:endParaRPr lang="en-GB" sz="3600" b="1" i="1" dirty="0"/>
          </a:p>
        </p:txBody>
      </p:sp>
      <p:pic>
        <p:nvPicPr>
          <p:cNvPr id="4" name="Content Placeholder 3"/>
          <p:cNvPicPr>
            <a:picLocks noChangeAspect="1"/>
          </p:cNvPicPr>
          <p:nvPr/>
        </p:nvPicPr>
        <p:blipFill rotWithShape="1">
          <a:blip r:embed="rId3"/>
          <a:srcRect l="29478" t="29590" r="31499" b="22474"/>
          <a:stretch/>
        </p:blipFill>
        <p:spPr>
          <a:xfrm>
            <a:off x="0" y="1900367"/>
            <a:ext cx="4379082" cy="3024330"/>
          </a:xfrm>
          <a:prstGeom prst="rect">
            <a:avLst/>
          </a:prstGeom>
        </p:spPr>
      </p:pic>
    </p:spTree>
    <p:extLst>
      <p:ext uri="{BB962C8B-B14F-4D97-AF65-F5344CB8AC3E}">
        <p14:creationId xmlns:p14="http://schemas.microsoft.com/office/powerpoint/2010/main" val="4233216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926" t="28125" r="24766" b="12589"/>
          <a:stretch/>
        </p:blipFill>
        <p:spPr>
          <a:xfrm>
            <a:off x="2142308" y="979715"/>
            <a:ext cx="7667897" cy="4886262"/>
          </a:xfrm>
          <a:prstGeom prst="rect">
            <a:avLst/>
          </a:prstGeom>
        </p:spPr>
      </p:pic>
    </p:spTree>
    <p:extLst>
      <p:ext uri="{BB962C8B-B14F-4D97-AF65-F5344CB8AC3E}">
        <p14:creationId xmlns:p14="http://schemas.microsoft.com/office/powerpoint/2010/main" val="1483702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6367" y="992779"/>
            <a:ext cx="8373292" cy="4893647"/>
          </a:xfrm>
          <a:prstGeom prst="rect">
            <a:avLst/>
          </a:prstGeom>
        </p:spPr>
        <p:txBody>
          <a:bodyPr wrap="square">
            <a:spAutoFit/>
          </a:bodyPr>
          <a:lstStyle/>
          <a:p>
            <a:r>
              <a:rPr lang="en-US" sz="2400" b="1" dirty="0"/>
              <a:t>Tips</a:t>
            </a:r>
          </a:p>
          <a:p>
            <a:pPr marL="342900" indent="-342900" algn="just">
              <a:buFont typeface="Wingdings" panose="05000000000000000000" pitchFamily="2" charset="2"/>
              <a:buChar char="q"/>
            </a:pPr>
            <a:r>
              <a:rPr lang="en-US" sz="2400" dirty="0" smtClean="0"/>
              <a:t>Before </a:t>
            </a:r>
            <a:r>
              <a:rPr lang="en-US" sz="2400" dirty="0"/>
              <a:t>writing about the detailed figures, give an </a:t>
            </a:r>
            <a:r>
              <a:rPr lang="en-US" sz="2400" b="1" dirty="0"/>
              <a:t>overview </a:t>
            </a:r>
            <a:r>
              <a:rPr lang="en-US" sz="2400" dirty="0"/>
              <a:t>of what the graphs or </a:t>
            </a:r>
            <a:r>
              <a:rPr lang="en-US" sz="2400" dirty="0" smtClean="0"/>
              <a:t>charts represent</a:t>
            </a:r>
            <a:r>
              <a:rPr lang="en-US" sz="2400" dirty="0"/>
              <a:t>.</a:t>
            </a:r>
          </a:p>
          <a:p>
            <a:pPr marL="342900" indent="-342900" algn="just">
              <a:buFont typeface="Wingdings" panose="05000000000000000000" pitchFamily="2" charset="2"/>
              <a:buChar char="q"/>
            </a:pPr>
            <a:r>
              <a:rPr lang="en-US" sz="2400" dirty="0" smtClean="0"/>
              <a:t>Say </a:t>
            </a:r>
            <a:r>
              <a:rPr lang="en-US" sz="2400" dirty="0"/>
              <a:t>precisely </a:t>
            </a:r>
            <a:r>
              <a:rPr lang="en-US" sz="2400" b="1" dirty="0"/>
              <a:t>what the data refers </a:t>
            </a:r>
            <a:r>
              <a:rPr lang="en-US" sz="2400" dirty="0"/>
              <a:t>to. There is a difference between, for example, a </a:t>
            </a:r>
            <a:r>
              <a:rPr lang="en-US" sz="2400" dirty="0" smtClean="0"/>
              <a:t>user spending </a:t>
            </a:r>
            <a:r>
              <a:rPr lang="en-US" sz="2400" dirty="0"/>
              <a:t>57% of their time on games and a user spending 57% of their tablet time </a:t>
            </a:r>
            <a:r>
              <a:rPr lang="en-US" sz="2400" dirty="0" smtClean="0"/>
              <a:t>on games</a:t>
            </a:r>
            <a:r>
              <a:rPr lang="en-US" sz="2400" dirty="0"/>
              <a:t>. (You can write % or per cent, but be consistent.)</a:t>
            </a:r>
          </a:p>
          <a:p>
            <a:pPr marL="342900" indent="-342900" algn="just">
              <a:buFont typeface="Wingdings" panose="05000000000000000000" pitchFamily="2" charset="2"/>
              <a:buChar char="q"/>
            </a:pPr>
            <a:r>
              <a:rPr lang="en-US" sz="2400" dirty="0" smtClean="0"/>
              <a:t>You </a:t>
            </a:r>
            <a:r>
              <a:rPr lang="en-US" sz="2400" dirty="0"/>
              <a:t>don’t need to describe all the information in the diagrams. Select the most </a:t>
            </a:r>
            <a:r>
              <a:rPr lang="en-US" sz="2400" dirty="0" smtClean="0"/>
              <a:t>important things</a:t>
            </a:r>
            <a:r>
              <a:rPr lang="en-US" sz="2400" dirty="0"/>
              <a:t>.</a:t>
            </a:r>
          </a:p>
          <a:p>
            <a:pPr marL="342900" indent="-342900" algn="just">
              <a:buFont typeface="Wingdings" panose="05000000000000000000" pitchFamily="2" charset="2"/>
              <a:buChar char="q"/>
            </a:pPr>
            <a:r>
              <a:rPr lang="en-US" sz="2400" dirty="0" smtClean="0"/>
              <a:t>Don’t </a:t>
            </a:r>
            <a:r>
              <a:rPr lang="en-US" sz="2400" dirty="0"/>
              <a:t>repeat vocabulary. Use different words and phrases with the same or </a:t>
            </a:r>
            <a:r>
              <a:rPr lang="en-US" sz="2400" dirty="0" smtClean="0"/>
              <a:t>similar meanings</a:t>
            </a:r>
            <a:r>
              <a:rPr lang="en-US" sz="2400" dirty="0"/>
              <a:t>, e.g. playing games = gaming.</a:t>
            </a:r>
          </a:p>
          <a:p>
            <a:pPr marL="342900" indent="-342900" algn="just">
              <a:buFont typeface="Wingdings" panose="05000000000000000000" pitchFamily="2" charset="2"/>
              <a:buChar char="q"/>
            </a:pPr>
            <a:r>
              <a:rPr lang="en-US" sz="2400" dirty="0" smtClean="0"/>
              <a:t>Use </a:t>
            </a:r>
            <a:r>
              <a:rPr lang="en-US" sz="2400" b="1" dirty="0" smtClean="0"/>
              <a:t>transition words/ Linking expression </a:t>
            </a:r>
            <a:r>
              <a:rPr lang="en-US" sz="2400" dirty="0" smtClean="0"/>
              <a:t>for Compare &amp; Contrast.</a:t>
            </a:r>
            <a:endParaRPr lang="en-GB" sz="2400" dirty="0"/>
          </a:p>
        </p:txBody>
      </p:sp>
    </p:spTree>
    <p:extLst>
      <p:ext uri="{BB962C8B-B14F-4D97-AF65-F5344CB8AC3E}">
        <p14:creationId xmlns:p14="http://schemas.microsoft.com/office/powerpoint/2010/main" val="2606669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40589" y="515823"/>
            <a:ext cx="4493623" cy="646331"/>
          </a:xfrm>
          <a:prstGeom prst="rect">
            <a:avLst/>
          </a:prstGeom>
          <a:noFill/>
        </p:spPr>
        <p:txBody>
          <a:bodyPr wrap="square" rtlCol="0">
            <a:spAutoFit/>
          </a:bodyPr>
          <a:lstStyle/>
          <a:p>
            <a:pPr algn="ctr"/>
            <a:r>
              <a:rPr lang="en-US" sz="3600" b="1" i="1" dirty="0" smtClean="0"/>
              <a:t>Possible Solution</a:t>
            </a:r>
            <a:endParaRPr lang="en-GB" sz="3600" b="1" i="1" dirty="0"/>
          </a:p>
        </p:txBody>
      </p:sp>
      <p:pic>
        <p:nvPicPr>
          <p:cNvPr id="3" name="Picture 2"/>
          <p:cNvPicPr>
            <a:picLocks noChangeAspect="1"/>
          </p:cNvPicPr>
          <p:nvPr/>
        </p:nvPicPr>
        <p:blipFill rotWithShape="1">
          <a:blip r:embed="rId2"/>
          <a:srcRect l="23027" t="37947" r="24748" b="5804"/>
          <a:stretch/>
        </p:blipFill>
        <p:spPr>
          <a:xfrm>
            <a:off x="4616736" y="1007608"/>
            <a:ext cx="7539406" cy="5210312"/>
          </a:xfrm>
          <a:prstGeom prst="rect">
            <a:avLst/>
          </a:prstGeom>
        </p:spPr>
      </p:pic>
      <p:pic>
        <p:nvPicPr>
          <p:cNvPr id="4" name="Picture 3"/>
          <p:cNvPicPr>
            <a:picLocks noChangeAspect="1"/>
          </p:cNvPicPr>
          <p:nvPr/>
        </p:nvPicPr>
        <p:blipFill rotWithShape="1">
          <a:blip r:embed="rId3"/>
          <a:srcRect l="22926" t="28125" r="27698" b="12589"/>
          <a:stretch/>
        </p:blipFill>
        <p:spPr>
          <a:xfrm>
            <a:off x="50104" y="1711233"/>
            <a:ext cx="4566632" cy="3082836"/>
          </a:xfrm>
          <a:prstGeom prst="rect">
            <a:avLst/>
          </a:prstGeom>
        </p:spPr>
      </p:pic>
    </p:spTree>
    <p:extLst>
      <p:ext uri="{BB962C8B-B14F-4D97-AF65-F5344CB8AC3E}">
        <p14:creationId xmlns:p14="http://schemas.microsoft.com/office/powerpoint/2010/main" val="4146564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 to you . . .</a:t>
            </a:r>
            <a:endParaRPr lang="en-GB" b="1" dirty="0"/>
          </a:p>
        </p:txBody>
      </p:sp>
      <p:sp>
        <p:nvSpPr>
          <p:cNvPr id="3" name="Rectangle 2"/>
          <p:cNvSpPr/>
          <p:nvPr/>
        </p:nvSpPr>
        <p:spPr>
          <a:xfrm>
            <a:off x="1097280" y="2341154"/>
            <a:ext cx="3365661" cy="2463238"/>
          </a:xfrm>
          <a:prstGeom prst="rect">
            <a:avLst/>
          </a:prstGeom>
        </p:spPr>
        <p:txBody>
          <a:bodyPr wrap="square">
            <a:spAutoFit/>
          </a:bodyPr>
          <a:lstStyle/>
          <a:p>
            <a:pPr algn="just">
              <a:lnSpc>
                <a:spcPct val="107000"/>
              </a:lnSpc>
              <a:spcBef>
                <a:spcPts val="1800"/>
              </a:spcBef>
              <a:spcAft>
                <a:spcPts val="1800"/>
              </a:spcAft>
            </a:pPr>
            <a:r>
              <a:rPr lang="en-US" i="1" dirty="0">
                <a:solidFill>
                  <a:srgbClr val="3A343A"/>
                </a:solidFill>
                <a:ea typeface="Times New Roman" panose="02020603050405020304" pitchFamily="18" charset="0"/>
                <a:cs typeface="Times New Roman" panose="02020603050405020304" pitchFamily="18" charset="0"/>
              </a:rPr>
              <a:t>The graph shows the percentage of male and female academic staff members across the faculties of a major university in </a:t>
            </a:r>
            <a:r>
              <a:rPr lang="en-US" i="1" dirty="0" smtClean="0">
                <a:solidFill>
                  <a:srgbClr val="3A343A"/>
                </a:solidFill>
                <a:ea typeface="Times New Roman" panose="02020603050405020304" pitchFamily="18" charset="0"/>
                <a:cs typeface="Times New Roman" panose="02020603050405020304" pitchFamily="18" charset="0"/>
              </a:rPr>
              <a:t>2012.</a:t>
            </a:r>
            <a:r>
              <a:rPr lang="en-US" dirty="0" smtClean="0">
                <a:solidFill>
                  <a:srgbClr val="3A343A"/>
                </a:solidFill>
                <a:ea typeface="Times New Roman" panose="02020603050405020304" pitchFamily="18" charset="0"/>
                <a:cs typeface="Times New Roman" panose="02020603050405020304" pitchFamily="18" charset="0"/>
              </a:rPr>
              <a:t> </a:t>
            </a:r>
            <a:r>
              <a:rPr lang="en-US" i="1" dirty="0" smtClean="0">
                <a:solidFill>
                  <a:srgbClr val="3A343A"/>
                </a:solidFill>
                <a:ea typeface="Times New Roman" panose="02020603050405020304" pitchFamily="18" charset="0"/>
                <a:cs typeface="Times New Roman" panose="02020603050405020304" pitchFamily="18" charset="0"/>
              </a:rPr>
              <a:t>Summaries </a:t>
            </a:r>
            <a:r>
              <a:rPr lang="en-US" i="1" dirty="0">
                <a:solidFill>
                  <a:srgbClr val="3A343A"/>
                </a:solidFill>
                <a:ea typeface="Times New Roman" panose="02020603050405020304" pitchFamily="18" charset="0"/>
                <a:cs typeface="Times New Roman" panose="02020603050405020304" pitchFamily="18" charset="0"/>
              </a:rPr>
              <a:t>the information by selecting and reporting the main features, and make comparisons where relevant.</a:t>
            </a:r>
            <a:endParaRPr lang="en-GB" sz="1600" dirty="0">
              <a:effectLst/>
              <a:ea typeface="Calibri" panose="020F0502020204030204" pitchFamily="34" charset="0"/>
              <a:cs typeface="Times New Roman" panose="02020603050405020304" pitchFamily="18" charset="0"/>
            </a:endParaRPr>
          </a:p>
        </p:txBody>
      </p:sp>
      <p:pic>
        <p:nvPicPr>
          <p:cNvPr id="4" name="Content Placeholder 3" descr="Bar chart showing Academic staff percentages in faculties of a university, by gender, in 201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462941" y="2040904"/>
            <a:ext cx="6692739" cy="3513735"/>
          </a:xfrm>
          <a:prstGeom prst="rect">
            <a:avLst/>
          </a:prstGeom>
          <a:noFill/>
          <a:ln>
            <a:noFill/>
          </a:ln>
        </p:spPr>
      </p:pic>
    </p:spTree>
    <p:extLst>
      <p:ext uri="{BB962C8B-B14F-4D97-AF65-F5344CB8AC3E}">
        <p14:creationId xmlns:p14="http://schemas.microsoft.com/office/powerpoint/2010/main" val="339849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imely eye injections help preserve vision - SingHeal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911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61190" y="5657671"/>
            <a:ext cx="4226011" cy="1200329"/>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Visible </a:t>
            </a:r>
          </a:p>
          <a:p>
            <a:pPr algn="ctr"/>
            <a:r>
              <a:rPr lang="en-US" sz="3600" b="1" dirty="0" smtClean="0">
                <a:latin typeface="Times New Roman" panose="02020603050405020304" pitchFamily="18" charset="0"/>
                <a:cs typeface="Times New Roman" panose="02020603050405020304" pitchFamily="18" charset="0"/>
              </a:rPr>
              <a:t>(Can be seen)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07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upport Man in Wheelchair Icon, Cartoon Style Stock Vector - Illustration  of assistance, invalid: 1695001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253"/>
          <a:stretch/>
        </p:blipFill>
        <p:spPr bwMode="auto">
          <a:xfrm>
            <a:off x="74140" y="0"/>
            <a:ext cx="4423720" cy="38058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sistance - Free peopl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30530" y="1688758"/>
            <a:ext cx="4761470" cy="48768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97860" y="2605553"/>
            <a:ext cx="2817340" cy="1200329"/>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Aid</a:t>
            </a:r>
          </a:p>
          <a:p>
            <a:pPr algn="ctr"/>
            <a:r>
              <a:rPr lang="en-US" sz="3600" b="1" dirty="0" smtClean="0">
                <a:latin typeface="Times New Roman" panose="02020603050405020304" pitchFamily="18" charset="0"/>
                <a:cs typeface="Times New Roman" panose="02020603050405020304" pitchFamily="18" charset="0"/>
              </a:rPr>
              <a:t>(help, assist)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49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126" y="681878"/>
            <a:ext cx="2709663" cy="1112702"/>
          </a:xfrm>
        </p:spPr>
        <p:txBody>
          <a:bodyPr/>
          <a:lstStyle/>
          <a:p>
            <a:r>
              <a:rPr lang="en-US" b="1" dirty="0" smtClean="0"/>
              <a:t>Visual </a:t>
            </a:r>
            <a:r>
              <a:rPr lang="en-US" b="1" dirty="0"/>
              <a:t>aids</a:t>
            </a:r>
            <a:endParaRPr lang="en-GB" b="1" dirty="0"/>
          </a:p>
        </p:txBody>
      </p:sp>
      <p:sp>
        <p:nvSpPr>
          <p:cNvPr id="3" name="Content Placeholder 2"/>
          <p:cNvSpPr>
            <a:spLocks noGrp="1"/>
          </p:cNvSpPr>
          <p:nvPr>
            <p:ph idx="1"/>
          </p:nvPr>
        </p:nvSpPr>
        <p:spPr>
          <a:xfrm>
            <a:off x="1191126" y="2209247"/>
            <a:ext cx="6842200" cy="2939143"/>
          </a:xfrm>
        </p:spPr>
        <p:txBody>
          <a:bodyPr/>
          <a:lstStyle/>
          <a:p>
            <a:r>
              <a:rPr lang="en-US" dirty="0"/>
              <a:t> Technical writers use visual aids for four purposes:</a:t>
            </a:r>
          </a:p>
          <a:p>
            <a:pPr lvl="1"/>
            <a:r>
              <a:rPr lang="en-US" dirty="0"/>
              <a:t> </a:t>
            </a:r>
            <a:r>
              <a:rPr lang="en-US" dirty="0" smtClean="0"/>
              <a:t>To </a:t>
            </a:r>
            <a:r>
              <a:rPr lang="en-US" dirty="0"/>
              <a:t>summarize data </a:t>
            </a:r>
            <a:endParaRPr lang="en-US" dirty="0" smtClean="0"/>
          </a:p>
          <a:p>
            <a:pPr lvl="1"/>
            <a:r>
              <a:rPr lang="en-US" dirty="0" smtClean="0"/>
              <a:t>To </a:t>
            </a:r>
            <a:r>
              <a:rPr lang="en-US" dirty="0"/>
              <a:t>give users an opportunity to explore data </a:t>
            </a:r>
            <a:endParaRPr lang="en-US" dirty="0" smtClean="0"/>
          </a:p>
          <a:p>
            <a:pPr lvl="1"/>
            <a:r>
              <a:rPr lang="en-US" dirty="0"/>
              <a:t> </a:t>
            </a:r>
            <a:r>
              <a:rPr lang="en-US" dirty="0" smtClean="0"/>
              <a:t>To </a:t>
            </a:r>
            <a:r>
              <a:rPr lang="en-US" dirty="0"/>
              <a:t>provide a different entry point into the discussion </a:t>
            </a:r>
          </a:p>
          <a:p>
            <a:pPr lvl="1"/>
            <a:r>
              <a:rPr lang="en-US" dirty="0" smtClean="0"/>
              <a:t>To </a:t>
            </a:r>
            <a:r>
              <a:rPr lang="en-US" dirty="0"/>
              <a:t>engage user expectations</a:t>
            </a:r>
          </a:p>
        </p:txBody>
      </p:sp>
    </p:spTree>
    <p:extLst>
      <p:ext uri="{BB962C8B-B14F-4D97-AF65-F5344CB8AC3E}">
        <p14:creationId xmlns:p14="http://schemas.microsoft.com/office/powerpoint/2010/main" val="387203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095" y="750487"/>
            <a:ext cx="9784321" cy="1015758"/>
          </a:xfrm>
        </p:spPr>
        <p:txBody>
          <a:bodyPr/>
          <a:lstStyle/>
          <a:p>
            <a:r>
              <a:rPr lang="en-US" b="1" dirty="0" smtClean="0"/>
              <a:t>Reporting Results</a:t>
            </a:r>
            <a:endParaRPr lang="en-GB" b="1" dirty="0"/>
          </a:p>
        </p:txBody>
      </p:sp>
      <p:sp>
        <p:nvSpPr>
          <p:cNvPr id="3" name="Content Placeholder 2"/>
          <p:cNvSpPr>
            <a:spLocks noGrp="1"/>
          </p:cNvSpPr>
          <p:nvPr>
            <p:ph idx="1"/>
          </p:nvPr>
        </p:nvSpPr>
        <p:spPr>
          <a:xfrm>
            <a:off x="1179095" y="1972307"/>
            <a:ext cx="10566436" cy="3775166"/>
          </a:xfrm>
        </p:spPr>
        <p:txBody>
          <a:bodyPr>
            <a:noAutofit/>
          </a:bodyPr>
          <a:lstStyle/>
          <a:p>
            <a:pPr marL="0" indent="0" algn="just">
              <a:buNone/>
            </a:pPr>
            <a:r>
              <a:rPr lang="en-US" dirty="0" smtClean="0"/>
              <a:t>After analyzing data, in result, the aim is to </a:t>
            </a:r>
            <a:r>
              <a:rPr lang="en-US" dirty="0"/>
              <a:t>present and describe the results in a systematic and detailed way. </a:t>
            </a:r>
            <a:endParaRPr lang="en-US" dirty="0" smtClean="0"/>
          </a:p>
          <a:p>
            <a:pPr marL="0" indent="0" algn="just">
              <a:buNone/>
            </a:pPr>
            <a:r>
              <a:rPr lang="en-US" dirty="0" smtClean="0"/>
              <a:t>In </a:t>
            </a:r>
            <a:r>
              <a:rPr lang="en-US" dirty="0"/>
              <a:t>quantitative studies, the results section is likely to consist of tables and figures, and writers comment on the significant data shown in these</a:t>
            </a:r>
            <a:r>
              <a:rPr lang="en-US" dirty="0" smtClean="0"/>
              <a:t>.</a:t>
            </a:r>
          </a:p>
          <a:p>
            <a:pPr marL="0" indent="0" algn="just">
              <a:buNone/>
            </a:pPr>
            <a:r>
              <a:rPr lang="en-US" dirty="0" smtClean="0"/>
              <a:t>This </a:t>
            </a:r>
            <a:r>
              <a:rPr lang="en-US" dirty="0"/>
              <a:t>often takes the form of the location or summary statement, which identifies the table or figure and indicates its content, and a highlighting statement or statements, which point out and describe the relevant or significant data. </a:t>
            </a:r>
            <a:endParaRPr lang="en-US" dirty="0" smtClean="0"/>
          </a:p>
        </p:txBody>
      </p:sp>
    </p:spTree>
    <p:extLst>
      <p:ext uri="{BB962C8B-B14F-4D97-AF65-F5344CB8AC3E}">
        <p14:creationId xmlns:p14="http://schemas.microsoft.com/office/powerpoint/2010/main" val="368423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094" y="286603"/>
            <a:ext cx="9975623" cy="1450757"/>
          </a:xfrm>
        </p:spPr>
        <p:txBody>
          <a:bodyPr/>
          <a:lstStyle/>
          <a:p>
            <a:pPr algn="just"/>
            <a:r>
              <a:rPr lang="en-US" b="1" dirty="0"/>
              <a:t>Reporting Results</a:t>
            </a:r>
            <a:endParaRPr lang="en-GB" b="1" dirty="0">
              <a:solidFill>
                <a:srgbClr val="0070C0"/>
              </a:solidFill>
            </a:endParaRPr>
          </a:p>
        </p:txBody>
      </p:sp>
      <p:sp>
        <p:nvSpPr>
          <p:cNvPr id="3" name="Content Placeholder 2"/>
          <p:cNvSpPr>
            <a:spLocks noGrp="1"/>
          </p:cNvSpPr>
          <p:nvPr>
            <p:ph idx="1"/>
          </p:nvPr>
        </p:nvSpPr>
        <p:spPr>
          <a:xfrm>
            <a:off x="1179094" y="2011680"/>
            <a:ext cx="9975624" cy="3513909"/>
          </a:xfrm>
        </p:spPr>
        <p:txBody>
          <a:bodyPr/>
          <a:lstStyle/>
          <a:p>
            <a:pPr marL="0" indent="0" algn="just">
              <a:buNone/>
            </a:pPr>
            <a:r>
              <a:rPr lang="en-US" dirty="0"/>
              <a:t>All figures and tables should be numbered and given a title. More elaborate commentary on the results is normally restricted to the Discussion section.</a:t>
            </a:r>
          </a:p>
          <a:p>
            <a:pPr marL="0" indent="0" algn="just">
              <a:buNone/>
            </a:pPr>
            <a:r>
              <a:rPr lang="en-US" dirty="0"/>
              <a:t>In research articles, however, authors may comment extensively on their results as they are presented, and it is not uncommon for the Results section to be combined with the Discussion section under the heading: Results and Discussion.</a:t>
            </a:r>
            <a:endParaRPr lang="en-GB" dirty="0"/>
          </a:p>
        </p:txBody>
      </p:sp>
    </p:spTree>
    <p:extLst>
      <p:ext uri="{BB962C8B-B14F-4D97-AF65-F5344CB8AC3E}">
        <p14:creationId xmlns:p14="http://schemas.microsoft.com/office/powerpoint/2010/main" val="207814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396" t="22233" r="19646" b="16696"/>
          <a:stretch/>
        </p:blipFill>
        <p:spPr>
          <a:xfrm>
            <a:off x="1436913" y="796833"/>
            <a:ext cx="9539022" cy="5042264"/>
          </a:xfrm>
          <a:prstGeom prst="rect">
            <a:avLst/>
          </a:prstGeom>
        </p:spPr>
      </p:pic>
    </p:spTree>
    <p:extLst>
      <p:ext uri="{BB962C8B-B14F-4D97-AF65-F5344CB8AC3E}">
        <p14:creationId xmlns:p14="http://schemas.microsoft.com/office/powerpoint/2010/main" val="27901135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1796</TotalTime>
  <Words>1027</Words>
  <Application>Microsoft Office PowerPoint</Application>
  <PresentationFormat>Custom</PresentationFormat>
  <Paragraphs>129</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Retrospect</vt:lpstr>
      <vt:lpstr>Technical Writing and Presentation Skills</vt:lpstr>
      <vt:lpstr>Importance of Visual Aids</vt:lpstr>
      <vt:lpstr>What is Visual Aids</vt:lpstr>
      <vt:lpstr>PowerPoint Presentation</vt:lpstr>
      <vt:lpstr>PowerPoint Presentation</vt:lpstr>
      <vt:lpstr>Visual aids</vt:lpstr>
      <vt:lpstr>Reporting Results</vt:lpstr>
      <vt:lpstr>Reporting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key points to remember</vt:lpstr>
      <vt:lpstr>Ways of expressing numbers</vt:lpstr>
      <vt:lpstr>Proportion</vt:lpstr>
      <vt:lpstr>Quantifiers</vt:lpstr>
      <vt:lpstr>The language of comparisons</vt:lpstr>
      <vt:lpstr>The language of comparisons</vt:lpstr>
      <vt:lpstr>Language for describing trends</vt:lpstr>
      <vt:lpstr>Language for describing trends</vt:lpstr>
      <vt:lpstr>Language for describing trends</vt:lpstr>
      <vt:lpstr>Key points to remember</vt:lpstr>
      <vt:lpstr>Practice:</vt:lpstr>
      <vt:lpstr>PowerPoint Presentation</vt:lpstr>
      <vt:lpstr>PowerPoint Presentation</vt:lpstr>
      <vt:lpstr>PowerPoint Presentation</vt:lpstr>
      <vt:lpstr>PowerPoint Presentation</vt:lpstr>
      <vt:lpstr>PowerPoint Presentation</vt:lpstr>
      <vt:lpstr>Over to you .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and Presentation Skills</dc:title>
  <dc:creator>Bahria</dc:creator>
  <cp:lastModifiedBy>PC</cp:lastModifiedBy>
  <cp:revision>144</cp:revision>
  <dcterms:created xsi:type="dcterms:W3CDTF">2021-10-12T09:53:12Z</dcterms:created>
  <dcterms:modified xsi:type="dcterms:W3CDTF">2024-05-28T19:07:40Z</dcterms:modified>
</cp:coreProperties>
</file>