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16" r:id="rId3"/>
    <p:sldId id="314" r:id="rId4"/>
    <p:sldId id="258" r:id="rId5"/>
    <p:sldId id="259" r:id="rId6"/>
    <p:sldId id="260" r:id="rId7"/>
    <p:sldId id="261" r:id="rId8"/>
    <p:sldId id="277" r:id="rId9"/>
    <p:sldId id="324" r:id="rId10"/>
    <p:sldId id="325" r:id="rId11"/>
    <p:sldId id="326" r:id="rId12"/>
    <p:sldId id="327" r:id="rId13"/>
    <p:sldId id="328" r:id="rId14"/>
    <p:sldId id="329" r:id="rId15"/>
    <p:sldId id="278" r:id="rId16"/>
    <p:sldId id="281" r:id="rId17"/>
    <p:sldId id="284" r:id="rId18"/>
    <p:sldId id="285" r:id="rId19"/>
    <p:sldId id="286" r:id="rId20"/>
    <p:sldId id="290" r:id="rId21"/>
    <p:sldId id="291" r:id="rId22"/>
    <p:sldId id="292" r:id="rId23"/>
    <p:sldId id="293" r:id="rId24"/>
    <p:sldId id="294" r:id="rId25"/>
    <p:sldId id="297" r:id="rId26"/>
    <p:sldId id="303" r:id="rId27"/>
    <p:sldId id="304" r:id="rId28"/>
    <p:sldId id="321" r:id="rId29"/>
    <p:sldId id="305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79FC-52D6-4242-B6AB-A76AFE529F6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5CB0-A64E-489F-B7AF-752238BA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45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96806-87CB-47D9-AFCC-79AFDE32FCA5}" type="slidenum">
              <a:rPr lang="en-GB"/>
              <a:pPr/>
              <a:t>8</a:t>
            </a:fld>
            <a:endParaRPr lang="en-GB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310FF-009C-4CE5-869C-50460CFF1195}" type="slidenum">
              <a:rPr lang="en-GB"/>
              <a:pPr/>
              <a:t>23</a:t>
            </a:fld>
            <a:endParaRPr lang="en-GB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C3745-3C0F-4F23-8254-AD7959B5E9A5}" type="slidenum">
              <a:rPr lang="en-GB"/>
              <a:pPr/>
              <a:t>24</a:t>
            </a:fld>
            <a:endParaRPr lang="en-GB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B53AF-37DC-4525-AF06-79F7B14466C1}" type="slidenum">
              <a:rPr lang="en-GB"/>
              <a:pPr/>
              <a:t>15</a:t>
            </a:fld>
            <a:endParaRPr lang="en-GB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3B007-D7D5-43BB-8B14-3FE4400E94C9}" type="slidenum">
              <a:rPr lang="en-GB"/>
              <a:pPr/>
              <a:t>16</a:t>
            </a:fld>
            <a:endParaRPr lang="en-GB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AD5ED-F3CF-43AE-9DC6-CE51EE70A6C7}" type="slidenum">
              <a:rPr lang="en-GB"/>
              <a:pPr/>
              <a:t>17</a:t>
            </a:fld>
            <a:endParaRPr lang="en-GB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2A076-E827-434A-B477-3466C26A7EF4}" type="slidenum">
              <a:rPr lang="en-GB"/>
              <a:pPr/>
              <a:t>18</a:t>
            </a:fld>
            <a:endParaRPr lang="en-GB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0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D973D-0ABE-4297-B8A2-5742D0278211}" type="slidenum">
              <a:rPr lang="en-GB"/>
              <a:pPr/>
              <a:t>19</a:t>
            </a:fld>
            <a:endParaRPr lang="en-GB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34B90-957C-4686-903D-0B5DE1E794AD}" type="slidenum">
              <a:rPr lang="en-GB"/>
              <a:pPr/>
              <a:t>20</a:t>
            </a:fld>
            <a:endParaRPr lang="en-GB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70A09-0C18-40E6-8989-8CA7802EBB6C}" type="slidenum">
              <a:rPr lang="en-GB"/>
              <a:pPr/>
              <a:t>21</a:t>
            </a:fld>
            <a:endParaRPr lang="en-GB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0B239-40B9-43FE-9E20-2C99D292473C}" type="slidenum">
              <a:rPr lang="en-GB"/>
              <a:pPr/>
              <a:t>22</a:t>
            </a:fld>
            <a:endParaRPr lang="en-GB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9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0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4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4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43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2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4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A654-C308-411B-BAA0-8496D27EA30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4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nterview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451" y="-1"/>
            <a:ext cx="13906501" cy="746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551" y="5868988"/>
            <a:ext cx="9144000" cy="1655762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FF0000"/>
              </a:solidFill>
              <a:latin typeface="TAB_Reginet" panose="00000400000000000000" pitchFamily="2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00819"/>
            <a:ext cx="12191999" cy="1470025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AB_Reginet" panose="00000400000000000000" pitchFamily="2" charset="0"/>
              </a:rPr>
              <a:t>Skills and </a:t>
            </a:r>
            <a:r>
              <a:rPr lang="en-US" sz="4400" b="1" dirty="0">
                <a:latin typeface="TAB_Reginet" panose="00000400000000000000" pitchFamily="2" charset="0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2631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>
                <a:latin typeface="Arial Rounded MT Bold" panose="020F0704030504030204" pitchFamily="34" charset="0"/>
              </a:rPr>
              <a:t>5 Stages</a:t>
            </a:r>
            <a:br>
              <a:rPr lang="en-US" sz="3800" b="1" dirty="0">
                <a:latin typeface="Arial Rounded MT Bold" panose="020F0704030504030204" pitchFamily="34" charset="0"/>
              </a:rPr>
            </a:br>
            <a:r>
              <a:rPr lang="en-US" sz="3800" b="1" dirty="0">
                <a:latin typeface="Arial Rounded MT Bold" panose="020F0704030504030204" pitchFamily="34" charset="0"/>
              </a:rPr>
              <a:t>Interview Process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Icebreaker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Greetings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First Impressions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Small talk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Personal Qualifications and Interest in Position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Abilities, Skills, and Work Experience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Accomplishments and Activities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9592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Interview 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Arial Rounded MT Bold" panose="020F0704030504030204" pitchFamily="34" charset="0"/>
              </a:rPr>
              <a:t>3. Organization and Position</a:t>
            </a:r>
          </a:p>
          <a:p>
            <a:pPr lvl="1"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Employer may test your knowledge of the company.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“Why do you want to work for this company?”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“What do you know about this department?”</a:t>
            </a:r>
          </a:p>
          <a:p>
            <a:pPr lvl="2">
              <a:buFont typeface="Wingdings" panose="05000000000000000000" pitchFamily="2" charset="2"/>
              <a:buNone/>
            </a:pPr>
            <a:endParaRPr lang="en-US" i="1" dirty="0">
              <a:latin typeface="Arial Rounded MT Bold" panose="020F070403050403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Other general questions regarding the company or the job.</a:t>
            </a:r>
          </a:p>
          <a:p>
            <a:pPr lvl="1">
              <a:buFontTx/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			“What is your geographic preference?”</a:t>
            </a:r>
          </a:p>
          <a:p>
            <a:pPr lvl="1">
              <a:buFontTx/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			“Are you willing to relocate?”</a:t>
            </a:r>
          </a:p>
          <a:p>
            <a:pPr lvl="1">
              <a:buFontTx/>
              <a:buNone/>
            </a:pPr>
            <a:endParaRPr lang="en-US" sz="2000" i="1" dirty="0">
              <a:latin typeface="Arial Rounded MT Bold" panose="020F0704030504030204" pitchFamily="34" charset="0"/>
            </a:endParaRPr>
          </a:p>
          <a:p>
            <a:pPr lvl="2"/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Interview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US" dirty="0">
                <a:latin typeface="Arial Rounded MT Bold" panose="020F0704030504030204" pitchFamily="34" charset="0"/>
              </a:rPr>
              <a:t>Candidate Questions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Your chance to ask questions about job</a:t>
            </a:r>
          </a:p>
          <a:p>
            <a:pPr marL="952500" lvl="1" indent="-495300">
              <a:buNone/>
            </a:pPr>
            <a:r>
              <a:rPr lang="en-US" dirty="0">
                <a:latin typeface="Arial Rounded MT Bold" panose="020F0704030504030204" pitchFamily="34" charset="0"/>
              </a:rPr>
              <a:t>		</a:t>
            </a:r>
            <a:r>
              <a:rPr lang="en-US" sz="2000" i="1" dirty="0">
                <a:latin typeface="Arial Rounded MT Bold" panose="020F0704030504030204" pitchFamily="34" charset="0"/>
              </a:rPr>
              <a:t>“What type of on the job training do you provide?”</a:t>
            </a:r>
          </a:p>
          <a:p>
            <a:pPr marL="952500" lvl="1" indent="-495300"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		“What makes your company different from its 			competitors?”</a:t>
            </a:r>
          </a:p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US" dirty="0">
                <a:latin typeface="Arial Rounded MT Bold" panose="020F0704030504030204" pitchFamily="34" charset="0"/>
              </a:rPr>
              <a:t>Close and Follow-Up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Find out who makes next move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Thank the interview for their time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Evaluate your performance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Send a thank you note within 24 hours</a:t>
            </a:r>
          </a:p>
          <a:p>
            <a:pPr marL="952500" lvl="1" indent="-49530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</a:rPr>
              <a:t>STAR</a:t>
            </a:r>
            <a:r>
              <a:rPr lang="en-US" dirty="0">
                <a:latin typeface="Arial Rounded MT Bold" panose="020F0704030504030204" pitchFamily="34" charset="0"/>
              </a:rPr>
              <a:t> Technique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825625"/>
            <a:ext cx="11771290" cy="4351338"/>
          </a:xfrm>
        </p:spPr>
        <p:txBody>
          <a:bodyPr/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S</a:t>
            </a:r>
            <a:r>
              <a:rPr lang="en-US" dirty="0">
                <a:latin typeface="Arial Rounded MT Bold" panose="020F0704030504030204" pitchFamily="34" charset="0"/>
              </a:rPr>
              <a:t>ituation – describe the situation, problem, or issue that you encountered.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T</a:t>
            </a:r>
            <a:r>
              <a:rPr lang="en-US" dirty="0">
                <a:latin typeface="Arial Rounded MT Bold" panose="020F0704030504030204" pitchFamily="34" charset="0"/>
              </a:rPr>
              <a:t>ask – describe the tasks/responsibilities you took on to help solve the problem.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A</a:t>
            </a:r>
            <a:r>
              <a:rPr lang="en-US" dirty="0">
                <a:latin typeface="Arial Rounded MT Bold" panose="020F0704030504030204" pitchFamily="34" charset="0"/>
              </a:rPr>
              <a:t>ction – discuss the steps you actually took to effect a solution.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R</a:t>
            </a:r>
            <a:r>
              <a:rPr lang="en-US" dirty="0">
                <a:latin typeface="Arial Rounded MT Bold" panose="020F0704030504030204" pitchFamily="34" charset="0"/>
              </a:rPr>
              <a:t>esult – describe the positive results of your actions.</a:t>
            </a:r>
          </a:p>
        </p:txBody>
      </p:sp>
      <p:pic>
        <p:nvPicPr>
          <p:cNvPr id="18436" name="Picture 4" descr="MCj043161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MCj043161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Tips for Successful Interviewing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Interviewing is a two-way process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Never give “yes” or “no” answers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Listen carefully and react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Use specific examples to make your case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The interview begins the minute you step onto the company lot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Be positive!</a:t>
            </a:r>
          </a:p>
        </p:txBody>
      </p:sp>
      <p:pic>
        <p:nvPicPr>
          <p:cNvPr id="19460" name="Picture 4" descr="MCWB01372_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0"/>
            <a:ext cx="17526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371600"/>
            <a:ext cx="3097362" cy="25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Watch the Body Language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First impressions very powerful</a:t>
            </a:r>
          </a:p>
          <a:p>
            <a:r>
              <a:rPr lang="en-IE" dirty="0" smtClean="0">
                <a:latin typeface="Arial Rounded MT Bold" panose="020F0704030504030204" pitchFamily="34" charset="0"/>
              </a:rPr>
              <a:t>Allow </a:t>
            </a:r>
            <a:r>
              <a:rPr lang="en-IE" dirty="0">
                <a:latin typeface="Arial Rounded MT Bold" panose="020F0704030504030204" pitchFamily="34" charset="0"/>
              </a:rPr>
              <a:t>time to relax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Dress appropriately 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Entrance, introductions &amp; handshake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Smile and make eye contact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Be aware of own movements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Watch body language of interviewer</a:t>
            </a:r>
          </a:p>
          <a:p>
            <a:endParaRPr lang="en-I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Competency-based Interviews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81070"/>
            <a:ext cx="10881575" cy="53769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>
                <a:latin typeface="Arial Rounded MT Bold" panose="020F0704030504030204" pitchFamily="34" charset="0"/>
              </a:rPr>
              <a:t>Teamwork</a:t>
            </a:r>
            <a:r>
              <a:rPr lang="en-GB" sz="2400" dirty="0">
                <a:latin typeface="Arial Rounded MT Bold" panose="020F0704030504030204" pitchFamily="34" charset="0"/>
              </a:rPr>
              <a:t>:</a:t>
            </a:r>
            <a:r>
              <a:rPr lang="en-GB" sz="2000" dirty="0">
                <a:latin typeface="Arial Rounded MT Bold" panose="020F0704030504030204" pitchFamily="34" charset="0"/>
              </a:rPr>
              <a:t> </a:t>
            </a:r>
            <a:r>
              <a:rPr lang="en-GB" sz="1600" i="1" dirty="0">
                <a:latin typeface="Arial Rounded MT Bold" panose="020F0704030504030204" pitchFamily="34" charset="0"/>
              </a:rPr>
              <a:t>Describe a team project you  worked on.  What problems arose? How did you deal with them?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Communication Skills:</a:t>
            </a:r>
            <a:r>
              <a:rPr lang="en-GB" sz="2000" dirty="0">
                <a:latin typeface="Arial Rounded MT Bold" panose="020F0704030504030204" pitchFamily="34" charset="0"/>
              </a:rPr>
              <a:t> </a:t>
            </a:r>
            <a:r>
              <a:rPr lang="en-GB" sz="1600" i="1" dirty="0">
                <a:latin typeface="Arial Rounded MT Bold" panose="020F0704030504030204" pitchFamily="34" charset="0"/>
              </a:rPr>
              <a:t>Describe situation when you had to persuade others to support your view.  Give an example of any reports you’ve written which illustrate your writing skills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Interpersonal skills</a:t>
            </a:r>
            <a:r>
              <a:rPr lang="en-GB" sz="2000" dirty="0">
                <a:latin typeface="Arial Rounded MT Bold" panose="020F0704030504030204" pitchFamily="34" charset="0"/>
              </a:rPr>
              <a:t>: </a:t>
            </a:r>
            <a:r>
              <a:rPr lang="en-GB" sz="1600" i="1" dirty="0">
                <a:latin typeface="Arial Rounded MT Bold" panose="020F0704030504030204" pitchFamily="34" charset="0"/>
              </a:rPr>
              <a:t>What kinds of people do you find it difficult to work with?  How do you handle those situations?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Taking Responsibility:</a:t>
            </a:r>
            <a:r>
              <a:rPr lang="en-GB" sz="2000" dirty="0">
                <a:latin typeface="Arial Rounded MT Bold" panose="020F0704030504030204" pitchFamily="34" charset="0"/>
              </a:rPr>
              <a:t> </a:t>
            </a:r>
            <a:r>
              <a:rPr lang="en-GB" sz="1600" i="1" dirty="0">
                <a:latin typeface="Arial Rounded MT Bold" panose="020F0704030504030204" pitchFamily="34" charset="0"/>
              </a:rPr>
              <a:t>Describe a time when you took responsibility to achieve a challenging goal</a:t>
            </a:r>
          </a:p>
          <a:p>
            <a:pPr>
              <a:lnSpc>
                <a:spcPct val="90000"/>
              </a:lnSpc>
            </a:pPr>
            <a:r>
              <a:rPr lang="en-GB" sz="2400" dirty="0" smtClean="0">
                <a:latin typeface="Arial Rounded MT Bold" panose="020F0704030504030204" pitchFamily="34" charset="0"/>
              </a:rPr>
              <a:t>Problem-solving: Tell</a:t>
            </a:r>
            <a:r>
              <a:rPr lang="en-GB" sz="1600" i="1" dirty="0" smtClean="0">
                <a:latin typeface="Arial Rounded MT Bold" panose="020F0704030504030204" pitchFamily="34" charset="0"/>
              </a:rPr>
              <a:t> </a:t>
            </a:r>
            <a:r>
              <a:rPr lang="en-GB" sz="1600" i="1" dirty="0">
                <a:latin typeface="Arial Rounded MT Bold" panose="020F0704030504030204" pitchFamily="34" charset="0"/>
              </a:rPr>
              <a:t>about a time when you had several tasks to manage at one time with conflicting deadlines.</a:t>
            </a:r>
          </a:p>
        </p:txBody>
      </p:sp>
    </p:spTree>
    <p:extLst>
      <p:ext uri="{BB962C8B-B14F-4D97-AF65-F5344CB8AC3E}">
        <p14:creationId xmlns:p14="http://schemas.microsoft.com/office/powerpoint/2010/main" val="1268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 Rounded MT Bold" panose="020F0704030504030204" pitchFamily="34" charset="0"/>
              </a:rPr>
              <a:t>Matching Skills to Requirements</a:t>
            </a:r>
          </a:p>
        </p:txBody>
      </p:sp>
      <p:sp>
        <p:nvSpPr>
          <p:cNvPr id="99331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965915" y="1981200"/>
            <a:ext cx="5776199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u="sng" dirty="0">
                <a:latin typeface="Arial Rounded MT Bold" panose="020F0704030504030204" pitchFamily="34" charset="0"/>
              </a:rPr>
              <a:t>Employer needs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Communication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Team work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Leadership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Initiative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Customer Care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IT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Commercial awareness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99332" name="Rectangle 2052"/>
          <p:cNvSpPr>
            <a:spLocks noGrp="1" noChangeArrowheads="1"/>
          </p:cNvSpPr>
          <p:nvPr>
            <p:ph type="body" sz="half" idx="2"/>
          </p:nvPr>
        </p:nvSpPr>
        <p:spPr>
          <a:xfrm>
            <a:off x="6891338" y="1981200"/>
            <a:ext cx="5201924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u="sng" dirty="0">
                <a:latin typeface="Arial Rounded MT Bold" panose="020F0704030504030204" pitchFamily="34" charset="0"/>
              </a:rPr>
              <a:t>Your evidence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Presentation to class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Example from Coop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Class rep, Committee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Fundraising for charity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Working in </a:t>
            </a:r>
            <a:r>
              <a:rPr lang="en-GB" dirty="0" smtClean="0">
                <a:latin typeface="Arial Rounded MT Bold" panose="020F0704030504030204" pitchFamily="34" charset="0"/>
              </a:rPr>
              <a:t>Supergun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Designed website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Business pages</a:t>
            </a:r>
          </a:p>
        </p:txBody>
      </p:sp>
    </p:spTree>
    <p:extLst>
      <p:ext uri="{BB962C8B-B14F-4D97-AF65-F5344CB8AC3E}">
        <p14:creationId xmlns:p14="http://schemas.microsoft.com/office/powerpoint/2010/main" val="17178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Your Answers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Listen carefully, seek clarification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Illustrate answers with real examples and evidence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Be positive – constructive criticism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Keep answers specific and </a:t>
            </a:r>
            <a:r>
              <a:rPr lang="en-IE" dirty="0" smtClean="0">
                <a:latin typeface="Arial Rounded MT Bold" panose="020F0704030504030204" pitchFamily="34" charset="0"/>
              </a:rPr>
              <a:t>brief</a:t>
            </a:r>
            <a:endParaRPr lang="en-IE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Take time to respond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Be alert to interviewer’s  body language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Speak clearly, smile and show enthusiasm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Know what you want to say, and find the opportunity</a:t>
            </a:r>
          </a:p>
        </p:txBody>
      </p:sp>
    </p:spTree>
    <p:extLst>
      <p:ext uri="{BB962C8B-B14F-4D97-AF65-F5344CB8AC3E}">
        <p14:creationId xmlns:p14="http://schemas.microsoft.com/office/powerpoint/2010/main" val="34496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Qualities Employers Seek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Good all-round intelligence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Enthusiasm, commitment and motivation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Good communication skills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Team work ability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Ability to solve problems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Capacity to work hard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Initiative and self-reliance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Balanced personality</a:t>
            </a:r>
          </a:p>
        </p:txBody>
      </p:sp>
    </p:spTree>
    <p:extLst>
      <p:ext uri="{BB962C8B-B14F-4D97-AF65-F5344CB8AC3E}">
        <p14:creationId xmlns:p14="http://schemas.microsoft.com/office/powerpoint/2010/main" val="41281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Meaning </a:t>
            </a:r>
            <a:r>
              <a:rPr lang="en-IN" dirty="0" smtClean="0">
                <a:latin typeface="Arial Rounded MT Bold" panose="020F0704030504030204" pitchFamily="34" charset="0"/>
              </a:rPr>
              <a:t>of an </a:t>
            </a:r>
            <a:r>
              <a:rPr lang="en-IN" dirty="0">
                <a:latin typeface="Arial Rounded MT Bold" panose="020F0704030504030204" pitchFamily="34" charset="0"/>
              </a:rPr>
              <a:t>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>
                <a:latin typeface="Arial Rounded MT Bold" panose="020F0704030504030204" pitchFamily="34" charset="0"/>
              </a:rPr>
              <a:t>The </a:t>
            </a:r>
            <a:r>
              <a:rPr lang="en-IN" dirty="0">
                <a:latin typeface="Arial Rounded MT Bold" panose="020F0704030504030204" pitchFamily="34" charset="0"/>
              </a:rPr>
              <a:t>word interview comes from Latin and middle French words meaning to “see between” or “see each other”. Generally, an interview means a private meeting between people when questions are asked and </a:t>
            </a:r>
            <a:r>
              <a:rPr lang="en-IN" dirty="0" smtClean="0">
                <a:latin typeface="Arial Rounded MT Bold" panose="020F0704030504030204" pitchFamily="34" charset="0"/>
              </a:rPr>
              <a:t>answered</a:t>
            </a:r>
          </a:p>
          <a:p>
            <a:r>
              <a:rPr lang="en-IE" sz="2400" dirty="0">
                <a:latin typeface="Arial Rounded MT Bold" panose="020F0704030504030204" pitchFamily="34" charset="0"/>
              </a:rPr>
              <a:t>Interview = A meeting with an objective</a:t>
            </a:r>
          </a:p>
          <a:p>
            <a:r>
              <a:rPr lang="en-IE" sz="2400" dirty="0">
                <a:latin typeface="Arial Rounded MT Bold" panose="020F0704030504030204" pitchFamily="34" charset="0"/>
              </a:rPr>
              <a:t>Employer’s objective is to find the best person for the job 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Employer: reviews candidate’s experience and abilities</a:t>
            </a:r>
          </a:p>
          <a:p>
            <a:pPr lvl="2"/>
            <a:r>
              <a:rPr lang="en-IE" i="1" dirty="0">
                <a:latin typeface="Arial Rounded MT Bold" panose="020F0704030504030204" pitchFamily="34" charset="0"/>
              </a:rPr>
              <a:t>Can you do the job?  (skills, </a:t>
            </a:r>
            <a:r>
              <a:rPr lang="en-IE" i="1" dirty="0" err="1">
                <a:latin typeface="Arial Rounded MT Bold" panose="020F0704030504030204" pitchFamily="34" charset="0"/>
              </a:rPr>
              <a:t>abilitie</a:t>
            </a:r>
            <a:r>
              <a:rPr lang="en-IE" i="1" dirty="0">
                <a:latin typeface="Arial Rounded MT Bold" panose="020F0704030504030204" pitchFamily="34" charset="0"/>
              </a:rPr>
              <a:t>, qualifications)</a:t>
            </a:r>
          </a:p>
          <a:p>
            <a:pPr lvl="2"/>
            <a:r>
              <a:rPr lang="en-IE" i="1" dirty="0">
                <a:latin typeface="Arial Rounded MT Bold" panose="020F0704030504030204" pitchFamily="34" charset="0"/>
              </a:rPr>
              <a:t>Will you do the job?  (interest, attitude &amp; motivation)</a:t>
            </a:r>
          </a:p>
          <a:p>
            <a:pPr lvl="2"/>
            <a:r>
              <a:rPr lang="en-IE" i="1" dirty="0">
                <a:latin typeface="Arial Rounded MT Bold" panose="020F0704030504030204" pitchFamily="34" charset="0"/>
              </a:rPr>
              <a:t>How will you fit into the organisation? (personality</a:t>
            </a:r>
            <a:r>
              <a:rPr lang="en-IE" i="1" dirty="0" smtClean="0">
                <a:latin typeface="Arial Rounded MT Bold" panose="020F0704030504030204" pitchFamily="34" charset="0"/>
              </a:rPr>
              <a:t>)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Interview Rating Scale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585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Rating: 0-5; </a:t>
            </a:r>
            <a:r>
              <a:rPr lang="en-IE" i="1" dirty="0">
                <a:latin typeface="Arial Rounded MT Bold" panose="020F0704030504030204" pitchFamily="34" charset="0"/>
              </a:rPr>
              <a:t>0=no response; 5=excellent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Selection Criteria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Intelligence – Academic performance, Questions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Responsibility – Work roles, external activities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Appearance &amp; poise – First impressions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Interpersonal relations – Interests, team-roles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Integrity – no inconsistencies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Self-confidence – Relaxed manner, responsible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Communication skills – Articulate, coherent, grammar, responsive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Interests – External interests, involvement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Leadership potential – Elective offices, initiative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Interviewing skills – Logical thinking, knows priorities</a:t>
            </a:r>
          </a:p>
          <a:p>
            <a:pPr lvl="1">
              <a:lnSpc>
                <a:spcPct val="90000"/>
              </a:lnSpc>
            </a:pPr>
            <a:endParaRPr lang="en-IE" sz="2000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endParaRPr lang="en-IE" sz="2400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endParaRPr lang="en-IE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15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What creates a bad impression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Poor personal appearance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Negative attitude – evasive, using excuses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Lack of interest and enthusiasm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Lack of preparation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Poor knowledge of role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Failure to give concrete examples of skills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Over emphasis on money/rewards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Lack of career plan</a:t>
            </a:r>
          </a:p>
        </p:txBody>
      </p:sp>
    </p:spTree>
    <p:extLst>
      <p:ext uri="{BB962C8B-B14F-4D97-AF65-F5344CB8AC3E}">
        <p14:creationId xmlns:p14="http://schemas.microsoft.com/office/powerpoint/2010/main" val="8617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After the Interview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IE" sz="2400" dirty="0">
                <a:latin typeface="Arial Rounded MT Bold" panose="020F0704030504030204" pitchFamily="34" charset="0"/>
              </a:rPr>
              <a:t>Review own performance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		</a:t>
            </a:r>
            <a:r>
              <a:rPr lang="en-GB" sz="2000" dirty="0">
                <a:latin typeface="Arial Rounded MT Bold" panose="020F0704030504030204" pitchFamily="34" charset="0"/>
              </a:rPr>
              <a:t>what went well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what went badly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what you wished you had said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IE" sz="2000" dirty="0">
                <a:latin typeface="Arial Rounded MT Bold" panose="020F0704030504030204" pitchFamily="34" charset="0"/>
              </a:rPr>
              <a:t>		prepare for next stage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Invitation to second / final round interviews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		</a:t>
            </a:r>
            <a:r>
              <a:rPr lang="en-GB" sz="2000" dirty="0">
                <a:latin typeface="Arial Rounded MT Bold" panose="020F0704030504030204" pitchFamily="34" charset="0"/>
              </a:rPr>
              <a:t>assessment centre 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psychometric testing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panel interview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Rejection letter / email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		</a:t>
            </a:r>
            <a:r>
              <a:rPr lang="en-GB" sz="2000" dirty="0">
                <a:latin typeface="Arial Rounded MT Bold" panose="020F0704030504030204" pitchFamily="34" charset="0"/>
              </a:rPr>
              <a:t>if you can request feedback - use it</a:t>
            </a:r>
          </a:p>
          <a:p>
            <a:pPr>
              <a:lnSpc>
                <a:spcPct val="90000"/>
              </a:lnSpc>
            </a:pPr>
            <a:endParaRPr lang="en-I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 Rounded MT Bold" panose="020F0704030504030204" pitchFamily="34" charset="0"/>
              </a:rPr>
              <a:t>Telephone Interviews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Prepare as thoroughly as for ‘real’ interview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Select comfortable, private, quiet  place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 Rounded MT Bold" panose="020F0704030504030204" pitchFamily="34" charset="0"/>
              </a:rPr>
              <a:t>Have </a:t>
            </a:r>
            <a:r>
              <a:rPr lang="en-US" sz="2400" dirty="0">
                <a:latin typeface="Arial Rounded MT Bold" panose="020F0704030504030204" pitchFamily="34" charset="0"/>
              </a:rPr>
              <a:t>copy of CV and company information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Have pen and paper at hand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Prepare for usual interview questions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Practice on phone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Record answers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Try  standing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Smile and use gestures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Avoid monotones</a:t>
            </a:r>
            <a:endParaRPr lang="en-US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32504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>
                <a:latin typeface="Arial Rounded MT Bold" panose="020F0704030504030204" pitchFamily="34" charset="0"/>
              </a:rPr>
              <a:t>Other Types  Of Interviews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IE" sz="2400" dirty="0">
                <a:latin typeface="Arial Rounded MT Bold" panose="020F0704030504030204" pitchFamily="34" charset="0"/>
              </a:rPr>
              <a:t>Rotating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Like one-to-one with different interviewers</a:t>
            </a:r>
            <a:endParaRPr lang="en-IE" dirty="0">
              <a:latin typeface="Arial Rounded MT Bold" panose="020F0704030504030204" pitchFamily="34" charset="0"/>
            </a:endParaRPr>
          </a:p>
          <a:p>
            <a:r>
              <a:rPr lang="en-IE" sz="2400" dirty="0">
                <a:latin typeface="Arial Rounded MT Bold" panose="020F0704030504030204" pitchFamily="34" charset="0"/>
              </a:rPr>
              <a:t>Group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6-8 candidates</a:t>
            </a:r>
            <a:endParaRPr lang="en-IE" dirty="0">
              <a:latin typeface="Arial Rounded MT Bold" panose="020F0704030504030204" pitchFamily="34" charset="0"/>
            </a:endParaRP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Group observed while discussing topic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Be aware of group interaction</a:t>
            </a:r>
          </a:p>
          <a:p>
            <a:r>
              <a:rPr lang="en-IE" sz="2400" dirty="0">
                <a:latin typeface="Arial Rounded MT Bold" panose="020F0704030504030204" pitchFamily="34" charset="0"/>
              </a:rPr>
              <a:t>Panel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2-5 interviewers, or as many as 13!!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Try to identify different roles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Respond to interviewer, include others through eye contact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May involve presentation</a:t>
            </a:r>
          </a:p>
          <a:p>
            <a:pPr lvl="1"/>
            <a:endParaRPr lang="en-IE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Before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Research the potential employer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Review the job description and be able to match your experience and education with the duties of the position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Prepare a 1 to 2 minute script about yourself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Make sure you have the appropriate interview attire</a:t>
            </a:r>
          </a:p>
        </p:txBody>
      </p:sp>
    </p:spTree>
    <p:extLst>
      <p:ext uri="{BB962C8B-B14F-4D97-AF65-F5344CB8AC3E}">
        <p14:creationId xmlns:p14="http://schemas.microsoft.com/office/powerpoint/2010/main" val="1780124111"/>
      </p:ext>
    </p:extLst>
  </p:cSld>
  <p:clrMapOvr>
    <a:masterClrMapping/>
  </p:clrMapOvr>
  <p:transition advTm="1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Starting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Be sure to arrive 10 to 15 minutes prior to the start of the interview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Greet the interviewer with a firm handshake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Maintain good eye contact and posture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Make sure you are energetic and enthusiastic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Speak clearly and articulate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4340" name="Picture 3" descr="C:\Documents and Settings\squeene\Local Settings\Temporary Internet Files\Content.IE5\TC8HAB1N\MPj04308030000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8151" y="3366756"/>
            <a:ext cx="3962400" cy="3048000"/>
          </a:xfrm>
        </p:spPr>
      </p:pic>
      <p:pic>
        <p:nvPicPr>
          <p:cNvPr id="5" name="Picture 6" descr="Image result for interview skil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99" y="511785"/>
            <a:ext cx="3989751" cy="29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0965"/>
      </p:ext>
    </p:extLst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 Rounded MT Bold" panose="020F0704030504030204" pitchFamily="34" charset="0"/>
              </a:rPr>
              <a:t>Standard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Would you tell me about yourself?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What is your greatest strength?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What is your greatest weakness?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Where do you see yourself in 5 years?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What about this position do you find most appealing?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Why do you want to work for our company?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Why should we hire you?</a:t>
            </a:r>
          </a:p>
        </p:txBody>
      </p:sp>
    </p:spTree>
    <p:extLst>
      <p:ext uri="{BB962C8B-B14F-4D97-AF65-F5344CB8AC3E}">
        <p14:creationId xmlns:p14="http://schemas.microsoft.com/office/powerpoint/2010/main" val="3059363239"/>
      </p:ext>
    </p:extLst>
  </p:cSld>
  <p:clrMapOvr>
    <a:masterClrMapping/>
  </p:clrMapOvr>
  <p:transition advTm="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The five most important factors interviewers considered when </a:t>
            </a:r>
            <a:r>
              <a:rPr lang="en-IN" b="1" dirty="0" smtClean="0">
                <a:latin typeface="Arial Rounded MT Bold" panose="020F0704030504030204" pitchFamily="34" charset="0"/>
              </a:rPr>
              <a:t>hiring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Work </a:t>
            </a:r>
            <a:r>
              <a:rPr lang="en-IN" dirty="0">
                <a:latin typeface="Arial Rounded MT Bold" panose="020F0704030504030204" pitchFamily="34" charset="0"/>
              </a:rPr>
              <a:t>experience (36%)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First impressions of the candidate (24%)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Education (12%)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Professional qualifications (10%)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References (9%)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38BE-F0F9-41D4-A968-B1A6D473EA1A}" type="slidenum">
              <a:rPr lang="en-US">
                <a:latin typeface="Arial Rounded MT Bold" panose="020F0704030504030204" pitchFamily="34" charset="0"/>
              </a:rPr>
              <a:pPr/>
              <a:t>29</a:t>
            </a:fld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sz="4800" b="1" dirty="0">
                <a:latin typeface="Arial Rounded MT Bold" panose="020F0704030504030204" pitchFamily="34" charset="0"/>
              </a:rPr>
              <a:t>Graceful Exits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1070" y="1600201"/>
            <a:ext cx="9034530" cy="4403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buSzTx/>
              <a:buFont typeface="Wingdings" panose="05000000000000000000" pitchFamily="2" charset="2"/>
              <a:buChar char="§"/>
            </a:pP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Thank you for your time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  I appreciate it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  I will be looking forward to hearing from you</a:t>
            </a:r>
          </a:p>
        </p:txBody>
      </p:sp>
    </p:spTree>
    <p:extLst>
      <p:ext uri="{BB962C8B-B14F-4D97-AF65-F5344CB8AC3E}">
        <p14:creationId xmlns:p14="http://schemas.microsoft.com/office/powerpoint/2010/main" val="160252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Objectives of </a:t>
            </a:r>
            <a:r>
              <a:rPr lang="en-IN" b="1" dirty="0" smtClean="0">
                <a:latin typeface="Arial Rounded MT Bold" panose="020F0704030504030204" pitchFamily="34" charset="0"/>
              </a:rPr>
              <a:t>Interview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In the selection process, interview serves the </a:t>
            </a:r>
            <a:r>
              <a:rPr lang="en-IN" dirty="0" smtClean="0">
                <a:latin typeface="Arial Rounded MT Bold" panose="020F0704030504030204" pitchFamily="34" charset="0"/>
              </a:rPr>
              <a:t>following</a:t>
            </a:r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1. Verifies the information obtained through application form and tests.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 smtClean="0">
                <a:latin typeface="Arial Rounded MT Bold" panose="020F0704030504030204" pitchFamily="34" charset="0"/>
              </a:rPr>
              <a:t>2</a:t>
            </a:r>
            <a:r>
              <a:rPr lang="en-IN" dirty="0">
                <a:latin typeface="Arial Rounded MT Bold" panose="020F0704030504030204" pitchFamily="34" charset="0"/>
              </a:rPr>
              <a:t>. Helps obtain additional information from the applicant otherwise not available.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3. Gives the candidate necessary facts and information about the job and the organisation.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4. Helps establish mutual understanding between the company and the candidate and build the company’s image.</a:t>
            </a:r>
          </a:p>
        </p:txBody>
      </p:sp>
    </p:spTree>
    <p:extLst>
      <p:ext uri="{BB962C8B-B14F-4D97-AF65-F5344CB8AC3E}">
        <p14:creationId xmlns:p14="http://schemas.microsoft.com/office/powerpoint/2010/main" val="1739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003" y="365125"/>
            <a:ext cx="10928797" cy="1325563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After the Interview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003" y="1825625"/>
            <a:ext cx="10928797" cy="4351338"/>
          </a:xfrm>
        </p:spPr>
        <p:txBody>
          <a:bodyPr/>
          <a:lstStyle/>
          <a:p>
            <a:r>
              <a:rPr lang="en-US">
                <a:latin typeface="Arial Rounded MT Bold" panose="020F0704030504030204" pitchFamily="34" charset="0"/>
              </a:rPr>
              <a:t>Evaluate your performance</a:t>
            </a:r>
          </a:p>
          <a:p>
            <a:r>
              <a:rPr lang="en-US">
                <a:latin typeface="Arial Rounded MT Bold" panose="020F0704030504030204" pitchFamily="34" charset="0"/>
              </a:rPr>
              <a:t>Send a thank-you note within 24 hours</a:t>
            </a:r>
          </a:p>
          <a:p>
            <a:r>
              <a:rPr lang="en-US">
                <a:latin typeface="Arial Rounded MT Bold" panose="020F0704030504030204" pitchFamily="34" charset="0"/>
              </a:rPr>
              <a:t>Keep records of important dates and details for the follow-up</a:t>
            </a:r>
          </a:p>
        </p:txBody>
      </p:sp>
      <p:pic>
        <p:nvPicPr>
          <p:cNvPr id="23556" name="Picture 4" descr="MCj043266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21" y="3505200"/>
            <a:ext cx="300937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MCj023174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26" y="2209801"/>
            <a:ext cx="2895600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Facts of Interviewing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6477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 Rounded MT Bold" panose="020F0704030504030204" pitchFamily="34" charset="0"/>
              </a:rPr>
              <a:t>Interviews are the most widely used process for screening job applicants.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Rounded MT Bold" panose="020F0704030504030204" pitchFamily="34" charset="0"/>
              </a:rPr>
              <a:t>They provide the most direct information about a candidate’s background, personality, and skills.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Rounded MT Bold" panose="020F0704030504030204" pitchFamily="34" charset="0"/>
              </a:rPr>
              <a:t>The purpose of an interview is to receive the job offer.</a:t>
            </a:r>
          </a:p>
        </p:txBody>
      </p:sp>
    </p:spTree>
    <p:extLst>
      <p:ext uri="{BB962C8B-B14F-4D97-AF65-F5344CB8AC3E}">
        <p14:creationId xmlns:p14="http://schemas.microsoft.com/office/powerpoint/2010/main" val="42480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Know Yourself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Employment objective and how it relates to the position and the employer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Educational background and how it relates to the position and the employer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Work experience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Abilities and skills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Always be able to give examples!</a:t>
            </a:r>
          </a:p>
        </p:txBody>
      </p:sp>
    </p:spTree>
    <p:extLst>
      <p:ext uri="{BB962C8B-B14F-4D97-AF65-F5344CB8AC3E}">
        <p14:creationId xmlns:p14="http://schemas.microsoft.com/office/powerpoint/2010/main" val="18817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Know the Employer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Research! Research! Research!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Prepare to demonstrate your knowledge of the profession and the company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Prepare to give reasons for your interest in working in that profession/company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Develop questions in advance to ask about the job/organization</a:t>
            </a:r>
          </a:p>
        </p:txBody>
      </p:sp>
    </p:spTree>
    <p:extLst>
      <p:ext uri="{BB962C8B-B14F-4D97-AF65-F5344CB8AC3E}">
        <p14:creationId xmlns:p14="http://schemas.microsoft.com/office/powerpoint/2010/main" val="26419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 Rounded MT Bold" panose="020F0704030504030204" pitchFamily="34" charset="0"/>
              </a:rPr>
              <a:t>Interview Preparation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>
                <a:latin typeface="Arial Rounded MT Bold" panose="020F0704030504030204" pitchFamily="34" charset="0"/>
              </a:rPr>
              <a:t>Situational Knowledge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Where/when the interview takes place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Arrive 10 minutes early!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200">
              <a:latin typeface="Arial Rounded MT Bold" panose="020F0704030504030204" pitchFamily="34" charset="0"/>
            </a:endParaRPr>
          </a:p>
          <a:p>
            <a:r>
              <a:rPr lang="en-US" sz="2400">
                <a:latin typeface="Arial Rounded MT Bold" panose="020F0704030504030204" pitchFamily="34" charset="0"/>
              </a:rPr>
              <a:t>Physical Preparation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Get plenty of rest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Dress for success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>
                <a:latin typeface="Arial Rounded MT Bold" panose="020F0704030504030204" pitchFamily="34" charset="0"/>
              </a:rPr>
              <a:t>Mental Preparation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Knowledge of company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Practice a mock interview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200">
              <a:latin typeface="Arial Rounded MT Bold" panose="020F0704030504030204" pitchFamily="34" charset="0"/>
            </a:endParaRPr>
          </a:p>
          <a:p>
            <a:r>
              <a:rPr lang="en-US" sz="2400">
                <a:latin typeface="Arial Rounded MT Bold" panose="020F0704030504030204" pitchFamily="34" charset="0"/>
              </a:rPr>
              <a:t>Written Preparation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Take extra resumes, references, etc.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Make notes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6792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2093"/>
            <a:ext cx="10515600" cy="1351827"/>
          </a:xfrm>
        </p:spPr>
        <p:txBody>
          <a:bodyPr/>
          <a:lstStyle/>
          <a:p>
            <a:r>
              <a:rPr lang="en-IE" sz="3600" dirty="0">
                <a:latin typeface="Arial Rounded MT Bold" panose="020F0704030504030204" pitchFamily="34" charset="0"/>
              </a:rPr>
              <a:t>Preparation is the key to success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58340"/>
            <a:ext cx="7772400" cy="4584879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Review own skills, experiences and qualities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Check CV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Anticipate questions and identify relevant examples 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Prepare key selling points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Research organisation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Websites, reports, articles, company literature, </a:t>
            </a:r>
            <a:r>
              <a:rPr lang="en-IE" dirty="0" err="1">
                <a:latin typeface="Arial Rounded MT Bold" panose="020F0704030504030204" pitchFamily="34" charset="0"/>
              </a:rPr>
              <a:t>etc</a:t>
            </a:r>
            <a:endParaRPr lang="en-IE" dirty="0">
              <a:latin typeface="Arial Rounded MT Bold" panose="020F070403050403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Contacts with knowledge of organisation or sector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Relevant articles in the press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Personal visit or telephone call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Research job and occupational area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Job description – or similar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Current issues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Prepare your questions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Practice</a:t>
            </a:r>
          </a:p>
          <a:p>
            <a:pPr lvl="1">
              <a:lnSpc>
                <a:spcPct val="90000"/>
              </a:lnSpc>
            </a:pPr>
            <a:endParaRPr lang="en-I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Types of Interviews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18" y="1600200"/>
            <a:ext cx="6229082" cy="4724400"/>
          </a:xfrm>
        </p:spPr>
        <p:txBody>
          <a:bodyPr/>
          <a:lstStyle/>
          <a:p>
            <a:r>
              <a:rPr lang="en-US" sz="3200" dirty="0">
                <a:latin typeface="Arial Rounded MT Bold" panose="020F0704030504030204" pitchFamily="34" charset="0"/>
              </a:rPr>
              <a:t>Basic/traditional interview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Telephone interview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Group interview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Interview during a meal or social </a:t>
            </a:r>
            <a:r>
              <a:rPr lang="en-US" sz="3200" dirty="0" smtClean="0">
                <a:latin typeface="Arial Rounded MT Bold" panose="020F0704030504030204" pitchFamily="34" charset="0"/>
              </a:rPr>
              <a:t>occasion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12292" name="Picture 4" descr="MCj02949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1307</Words>
  <Application>Microsoft Office PowerPoint</Application>
  <PresentationFormat>Widescreen</PresentationFormat>
  <Paragraphs>265</Paragraphs>
  <Slides>30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Rounded MT Bold</vt:lpstr>
      <vt:lpstr>Calibri</vt:lpstr>
      <vt:lpstr>Calibri Light</vt:lpstr>
      <vt:lpstr>TAB_Reginet</vt:lpstr>
      <vt:lpstr>Wingdings</vt:lpstr>
      <vt:lpstr>Wingdings 2</vt:lpstr>
      <vt:lpstr>Office Theme</vt:lpstr>
      <vt:lpstr>Skills and Techniques</vt:lpstr>
      <vt:lpstr>Meaning of an interview</vt:lpstr>
      <vt:lpstr>Objectives of Interview</vt:lpstr>
      <vt:lpstr>Facts of Interviewing</vt:lpstr>
      <vt:lpstr>Know Yourself</vt:lpstr>
      <vt:lpstr>Know the Employer</vt:lpstr>
      <vt:lpstr>Interview Preparation</vt:lpstr>
      <vt:lpstr>Preparation is the key to success</vt:lpstr>
      <vt:lpstr>Types of Interviews</vt:lpstr>
      <vt:lpstr>5 Stages Interview Process</vt:lpstr>
      <vt:lpstr>Interview Process</vt:lpstr>
      <vt:lpstr>Interview Process</vt:lpstr>
      <vt:lpstr>STAR Technique</vt:lpstr>
      <vt:lpstr>Tips for Successful Interviewing</vt:lpstr>
      <vt:lpstr>Watch the Body Language</vt:lpstr>
      <vt:lpstr>Competency-based Interviews</vt:lpstr>
      <vt:lpstr>Matching Skills to Requirements</vt:lpstr>
      <vt:lpstr>Your Answers</vt:lpstr>
      <vt:lpstr>Qualities Employers Seek</vt:lpstr>
      <vt:lpstr>Interview Rating Scale</vt:lpstr>
      <vt:lpstr>What creates a bad impression</vt:lpstr>
      <vt:lpstr>After the Interview</vt:lpstr>
      <vt:lpstr>Telephone Interviews</vt:lpstr>
      <vt:lpstr>Other Types  Of Interviews</vt:lpstr>
      <vt:lpstr>Before The Interview</vt:lpstr>
      <vt:lpstr>Starting The Interview</vt:lpstr>
      <vt:lpstr>Standard Interview Questions</vt:lpstr>
      <vt:lpstr>The five most important factors interviewers considered when hiring</vt:lpstr>
      <vt:lpstr>Graceful Exits</vt:lpstr>
      <vt:lpstr>After the Interview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Ganesasubramanian R</dc:creator>
  <cp:lastModifiedBy>hp</cp:lastModifiedBy>
  <cp:revision>26</cp:revision>
  <dcterms:created xsi:type="dcterms:W3CDTF">2017-12-06T10:52:05Z</dcterms:created>
  <dcterms:modified xsi:type="dcterms:W3CDTF">2024-04-23T05:51:49Z</dcterms:modified>
</cp:coreProperties>
</file>