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308" r:id="rId3"/>
    <p:sldId id="285" r:id="rId4"/>
    <p:sldId id="319" r:id="rId5"/>
    <p:sldId id="320" r:id="rId6"/>
    <p:sldId id="321" r:id="rId7"/>
    <p:sldId id="322" r:id="rId8"/>
    <p:sldId id="323" r:id="rId9"/>
    <p:sldId id="324" r:id="rId10"/>
    <p:sldId id="340" r:id="rId11"/>
    <p:sldId id="342" r:id="rId12"/>
    <p:sldId id="343" r:id="rId13"/>
    <p:sldId id="344" r:id="rId14"/>
    <p:sldId id="345" r:id="rId15"/>
    <p:sldId id="332" r:id="rId16"/>
    <p:sldId id="348" r:id="rId17"/>
    <p:sldId id="349" r:id="rId18"/>
    <p:sldId id="350" r:id="rId19"/>
    <p:sldId id="341" r:id="rId20"/>
    <p:sldId id="336" r:id="rId21"/>
    <p:sldId id="337" r:id="rId22"/>
    <p:sldId id="326" r:id="rId23"/>
    <p:sldId id="327" r:id="rId24"/>
    <p:sldId id="338" r:id="rId25"/>
    <p:sldId id="339" r:id="rId26"/>
    <p:sldId id="351" r:id="rId27"/>
    <p:sldId id="30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30" autoAdjust="0"/>
  </p:normalViewPr>
  <p:slideViewPr>
    <p:cSldViewPr>
      <p:cViewPr varScale="1">
        <p:scale>
          <a:sx n="66" d="100"/>
          <a:sy n="66" d="100"/>
        </p:scale>
        <p:origin x="150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7/25/2021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Diagrams will be according to Supervisor</a:t>
            </a:r>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11</a:t>
            </a:fld>
            <a:endParaRPr lang="en-US"/>
          </a:p>
        </p:txBody>
      </p:sp>
    </p:spTree>
    <p:extLst>
      <p:ext uri="{BB962C8B-B14F-4D97-AF65-F5344CB8AC3E}">
        <p14:creationId xmlns:p14="http://schemas.microsoft.com/office/powerpoint/2010/main" val="175974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12</a:t>
            </a:fld>
            <a:endParaRPr lang="en-US"/>
          </a:p>
        </p:txBody>
      </p:sp>
    </p:spTree>
    <p:extLst>
      <p:ext uri="{BB962C8B-B14F-4D97-AF65-F5344CB8AC3E}">
        <p14:creationId xmlns:p14="http://schemas.microsoft.com/office/powerpoint/2010/main" val="183516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68117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14</a:t>
            </a:fld>
            <a:endParaRPr lang="en-US"/>
          </a:p>
        </p:txBody>
      </p:sp>
    </p:spTree>
    <p:extLst>
      <p:ext uri="{BB962C8B-B14F-4D97-AF65-F5344CB8AC3E}">
        <p14:creationId xmlns:p14="http://schemas.microsoft.com/office/powerpoint/2010/main" val="1150444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16</a:t>
            </a:fld>
            <a:endParaRPr lang="en-US"/>
          </a:p>
        </p:txBody>
      </p:sp>
    </p:spTree>
    <p:extLst>
      <p:ext uri="{BB962C8B-B14F-4D97-AF65-F5344CB8AC3E}">
        <p14:creationId xmlns:p14="http://schemas.microsoft.com/office/powerpoint/2010/main" val="3104091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17</a:t>
            </a:fld>
            <a:endParaRPr lang="en-US"/>
          </a:p>
        </p:txBody>
      </p:sp>
    </p:spTree>
    <p:extLst>
      <p:ext uri="{BB962C8B-B14F-4D97-AF65-F5344CB8AC3E}">
        <p14:creationId xmlns:p14="http://schemas.microsoft.com/office/powerpoint/2010/main" val="3570437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18</a:t>
            </a:fld>
            <a:endParaRPr lang="en-US"/>
          </a:p>
        </p:txBody>
      </p:sp>
    </p:spTree>
    <p:extLst>
      <p:ext uri="{BB962C8B-B14F-4D97-AF65-F5344CB8AC3E}">
        <p14:creationId xmlns:p14="http://schemas.microsoft.com/office/powerpoint/2010/main" val="2758647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19</a:t>
            </a:fld>
            <a:endParaRPr lang="en-US"/>
          </a:p>
        </p:txBody>
      </p:sp>
    </p:spTree>
    <p:extLst>
      <p:ext uri="{BB962C8B-B14F-4D97-AF65-F5344CB8AC3E}">
        <p14:creationId xmlns:p14="http://schemas.microsoft.com/office/powerpoint/2010/main" val="65981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20</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Bullets no need to add paragraph on all slides</a:t>
            </a:r>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21</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Language, System Specs etc.</a:t>
            </a:r>
          </a:p>
        </p:txBody>
      </p:sp>
      <p:sp>
        <p:nvSpPr>
          <p:cNvPr id="4" name="Slide Number Placeholder 3"/>
          <p:cNvSpPr>
            <a:spLocks noGrp="1"/>
          </p:cNvSpPr>
          <p:nvPr>
            <p:ph type="sldNum" sz="quarter" idx="10"/>
          </p:nvPr>
        </p:nvSpPr>
        <p:spPr/>
        <p:txBody>
          <a:bodyPr/>
          <a:lstStyle/>
          <a:p>
            <a:fld id="{CBB52436-683B-AD4C-9AC5-4FC5D06102FA}" type="slidenum">
              <a:rPr lang="en-US" smtClean="0"/>
              <a:t>22</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24</a:t>
            </a:fld>
            <a:endParaRPr lang="en-US"/>
          </a:p>
        </p:txBody>
      </p:sp>
    </p:spTree>
    <p:extLst>
      <p:ext uri="{BB962C8B-B14F-4D97-AF65-F5344CB8AC3E}">
        <p14:creationId xmlns:p14="http://schemas.microsoft.com/office/powerpoint/2010/main" val="1359262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25</a:t>
            </a:fld>
            <a:endParaRPr lang="en-US"/>
          </a:p>
        </p:txBody>
      </p:sp>
    </p:spTree>
    <p:extLst>
      <p:ext uri="{BB962C8B-B14F-4D97-AF65-F5344CB8AC3E}">
        <p14:creationId xmlns:p14="http://schemas.microsoft.com/office/powerpoint/2010/main" val="1346095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27</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Figures where ever necessary to explain the system</a:t>
            </a:r>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7/25/2021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16757F-B517-405D-9104-0175649E9A0F}" type="datetime1">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39E43-66B1-4F22-BD6B-CA060CCCE83F}" type="datetime1">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1DF76D-09B0-4CFB-9EAF-9D4CA2E1F9A5}" type="datetime1">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C32277-9FAA-4AB0-82ED-28D7AF746E6A}" type="datetime1">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4714DB-9523-4435-97CE-29D749231BAD}" type="datetime1">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77FB7C-9F71-49FC-AA78-133166F4B360}" type="datetime1">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4CEA0B-883C-4954-9376-19236004B43C}" type="datetime1">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3F70-E4BA-405E-AD03-FC4110F7904F}" type="datetime1">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13967C2-7E39-484B-ABD7-50DB41A36BCD}" type="datetime1">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7/25/2021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7/25/2021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a:t>PMAS-Arid Agriculture University Rawalpindi</a:t>
            </a:r>
            <a:br>
              <a:rPr lang="en-US" sz="2400" dirty="0"/>
            </a:br>
            <a:r>
              <a:rPr lang="en-US" sz="2400" dirty="0"/>
              <a:t>University Institute of Information Technology</a:t>
            </a:r>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 Ahsan Yousaf</a:t>
            </a:r>
          </a:p>
          <a:p>
            <a:pPr algn="l"/>
            <a:r>
              <a:rPr lang="en-US" sz="2400" dirty="0">
                <a:solidFill>
                  <a:schemeClr val="tx1"/>
                </a:solidFill>
              </a:rPr>
              <a:t>2. Hina Shabbir</a:t>
            </a:r>
          </a:p>
          <a:p>
            <a:pPr algn="l"/>
            <a:r>
              <a:rPr lang="en-US" sz="2400" dirty="0">
                <a:solidFill>
                  <a:schemeClr val="tx1"/>
                </a:solidFill>
              </a:rPr>
              <a:t>3. Anum Bibi</a:t>
            </a: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17-Arid-1284</a:t>
            </a:r>
          </a:p>
          <a:p>
            <a:pPr algn="l"/>
            <a:r>
              <a:rPr lang="en-US" sz="2400" dirty="0">
                <a:solidFill>
                  <a:schemeClr val="tx1"/>
                </a:solidFill>
              </a:rPr>
              <a:t>17-Arid-1324</a:t>
            </a:r>
          </a:p>
          <a:p>
            <a:pPr algn="l"/>
            <a:r>
              <a:rPr lang="en-US" sz="2400" dirty="0">
                <a:solidFill>
                  <a:schemeClr val="tx1"/>
                </a:solidFill>
              </a:rPr>
              <a:t>17-Arid-1292</a:t>
            </a: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Mr. Zeeshan </a:t>
            </a:r>
            <a:r>
              <a:rPr lang="en-US" sz="2400" dirty="0" err="1">
                <a:solidFill>
                  <a:schemeClr val="tx1"/>
                </a:solidFill>
              </a:rPr>
              <a:t>Javed</a:t>
            </a:r>
            <a:endParaRPr lang="en-US" sz="2400" dirty="0">
              <a:solidFill>
                <a:schemeClr val="tx1"/>
              </a:solidFill>
            </a:endParaRP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t>Video classification and indexing</a:t>
            </a:r>
          </a:p>
        </p:txBody>
      </p:sp>
    </p:spTree>
    <p:extLst>
      <p:ext uri="{BB962C8B-B14F-4D97-AF65-F5344CB8AC3E}">
        <p14:creationId xmlns:p14="http://schemas.microsoft.com/office/powerpoint/2010/main" val="41682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7" name="Picture 6">
            <a:extLst>
              <a:ext uri="{FF2B5EF4-FFF2-40B4-BE49-F238E27FC236}">
                <a16:creationId xmlns:a16="http://schemas.microsoft.com/office/drawing/2014/main" id="{B445DC8F-8CED-4370-8E89-0C2AF7006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2160" y="1417638"/>
            <a:ext cx="6644640" cy="4690110"/>
          </a:xfrm>
          <a:prstGeom prst="rect">
            <a:avLst/>
          </a:prstGeom>
          <a:noFill/>
          <a:ln>
            <a:noFill/>
          </a:ln>
        </p:spPr>
      </p:pic>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Sign Up</a:t>
            </a:r>
          </a:p>
        </p:txBody>
      </p:sp>
    </p:spTree>
    <p:extLst>
      <p:ext uri="{BB962C8B-B14F-4D97-AF65-F5344CB8AC3E}">
        <p14:creationId xmlns:p14="http://schemas.microsoft.com/office/powerpoint/2010/main" val="412379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11</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Login</a:t>
            </a:r>
          </a:p>
        </p:txBody>
      </p:sp>
      <p:pic>
        <p:nvPicPr>
          <p:cNvPr id="8" name="Picture 7">
            <a:extLst>
              <a:ext uri="{FF2B5EF4-FFF2-40B4-BE49-F238E27FC236}">
                <a16:creationId xmlns:a16="http://schemas.microsoft.com/office/drawing/2014/main" id="{F4EE14E7-56FC-49BA-B678-6763F9F73F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5960" y="1828800"/>
            <a:ext cx="5806440" cy="4343400"/>
          </a:xfrm>
          <a:prstGeom prst="rect">
            <a:avLst/>
          </a:prstGeom>
          <a:noFill/>
          <a:ln>
            <a:noFill/>
          </a:ln>
        </p:spPr>
      </p:pic>
    </p:spTree>
    <p:extLst>
      <p:ext uri="{BB962C8B-B14F-4D97-AF65-F5344CB8AC3E}">
        <p14:creationId xmlns:p14="http://schemas.microsoft.com/office/powerpoint/2010/main" val="412249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12</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Logout</a:t>
            </a:r>
          </a:p>
        </p:txBody>
      </p:sp>
      <p:pic>
        <p:nvPicPr>
          <p:cNvPr id="7" name="Picture 6">
            <a:extLst>
              <a:ext uri="{FF2B5EF4-FFF2-40B4-BE49-F238E27FC236}">
                <a16:creationId xmlns:a16="http://schemas.microsoft.com/office/drawing/2014/main" id="{8FAFA1A4-1E93-4237-ABF3-9AE4E3B7CB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2687" y="1832429"/>
            <a:ext cx="4238625" cy="3800475"/>
          </a:xfrm>
          <a:prstGeom prst="rect">
            <a:avLst/>
          </a:prstGeom>
          <a:noFill/>
          <a:ln>
            <a:noFill/>
          </a:ln>
        </p:spPr>
      </p:pic>
    </p:spTree>
    <p:extLst>
      <p:ext uri="{BB962C8B-B14F-4D97-AF65-F5344CB8AC3E}">
        <p14:creationId xmlns:p14="http://schemas.microsoft.com/office/powerpoint/2010/main" val="87498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Search video</a:t>
            </a:r>
          </a:p>
        </p:txBody>
      </p:sp>
      <p:pic>
        <p:nvPicPr>
          <p:cNvPr id="7" name="Picture 6" descr="Diagram&#10;&#10;Description automatically generated">
            <a:extLst>
              <a:ext uri="{FF2B5EF4-FFF2-40B4-BE49-F238E27FC236}">
                <a16:creationId xmlns:a16="http://schemas.microsoft.com/office/drawing/2014/main" id="{F9634214-EE61-48C9-8966-C26B151470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170465"/>
            <a:ext cx="6650832" cy="5237480"/>
          </a:xfrm>
          <a:prstGeom prst="rect">
            <a:avLst/>
          </a:prstGeom>
          <a:noFill/>
          <a:ln>
            <a:noFill/>
          </a:ln>
        </p:spPr>
      </p:pic>
    </p:spTree>
    <p:extLst>
      <p:ext uri="{BB962C8B-B14F-4D97-AF65-F5344CB8AC3E}">
        <p14:creationId xmlns:p14="http://schemas.microsoft.com/office/powerpoint/2010/main" val="155194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14</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752600" cy="369332"/>
          </a:xfrm>
          <a:prstGeom prst="rect">
            <a:avLst/>
          </a:prstGeom>
          <a:noFill/>
        </p:spPr>
        <p:txBody>
          <a:bodyPr wrap="square" rtlCol="0">
            <a:spAutoFit/>
          </a:bodyPr>
          <a:lstStyle/>
          <a:p>
            <a:r>
              <a:rPr lang="en-US" dirty="0"/>
              <a:t>Upload video</a:t>
            </a:r>
          </a:p>
        </p:txBody>
      </p:sp>
      <p:pic>
        <p:nvPicPr>
          <p:cNvPr id="8" name="Picture 7" descr="Diagram&#10;&#10;Description automatically generated">
            <a:extLst>
              <a:ext uri="{FF2B5EF4-FFF2-40B4-BE49-F238E27FC236}">
                <a16:creationId xmlns:a16="http://schemas.microsoft.com/office/drawing/2014/main" id="{E47BD833-3DA3-47AE-B21F-286298B796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0825" y="1219200"/>
            <a:ext cx="6222207" cy="5188744"/>
          </a:xfrm>
          <a:prstGeom prst="rect">
            <a:avLst/>
          </a:prstGeom>
          <a:noFill/>
          <a:ln>
            <a:noFill/>
          </a:ln>
        </p:spPr>
      </p:pic>
    </p:spTree>
    <p:extLst>
      <p:ext uri="{BB962C8B-B14F-4D97-AF65-F5344CB8AC3E}">
        <p14:creationId xmlns:p14="http://schemas.microsoft.com/office/powerpoint/2010/main" val="12634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15</a:t>
            </a:fld>
            <a:endParaRPr lang="en-US"/>
          </a:p>
        </p:txBody>
      </p:sp>
      <p:pic>
        <p:nvPicPr>
          <p:cNvPr id="4" name="Picture 3">
            <a:extLst>
              <a:ext uri="{FF2B5EF4-FFF2-40B4-BE49-F238E27FC236}">
                <a16:creationId xmlns:a16="http://schemas.microsoft.com/office/drawing/2014/main" id="{E59C4A01-38AF-43F2-937A-D3D9DDB278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7360" y="1708751"/>
            <a:ext cx="5669280" cy="4444365"/>
          </a:xfrm>
          <a:prstGeom prst="rect">
            <a:avLst/>
          </a:prstGeom>
          <a:noFill/>
          <a:ln>
            <a:noFill/>
          </a:ln>
        </p:spPr>
      </p:pic>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Sign Up</a:t>
            </a:r>
          </a:p>
        </p:txBody>
      </p:sp>
    </p:spTree>
    <p:extLst>
      <p:ext uri="{BB962C8B-B14F-4D97-AF65-F5344CB8AC3E}">
        <p14:creationId xmlns:p14="http://schemas.microsoft.com/office/powerpoint/2010/main" val="64207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16</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Login</a:t>
            </a:r>
          </a:p>
        </p:txBody>
      </p:sp>
      <p:pic>
        <p:nvPicPr>
          <p:cNvPr id="11" name="Picture 10">
            <a:extLst>
              <a:ext uri="{FF2B5EF4-FFF2-40B4-BE49-F238E27FC236}">
                <a16:creationId xmlns:a16="http://schemas.microsoft.com/office/drawing/2014/main" id="{FCE8664A-7FDB-4AA1-AA53-F099822A70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17638"/>
            <a:ext cx="5501640" cy="4934902"/>
          </a:xfrm>
          <a:prstGeom prst="rect">
            <a:avLst/>
          </a:prstGeom>
          <a:noFill/>
          <a:ln>
            <a:noFill/>
          </a:ln>
        </p:spPr>
      </p:pic>
    </p:spTree>
    <p:extLst>
      <p:ext uri="{BB962C8B-B14F-4D97-AF65-F5344CB8AC3E}">
        <p14:creationId xmlns:p14="http://schemas.microsoft.com/office/powerpoint/2010/main" val="252453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17</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Logout</a:t>
            </a:r>
          </a:p>
        </p:txBody>
      </p:sp>
      <p:pic>
        <p:nvPicPr>
          <p:cNvPr id="9" name="Picture 8">
            <a:extLst>
              <a:ext uri="{FF2B5EF4-FFF2-40B4-BE49-F238E27FC236}">
                <a16:creationId xmlns:a16="http://schemas.microsoft.com/office/drawing/2014/main" id="{BD741948-F4A1-4C58-8A6F-13FA8B6826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10381"/>
            <a:ext cx="5501640" cy="4887912"/>
          </a:xfrm>
          <a:prstGeom prst="rect">
            <a:avLst/>
          </a:prstGeom>
          <a:noFill/>
          <a:ln>
            <a:noFill/>
          </a:ln>
        </p:spPr>
      </p:pic>
    </p:spTree>
    <p:extLst>
      <p:ext uri="{BB962C8B-B14F-4D97-AF65-F5344CB8AC3E}">
        <p14:creationId xmlns:p14="http://schemas.microsoft.com/office/powerpoint/2010/main" val="134058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18</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828800" cy="369332"/>
          </a:xfrm>
          <a:prstGeom prst="rect">
            <a:avLst/>
          </a:prstGeom>
          <a:noFill/>
        </p:spPr>
        <p:txBody>
          <a:bodyPr wrap="square" rtlCol="0">
            <a:spAutoFit/>
          </a:bodyPr>
          <a:lstStyle/>
          <a:p>
            <a:r>
              <a:rPr lang="en-US" dirty="0"/>
              <a:t>Search video</a:t>
            </a:r>
          </a:p>
        </p:txBody>
      </p:sp>
      <p:pic>
        <p:nvPicPr>
          <p:cNvPr id="8" name="Picture 7" descr="Diagram&#10;&#10;Description automatically generated">
            <a:extLst>
              <a:ext uri="{FF2B5EF4-FFF2-40B4-BE49-F238E27FC236}">
                <a16:creationId xmlns:a16="http://schemas.microsoft.com/office/drawing/2014/main" id="{51816B6E-B4FE-49DD-97F6-5DA57AF867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34269"/>
            <a:ext cx="6147912" cy="5273675"/>
          </a:xfrm>
          <a:prstGeom prst="rect">
            <a:avLst/>
          </a:prstGeom>
          <a:noFill/>
          <a:ln>
            <a:noFill/>
          </a:ln>
        </p:spPr>
      </p:pic>
    </p:spTree>
    <p:extLst>
      <p:ext uri="{BB962C8B-B14F-4D97-AF65-F5344CB8AC3E}">
        <p14:creationId xmlns:p14="http://schemas.microsoft.com/office/powerpoint/2010/main" val="127121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19</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828800" cy="369332"/>
          </a:xfrm>
          <a:prstGeom prst="rect">
            <a:avLst/>
          </a:prstGeom>
          <a:noFill/>
        </p:spPr>
        <p:txBody>
          <a:bodyPr wrap="square" rtlCol="0">
            <a:spAutoFit/>
          </a:bodyPr>
          <a:lstStyle/>
          <a:p>
            <a:r>
              <a:rPr lang="en-US" dirty="0"/>
              <a:t>Upload video</a:t>
            </a:r>
          </a:p>
        </p:txBody>
      </p:sp>
      <p:pic>
        <p:nvPicPr>
          <p:cNvPr id="7" name="Picture 6" descr="Diagram&#10;&#10;Description automatically generated">
            <a:extLst>
              <a:ext uri="{FF2B5EF4-FFF2-40B4-BE49-F238E27FC236}">
                <a16:creationId xmlns:a16="http://schemas.microsoft.com/office/drawing/2014/main" id="{E5BEDB18-F8FB-47BC-9ACF-037278246B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43000"/>
            <a:ext cx="6614160" cy="5264944"/>
          </a:xfrm>
          <a:prstGeom prst="rect">
            <a:avLst/>
          </a:prstGeom>
          <a:noFill/>
          <a:ln>
            <a:noFill/>
          </a:ln>
        </p:spPr>
      </p:pic>
    </p:spTree>
    <p:extLst>
      <p:ext uri="{BB962C8B-B14F-4D97-AF65-F5344CB8AC3E}">
        <p14:creationId xmlns:p14="http://schemas.microsoft.com/office/powerpoint/2010/main" val="243615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85000" lnSpcReduction="20000"/>
          </a:bodyPr>
          <a:lstStyle/>
          <a:p>
            <a:pPr>
              <a:buFont typeface="Wingdings" pitchFamily="2" charset="2"/>
              <a:buChar char="v"/>
            </a:pPr>
            <a:r>
              <a:rPr lang="en-US" dirty="0">
                <a:solidFill>
                  <a:srgbClr val="0000FF"/>
                </a:solidFill>
              </a:rPr>
              <a:t>Introduction</a:t>
            </a:r>
          </a:p>
          <a:p>
            <a:pPr>
              <a:buFont typeface="Wingdings" pitchFamily="2" charset="2"/>
              <a:buChar char="v"/>
            </a:pPr>
            <a:r>
              <a:rPr lang="en-US" dirty="0">
                <a:solidFill>
                  <a:srgbClr val="0000FF"/>
                </a:solidFill>
              </a:rPr>
              <a:t>Existing System</a:t>
            </a:r>
          </a:p>
          <a:p>
            <a:pPr>
              <a:buFont typeface="Wingdings" pitchFamily="2" charset="2"/>
              <a:buChar char="v"/>
            </a:pPr>
            <a:r>
              <a:rPr lang="en-US" dirty="0">
                <a:solidFill>
                  <a:srgbClr val="0000FF"/>
                </a:solidFill>
              </a:rPr>
              <a:t>Problem Statement</a:t>
            </a:r>
          </a:p>
          <a:p>
            <a:pPr>
              <a:buFont typeface="Wingdings" pitchFamily="2" charset="2"/>
              <a:buChar char="v"/>
            </a:pPr>
            <a:r>
              <a:rPr lang="en-US" dirty="0">
                <a:solidFill>
                  <a:srgbClr val="0000FF"/>
                </a:solidFill>
              </a:rPr>
              <a:t>Proposed Solution</a:t>
            </a:r>
          </a:p>
          <a:p>
            <a:pPr>
              <a:buFont typeface="Wingdings" pitchFamily="2" charset="2"/>
              <a:buChar char="v"/>
            </a:pPr>
            <a:r>
              <a:rPr lang="en-US" dirty="0">
                <a:solidFill>
                  <a:srgbClr val="0000FF"/>
                </a:solidFill>
              </a:rPr>
              <a:t>Project Scope</a:t>
            </a:r>
          </a:p>
          <a:p>
            <a:pPr>
              <a:buFont typeface="Wingdings" pitchFamily="2" charset="2"/>
              <a:buChar char="v"/>
            </a:pPr>
            <a:r>
              <a:rPr lang="en-US" dirty="0">
                <a:solidFill>
                  <a:srgbClr val="0000FF"/>
                </a:solidFill>
              </a:rPr>
              <a:t>Project Objectives</a:t>
            </a:r>
          </a:p>
          <a:p>
            <a:pPr>
              <a:buFont typeface="Wingdings" pitchFamily="2" charset="2"/>
              <a:buChar char="v"/>
            </a:pPr>
            <a:r>
              <a:rPr lang="en-US" dirty="0">
                <a:solidFill>
                  <a:srgbClr val="0000FF"/>
                </a:solidFill>
              </a:rPr>
              <a:t>Diagrams</a:t>
            </a:r>
          </a:p>
          <a:p>
            <a:pPr lvl="2">
              <a:buFont typeface="Wingdings" pitchFamily="2" charset="2"/>
              <a:buChar char="v"/>
            </a:pPr>
            <a:r>
              <a:rPr lang="en-US" dirty="0">
                <a:solidFill>
                  <a:srgbClr val="0000FF"/>
                </a:solidFill>
              </a:rPr>
              <a:t>Use case</a:t>
            </a:r>
          </a:p>
          <a:p>
            <a:pPr lvl="2">
              <a:buFont typeface="Wingdings" pitchFamily="2" charset="2"/>
              <a:buChar char="v"/>
            </a:pPr>
            <a:r>
              <a:rPr lang="en-US" dirty="0">
                <a:solidFill>
                  <a:srgbClr val="0000FF"/>
                </a:solidFill>
              </a:rPr>
              <a:t>Sequence</a:t>
            </a:r>
          </a:p>
          <a:p>
            <a:pPr lvl="2">
              <a:buFont typeface="Wingdings" pitchFamily="2" charset="2"/>
              <a:buChar char="v"/>
            </a:pPr>
            <a:r>
              <a:rPr lang="en-US" dirty="0">
                <a:solidFill>
                  <a:srgbClr val="0000FF"/>
                </a:solidFill>
              </a:rPr>
              <a:t>Activity</a:t>
            </a:r>
          </a:p>
          <a:p>
            <a:pPr lvl="2">
              <a:buFont typeface="Wingdings" pitchFamily="2" charset="2"/>
              <a:buChar char="v"/>
            </a:pPr>
            <a:r>
              <a:rPr lang="en-US" dirty="0">
                <a:solidFill>
                  <a:srgbClr val="0000FF"/>
                </a:solidFill>
              </a:rPr>
              <a:t>Class Diagram</a:t>
            </a:r>
          </a:p>
          <a:p>
            <a:pPr lvl="2">
              <a:buFont typeface="Wingdings" pitchFamily="2" charset="2"/>
              <a:buChar char="v"/>
            </a:pPr>
            <a:r>
              <a:rPr lang="en-US" dirty="0">
                <a:solidFill>
                  <a:srgbClr val="0000FF"/>
                </a:solidFill>
              </a:rPr>
              <a:t>Deployment</a:t>
            </a:r>
          </a:p>
          <a:p>
            <a:pPr>
              <a:buFont typeface="Wingdings" pitchFamily="2" charset="2"/>
              <a:buChar char="v"/>
            </a:pPr>
            <a:r>
              <a:rPr lang="en-US" dirty="0">
                <a:solidFill>
                  <a:srgbClr val="0000FF"/>
                </a:solidFill>
              </a:rPr>
              <a:t>Tools and Technologies</a:t>
            </a:r>
          </a:p>
          <a:p>
            <a:pPr>
              <a:buFont typeface="Wingdings" pitchFamily="2" charset="2"/>
              <a:buChar char="v"/>
            </a:pPr>
            <a:r>
              <a:rPr lang="en-US" dirty="0">
                <a:solidFill>
                  <a:srgbClr val="0000FF"/>
                </a:solidFill>
              </a:rPr>
              <a:t>Screen Shots</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a:t>Agenda</a:t>
            </a:r>
            <a:br>
              <a:rPr lang="en-US" b="1" dirty="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E715E4D-5F88-4D44-84C6-91CE22876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219200"/>
            <a:ext cx="6513672" cy="5401786"/>
          </a:xfrm>
          <a:prstGeom prst="rect">
            <a:avLst/>
          </a:prstGeom>
        </p:spPr>
      </p:pic>
      <p:sp>
        <p:nvSpPr>
          <p:cNvPr id="3" name="Title 2"/>
          <p:cNvSpPr>
            <a:spLocks noGrp="1"/>
          </p:cNvSpPr>
          <p:nvPr>
            <p:ph type="title"/>
          </p:nvPr>
        </p:nvSpPr>
        <p:spPr/>
        <p:txBody>
          <a:bodyPr/>
          <a:lstStyle/>
          <a:p>
            <a:r>
              <a:rPr lang="en-US" dirty="0"/>
              <a:t>Diagrams</a:t>
            </a:r>
            <a:r>
              <a:rPr lang="mr-IN" dirty="0"/>
              <a:t>…</a:t>
            </a:r>
            <a:r>
              <a:rPr lang="en-AU" dirty="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20</a:t>
            </a:fld>
            <a:endParaRPr lang="en-US"/>
          </a:p>
        </p:txBody>
      </p:sp>
    </p:spTree>
    <p:extLst>
      <p:ext uri="{BB962C8B-B14F-4D97-AF65-F5344CB8AC3E}">
        <p14:creationId xmlns:p14="http://schemas.microsoft.com/office/powerpoint/2010/main" val="1211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(Deployment)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21</a:t>
            </a:fld>
            <a:endParaRPr lang="en-US"/>
          </a:p>
        </p:txBody>
      </p:sp>
      <p:pic>
        <p:nvPicPr>
          <p:cNvPr id="4" name="Picture 3">
            <a:extLst>
              <a:ext uri="{FF2B5EF4-FFF2-40B4-BE49-F238E27FC236}">
                <a16:creationId xmlns:a16="http://schemas.microsoft.com/office/drawing/2014/main" id="{8EC352BA-FDF7-4D6C-A813-79E8FAC81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834" y="1752600"/>
            <a:ext cx="5698332" cy="3845329"/>
          </a:xfrm>
          <a:prstGeom prst="rect">
            <a:avLst/>
          </a:prstGeom>
        </p:spPr>
      </p:pic>
    </p:spTree>
    <p:extLst>
      <p:ext uri="{BB962C8B-B14F-4D97-AF65-F5344CB8AC3E}">
        <p14:creationId xmlns:p14="http://schemas.microsoft.com/office/powerpoint/2010/main" val="826853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and Technologies</a:t>
            </a:r>
          </a:p>
        </p:txBody>
      </p:sp>
      <p:sp>
        <p:nvSpPr>
          <p:cNvPr id="6" name="Slide Number Placeholder 5"/>
          <p:cNvSpPr>
            <a:spLocks noGrp="1"/>
          </p:cNvSpPr>
          <p:nvPr>
            <p:ph type="sldNum" sz="quarter" idx="12"/>
          </p:nvPr>
        </p:nvSpPr>
        <p:spPr/>
        <p:txBody>
          <a:bodyPr/>
          <a:lstStyle/>
          <a:p>
            <a:fld id="{EC4B35C1-CC1A-43F0-A02C-EF37128054BC}" type="slidenum">
              <a:rPr lang="en-US" smtClean="0"/>
              <a:t>22</a:t>
            </a:fld>
            <a:endParaRPr lang="en-US"/>
          </a:p>
        </p:txBody>
      </p:sp>
      <p:graphicFrame>
        <p:nvGraphicFramePr>
          <p:cNvPr id="2" name="Table 1">
            <a:extLst>
              <a:ext uri="{FF2B5EF4-FFF2-40B4-BE49-F238E27FC236}">
                <a16:creationId xmlns:a16="http://schemas.microsoft.com/office/drawing/2014/main" id="{432E85F8-3C4A-4B0F-AFA2-1F4F45482A3B}"/>
              </a:ext>
            </a:extLst>
          </p:cNvPr>
          <p:cNvGraphicFramePr>
            <a:graphicFrameLocks noGrp="1"/>
          </p:cNvGraphicFramePr>
          <p:nvPr>
            <p:extLst>
              <p:ext uri="{D42A27DB-BD31-4B8C-83A1-F6EECF244321}">
                <p14:modId xmlns:p14="http://schemas.microsoft.com/office/powerpoint/2010/main" val="3757257794"/>
              </p:ext>
            </p:extLst>
          </p:nvPr>
        </p:nvGraphicFramePr>
        <p:xfrm>
          <a:off x="1028700" y="1828800"/>
          <a:ext cx="7086600" cy="3611561"/>
        </p:xfrm>
        <a:graphic>
          <a:graphicData uri="http://schemas.openxmlformats.org/drawingml/2006/table">
            <a:tbl>
              <a:tblPr firstRow="1" firstCol="1" bandRow="1">
                <a:tableStyleId>{5C22544A-7EE6-4342-B048-85BDC9FD1C3A}</a:tableStyleId>
              </a:tblPr>
              <a:tblGrid>
                <a:gridCol w="2755900">
                  <a:extLst>
                    <a:ext uri="{9D8B030D-6E8A-4147-A177-3AD203B41FA5}">
                      <a16:colId xmlns:a16="http://schemas.microsoft.com/office/drawing/2014/main" val="3764854897"/>
                    </a:ext>
                  </a:extLst>
                </a:gridCol>
                <a:gridCol w="2755900">
                  <a:extLst>
                    <a:ext uri="{9D8B030D-6E8A-4147-A177-3AD203B41FA5}">
                      <a16:colId xmlns:a16="http://schemas.microsoft.com/office/drawing/2014/main" val="286465775"/>
                    </a:ext>
                  </a:extLst>
                </a:gridCol>
                <a:gridCol w="1574800">
                  <a:extLst>
                    <a:ext uri="{9D8B030D-6E8A-4147-A177-3AD203B41FA5}">
                      <a16:colId xmlns:a16="http://schemas.microsoft.com/office/drawing/2014/main" val="3737052772"/>
                    </a:ext>
                  </a:extLst>
                </a:gridCol>
              </a:tblGrid>
              <a:tr h="361389">
                <a:tc rowSpan="9">
                  <a:txBody>
                    <a:bodyPr/>
                    <a:lstStyle/>
                    <a:p>
                      <a:pPr marL="228600" marR="0" algn="just">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Tools</a:t>
                      </a:r>
                    </a:p>
                    <a:p>
                      <a:pPr marL="228600" marR="0" algn="ctr">
                        <a:lnSpc>
                          <a:spcPct val="107000"/>
                        </a:lnSpc>
                        <a:spcBef>
                          <a:spcPts val="0"/>
                        </a:spcBef>
                        <a:spcAft>
                          <a:spcPts val="0"/>
                        </a:spcAft>
                      </a:pPr>
                      <a:r>
                        <a:rPr lang="en-US" sz="1200" dirty="0">
                          <a:effectLst/>
                        </a:rPr>
                        <a:t>And</a:t>
                      </a:r>
                    </a:p>
                    <a:p>
                      <a:pPr marL="228600" marR="0" algn="ctr">
                        <a:lnSpc>
                          <a:spcPct val="107000"/>
                        </a:lnSpc>
                        <a:spcBef>
                          <a:spcPts val="0"/>
                        </a:spcBef>
                        <a:spcAft>
                          <a:spcPts val="0"/>
                        </a:spcAft>
                      </a:pPr>
                      <a:r>
                        <a:rPr lang="en-US" sz="1200" dirty="0">
                          <a:effectLst/>
                        </a:rPr>
                        <a:t>Technologies</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Tools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800"/>
                        </a:spcAft>
                      </a:pPr>
                      <a:r>
                        <a:rPr lang="en-US" sz="1200" dirty="0">
                          <a:effectLst/>
                        </a:rPr>
                        <a:t>Version</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994808483"/>
                  </a:ext>
                </a:extLst>
              </a:tr>
              <a:tr h="361389">
                <a:tc vMerge="1">
                  <a:txBody>
                    <a:bodyPr/>
                    <a:lstStyle/>
                    <a:p>
                      <a:endParaRPr lang="en-US"/>
                    </a:p>
                  </a:txBody>
                  <a:tcPr/>
                </a:tc>
                <a:tc>
                  <a:txBody>
                    <a:bodyPr/>
                    <a:lstStyle/>
                    <a:p>
                      <a:pPr marL="228600" marR="0" algn="ctr">
                        <a:lnSpc>
                          <a:spcPct val="107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1647489694"/>
                  </a:ext>
                </a:extLst>
              </a:tr>
              <a:tr h="72044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PyCharm</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2020.2.3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058209481"/>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JUPYTER Notebook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2020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756614471"/>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WAMP</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3.2.3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274611106"/>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Technology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800"/>
                        </a:spcAft>
                      </a:pPr>
                      <a:r>
                        <a:rPr lang="en-US" sz="1200">
                          <a:effectLst/>
                        </a:rPr>
                        <a:t>Version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nchor="ctr"/>
                </a:tc>
                <a:extLst>
                  <a:ext uri="{0D108BD9-81ED-4DB2-BD59-A6C34878D82A}">
                    <a16:rowId xmlns:a16="http://schemas.microsoft.com/office/drawing/2014/main" val="2620289584"/>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Python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3.7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590665888"/>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Machine Learning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4130218267"/>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Deep Learning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nSpc>
                          <a:spcPct val="107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72655299"/>
                  </a:ext>
                </a:extLst>
              </a:tr>
            </a:tbl>
          </a:graphicData>
        </a:graphic>
      </p:graphicFrame>
    </p:spTree>
    <p:extLst>
      <p:ext uri="{BB962C8B-B14F-4D97-AF65-F5344CB8AC3E}">
        <p14:creationId xmlns:p14="http://schemas.microsoft.com/office/powerpoint/2010/main" val="74127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23</a:t>
            </a:fld>
            <a:endParaRPr lang="en-US"/>
          </a:p>
        </p:txBody>
      </p:sp>
      <p:pic>
        <p:nvPicPr>
          <p:cNvPr id="20" name="Picture 19" descr="Graphical user interface, application&#10;&#10;Description automatically generated">
            <a:extLst>
              <a:ext uri="{FF2B5EF4-FFF2-40B4-BE49-F238E27FC236}">
                <a16:creationId xmlns:a16="http://schemas.microsoft.com/office/drawing/2014/main" id="{3D06F81B-7481-489F-8754-D4F267B2DABF}"/>
              </a:ext>
            </a:extLst>
          </p:cNvPr>
          <p:cNvPicPr>
            <a:picLocks noChangeAspect="1"/>
          </p:cNvPicPr>
          <p:nvPr/>
        </p:nvPicPr>
        <p:blipFill rotWithShape="1">
          <a:blip r:embed="rId3">
            <a:extLst>
              <a:ext uri="{28A0092B-C50C-407E-A947-70E740481C1C}">
                <a14:useLocalDpi xmlns:a14="http://schemas.microsoft.com/office/drawing/2010/main" val="0"/>
              </a:ext>
            </a:extLst>
          </a:blip>
          <a:srcRect l="22500" t="8893" r="35000" b="17391"/>
          <a:stretch/>
        </p:blipFill>
        <p:spPr>
          <a:xfrm>
            <a:off x="2472678" y="1464809"/>
            <a:ext cx="4198643" cy="4094379"/>
          </a:xfrm>
          <a:prstGeom prst="rect">
            <a:avLst/>
          </a:prstGeom>
        </p:spPr>
      </p:pic>
    </p:spTree>
    <p:extLst>
      <p:ext uri="{BB962C8B-B14F-4D97-AF65-F5344CB8AC3E}">
        <p14:creationId xmlns:p14="http://schemas.microsoft.com/office/powerpoint/2010/main" val="74127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24</a:t>
            </a:fld>
            <a:endParaRPr lang="en-US"/>
          </a:p>
        </p:txBody>
      </p:sp>
      <p:pic>
        <p:nvPicPr>
          <p:cNvPr id="18" name="Picture 17">
            <a:extLst>
              <a:ext uri="{FF2B5EF4-FFF2-40B4-BE49-F238E27FC236}">
                <a16:creationId xmlns:a16="http://schemas.microsoft.com/office/drawing/2014/main" id="{5CE78D34-58F3-4D09-8208-D1CD74FD37DE}"/>
              </a:ext>
            </a:extLst>
          </p:cNvPr>
          <p:cNvPicPr>
            <a:picLocks noChangeAspect="1"/>
          </p:cNvPicPr>
          <p:nvPr/>
        </p:nvPicPr>
        <p:blipFill rotWithShape="1">
          <a:blip r:embed="rId3">
            <a:extLst>
              <a:ext uri="{28A0092B-C50C-407E-A947-70E740481C1C}">
                <a14:useLocalDpi xmlns:a14="http://schemas.microsoft.com/office/drawing/2010/main" val="0"/>
              </a:ext>
            </a:extLst>
          </a:blip>
          <a:srcRect l="-563" t="275" r="58287" b="21209"/>
          <a:stretch/>
        </p:blipFill>
        <p:spPr>
          <a:xfrm>
            <a:off x="457201" y="1545038"/>
            <a:ext cx="3991428" cy="4167860"/>
          </a:xfrm>
          <a:prstGeom prst="rect">
            <a:avLst/>
          </a:prstGeom>
        </p:spPr>
      </p:pic>
      <p:pic>
        <p:nvPicPr>
          <p:cNvPr id="20" name="Picture 19">
            <a:extLst>
              <a:ext uri="{FF2B5EF4-FFF2-40B4-BE49-F238E27FC236}">
                <a16:creationId xmlns:a16="http://schemas.microsoft.com/office/drawing/2014/main" id="{3D06F81B-7481-489F-8754-D4F267B2DABF}"/>
              </a:ext>
            </a:extLst>
          </p:cNvPr>
          <p:cNvPicPr>
            <a:picLocks noChangeAspect="1"/>
          </p:cNvPicPr>
          <p:nvPr/>
        </p:nvPicPr>
        <p:blipFill rotWithShape="1">
          <a:blip r:embed="rId4">
            <a:extLst>
              <a:ext uri="{28A0092B-C50C-407E-A947-70E740481C1C}">
                <a14:useLocalDpi xmlns:a14="http://schemas.microsoft.com/office/drawing/2010/main" val="0"/>
              </a:ext>
            </a:extLst>
          </a:blip>
          <a:srcRect l="3538" t="4172" r="58146" b="19523"/>
          <a:stretch/>
        </p:blipFill>
        <p:spPr>
          <a:xfrm>
            <a:off x="4448629" y="1545038"/>
            <a:ext cx="3857171" cy="4318629"/>
          </a:xfrm>
          <a:prstGeom prst="rect">
            <a:avLst/>
          </a:prstGeom>
        </p:spPr>
      </p:pic>
    </p:spTree>
    <p:extLst>
      <p:ext uri="{BB962C8B-B14F-4D97-AF65-F5344CB8AC3E}">
        <p14:creationId xmlns:p14="http://schemas.microsoft.com/office/powerpoint/2010/main" val="283598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25</a:t>
            </a:fld>
            <a:endParaRPr lang="en-US"/>
          </a:p>
        </p:txBody>
      </p:sp>
      <p:pic>
        <p:nvPicPr>
          <p:cNvPr id="4" name="Picture 3">
            <a:extLst>
              <a:ext uri="{FF2B5EF4-FFF2-40B4-BE49-F238E27FC236}">
                <a16:creationId xmlns:a16="http://schemas.microsoft.com/office/drawing/2014/main" id="{114DD4E8-9072-4182-B204-920080EB75AD}"/>
              </a:ext>
            </a:extLst>
          </p:cNvPr>
          <p:cNvPicPr>
            <a:picLocks noChangeAspect="1"/>
          </p:cNvPicPr>
          <p:nvPr/>
        </p:nvPicPr>
        <p:blipFill rotWithShape="1">
          <a:blip r:embed="rId3">
            <a:extLst>
              <a:ext uri="{28A0092B-C50C-407E-A947-70E740481C1C}">
                <a14:useLocalDpi xmlns:a14="http://schemas.microsoft.com/office/drawing/2010/main" val="0"/>
              </a:ext>
            </a:extLst>
          </a:blip>
          <a:srcRect l="7829" t="12870" r="55639" b="17512"/>
          <a:stretch/>
        </p:blipFill>
        <p:spPr>
          <a:xfrm>
            <a:off x="2402840" y="1219200"/>
            <a:ext cx="4338320" cy="4648200"/>
          </a:xfrm>
          <a:prstGeom prst="rect">
            <a:avLst/>
          </a:prstGeom>
        </p:spPr>
      </p:pic>
    </p:spTree>
    <p:extLst>
      <p:ext uri="{BB962C8B-B14F-4D97-AF65-F5344CB8AC3E}">
        <p14:creationId xmlns:p14="http://schemas.microsoft.com/office/powerpoint/2010/main" val="2422301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ECC83-C75E-4BC6-B690-E6A6E1AA96A4}"/>
              </a:ext>
            </a:extLst>
          </p:cNvPr>
          <p:cNvSpPr>
            <a:spLocks noGrp="1"/>
          </p:cNvSpPr>
          <p:nvPr>
            <p:ph type="sldNum" sz="quarter" idx="12"/>
          </p:nvPr>
        </p:nvSpPr>
        <p:spPr/>
        <p:txBody>
          <a:bodyPr/>
          <a:lstStyle/>
          <a:p>
            <a:fld id="{EC4B35C1-CC1A-43F0-A02C-EF37128054BC}" type="slidenum">
              <a:rPr lang="en-US" smtClean="0"/>
              <a:t>26</a:t>
            </a:fld>
            <a:endParaRPr lang="en-US"/>
          </a:p>
        </p:txBody>
      </p:sp>
      <p:pic>
        <p:nvPicPr>
          <p:cNvPr id="4" name="Picture 3" descr="Graphical user interface, application&#10;&#10;Description automatically generated">
            <a:extLst>
              <a:ext uri="{FF2B5EF4-FFF2-40B4-BE49-F238E27FC236}">
                <a16:creationId xmlns:a16="http://schemas.microsoft.com/office/drawing/2014/main" id="{AC57CBDB-AC8F-4378-9A97-4DFE2AA1EB5B}"/>
              </a:ext>
            </a:extLst>
          </p:cNvPr>
          <p:cNvPicPr>
            <a:picLocks noChangeAspect="1"/>
          </p:cNvPicPr>
          <p:nvPr/>
        </p:nvPicPr>
        <p:blipFill rotWithShape="1">
          <a:blip r:embed="rId2">
            <a:extLst>
              <a:ext uri="{28A0092B-C50C-407E-A947-70E740481C1C}">
                <a14:useLocalDpi xmlns:a14="http://schemas.microsoft.com/office/drawing/2010/main" val="0"/>
              </a:ext>
            </a:extLst>
          </a:blip>
          <a:srcRect l="11667" t="20356" r="51667" b="9980"/>
          <a:stretch/>
        </p:blipFill>
        <p:spPr>
          <a:xfrm>
            <a:off x="2171700" y="865042"/>
            <a:ext cx="4800600" cy="5127915"/>
          </a:xfrm>
          <a:prstGeom prst="rect">
            <a:avLst/>
          </a:prstGeom>
        </p:spPr>
      </p:pic>
    </p:spTree>
    <p:extLst>
      <p:ext uri="{BB962C8B-B14F-4D97-AF65-F5344CB8AC3E}">
        <p14:creationId xmlns:p14="http://schemas.microsoft.com/office/powerpoint/2010/main" val="4026360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27</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2" name="TextBox 1">
            <a:extLst>
              <a:ext uri="{FF2B5EF4-FFF2-40B4-BE49-F238E27FC236}">
                <a16:creationId xmlns:a16="http://schemas.microsoft.com/office/drawing/2014/main" id="{FD6533DF-69BD-449A-8F2B-A9F281BA6A58}"/>
              </a:ext>
            </a:extLst>
          </p:cNvPr>
          <p:cNvSpPr txBox="1"/>
          <p:nvPr/>
        </p:nvSpPr>
        <p:spPr>
          <a:xfrm>
            <a:off x="685800" y="1981200"/>
            <a:ext cx="6629400" cy="219579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Content detection</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Classification</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Audio Classification</a:t>
            </a:r>
          </a:p>
        </p:txBody>
      </p:sp>
    </p:spTree>
    <p:extLst>
      <p:ext uri="{BB962C8B-B14F-4D97-AF65-F5344CB8AC3E}">
        <p14:creationId xmlns:p14="http://schemas.microsoft.com/office/powerpoint/2010/main" val="29344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Existing System</a:t>
            </a:r>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grpSp>
        <p:nvGrpSpPr>
          <p:cNvPr id="34" name="Group 33">
            <a:extLst>
              <a:ext uri="{FF2B5EF4-FFF2-40B4-BE49-F238E27FC236}">
                <a16:creationId xmlns:a16="http://schemas.microsoft.com/office/drawing/2014/main" id="{4B36ACF3-3B4B-4E5F-88B7-A5EF99F66848}"/>
              </a:ext>
            </a:extLst>
          </p:cNvPr>
          <p:cNvGrpSpPr/>
          <p:nvPr/>
        </p:nvGrpSpPr>
        <p:grpSpPr>
          <a:xfrm>
            <a:off x="1219200" y="1676400"/>
            <a:ext cx="6553199" cy="3048000"/>
            <a:chOff x="1219200" y="1676400"/>
            <a:chExt cx="6553199" cy="3048000"/>
          </a:xfrm>
        </p:grpSpPr>
        <p:grpSp>
          <p:nvGrpSpPr>
            <p:cNvPr id="20" name="Group 19">
              <a:extLst>
                <a:ext uri="{FF2B5EF4-FFF2-40B4-BE49-F238E27FC236}">
                  <a16:creationId xmlns:a16="http://schemas.microsoft.com/office/drawing/2014/main" id="{12D90184-C1FD-4422-879C-4A110C6716C1}"/>
                </a:ext>
              </a:extLst>
            </p:cNvPr>
            <p:cNvGrpSpPr/>
            <p:nvPr/>
          </p:nvGrpSpPr>
          <p:grpSpPr>
            <a:xfrm>
              <a:off x="1219200" y="1676400"/>
              <a:ext cx="6553199" cy="3048000"/>
              <a:chOff x="0" y="0"/>
              <a:chExt cx="5467350" cy="1752600"/>
            </a:xfrm>
          </p:grpSpPr>
          <p:sp>
            <p:nvSpPr>
              <p:cNvPr id="21" name="Rectangle 20">
                <a:extLst>
                  <a:ext uri="{FF2B5EF4-FFF2-40B4-BE49-F238E27FC236}">
                    <a16:creationId xmlns:a16="http://schemas.microsoft.com/office/drawing/2014/main" id="{366C307D-6A95-421A-B156-E906E6E39427}"/>
                  </a:ext>
                </a:extLst>
              </p:cNvPr>
              <p:cNvSpPr>
                <a:spLocks noChangeArrowheads="1"/>
              </p:cNvSpPr>
              <p:nvPr/>
            </p:nvSpPr>
            <p:spPr bwMode="auto">
              <a:xfrm>
                <a:off x="0" y="66675"/>
                <a:ext cx="933450" cy="4000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Video Data</a:t>
                </a:r>
              </a:p>
            </p:txBody>
          </p:sp>
          <p:sp>
            <p:nvSpPr>
              <p:cNvPr id="22" name="Rectangle 21">
                <a:extLst>
                  <a:ext uri="{FF2B5EF4-FFF2-40B4-BE49-F238E27FC236}">
                    <a16:creationId xmlns:a16="http://schemas.microsoft.com/office/drawing/2014/main" id="{2CF18AE4-6DD9-44F5-9510-36DFD631A318}"/>
                  </a:ext>
                </a:extLst>
              </p:cNvPr>
              <p:cNvSpPr>
                <a:spLocks noChangeArrowheads="1"/>
              </p:cNvSpPr>
              <p:nvPr/>
            </p:nvSpPr>
            <p:spPr bwMode="auto">
              <a:xfrm>
                <a:off x="1295400" y="28575"/>
                <a:ext cx="723900" cy="485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Key Clips</a:t>
                </a:r>
              </a:p>
            </p:txBody>
          </p:sp>
          <p:sp>
            <p:nvSpPr>
              <p:cNvPr id="23" name="Rectangle 22">
                <a:extLst>
                  <a:ext uri="{FF2B5EF4-FFF2-40B4-BE49-F238E27FC236}">
                    <a16:creationId xmlns:a16="http://schemas.microsoft.com/office/drawing/2014/main" id="{46E87E9A-A9C3-4071-BF60-DCA59F60F2AA}"/>
                  </a:ext>
                </a:extLst>
              </p:cNvPr>
              <p:cNvSpPr>
                <a:spLocks noChangeArrowheads="1"/>
              </p:cNvSpPr>
              <p:nvPr/>
            </p:nvSpPr>
            <p:spPr bwMode="auto">
              <a:xfrm>
                <a:off x="2419350" y="0"/>
                <a:ext cx="1285875" cy="6286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Visual Features </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(Color, texture,</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Motion vectors)</a:t>
                </a:r>
              </a:p>
            </p:txBody>
          </p:sp>
          <p:sp>
            <p:nvSpPr>
              <p:cNvPr id="24" name="Rectangle 23">
                <a:extLst>
                  <a:ext uri="{FF2B5EF4-FFF2-40B4-BE49-F238E27FC236}">
                    <a16:creationId xmlns:a16="http://schemas.microsoft.com/office/drawing/2014/main" id="{4D995574-34A9-4E1F-B50E-E63105DE2EBB}"/>
                  </a:ext>
                </a:extLst>
              </p:cNvPr>
              <p:cNvSpPr>
                <a:spLocks noChangeArrowheads="1"/>
              </p:cNvSpPr>
              <p:nvPr/>
            </p:nvSpPr>
            <p:spPr bwMode="auto">
              <a:xfrm>
                <a:off x="847725" y="1266825"/>
                <a:ext cx="847725" cy="4000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Categories </a:t>
                </a:r>
              </a:p>
            </p:txBody>
          </p:sp>
          <p:sp>
            <p:nvSpPr>
              <p:cNvPr id="25" name="Rectangle 24">
                <a:extLst>
                  <a:ext uri="{FF2B5EF4-FFF2-40B4-BE49-F238E27FC236}">
                    <a16:creationId xmlns:a16="http://schemas.microsoft.com/office/drawing/2014/main" id="{893527B1-5631-4268-A0AB-D4D7AD53B96B}"/>
                  </a:ext>
                </a:extLst>
              </p:cNvPr>
              <p:cNvSpPr>
                <a:spLocks noChangeArrowheads="1"/>
              </p:cNvSpPr>
              <p:nvPr/>
            </p:nvSpPr>
            <p:spPr bwMode="auto">
              <a:xfrm>
                <a:off x="4181475" y="47625"/>
                <a:ext cx="1285875" cy="5619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Supervised deep learning model</a:t>
                </a:r>
              </a:p>
            </p:txBody>
          </p:sp>
          <p:sp>
            <p:nvSpPr>
              <p:cNvPr id="26" name="Rectangle 25">
                <a:extLst>
                  <a:ext uri="{FF2B5EF4-FFF2-40B4-BE49-F238E27FC236}">
                    <a16:creationId xmlns:a16="http://schemas.microsoft.com/office/drawing/2014/main" id="{22325DFA-E375-4105-9D17-96FB12F6A2CC}"/>
                  </a:ext>
                </a:extLst>
              </p:cNvPr>
              <p:cNvSpPr>
                <a:spLocks noChangeArrowheads="1"/>
              </p:cNvSpPr>
              <p:nvPr/>
            </p:nvSpPr>
            <p:spPr bwMode="auto">
              <a:xfrm>
                <a:off x="2038350" y="1209675"/>
                <a:ext cx="990600" cy="533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Optimizing algorithm</a:t>
                </a:r>
              </a:p>
            </p:txBody>
          </p:sp>
          <p:sp>
            <p:nvSpPr>
              <p:cNvPr id="27" name="Rectangle 26">
                <a:extLst>
                  <a:ext uri="{FF2B5EF4-FFF2-40B4-BE49-F238E27FC236}">
                    <a16:creationId xmlns:a16="http://schemas.microsoft.com/office/drawing/2014/main" id="{4502614C-C92C-4F09-A15E-D1A54AA815F6}"/>
                  </a:ext>
                </a:extLst>
              </p:cNvPr>
              <p:cNvSpPr>
                <a:spLocks noChangeArrowheads="1"/>
              </p:cNvSpPr>
              <p:nvPr/>
            </p:nvSpPr>
            <p:spPr bwMode="auto">
              <a:xfrm>
                <a:off x="3848100" y="1152525"/>
                <a:ext cx="1276350" cy="6000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Fuzzy C-means Clustering</a:t>
                </a:r>
              </a:p>
            </p:txBody>
          </p:sp>
          <p:cxnSp>
            <p:nvCxnSpPr>
              <p:cNvPr id="28" name="Straight Arrow Connector 27">
                <a:extLst>
                  <a:ext uri="{FF2B5EF4-FFF2-40B4-BE49-F238E27FC236}">
                    <a16:creationId xmlns:a16="http://schemas.microsoft.com/office/drawing/2014/main" id="{344FD948-2980-43BF-92A0-DC518BD6FDB3}"/>
                  </a:ext>
                </a:extLst>
              </p:cNvPr>
              <p:cNvCxnSpPr>
                <a:cxnSpLocks noChangeShapeType="1"/>
              </p:cNvCxnSpPr>
              <p:nvPr/>
            </p:nvCxnSpPr>
            <p:spPr bwMode="auto">
              <a:xfrm>
                <a:off x="933450" y="276225"/>
                <a:ext cx="304800" cy="0"/>
              </a:xfrm>
              <a:prstGeom prst="straightConnector1">
                <a:avLst/>
              </a:prstGeom>
              <a:noFill/>
              <a:ln w="9525">
                <a:solidFill>
                  <a:srgbClr val="000000"/>
                </a:solidFill>
                <a:round/>
                <a:headEnd/>
                <a:tailEnd type="triangle" w="med" len="med"/>
              </a:ln>
            </p:spPr>
          </p:cxnSp>
          <p:cxnSp>
            <p:nvCxnSpPr>
              <p:cNvPr id="29" name="Straight Arrow Connector 28">
                <a:extLst>
                  <a:ext uri="{FF2B5EF4-FFF2-40B4-BE49-F238E27FC236}">
                    <a16:creationId xmlns:a16="http://schemas.microsoft.com/office/drawing/2014/main" id="{045F0443-6BA3-41BB-AD8A-1BC364C0BE49}"/>
                  </a:ext>
                </a:extLst>
              </p:cNvPr>
              <p:cNvCxnSpPr>
                <a:cxnSpLocks noChangeShapeType="1"/>
              </p:cNvCxnSpPr>
              <p:nvPr/>
            </p:nvCxnSpPr>
            <p:spPr bwMode="auto">
              <a:xfrm>
                <a:off x="2038350" y="285750"/>
                <a:ext cx="333375" cy="0"/>
              </a:xfrm>
              <a:prstGeom prst="straightConnector1">
                <a:avLst/>
              </a:prstGeom>
              <a:noFill/>
              <a:ln w="9525">
                <a:solidFill>
                  <a:srgbClr val="000000"/>
                </a:solidFill>
                <a:round/>
                <a:headEnd/>
                <a:tailEnd type="triangle" w="med" len="med"/>
              </a:ln>
            </p:spPr>
          </p:cxnSp>
          <p:cxnSp>
            <p:nvCxnSpPr>
              <p:cNvPr id="30" name="Straight Arrow Connector 29">
                <a:extLst>
                  <a:ext uri="{FF2B5EF4-FFF2-40B4-BE49-F238E27FC236}">
                    <a16:creationId xmlns:a16="http://schemas.microsoft.com/office/drawing/2014/main" id="{5BCF2D42-7820-4B47-A441-E0090CFF8963}"/>
                  </a:ext>
                </a:extLst>
              </p:cNvPr>
              <p:cNvCxnSpPr>
                <a:cxnSpLocks noChangeShapeType="1"/>
              </p:cNvCxnSpPr>
              <p:nvPr/>
            </p:nvCxnSpPr>
            <p:spPr bwMode="auto">
              <a:xfrm>
                <a:off x="3714750" y="304800"/>
                <a:ext cx="438150" cy="0"/>
              </a:xfrm>
              <a:prstGeom prst="straightConnector1">
                <a:avLst/>
              </a:prstGeom>
              <a:noFill/>
              <a:ln w="9525">
                <a:solidFill>
                  <a:srgbClr val="000000"/>
                </a:solidFill>
                <a:round/>
                <a:headEnd/>
                <a:tailEnd type="triangle" w="med" len="med"/>
              </a:ln>
            </p:spPr>
          </p:cxnSp>
          <p:cxnSp>
            <p:nvCxnSpPr>
              <p:cNvPr id="31" name="Straight Arrow Connector 30">
                <a:extLst>
                  <a:ext uri="{FF2B5EF4-FFF2-40B4-BE49-F238E27FC236}">
                    <a16:creationId xmlns:a16="http://schemas.microsoft.com/office/drawing/2014/main" id="{E4142939-6400-4AD3-8709-BE829FC31DCE}"/>
                  </a:ext>
                </a:extLst>
              </p:cNvPr>
              <p:cNvCxnSpPr>
                <a:cxnSpLocks noChangeShapeType="1"/>
              </p:cNvCxnSpPr>
              <p:nvPr/>
            </p:nvCxnSpPr>
            <p:spPr bwMode="auto">
              <a:xfrm>
                <a:off x="4638675" y="628650"/>
                <a:ext cx="0" cy="492125"/>
              </a:xfrm>
              <a:prstGeom prst="straightConnector1">
                <a:avLst/>
              </a:prstGeom>
              <a:noFill/>
              <a:ln w="9525">
                <a:solidFill>
                  <a:srgbClr val="000000"/>
                </a:solidFill>
                <a:round/>
                <a:headEnd/>
                <a:tailEnd type="triangle" w="med" len="med"/>
              </a:ln>
            </p:spPr>
          </p:cxnSp>
          <p:cxnSp>
            <p:nvCxnSpPr>
              <p:cNvPr id="32" name="Straight Arrow Connector 31">
                <a:extLst>
                  <a:ext uri="{FF2B5EF4-FFF2-40B4-BE49-F238E27FC236}">
                    <a16:creationId xmlns:a16="http://schemas.microsoft.com/office/drawing/2014/main" id="{1EBD1E0B-36A1-45E6-8C21-3B671C85CB79}"/>
                  </a:ext>
                </a:extLst>
              </p:cNvPr>
              <p:cNvCxnSpPr>
                <a:cxnSpLocks noChangeShapeType="1"/>
              </p:cNvCxnSpPr>
              <p:nvPr/>
            </p:nvCxnSpPr>
            <p:spPr bwMode="auto">
              <a:xfrm flipH="1">
                <a:off x="3076575" y="1485900"/>
                <a:ext cx="781050" cy="0"/>
              </a:xfrm>
              <a:prstGeom prst="straightConnector1">
                <a:avLst/>
              </a:prstGeom>
              <a:noFill/>
              <a:ln w="9525">
                <a:solidFill>
                  <a:srgbClr val="000000"/>
                </a:solidFill>
                <a:round/>
                <a:headEnd/>
                <a:tailEnd type="triangle" w="med" len="med"/>
              </a:ln>
            </p:spPr>
          </p:cxnSp>
        </p:grpSp>
        <p:cxnSp>
          <p:nvCxnSpPr>
            <p:cNvPr id="33" name="Straight Arrow Connector 32">
              <a:extLst>
                <a:ext uri="{FF2B5EF4-FFF2-40B4-BE49-F238E27FC236}">
                  <a16:creationId xmlns:a16="http://schemas.microsoft.com/office/drawing/2014/main" id="{02C12936-11E7-4ECA-8D73-455CF7926E98}"/>
                </a:ext>
              </a:extLst>
            </p:cNvPr>
            <p:cNvCxnSpPr>
              <a:cxnSpLocks noChangeShapeType="1"/>
            </p:cNvCxnSpPr>
            <p:nvPr/>
          </p:nvCxnSpPr>
          <p:spPr bwMode="auto">
            <a:xfrm flipH="1">
              <a:off x="3251376" y="4241050"/>
              <a:ext cx="323850" cy="0"/>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val="74127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a:t>
            </a:r>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2" name="TextBox 1">
            <a:extLst>
              <a:ext uri="{FF2B5EF4-FFF2-40B4-BE49-F238E27FC236}">
                <a16:creationId xmlns:a16="http://schemas.microsoft.com/office/drawing/2014/main" id="{7C483C1C-FEBD-44CC-8BA5-F5A00D292344}"/>
              </a:ext>
            </a:extLst>
          </p:cNvPr>
          <p:cNvSpPr txBox="1"/>
          <p:nvPr/>
        </p:nvSpPr>
        <p:spPr>
          <a:xfrm>
            <a:off x="914400" y="2274838"/>
            <a:ext cx="7315200" cy="2308324"/>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Number of platform are there in the market having video content but they are lacking video classification and indexing process which leads towards massive amount of content on the platform without any classification which cause irrelevant suggestions to users.</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74127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pic>
        <p:nvPicPr>
          <p:cNvPr id="4" name="Picture 3">
            <a:extLst>
              <a:ext uri="{FF2B5EF4-FFF2-40B4-BE49-F238E27FC236}">
                <a16:creationId xmlns:a16="http://schemas.microsoft.com/office/drawing/2014/main" id="{2F044EEB-5975-45E4-B333-8BCB308A7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638"/>
            <a:ext cx="5564438" cy="6504549"/>
          </a:xfrm>
          <a:prstGeom prst="rect">
            <a:avLst/>
          </a:prstGeom>
        </p:spPr>
      </p:pic>
      <p:sp>
        <p:nvSpPr>
          <p:cNvPr id="3" name="Title 2"/>
          <p:cNvSpPr>
            <a:spLocks noGrp="1"/>
          </p:cNvSpPr>
          <p:nvPr>
            <p:ph type="title"/>
          </p:nvPr>
        </p:nvSpPr>
        <p:spPr/>
        <p:txBody>
          <a:bodyPr/>
          <a:lstStyle/>
          <a:p>
            <a:r>
              <a:rPr lang="en-US" dirty="0"/>
              <a:t>Proposed Solution</a:t>
            </a:r>
          </a:p>
        </p:txBody>
      </p:sp>
    </p:spTree>
    <p:extLst>
      <p:ext uri="{BB962C8B-B14F-4D97-AF65-F5344CB8AC3E}">
        <p14:creationId xmlns:p14="http://schemas.microsoft.com/office/powerpoint/2010/main" val="74127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Scope</a:t>
            </a:r>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2" name="TextBox 1">
            <a:extLst>
              <a:ext uri="{FF2B5EF4-FFF2-40B4-BE49-F238E27FC236}">
                <a16:creationId xmlns:a16="http://schemas.microsoft.com/office/drawing/2014/main" id="{7D0271E2-2038-425A-BF38-3327BA72F7D6}"/>
              </a:ext>
            </a:extLst>
          </p:cNvPr>
          <p:cNvSpPr txBox="1"/>
          <p:nvPr/>
        </p:nvSpPr>
        <p:spPr>
          <a:xfrm>
            <a:off x="457200" y="1524000"/>
            <a:ext cx="7239000" cy="3349956"/>
          </a:xfrm>
          <a:prstGeom prst="rect">
            <a:avLst/>
          </a:prstGeom>
          <a:noFill/>
        </p:spPr>
        <p:txBody>
          <a:bodyPr wrap="square" rtlCol="0">
            <a:spAutoFit/>
          </a:bodyPr>
          <a:lstStyle/>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Video uploading </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Video Splitting </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Image processing</a:t>
            </a:r>
          </a:p>
          <a:p>
            <a:pPr marL="457200" marR="0" lvl="0" indent="-457200" algn="just">
              <a:lnSpc>
                <a:spcPct val="150000"/>
              </a:lnSpc>
              <a:spcBef>
                <a:spcPts val="0"/>
              </a:spcBef>
              <a:spcAft>
                <a:spcPts val="0"/>
              </a:spcAft>
              <a:buFont typeface="+mj-lt"/>
              <a:buAutoNum type="arabicPeriod"/>
              <a:tabLst>
                <a:tab pos="2743200" algn="ctr"/>
                <a:tab pos="5486400" algn="r"/>
                <a:tab pos="228600" algn="l"/>
              </a:tabLst>
            </a:pPr>
            <a:r>
              <a:rPr lang="en-US" sz="2400" dirty="0">
                <a:effectLst/>
                <a:latin typeface="Times New Roman" panose="02020603050405020304" pitchFamily="18" charset="0"/>
                <a:ea typeface="Times New Roman" panose="02020603050405020304" pitchFamily="18" charset="0"/>
              </a:rPr>
              <a:t>Video indexing</a:t>
            </a:r>
          </a:p>
          <a:p>
            <a:pPr marL="457200" marR="0" lvl="0" indent="-457200" algn="just">
              <a:lnSpc>
                <a:spcPct val="150000"/>
              </a:lnSpc>
              <a:spcBef>
                <a:spcPts val="0"/>
              </a:spcBef>
              <a:spcAft>
                <a:spcPts val="0"/>
              </a:spcAft>
              <a:buFont typeface="+mj-lt"/>
              <a:buAutoNum type="arabicPeriod"/>
              <a:tabLst>
                <a:tab pos="2743200" algn="ctr"/>
                <a:tab pos="5486400" algn="r"/>
                <a:tab pos="228600" algn="l"/>
              </a:tabLst>
            </a:pPr>
            <a:r>
              <a:rPr lang="en-US" sz="2400" dirty="0">
                <a:effectLst/>
                <a:latin typeface="Times New Roman" panose="02020603050405020304" pitchFamily="18" charset="0"/>
                <a:ea typeface="Times New Roman" panose="02020603050405020304" pitchFamily="18" charset="0"/>
              </a:rPr>
              <a:t>Audio Classification</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Classification of the video</a:t>
            </a:r>
          </a:p>
        </p:txBody>
      </p:sp>
    </p:spTree>
    <p:extLst>
      <p:ext uri="{BB962C8B-B14F-4D97-AF65-F5344CB8AC3E}">
        <p14:creationId xmlns:p14="http://schemas.microsoft.com/office/powerpoint/2010/main" val="74127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Objectives</a:t>
            </a:r>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sp>
        <p:nvSpPr>
          <p:cNvPr id="5" name="TextBox 4">
            <a:extLst>
              <a:ext uri="{FF2B5EF4-FFF2-40B4-BE49-F238E27FC236}">
                <a16:creationId xmlns:a16="http://schemas.microsoft.com/office/drawing/2014/main" id="{26DA1E51-D976-4C89-AD85-C2D71BCE7040}"/>
              </a:ext>
            </a:extLst>
          </p:cNvPr>
          <p:cNvSpPr txBox="1"/>
          <p:nvPr/>
        </p:nvSpPr>
        <p:spPr>
          <a:xfrm>
            <a:off x="609600" y="2514600"/>
            <a:ext cx="4579256" cy="1457130"/>
          </a:xfrm>
          <a:prstGeom prst="rect">
            <a:avLst/>
          </a:prstGeom>
          <a:noFill/>
        </p:spPr>
        <p:txBody>
          <a:bodyPr wrap="square">
            <a:spAutoFit/>
          </a:bodyPr>
          <a:lstStyle/>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Video Classification</a:t>
            </a:r>
          </a:p>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Audio Classification</a:t>
            </a:r>
          </a:p>
        </p:txBody>
      </p:sp>
    </p:spTree>
    <p:extLst>
      <p:ext uri="{BB962C8B-B14F-4D97-AF65-F5344CB8AC3E}">
        <p14:creationId xmlns:p14="http://schemas.microsoft.com/office/powerpoint/2010/main" val="7412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02C926-48AB-4FF1-A5A5-6546EC561CB2}"/>
              </a:ext>
            </a:extLst>
          </p:cNvPr>
          <p:cNvPicPr/>
          <p:nvPr/>
        </p:nvPicPr>
        <p:blipFill>
          <a:blip r:embed="rId3">
            <a:extLst>
              <a:ext uri="{28A0092B-C50C-407E-A947-70E740481C1C}">
                <a14:useLocalDpi xmlns:a14="http://schemas.microsoft.com/office/drawing/2010/main" val="0"/>
              </a:ext>
            </a:extLst>
          </a:blip>
          <a:srcRect/>
          <a:stretch/>
        </p:blipFill>
        <p:spPr bwMode="auto">
          <a:xfrm>
            <a:off x="609600" y="1417638"/>
            <a:ext cx="8037672" cy="5165724"/>
          </a:xfrm>
          <a:prstGeom prst="rect">
            <a:avLst/>
          </a:prstGeom>
          <a:noFill/>
          <a:ln>
            <a:noFill/>
          </a:ln>
        </p:spPr>
      </p:pic>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spTree>
    <p:extLst>
      <p:ext uri="{BB962C8B-B14F-4D97-AF65-F5344CB8AC3E}">
        <p14:creationId xmlns:p14="http://schemas.microsoft.com/office/powerpoint/2010/main" val="74127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410</Words>
  <Application>Microsoft Office PowerPoint</Application>
  <PresentationFormat>On-screen Show (4:3)</PresentationFormat>
  <Paragraphs>163</Paragraphs>
  <Slides>27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Lucida Sans Unicode</vt:lpstr>
      <vt:lpstr>Times New Roman</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Project Objectives</vt:lpstr>
      <vt:lpstr>Diagrams…(Use Cases)</vt:lpstr>
      <vt:lpstr>Diagrams…(Sequence)</vt:lpstr>
      <vt:lpstr>Diagrams…(Sequence)</vt:lpstr>
      <vt:lpstr>Diagrams…(Sequence)</vt:lpstr>
      <vt:lpstr>Diagrams…(Sequence)</vt:lpstr>
      <vt:lpstr>Diagrams…(Sequence)</vt:lpstr>
      <vt:lpstr>Diagrams…(Activity)</vt:lpstr>
      <vt:lpstr>Diagrams…(Activity)</vt:lpstr>
      <vt:lpstr>Diagrams…(Activity)</vt:lpstr>
      <vt:lpstr>Diagrams…(Activity)</vt:lpstr>
      <vt:lpstr>Diagrams…(Activity)</vt:lpstr>
      <vt:lpstr>Diagrams…(Class)</vt:lpstr>
      <vt:lpstr>Diagrams…(Deployment)</vt:lpstr>
      <vt:lpstr>Tools and Technologies</vt:lpstr>
      <vt:lpstr>Screen Shots</vt:lpstr>
      <vt:lpstr>Screen Shots</vt:lpstr>
      <vt:lpstr>Screen Shots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hina shabbir</cp:lastModifiedBy>
  <cp:revision>430</cp:revision>
  <dcterms:created xsi:type="dcterms:W3CDTF">2015-08-28T04:17:17Z</dcterms:created>
  <dcterms:modified xsi:type="dcterms:W3CDTF">2021-07-25T18:34:46Z</dcterms:modified>
</cp:coreProperties>
</file>