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78" r:id="rId3"/>
    <p:sldId id="279" r:id="rId4"/>
    <p:sldId id="280" r:id="rId5"/>
    <p:sldId id="260" r:id="rId6"/>
    <p:sldId id="262" r:id="rId7"/>
    <p:sldId id="263" r:id="rId8"/>
    <p:sldId id="273" r:id="rId9"/>
    <p:sldId id="265" r:id="rId10"/>
    <p:sldId id="282" r:id="rId11"/>
    <p:sldId id="266" r:id="rId12"/>
    <p:sldId id="267" r:id="rId13"/>
    <p:sldId id="268" r:id="rId14"/>
    <p:sldId id="274" r:id="rId15"/>
    <p:sldId id="275" r:id="rId16"/>
    <p:sldId id="276" r:id="rId17"/>
    <p:sldId id="277" r:id="rId18"/>
    <p:sldId id="28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qsa Anwar" userId="db36a7f83a401635" providerId="LiveId" clId="{F7F63956-4B0C-4E81-A9FC-416701AB0ED5}"/>
    <pc:docChg chg="modSld">
      <pc:chgData name="Aqsa Anwar" userId="db36a7f83a401635" providerId="LiveId" clId="{F7F63956-4B0C-4E81-A9FC-416701AB0ED5}" dt="2024-08-27T14:04:46.797" v="49" actId="20577"/>
      <pc:docMkLst>
        <pc:docMk/>
      </pc:docMkLst>
      <pc:sldChg chg="modSp mod">
        <pc:chgData name="Aqsa Anwar" userId="db36a7f83a401635" providerId="LiveId" clId="{F7F63956-4B0C-4E81-A9FC-416701AB0ED5}" dt="2024-08-27T14:04:46.797" v="49" actId="20577"/>
        <pc:sldMkLst>
          <pc:docMk/>
          <pc:sldMk cId="830744446" sldId="265"/>
        </pc:sldMkLst>
        <pc:spChg chg="mod">
          <ac:chgData name="Aqsa Anwar" userId="db36a7f83a401635" providerId="LiveId" clId="{F7F63956-4B0C-4E81-A9FC-416701AB0ED5}" dt="2024-08-27T14:04:46.797" v="49" actId="20577"/>
          <ac:spMkLst>
            <pc:docMk/>
            <pc:sldMk cId="830744446" sldId="265"/>
            <ac:spMk id="2" creationId="{53762639-E95C-170E-DA9F-850D232AE056}"/>
          </ac:spMkLst>
        </pc:spChg>
      </pc:sldChg>
      <pc:sldChg chg="modSp mod">
        <pc:chgData name="Aqsa Anwar" userId="db36a7f83a401635" providerId="LiveId" clId="{F7F63956-4B0C-4E81-A9FC-416701AB0ED5}" dt="2024-08-27T14:03:58.761" v="33" actId="20577"/>
        <pc:sldMkLst>
          <pc:docMk/>
          <pc:sldMk cId="2689223248" sldId="282"/>
        </pc:sldMkLst>
        <pc:spChg chg="mod">
          <ac:chgData name="Aqsa Anwar" userId="db36a7f83a401635" providerId="LiveId" clId="{F7F63956-4B0C-4E81-A9FC-416701AB0ED5}" dt="2024-08-27T14:03:58.761" v="33" actId="20577"/>
          <ac:spMkLst>
            <pc:docMk/>
            <pc:sldMk cId="2689223248" sldId="282"/>
            <ac:spMk id="2" creationId="{53762639-E95C-170E-DA9F-850D232AE05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D87396-2A63-4C22-8097-E2FFDC9C292A}" type="datetimeFigureOut">
              <a:rPr lang="en-US" smtClean="0"/>
              <a:t>8/27/2024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6DA5A3-BC1E-46A7-8461-746758EFCB82}" type="slidenum">
              <a:rPr lang="en-US" smtClean="0"/>
              <a:t>‹#›</a:t>
            </a:fld>
            <a:endParaRPr lang="en-US"/>
          </a:p>
        </p:txBody>
      </p:sp>
    </p:spTree>
    <p:extLst>
      <p:ext uri="{BB962C8B-B14F-4D97-AF65-F5344CB8AC3E}">
        <p14:creationId xmlns:p14="http://schemas.microsoft.com/office/powerpoint/2010/main" val="20503224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6DA5A3-BC1E-46A7-8461-746758EFCB82}" type="slidenum">
              <a:rPr lang="en-US" smtClean="0"/>
              <a:t>17</a:t>
            </a:fld>
            <a:endParaRPr lang="en-US"/>
          </a:p>
        </p:txBody>
      </p:sp>
    </p:spTree>
    <p:extLst>
      <p:ext uri="{BB962C8B-B14F-4D97-AF65-F5344CB8AC3E}">
        <p14:creationId xmlns:p14="http://schemas.microsoft.com/office/powerpoint/2010/main" val="17231376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B4D57-2ECB-98F1-74BA-B805C09FE3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A23704A-4213-E6B8-11DD-53575BDEBB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A6DE26D-A1B2-9CFB-C0AA-C3EDABA9FE92}"/>
              </a:ext>
            </a:extLst>
          </p:cNvPr>
          <p:cNvSpPr>
            <a:spLocks noGrp="1"/>
          </p:cNvSpPr>
          <p:nvPr>
            <p:ph type="dt" sz="half" idx="10"/>
          </p:nvPr>
        </p:nvSpPr>
        <p:spPr/>
        <p:txBody>
          <a:bodyPr/>
          <a:lstStyle/>
          <a:p>
            <a:fld id="{7E90E498-8003-4BF1-ACCF-6F52C3719556}" type="datetimeFigureOut">
              <a:rPr lang="en-US" smtClean="0"/>
              <a:t>8/27/2024</a:t>
            </a:fld>
            <a:endParaRPr lang="en-US"/>
          </a:p>
        </p:txBody>
      </p:sp>
      <p:sp>
        <p:nvSpPr>
          <p:cNvPr id="5" name="Footer Placeholder 4">
            <a:extLst>
              <a:ext uri="{FF2B5EF4-FFF2-40B4-BE49-F238E27FC236}">
                <a16:creationId xmlns:a16="http://schemas.microsoft.com/office/drawing/2014/main" id="{89DB882E-0094-05DF-7F8F-CCEAE9904B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D5A4FD-2C54-62A8-BC43-0FF06A5FFB5B}"/>
              </a:ext>
            </a:extLst>
          </p:cNvPr>
          <p:cNvSpPr>
            <a:spLocks noGrp="1"/>
          </p:cNvSpPr>
          <p:nvPr>
            <p:ph type="sldNum" sz="quarter" idx="12"/>
          </p:nvPr>
        </p:nvSpPr>
        <p:spPr/>
        <p:txBody>
          <a:bodyPr/>
          <a:lstStyle/>
          <a:p>
            <a:fld id="{19747344-4918-4DE5-B484-80A24BE90D1D}" type="slidenum">
              <a:rPr lang="en-US" smtClean="0"/>
              <a:t>‹#›</a:t>
            </a:fld>
            <a:endParaRPr lang="en-US"/>
          </a:p>
        </p:txBody>
      </p:sp>
    </p:spTree>
    <p:extLst>
      <p:ext uri="{BB962C8B-B14F-4D97-AF65-F5344CB8AC3E}">
        <p14:creationId xmlns:p14="http://schemas.microsoft.com/office/powerpoint/2010/main" val="504164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84BE6-FA2F-CFE3-035C-6773F6B334E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C5A1BED-14A1-DFB6-3356-62753D145D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6400DE-361D-F5A5-1993-D41E85E234C2}"/>
              </a:ext>
            </a:extLst>
          </p:cNvPr>
          <p:cNvSpPr>
            <a:spLocks noGrp="1"/>
          </p:cNvSpPr>
          <p:nvPr>
            <p:ph type="dt" sz="half" idx="10"/>
          </p:nvPr>
        </p:nvSpPr>
        <p:spPr/>
        <p:txBody>
          <a:bodyPr/>
          <a:lstStyle/>
          <a:p>
            <a:fld id="{7E90E498-8003-4BF1-ACCF-6F52C3719556}" type="datetimeFigureOut">
              <a:rPr lang="en-US" smtClean="0"/>
              <a:t>8/27/2024</a:t>
            </a:fld>
            <a:endParaRPr lang="en-US"/>
          </a:p>
        </p:txBody>
      </p:sp>
      <p:sp>
        <p:nvSpPr>
          <p:cNvPr id="5" name="Footer Placeholder 4">
            <a:extLst>
              <a:ext uri="{FF2B5EF4-FFF2-40B4-BE49-F238E27FC236}">
                <a16:creationId xmlns:a16="http://schemas.microsoft.com/office/drawing/2014/main" id="{157CC68D-7088-E9F3-8E9E-0A397E84E3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5DA526-7BCD-B453-40E5-8BC3806B1589}"/>
              </a:ext>
            </a:extLst>
          </p:cNvPr>
          <p:cNvSpPr>
            <a:spLocks noGrp="1"/>
          </p:cNvSpPr>
          <p:nvPr>
            <p:ph type="sldNum" sz="quarter" idx="12"/>
          </p:nvPr>
        </p:nvSpPr>
        <p:spPr/>
        <p:txBody>
          <a:bodyPr/>
          <a:lstStyle/>
          <a:p>
            <a:fld id="{19747344-4918-4DE5-B484-80A24BE90D1D}" type="slidenum">
              <a:rPr lang="en-US" smtClean="0"/>
              <a:t>‹#›</a:t>
            </a:fld>
            <a:endParaRPr lang="en-US"/>
          </a:p>
        </p:txBody>
      </p:sp>
    </p:spTree>
    <p:extLst>
      <p:ext uri="{BB962C8B-B14F-4D97-AF65-F5344CB8AC3E}">
        <p14:creationId xmlns:p14="http://schemas.microsoft.com/office/powerpoint/2010/main" val="2748670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AF5894-CE4E-D39F-5A92-68D72E5304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2BE331-C16F-0671-760F-39B6FCDC784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992CC0-317A-9426-F554-E5C2A0C7878B}"/>
              </a:ext>
            </a:extLst>
          </p:cNvPr>
          <p:cNvSpPr>
            <a:spLocks noGrp="1"/>
          </p:cNvSpPr>
          <p:nvPr>
            <p:ph type="dt" sz="half" idx="10"/>
          </p:nvPr>
        </p:nvSpPr>
        <p:spPr/>
        <p:txBody>
          <a:bodyPr/>
          <a:lstStyle/>
          <a:p>
            <a:fld id="{7E90E498-8003-4BF1-ACCF-6F52C3719556}" type="datetimeFigureOut">
              <a:rPr lang="en-US" smtClean="0"/>
              <a:t>8/27/2024</a:t>
            </a:fld>
            <a:endParaRPr lang="en-US"/>
          </a:p>
        </p:txBody>
      </p:sp>
      <p:sp>
        <p:nvSpPr>
          <p:cNvPr id="5" name="Footer Placeholder 4">
            <a:extLst>
              <a:ext uri="{FF2B5EF4-FFF2-40B4-BE49-F238E27FC236}">
                <a16:creationId xmlns:a16="http://schemas.microsoft.com/office/drawing/2014/main" id="{B9F96EC5-8E57-23DE-D514-002E6692D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DDDF86-61D1-27B4-DBF3-F6B13EBB11D3}"/>
              </a:ext>
            </a:extLst>
          </p:cNvPr>
          <p:cNvSpPr>
            <a:spLocks noGrp="1"/>
          </p:cNvSpPr>
          <p:nvPr>
            <p:ph type="sldNum" sz="quarter" idx="12"/>
          </p:nvPr>
        </p:nvSpPr>
        <p:spPr/>
        <p:txBody>
          <a:bodyPr/>
          <a:lstStyle/>
          <a:p>
            <a:fld id="{19747344-4918-4DE5-B484-80A24BE90D1D}" type="slidenum">
              <a:rPr lang="en-US" smtClean="0"/>
              <a:t>‹#›</a:t>
            </a:fld>
            <a:endParaRPr lang="en-US"/>
          </a:p>
        </p:txBody>
      </p:sp>
    </p:spTree>
    <p:extLst>
      <p:ext uri="{BB962C8B-B14F-4D97-AF65-F5344CB8AC3E}">
        <p14:creationId xmlns:p14="http://schemas.microsoft.com/office/powerpoint/2010/main" val="3937033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85F36-D586-C668-BE05-095CEBF6A2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DEEA07-5731-B620-65EF-A214763A53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3D595C-A449-ABC0-D29A-4CC83CDA6A0E}"/>
              </a:ext>
            </a:extLst>
          </p:cNvPr>
          <p:cNvSpPr>
            <a:spLocks noGrp="1"/>
          </p:cNvSpPr>
          <p:nvPr>
            <p:ph type="dt" sz="half" idx="10"/>
          </p:nvPr>
        </p:nvSpPr>
        <p:spPr/>
        <p:txBody>
          <a:bodyPr/>
          <a:lstStyle/>
          <a:p>
            <a:fld id="{7E90E498-8003-4BF1-ACCF-6F52C3719556}" type="datetimeFigureOut">
              <a:rPr lang="en-US" smtClean="0"/>
              <a:t>8/27/2024</a:t>
            </a:fld>
            <a:endParaRPr lang="en-US"/>
          </a:p>
        </p:txBody>
      </p:sp>
      <p:sp>
        <p:nvSpPr>
          <p:cNvPr id="5" name="Footer Placeholder 4">
            <a:extLst>
              <a:ext uri="{FF2B5EF4-FFF2-40B4-BE49-F238E27FC236}">
                <a16:creationId xmlns:a16="http://schemas.microsoft.com/office/drawing/2014/main" id="{474FC07C-07B1-5A42-9145-1C1D6E6065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3A1E62-DFB9-4F96-B609-CFAC9FAE83C1}"/>
              </a:ext>
            </a:extLst>
          </p:cNvPr>
          <p:cNvSpPr>
            <a:spLocks noGrp="1"/>
          </p:cNvSpPr>
          <p:nvPr>
            <p:ph type="sldNum" sz="quarter" idx="12"/>
          </p:nvPr>
        </p:nvSpPr>
        <p:spPr/>
        <p:txBody>
          <a:bodyPr/>
          <a:lstStyle/>
          <a:p>
            <a:fld id="{19747344-4918-4DE5-B484-80A24BE90D1D}" type="slidenum">
              <a:rPr lang="en-US" smtClean="0"/>
              <a:t>‹#›</a:t>
            </a:fld>
            <a:endParaRPr lang="en-US"/>
          </a:p>
        </p:txBody>
      </p:sp>
    </p:spTree>
    <p:extLst>
      <p:ext uri="{BB962C8B-B14F-4D97-AF65-F5344CB8AC3E}">
        <p14:creationId xmlns:p14="http://schemas.microsoft.com/office/powerpoint/2010/main" val="1064487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DAD9F-5E5E-66EA-7D59-3CB3135A11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85E35DB-2FB4-DAC0-8CAB-89245F276EF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AC509F-25BC-B3D4-556C-EFB5841D10F4}"/>
              </a:ext>
            </a:extLst>
          </p:cNvPr>
          <p:cNvSpPr>
            <a:spLocks noGrp="1"/>
          </p:cNvSpPr>
          <p:nvPr>
            <p:ph type="dt" sz="half" idx="10"/>
          </p:nvPr>
        </p:nvSpPr>
        <p:spPr/>
        <p:txBody>
          <a:bodyPr/>
          <a:lstStyle/>
          <a:p>
            <a:fld id="{7E90E498-8003-4BF1-ACCF-6F52C3719556}" type="datetimeFigureOut">
              <a:rPr lang="en-US" smtClean="0"/>
              <a:t>8/27/2024</a:t>
            </a:fld>
            <a:endParaRPr lang="en-US"/>
          </a:p>
        </p:txBody>
      </p:sp>
      <p:sp>
        <p:nvSpPr>
          <p:cNvPr id="5" name="Footer Placeholder 4">
            <a:extLst>
              <a:ext uri="{FF2B5EF4-FFF2-40B4-BE49-F238E27FC236}">
                <a16:creationId xmlns:a16="http://schemas.microsoft.com/office/drawing/2014/main" id="{87829041-DC93-89E4-83FB-7B8AAD263F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8E7839-4A29-9A44-6C08-A2E9DC14F654}"/>
              </a:ext>
            </a:extLst>
          </p:cNvPr>
          <p:cNvSpPr>
            <a:spLocks noGrp="1"/>
          </p:cNvSpPr>
          <p:nvPr>
            <p:ph type="sldNum" sz="quarter" idx="12"/>
          </p:nvPr>
        </p:nvSpPr>
        <p:spPr/>
        <p:txBody>
          <a:bodyPr/>
          <a:lstStyle/>
          <a:p>
            <a:fld id="{19747344-4918-4DE5-B484-80A24BE90D1D}" type="slidenum">
              <a:rPr lang="en-US" smtClean="0"/>
              <a:t>‹#›</a:t>
            </a:fld>
            <a:endParaRPr lang="en-US"/>
          </a:p>
        </p:txBody>
      </p:sp>
    </p:spTree>
    <p:extLst>
      <p:ext uri="{BB962C8B-B14F-4D97-AF65-F5344CB8AC3E}">
        <p14:creationId xmlns:p14="http://schemas.microsoft.com/office/powerpoint/2010/main" val="2836890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2A06B-2567-BB3E-9F11-6DD9247BC4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68DF7B-4D90-FB81-5815-BC3D8B0B316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1DBF1E2-3E7C-BF1C-D5CE-2C9EABC509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41B5D1E-6968-499E-2355-2BA450BC72E7}"/>
              </a:ext>
            </a:extLst>
          </p:cNvPr>
          <p:cNvSpPr>
            <a:spLocks noGrp="1"/>
          </p:cNvSpPr>
          <p:nvPr>
            <p:ph type="dt" sz="half" idx="10"/>
          </p:nvPr>
        </p:nvSpPr>
        <p:spPr/>
        <p:txBody>
          <a:bodyPr/>
          <a:lstStyle/>
          <a:p>
            <a:fld id="{7E90E498-8003-4BF1-ACCF-6F52C3719556}" type="datetimeFigureOut">
              <a:rPr lang="en-US" smtClean="0"/>
              <a:t>8/27/2024</a:t>
            </a:fld>
            <a:endParaRPr lang="en-US"/>
          </a:p>
        </p:txBody>
      </p:sp>
      <p:sp>
        <p:nvSpPr>
          <p:cNvPr id="6" name="Footer Placeholder 5">
            <a:extLst>
              <a:ext uri="{FF2B5EF4-FFF2-40B4-BE49-F238E27FC236}">
                <a16:creationId xmlns:a16="http://schemas.microsoft.com/office/drawing/2014/main" id="{44EAE109-296C-9893-EB62-5503D5B56E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28E930-51B0-FF72-F289-E0C3A9DB76C2}"/>
              </a:ext>
            </a:extLst>
          </p:cNvPr>
          <p:cNvSpPr>
            <a:spLocks noGrp="1"/>
          </p:cNvSpPr>
          <p:nvPr>
            <p:ph type="sldNum" sz="quarter" idx="12"/>
          </p:nvPr>
        </p:nvSpPr>
        <p:spPr/>
        <p:txBody>
          <a:bodyPr/>
          <a:lstStyle/>
          <a:p>
            <a:fld id="{19747344-4918-4DE5-B484-80A24BE90D1D}" type="slidenum">
              <a:rPr lang="en-US" smtClean="0"/>
              <a:t>‹#›</a:t>
            </a:fld>
            <a:endParaRPr lang="en-US"/>
          </a:p>
        </p:txBody>
      </p:sp>
    </p:spTree>
    <p:extLst>
      <p:ext uri="{BB962C8B-B14F-4D97-AF65-F5344CB8AC3E}">
        <p14:creationId xmlns:p14="http://schemas.microsoft.com/office/powerpoint/2010/main" val="3489601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A32FC-3E39-BD8C-71C6-C7854DC73F5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8AD5CCA-D64F-F044-73F8-4BE5258977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735A9B-10D2-E934-33CA-C79C878C9B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6DDA551-42AF-9E95-FF95-62B734BCB3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3EF61D7-9508-C9CF-C874-BCBB7F8365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93E3FA2-757E-121C-CC97-110C46DBA7D4}"/>
              </a:ext>
            </a:extLst>
          </p:cNvPr>
          <p:cNvSpPr>
            <a:spLocks noGrp="1"/>
          </p:cNvSpPr>
          <p:nvPr>
            <p:ph type="dt" sz="half" idx="10"/>
          </p:nvPr>
        </p:nvSpPr>
        <p:spPr/>
        <p:txBody>
          <a:bodyPr/>
          <a:lstStyle/>
          <a:p>
            <a:fld id="{7E90E498-8003-4BF1-ACCF-6F52C3719556}" type="datetimeFigureOut">
              <a:rPr lang="en-US" smtClean="0"/>
              <a:t>8/27/2024</a:t>
            </a:fld>
            <a:endParaRPr lang="en-US"/>
          </a:p>
        </p:txBody>
      </p:sp>
      <p:sp>
        <p:nvSpPr>
          <p:cNvPr id="8" name="Footer Placeholder 7">
            <a:extLst>
              <a:ext uri="{FF2B5EF4-FFF2-40B4-BE49-F238E27FC236}">
                <a16:creationId xmlns:a16="http://schemas.microsoft.com/office/drawing/2014/main" id="{CC38CEE7-1EAD-59EF-33D4-5A49CF7685B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2E82387-F200-A606-E064-A5C8C6A8C290}"/>
              </a:ext>
            </a:extLst>
          </p:cNvPr>
          <p:cNvSpPr>
            <a:spLocks noGrp="1"/>
          </p:cNvSpPr>
          <p:nvPr>
            <p:ph type="sldNum" sz="quarter" idx="12"/>
          </p:nvPr>
        </p:nvSpPr>
        <p:spPr/>
        <p:txBody>
          <a:bodyPr/>
          <a:lstStyle/>
          <a:p>
            <a:fld id="{19747344-4918-4DE5-B484-80A24BE90D1D}" type="slidenum">
              <a:rPr lang="en-US" smtClean="0"/>
              <a:t>‹#›</a:t>
            </a:fld>
            <a:endParaRPr lang="en-US"/>
          </a:p>
        </p:txBody>
      </p:sp>
    </p:spTree>
    <p:extLst>
      <p:ext uri="{BB962C8B-B14F-4D97-AF65-F5344CB8AC3E}">
        <p14:creationId xmlns:p14="http://schemas.microsoft.com/office/powerpoint/2010/main" val="1210380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F99ED-7EAD-B50E-34A7-C044D09AA1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06DDA02-59F2-ED72-3D21-F30B0ABF7093}"/>
              </a:ext>
            </a:extLst>
          </p:cNvPr>
          <p:cNvSpPr>
            <a:spLocks noGrp="1"/>
          </p:cNvSpPr>
          <p:nvPr>
            <p:ph type="dt" sz="half" idx="10"/>
          </p:nvPr>
        </p:nvSpPr>
        <p:spPr/>
        <p:txBody>
          <a:bodyPr/>
          <a:lstStyle/>
          <a:p>
            <a:fld id="{7E90E498-8003-4BF1-ACCF-6F52C3719556}" type="datetimeFigureOut">
              <a:rPr lang="en-US" smtClean="0"/>
              <a:t>8/27/2024</a:t>
            </a:fld>
            <a:endParaRPr lang="en-US"/>
          </a:p>
        </p:txBody>
      </p:sp>
      <p:sp>
        <p:nvSpPr>
          <p:cNvPr id="4" name="Footer Placeholder 3">
            <a:extLst>
              <a:ext uri="{FF2B5EF4-FFF2-40B4-BE49-F238E27FC236}">
                <a16:creationId xmlns:a16="http://schemas.microsoft.com/office/drawing/2014/main" id="{9338A974-0120-0257-C748-F32FEB6DAF1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ABCEDD7-3062-4999-7DF1-5B4287D6D144}"/>
              </a:ext>
            </a:extLst>
          </p:cNvPr>
          <p:cNvSpPr>
            <a:spLocks noGrp="1"/>
          </p:cNvSpPr>
          <p:nvPr>
            <p:ph type="sldNum" sz="quarter" idx="12"/>
          </p:nvPr>
        </p:nvSpPr>
        <p:spPr/>
        <p:txBody>
          <a:bodyPr/>
          <a:lstStyle/>
          <a:p>
            <a:fld id="{19747344-4918-4DE5-B484-80A24BE90D1D}" type="slidenum">
              <a:rPr lang="en-US" smtClean="0"/>
              <a:t>‹#›</a:t>
            </a:fld>
            <a:endParaRPr lang="en-US"/>
          </a:p>
        </p:txBody>
      </p:sp>
    </p:spTree>
    <p:extLst>
      <p:ext uri="{BB962C8B-B14F-4D97-AF65-F5344CB8AC3E}">
        <p14:creationId xmlns:p14="http://schemas.microsoft.com/office/powerpoint/2010/main" val="289790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8AEA13-0B3D-B963-C865-60BAEB4E833F}"/>
              </a:ext>
            </a:extLst>
          </p:cNvPr>
          <p:cNvSpPr>
            <a:spLocks noGrp="1"/>
          </p:cNvSpPr>
          <p:nvPr>
            <p:ph type="dt" sz="half" idx="10"/>
          </p:nvPr>
        </p:nvSpPr>
        <p:spPr/>
        <p:txBody>
          <a:bodyPr/>
          <a:lstStyle/>
          <a:p>
            <a:fld id="{7E90E498-8003-4BF1-ACCF-6F52C3719556}" type="datetimeFigureOut">
              <a:rPr lang="en-US" smtClean="0"/>
              <a:t>8/27/2024</a:t>
            </a:fld>
            <a:endParaRPr lang="en-US"/>
          </a:p>
        </p:txBody>
      </p:sp>
      <p:sp>
        <p:nvSpPr>
          <p:cNvPr id="3" name="Footer Placeholder 2">
            <a:extLst>
              <a:ext uri="{FF2B5EF4-FFF2-40B4-BE49-F238E27FC236}">
                <a16:creationId xmlns:a16="http://schemas.microsoft.com/office/drawing/2014/main" id="{94F2DDD7-AFD2-3028-2AAA-3AF847220EC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17D236-E9F3-A290-4B7F-EDE6D62821BD}"/>
              </a:ext>
            </a:extLst>
          </p:cNvPr>
          <p:cNvSpPr>
            <a:spLocks noGrp="1"/>
          </p:cNvSpPr>
          <p:nvPr>
            <p:ph type="sldNum" sz="quarter" idx="12"/>
          </p:nvPr>
        </p:nvSpPr>
        <p:spPr/>
        <p:txBody>
          <a:bodyPr/>
          <a:lstStyle/>
          <a:p>
            <a:fld id="{19747344-4918-4DE5-B484-80A24BE90D1D}" type="slidenum">
              <a:rPr lang="en-US" smtClean="0"/>
              <a:t>‹#›</a:t>
            </a:fld>
            <a:endParaRPr lang="en-US"/>
          </a:p>
        </p:txBody>
      </p:sp>
    </p:spTree>
    <p:extLst>
      <p:ext uri="{BB962C8B-B14F-4D97-AF65-F5344CB8AC3E}">
        <p14:creationId xmlns:p14="http://schemas.microsoft.com/office/powerpoint/2010/main" val="112015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4F318-2A91-AB50-7EA7-228E03558A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C985BA2-B75D-6A58-0DE3-7519A6E0A6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5F2FC5A-5B4B-5D0A-647B-6164897A27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573CB4-2A92-E12B-676D-D4EF0A263692}"/>
              </a:ext>
            </a:extLst>
          </p:cNvPr>
          <p:cNvSpPr>
            <a:spLocks noGrp="1"/>
          </p:cNvSpPr>
          <p:nvPr>
            <p:ph type="dt" sz="half" idx="10"/>
          </p:nvPr>
        </p:nvSpPr>
        <p:spPr/>
        <p:txBody>
          <a:bodyPr/>
          <a:lstStyle/>
          <a:p>
            <a:fld id="{7E90E498-8003-4BF1-ACCF-6F52C3719556}" type="datetimeFigureOut">
              <a:rPr lang="en-US" smtClean="0"/>
              <a:t>8/27/2024</a:t>
            </a:fld>
            <a:endParaRPr lang="en-US"/>
          </a:p>
        </p:txBody>
      </p:sp>
      <p:sp>
        <p:nvSpPr>
          <p:cNvPr id="6" name="Footer Placeholder 5">
            <a:extLst>
              <a:ext uri="{FF2B5EF4-FFF2-40B4-BE49-F238E27FC236}">
                <a16:creationId xmlns:a16="http://schemas.microsoft.com/office/drawing/2014/main" id="{70584917-73F1-FF24-E0C9-D6C97553CE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E096DE-98D3-049C-DD54-44E063A347AA}"/>
              </a:ext>
            </a:extLst>
          </p:cNvPr>
          <p:cNvSpPr>
            <a:spLocks noGrp="1"/>
          </p:cNvSpPr>
          <p:nvPr>
            <p:ph type="sldNum" sz="quarter" idx="12"/>
          </p:nvPr>
        </p:nvSpPr>
        <p:spPr/>
        <p:txBody>
          <a:bodyPr/>
          <a:lstStyle/>
          <a:p>
            <a:fld id="{19747344-4918-4DE5-B484-80A24BE90D1D}" type="slidenum">
              <a:rPr lang="en-US" smtClean="0"/>
              <a:t>‹#›</a:t>
            </a:fld>
            <a:endParaRPr lang="en-US"/>
          </a:p>
        </p:txBody>
      </p:sp>
    </p:spTree>
    <p:extLst>
      <p:ext uri="{BB962C8B-B14F-4D97-AF65-F5344CB8AC3E}">
        <p14:creationId xmlns:p14="http://schemas.microsoft.com/office/powerpoint/2010/main" val="3557571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DC583-27AE-1F41-259F-CE5092F4DA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1B00B8A-D360-EA6B-419A-D2BE1102B4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C82A346-F931-18DC-BA8B-2D2D6A3B84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C3F460-67BC-9933-473E-37ACD98A8702}"/>
              </a:ext>
            </a:extLst>
          </p:cNvPr>
          <p:cNvSpPr>
            <a:spLocks noGrp="1"/>
          </p:cNvSpPr>
          <p:nvPr>
            <p:ph type="dt" sz="half" idx="10"/>
          </p:nvPr>
        </p:nvSpPr>
        <p:spPr/>
        <p:txBody>
          <a:bodyPr/>
          <a:lstStyle/>
          <a:p>
            <a:fld id="{7E90E498-8003-4BF1-ACCF-6F52C3719556}" type="datetimeFigureOut">
              <a:rPr lang="en-US" smtClean="0"/>
              <a:t>8/27/2024</a:t>
            </a:fld>
            <a:endParaRPr lang="en-US"/>
          </a:p>
        </p:txBody>
      </p:sp>
      <p:sp>
        <p:nvSpPr>
          <p:cNvPr id="6" name="Footer Placeholder 5">
            <a:extLst>
              <a:ext uri="{FF2B5EF4-FFF2-40B4-BE49-F238E27FC236}">
                <a16:creationId xmlns:a16="http://schemas.microsoft.com/office/drawing/2014/main" id="{4F6C4CBD-6A3B-6A80-8A39-AD9175BE82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A211AF-3E5D-51E6-579E-D3CCCBF44342}"/>
              </a:ext>
            </a:extLst>
          </p:cNvPr>
          <p:cNvSpPr>
            <a:spLocks noGrp="1"/>
          </p:cNvSpPr>
          <p:nvPr>
            <p:ph type="sldNum" sz="quarter" idx="12"/>
          </p:nvPr>
        </p:nvSpPr>
        <p:spPr/>
        <p:txBody>
          <a:bodyPr/>
          <a:lstStyle/>
          <a:p>
            <a:fld id="{19747344-4918-4DE5-B484-80A24BE90D1D}" type="slidenum">
              <a:rPr lang="en-US" smtClean="0"/>
              <a:t>‹#›</a:t>
            </a:fld>
            <a:endParaRPr lang="en-US"/>
          </a:p>
        </p:txBody>
      </p:sp>
    </p:spTree>
    <p:extLst>
      <p:ext uri="{BB962C8B-B14F-4D97-AF65-F5344CB8AC3E}">
        <p14:creationId xmlns:p14="http://schemas.microsoft.com/office/powerpoint/2010/main" val="1146488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E77234-F6F0-64B3-FCAB-B095319B04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77A4E7E-28FE-F21F-6F94-9A02DC23F1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85D349-35AD-E70A-3F7C-229023E2F4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E90E498-8003-4BF1-ACCF-6F52C3719556}" type="datetimeFigureOut">
              <a:rPr lang="en-US" smtClean="0"/>
              <a:t>8/27/2024</a:t>
            </a:fld>
            <a:endParaRPr lang="en-US"/>
          </a:p>
        </p:txBody>
      </p:sp>
      <p:sp>
        <p:nvSpPr>
          <p:cNvPr id="5" name="Footer Placeholder 4">
            <a:extLst>
              <a:ext uri="{FF2B5EF4-FFF2-40B4-BE49-F238E27FC236}">
                <a16:creationId xmlns:a16="http://schemas.microsoft.com/office/drawing/2014/main" id="{36A31894-F15B-01D5-871F-C30C5AC2DA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D2D855A-AE89-68AE-04F0-1986447A3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9747344-4918-4DE5-B484-80A24BE90D1D}" type="slidenum">
              <a:rPr lang="en-US" smtClean="0"/>
              <a:t>‹#›</a:t>
            </a:fld>
            <a:endParaRPr lang="en-US"/>
          </a:p>
        </p:txBody>
      </p:sp>
    </p:spTree>
    <p:extLst>
      <p:ext uri="{BB962C8B-B14F-4D97-AF65-F5344CB8AC3E}">
        <p14:creationId xmlns:p14="http://schemas.microsoft.com/office/powerpoint/2010/main" val="17579368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5.xml"/><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F51A27-05EB-A0F4-DBFB-07323A0C43E5}"/>
              </a:ext>
            </a:extLst>
          </p:cNvPr>
          <p:cNvSpPr>
            <a:spLocks noGrp="1"/>
          </p:cNvSpPr>
          <p:nvPr>
            <p:ph type="ctrTitle"/>
          </p:nvPr>
        </p:nvSpPr>
        <p:spPr>
          <a:xfrm>
            <a:off x="979054" y="1911096"/>
            <a:ext cx="10569817" cy="2075688"/>
          </a:xfrm>
        </p:spPr>
        <p:txBody>
          <a:bodyPr anchor="b">
            <a:normAutofit/>
          </a:bodyPr>
          <a:lstStyle/>
          <a:p>
            <a:pPr algn="l"/>
            <a:r>
              <a:rPr lang="en-US" sz="5400" i="0" dirty="0">
                <a:effectLst/>
                <a:highlight>
                  <a:srgbClr val="FFFFFF"/>
                </a:highlight>
                <a:latin typeface="system-ui"/>
              </a:rPr>
              <a:t>Predicting Hazardous Nearest Earth </a:t>
            </a:r>
            <a:r>
              <a:rPr lang="en-US" sz="5400" i="0" dirty="0">
                <a:effectLst/>
                <a:highlight>
                  <a:srgbClr val="FFFFFF"/>
                </a:highlight>
              </a:rPr>
              <a:t>Objects</a:t>
            </a:r>
            <a:r>
              <a:rPr lang="en-US" sz="5400" i="0" dirty="0">
                <a:effectLst/>
                <a:highlight>
                  <a:srgbClr val="FFFFFF"/>
                </a:highlight>
                <a:latin typeface="system-ui"/>
              </a:rPr>
              <a:t> (1910-2024)</a:t>
            </a:r>
            <a:endParaRPr lang="en-US" sz="5400" dirty="0"/>
          </a:p>
        </p:txBody>
      </p:sp>
      <p:sp>
        <p:nvSpPr>
          <p:cNvPr id="3" name="Subtitle 2">
            <a:extLst>
              <a:ext uri="{FF2B5EF4-FFF2-40B4-BE49-F238E27FC236}">
                <a16:creationId xmlns:a16="http://schemas.microsoft.com/office/drawing/2014/main" id="{675A23FE-005C-C883-1B92-BFA2B265697A}"/>
              </a:ext>
            </a:extLst>
          </p:cNvPr>
          <p:cNvSpPr>
            <a:spLocks noGrp="1"/>
          </p:cNvSpPr>
          <p:nvPr>
            <p:ph type="subTitle" idx="1"/>
          </p:nvPr>
        </p:nvSpPr>
        <p:spPr>
          <a:xfrm>
            <a:off x="5412862" y="4636008"/>
            <a:ext cx="6136009" cy="1572768"/>
          </a:xfrm>
        </p:spPr>
        <p:txBody>
          <a:bodyPr>
            <a:normAutofit/>
          </a:bodyPr>
          <a:lstStyle/>
          <a:p>
            <a:pPr algn="l"/>
            <a:r>
              <a:rPr lang="en-US" sz="2200" dirty="0"/>
              <a:t>Ahsan Khan</a:t>
            </a:r>
          </a:p>
          <a:p>
            <a:pPr algn="l"/>
            <a:r>
              <a:rPr lang="en-US" sz="2200" b="1" i="0" dirty="0">
                <a:effectLst/>
                <a:highlight>
                  <a:srgbClr val="FFFFFF"/>
                </a:highlight>
              </a:rPr>
              <a:t>Introduction to Machine Learning: Supervised Learning</a:t>
            </a:r>
          </a:p>
          <a:p>
            <a:pPr algn="l"/>
            <a:r>
              <a:rPr lang="en-US" sz="2200" b="0" i="0" dirty="0">
                <a:effectLst/>
                <a:highlight>
                  <a:srgbClr val="FFFFFF"/>
                </a:highlight>
              </a:rPr>
              <a:t>University of Colorado Boulder</a:t>
            </a:r>
          </a:p>
          <a:p>
            <a:pPr algn="l"/>
            <a:endParaRPr lang="en-US" sz="2200" dirty="0"/>
          </a:p>
        </p:txBody>
      </p:sp>
      <p:sp>
        <p:nvSpPr>
          <p:cNvPr id="11"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4151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762639-E95C-170E-DA9F-850D232AE056}"/>
              </a:ext>
            </a:extLst>
          </p:cNvPr>
          <p:cNvSpPr>
            <a:spLocks noGrp="1"/>
          </p:cNvSpPr>
          <p:nvPr>
            <p:ph type="title"/>
          </p:nvPr>
        </p:nvSpPr>
        <p:spPr>
          <a:xfrm>
            <a:off x="482723" y="661975"/>
            <a:ext cx="3571810" cy="3573516"/>
          </a:xfrm>
        </p:spPr>
        <p:txBody>
          <a:bodyPr vert="horz" lIns="91440" tIns="45720" rIns="91440" bIns="45720" rtlCol="0" anchor="b">
            <a:normAutofit/>
          </a:bodyPr>
          <a:lstStyle/>
          <a:p>
            <a:r>
              <a:rPr lang="en-US" sz="5600" kern="1200" dirty="0">
                <a:solidFill>
                  <a:schemeClr val="tx1"/>
                </a:solidFill>
                <a:latin typeface="+mj-lt"/>
                <a:ea typeface="+mj-ea"/>
                <a:cs typeface="+mj-cs"/>
              </a:rPr>
              <a:t>Feature </a:t>
            </a:r>
            <a:r>
              <a:rPr lang="en-US" sz="5600" dirty="0"/>
              <a:t>Summary</a:t>
            </a:r>
            <a:endParaRPr lang="en-US" sz="5600" kern="1200" dirty="0">
              <a:solidFill>
                <a:schemeClr val="tx1"/>
              </a:solidFill>
              <a:latin typeface="+mj-lt"/>
              <a:ea typeface="+mj-ea"/>
              <a:cs typeface="+mj-cs"/>
            </a:endParaRPr>
          </a:p>
        </p:txBody>
      </p:sp>
      <p:sp>
        <p:nvSpPr>
          <p:cNvPr id="1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5670C7C9-1D8A-5285-3191-F2382AAEAB61}"/>
              </a:ext>
            </a:extLst>
          </p:cNvPr>
          <p:cNvPicPr>
            <a:picLocks noGrp="1" noChangeAspect="1"/>
          </p:cNvPicPr>
          <p:nvPr>
            <p:ph idx="1"/>
          </p:nvPr>
        </p:nvPicPr>
        <p:blipFill>
          <a:blip r:embed="rId2"/>
          <a:stretch>
            <a:fillRect/>
          </a:stretch>
        </p:blipFill>
        <p:spPr>
          <a:xfrm>
            <a:off x="5582300" y="499959"/>
            <a:ext cx="6126977" cy="5858082"/>
          </a:xfrm>
        </p:spPr>
      </p:pic>
    </p:spTree>
    <p:extLst>
      <p:ext uri="{BB962C8B-B14F-4D97-AF65-F5344CB8AC3E}">
        <p14:creationId xmlns:p14="http://schemas.microsoft.com/office/powerpoint/2010/main" val="2689223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762639-E95C-170E-DA9F-850D232AE056}"/>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4600" kern="1200">
                <a:solidFill>
                  <a:schemeClr val="tx1"/>
                </a:solidFill>
                <a:latin typeface="+mj-lt"/>
                <a:ea typeface="+mj-ea"/>
                <a:cs typeface="+mj-cs"/>
              </a:rPr>
              <a:t>Data Preprocessing</a:t>
            </a:r>
          </a:p>
        </p:txBody>
      </p:sp>
      <p:sp>
        <p:nvSpPr>
          <p:cNvPr id="14"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A38C6645-4639-C7CC-BC21-4F06724CC7CB}"/>
              </a:ext>
            </a:extLst>
          </p:cNvPr>
          <p:cNvPicPr>
            <a:picLocks noGrp="1" noChangeAspect="1"/>
          </p:cNvPicPr>
          <p:nvPr>
            <p:ph idx="1"/>
          </p:nvPr>
        </p:nvPicPr>
        <p:blipFill>
          <a:blip r:embed="rId2"/>
          <a:stretch>
            <a:fillRect/>
          </a:stretch>
        </p:blipFill>
        <p:spPr>
          <a:xfrm>
            <a:off x="4210692" y="1479838"/>
            <a:ext cx="7796646" cy="3898323"/>
          </a:xfrm>
          <a:prstGeom prst="rect">
            <a:avLst/>
          </a:prstGeom>
        </p:spPr>
      </p:pic>
    </p:spTree>
    <p:extLst>
      <p:ext uri="{BB962C8B-B14F-4D97-AF65-F5344CB8AC3E}">
        <p14:creationId xmlns:p14="http://schemas.microsoft.com/office/powerpoint/2010/main" val="2279907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F843C8-AC1D-BE8D-453E-C949AE6426D4}"/>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6600"/>
              <a:t>Model Building and Evaluation</a:t>
            </a:r>
          </a:p>
        </p:txBody>
      </p:sp>
      <p:sp>
        <p:nvSpPr>
          <p:cNvPr id="17"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a:extLst>
              <a:ext uri="{FF2B5EF4-FFF2-40B4-BE49-F238E27FC236}">
                <a16:creationId xmlns:a16="http://schemas.microsoft.com/office/drawing/2014/main" id="{C021662F-8ADE-86D6-A19D-9DAE34FB2760}"/>
              </a:ext>
            </a:extLst>
          </p:cNvPr>
          <p:cNvPicPr>
            <a:picLocks noGrp="1" noChangeAspect="1"/>
          </p:cNvPicPr>
          <p:nvPr>
            <p:ph sz="half" idx="2"/>
          </p:nvPr>
        </p:nvPicPr>
        <p:blipFill>
          <a:blip r:embed="rId2"/>
          <a:stretch>
            <a:fillRect/>
          </a:stretch>
        </p:blipFill>
        <p:spPr>
          <a:xfrm>
            <a:off x="1958571" y="2283014"/>
            <a:ext cx="3575653" cy="4347300"/>
          </a:xfrm>
          <a:prstGeom prst="rect">
            <a:avLst/>
          </a:prstGeom>
        </p:spPr>
      </p:pic>
      <p:pic>
        <p:nvPicPr>
          <p:cNvPr id="10" name="Content Placeholder 9">
            <a:extLst>
              <a:ext uri="{FF2B5EF4-FFF2-40B4-BE49-F238E27FC236}">
                <a16:creationId xmlns:a16="http://schemas.microsoft.com/office/drawing/2014/main" id="{B28D65AF-989E-378B-9E70-BFEDBB21A20A}"/>
              </a:ext>
            </a:extLst>
          </p:cNvPr>
          <p:cNvPicPr>
            <a:picLocks noGrp="1" noChangeAspect="1"/>
          </p:cNvPicPr>
          <p:nvPr>
            <p:ph sz="quarter" idx="4"/>
          </p:nvPr>
        </p:nvPicPr>
        <p:blipFill>
          <a:blip r:embed="rId3"/>
          <a:stretch>
            <a:fillRect/>
          </a:stretch>
        </p:blipFill>
        <p:spPr>
          <a:xfrm>
            <a:off x="6539033" y="2283014"/>
            <a:ext cx="4420628" cy="4347301"/>
          </a:xfrm>
          <a:prstGeom prst="rect">
            <a:avLst/>
          </a:prstGeom>
        </p:spPr>
      </p:pic>
    </p:spTree>
    <p:extLst>
      <p:ext uri="{BB962C8B-B14F-4D97-AF65-F5344CB8AC3E}">
        <p14:creationId xmlns:p14="http://schemas.microsoft.com/office/powerpoint/2010/main" val="851735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F702D7-A089-FC09-7A08-6C82FCA23334}"/>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5100" kern="1200">
                <a:solidFill>
                  <a:schemeClr val="tx1"/>
                </a:solidFill>
                <a:latin typeface="+mj-lt"/>
                <a:ea typeface="+mj-ea"/>
                <a:cs typeface="+mj-cs"/>
              </a:rPr>
              <a:t>Model Performance Comparison</a:t>
            </a:r>
          </a:p>
        </p:txBody>
      </p:sp>
      <p:sp>
        <p:nvSpPr>
          <p:cNvPr id="1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5E38FA5D-38F8-034C-7FD9-CCF2911E7D26}"/>
              </a:ext>
            </a:extLst>
          </p:cNvPr>
          <p:cNvPicPr>
            <a:picLocks noGrp="1" noChangeAspect="1"/>
          </p:cNvPicPr>
          <p:nvPr>
            <p:ph idx="1"/>
          </p:nvPr>
        </p:nvPicPr>
        <p:blipFill>
          <a:blip r:embed="rId2"/>
          <a:stretch>
            <a:fillRect/>
          </a:stretch>
        </p:blipFill>
        <p:spPr>
          <a:xfrm>
            <a:off x="4654296" y="989369"/>
            <a:ext cx="7214616" cy="4851829"/>
          </a:xfrm>
          <a:prstGeom prst="rect">
            <a:avLst/>
          </a:prstGeom>
        </p:spPr>
      </p:pic>
    </p:spTree>
    <p:extLst>
      <p:ext uri="{BB962C8B-B14F-4D97-AF65-F5344CB8AC3E}">
        <p14:creationId xmlns:p14="http://schemas.microsoft.com/office/powerpoint/2010/main" val="911452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F843C8-AC1D-BE8D-453E-C949AE6426D4}"/>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6600" dirty="0"/>
              <a:t>Model Improvement Strategies</a:t>
            </a:r>
          </a:p>
        </p:txBody>
      </p:sp>
      <p:sp>
        <p:nvSpPr>
          <p:cNvPr id="17"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4DC2CF61-5628-1885-7007-E8192938ED2A}"/>
              </a:ext>
            </a:extLst>
          </p:cNvPr>
          <p:cNvSpPr>
            <a:spLocks noGrp="1"/>
          </p:cNvSpPr>
          <p:nvPr>
            <p:ph sz="half" idx="2"/>
          </p:nvPr>
        </p:nvSpPr>
        <p:spPr>
          <a:xfrm>
            <a:off x="2290241" y="2990098"/>
            <a:ext cx="7606919" cy="2346404"/>
          </a:xfrm>
        </p:spPr>
        <p:txBody>
          <a:bodyPr/>
          <a:lstStyle/>
          <a:p>
            <a:pPr>
              <a:lnSpc>
                <a:spcPct val="115000"/>
              </a:lnSpc>
              <a:spcBef>
                <a:spcPts val="0"/>
              </a:spcBef>
              <a:spcAft>
                <a:spcPts val="800"/>
              </a:spcAft>
              <a:tabLst>
                <a:tab pos="457200" algn="l"/>
              </a:tabLst>
            </a:pPr>
            <a:r>
              <a:rPr lang="en-US" dirty="0"/>
              <a:t>Hyperparameter Tuning</a:t>
            </a:r>
          </a:p>
          <a:p>
            <a:pPr>
              <a:lnSpc>
                <a:spcPct val="115000"/>
              </a:lnSpc>
              <a:spcBef>
                <a:spcPts val="0"/>
              </a:spcBef>
              <a:spcAft>
                <a:spcPts val="800"/>
              </a:spcAft>
              <a:tabLst>
                <a:tab pos="457200" algn="l"/>
              </a:tabLst>
            </a:pPr>
            <a:r>
              <a:rPr lang="en-US" dirty="0"/>
              <a:t>Training the Final Model with Best Parameters</a:t>
            </a:r>
          </a:p>
          <a:p>
            <a:pPr>
              <a:lnSpc>
                <a:spcPct val="115000"/>
              </a:lnSpc>
              <a:spcBef>
                <a:spcPts val="0"/>
              </a:spcBef>
              <a:spcAft>
                <a:spcPts val="800"/>
              </a:spcAft>
              <a:tabLst>
                <a:tab pos="457200" algn="l"/>
              </a:tabLst>
            </a:pPr>
            <a:r>
              <a:rPr lang="en-US" dirty="0"/>
              <a:t>Comprehensive Model Evaluation</a:t>
            </a:r>
          </a:p>
        </p:txBody>
      </p:sp>
    </p:spTree>
    <p:extLst>
      <p:ext uri="{BB962C8B-B14F-4D97-AF65-F5344CB8AC3E}">
        <p14:creationId xmlns:p14="http://schemas.microsoft.com/office/powerpoint/2010/main" val="6920955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F843C8-AC1D-BE8D-453E-C949AE6426D4}"/>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6600" dirty="0"/>
              <a:t>Hyperparameter Tuning</a:t>
            </a:r>
          </a:p>
        </p:txBody>
      </p:sp>
      <p:sp>
        <p:nvSpPr>
          <p:cNvPr id="17"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Content Placeholder 4">
            <a:extLst>
              <a:ext uri="{FF2B5EF4-FFF2-40B4-BE49-F238E27FC236}">
                <a16:creationId xmlns:a16="http://schemas.microsoft.com/office/drawing/2014/main" id="{EFE6A4F4-D382-17D2-097C-2E84410BFC66}"/>
              </a:ext>
            </a:extLst>
          </p:cNvPr>
          <p:cNvPicPr>
            <a:picLocks noGrp="1" noChangeAspect="1"/>
          </p:cNvPicPr>
          <p:nvPr>
            <p:ph sz="half" idx="2"/>
          </p:nvPr>
        </p:nvPicPr>
        <p:blipFill>
          <a:blip r:embed="rId2"/>
          <a:stretch>
            <a:fillRect/>
          </a:stretch>
        </p:blipFill>
        <p:spPr>
          <a:xfrm>
            <a:off x="1835224" y="2104200"/>
            <a:ext cx="9004342" cy="4652962"/>
          </a:xfrm>
        </p:spPr>
      </p:pic>
    </p:spTree>
    <p:extLst>
      <p:ext uri="{BB962C8B-B14F-4D97-AF65-F5344CB8AC3E}">
        <p14:creationId xmlns:p14="http://schemas.microsoft.com/office/powerpoint/2010/main" val="8396601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F843C8-AC1D-BE8D-453E-C949AE6426D4}"/>
              </a:ext>
            </a:extLst>
          </p:cNvPr>
          <p:cNvSpPr>
            <a:spLocks noGrp="1"/>
          </p:cNvSpPr>
          <p:nvPr>
            <p:ph type="title"/>
          </p:nvPr>
        </p:nvSpPr>
        <p:spPr>
          <a:xfrm>
            <a:off x="638881" y="457200"/>
            <a:ext cx="10909640" cy="1368614"/>
          </a:xfrm>
        </p:spPr>
        <p:txBody>
          <a:bodyPr vert="horz" lIns="91440" tIns="45720" rIns="91440" bIns="45720" rtlCol="0" anchor="ctr">
            <a:noAutofit/>
          </a:bodyPr>
          <a:lstStyle/>
          <a:p>
            <a:pPr algn="ctr"/>
            <a:r>
              <a:rPr lang="en-US" sz="4800" dirty="0"/>
              <a:t>Final Random Forest Model Training and Evaluation with Best Parameters</a:t>
            </a:r>
          </a:p>
        </p:txBody>
      </p:sp>
      <p:sp>
        <p:nvSpPr>
          <p:cNvPr id="17"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9">
            <a:extLst>
              <a:ext uri="{FF2B5EF4-FFF2-40B4-BE49-F238E27FC236}">
                <a16:creationId xmlns:a16="http://schemas.microsoft.com/office/drawing/2014/main" id="{88DFA6BD-0B7D-C3E0-134F-728B6A0AC831}"/>
              </a:ext>
            </a:extLst>
          </p:cNvPr>
          <p:cNvPicPr>
            <a:picLocks noGrp="1" noChangeAspect="1"/>
          </p:cNvPicPr>
          <p:nvPr>
            <p:ph sz="half" idx="2"/>
          </p:nvPr>
        </p:nvPicPr>
        <p:blipFill>
          <a:blip r:embed="rId2"/>
          <a:stretch>
            <a:fillRect/>
          </a:stretch>
        </p:blipFill>
        <p:spPr>
          <a:xfrm>
            <a:off x="1682496" y="2205460"/>
            <a:ext cx="3938553" cy="4316051"/>
          </a:xfrm>
        </p:spPr>
      </p:pic>
      <p:pic>
        <p:nvPicPr>
          <p:cNvPr id="12" name="Content Placeholder 11">
            <a:extLst>
              <a:ext uri="{FF2B5EF4-FFF2-40B4-BE49-F238E27FC236}">
                <a16:creationId xmlns:a16="http://schemas.microsoft.com/office/drawing/2014/main" id="{A0743935-4051-3243-A93D-06DE98C0A79A}"/>
              </a:ext>
            </a:extLst>
          </p:cNvPr>
          <p:cNvPicPr>
            <a:picLocks noGrp="1" noChangeAspect="1"/>
          </p:cNvPicPr>
          <p:nvPr>
            <p:ph sz="quarter" idx="4"/>
          </p:nvPr>
        </p:nvPicPr>
        <p:blipFill>
          <a:blip r:embed="rId3"/>
          <a:stretch>
            <a:fillRect/>
          </a:stretch>
        </p:blipFill>
        <p:spPr>
          <a:xfrm>
            <a:off x="7108222" y="2907792"/>
            <a:ext cx="4781182" cy="2514873"/>
          </a:xfrm>
        </p:spPr>
      </p:pic>
    </p:spTree>
    <p:extLst>
      <p:ext uri="{BB962C8B-B14F-4D97-AF65-F5344CB8AC3E}">
        <p14:creationId xmlns:p14="http://schemas.microsoft.com/office/powerpoint/2010/main" val="36378255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F843C8-AC1D-BE8D-453E-C949AE6426D4}"/>
              </a:ext>
            </a:extLst>
          </p:cNvPr>
          <p:cNvSpPr>
            <a:spLocks noGrp="1"/>
          </p:cNvSpPr>
          <p:nvPr>
            <p:ph type="title"/>
          </p:nvPr>
        </p:nvSpPr>
        <p:spPr>
          <a:xfrm>
            <a:off x="638881" y="457200"/>
            <a:ext cx="10909640" cy="1368614"/>
          </a:xfrm>
        </p:spPr>
        <p:txBody>
          <a:bodyPr vert="horz" lIns="91440" tIns="45720" rIns="91440" bIns="45720" rtlCol="0" anchor="ctr">
            <a:noAutofit/>
          </a:bodyPr>
          <a:lstStyle/>
          <a:p>
            <a:pPr algn="ctr"/>
            <a:r>
              <a:rPr lang="en-US" sz="4800" dirty="0"/>
              <a:t>Final Model Evaluation Visualizations</a:t>
            </a:r>
          </a:p>
        </p:txBody>
      </p:sp>
      <p:sp>
        <p:nvSpPr>
          <p:cNvPr id="17"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4" descr="A blue squares with numbers and labels&#10;&#10;Description automatically generated">
            <a:extLst>
              <a:ext uri="{FF2B5EF4-FFF2-40B4-BE49-F238E27FC236}">
                <a16:creationId xmlns:a16="http://schemas.microsoft.com/office/drawing/2014/main" id="{94071646-7CB1-FECF-3444-21BDD96E6373}"/>
              </a:ext>
            </a:extLst>
          </p:cNvPr>
          <p:cNvPicPr>
            <a:picLocks noGrp="1" noChangeAspect="1"/>
          </p:cNvPicPr>
          <p:nvPr>
            <p:ph sz="half" idx="2"/>
          </p:nvPr>
        </p:nvPicPr>
        <p:blipFill>
          <a:blip r:embed="rId3"/>
          <a:stretch>
            <a:fillRect/>
          </a:stretch>
        </p:blipFill>
        <p:spPr>
          <a:xfrm>
            <a:off x="561153" y="2608263"/>
            <a:ext cx="3431305" cy="2546390"/>
          </a:xfrm>
          <a:prstGeom prst="rect">
            <a:avLst/>
          </a:prstGeom>
        </p:spPr>
      </p:pic>
      <p:pic>
        <p:nvPicPr>
          <p:cNvPr id="10" name="Content Placeholder 9" descr="A graph of a curve&#10;&#10;Description automatically generated">
            <a:extLst>
              <a:ext uri="{FF2B5EF4-FFF2-40B4-BE49-F238E27FC236}">
                <a16:creationId xmlns:a16="http://schemas.microsoft.com/office/drawing/2014/main" id="{86417CA0-F129-B309-EB7C-16DE09C935C3}"/>
              </a:ext>
            </a:extLst>
          </p:cNvPr>
          <p:cNvPicPr>
            <a:picLocks noGrp="1" noChangeAspect="1"/>
          </p:cNvPicPr>
          <p:nvPr>
            <p:ph sz="quarter" idx="4"/>
          </p:nvPr>
        </p:nvPicPr>
        <p:blipFill>
          <a:blip r:embed="rId4"/>
          <a:stretch>
            <a:fillRect/>
          </a:stretch>
        </p:blipFill>
        <p:spPr>
          <a:xfrm>
            <a:off x="4553611" y="2608263"/>
            <a:ext cx="3463271" cy="2546390"/>
          </a:xfrm>
          <a:prstGeom prst="rect">
            <a:avLst/>
          </a:prstGeom>
        </p:spPr>
      </p:pic>
      <p:pic>
        <p:nvPicPr>
          <p:cNvPr id="9" name="Content Placeholder 9">
            <a:extLst>
              <a:ext uri="{FF2B5EF4-FFF2-40B4-BE49-F238E27FC236}">
                <a16:creationId xmlns:a16="http://schemas.microsoft.com/office/drawing/2014/main" id="{B42BE4B8-2879-161C-B5A8-9E76817F7CBF}"/>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8172989" y="2608263"/>
            <a:ext cx="3661564" cy="2415574"/>
          </a:xfrm>
          <a:prstGeom prst="rect">
            <a:avLst/>
          </a:prstGeom>
        </p:spPr>
      </p:pic>
    </p:spTree>
    <p:extLst>
      <p:ext uri="{BB962C8B-B14F-4D97-AF65-F5344CB8AC3E}">
        <p14:creationId xmlns:p14="http://schemas.microsoft.com/office/powerpoint/2010/main" val="38766515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F843C8-AC1D-BE8D-453E-C949AE6426D4}"/>
              </a:ext>
            </a:extLst>
          </p:cNvPr>
          <p:cNvSpPr>
            <a:spLocks noGrp="1"/>
          </p:cNvSpPr>
          <p:nvPr>
            <p:ph type="title"/>
          </p:nvPr>
        </p:nvSpPr>
        <p:spPr>
          <a:xfrm>
            <a:off x="841248" y="548640"/>
            <a:ext cx="3600860" cy="5431536"/>
          </a:xfrm>
        </p:spPr>
        <p:txBody>
          <a:bodyPr vert="horz" lIns="91440" tIns="45720" rIns="91440" bIns="45720" rtlCol="0">
            <a:normAutofit/>
          </a:bodyPr>
          <a:lstStyle/>
          <a:p>
            <a:r>
              <a:rPr lang="en-US" sz="5400" kern="1200">
                <a:latin typeface="+mj-lt"/>
                <a:ea typeface="+mj-ea"/>
                <a:cs typeface="+mj-cs"/>
              </a:rPr>
              <a:t>Conclusion</a:t>
            </a:r>
          </a:p>
        </p:txBody>
      </p:sp>
      <p:sp>
        <p:nvSpPr>
          <p:cNvPr id="13"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5">
            <a:extLst>
              <a:ext uri="{FF2B5EF4-FFF2-40B4-BE49-F238E27FC236}">
                <a16:creationId xmlns:a16="http://schemas.microsoft.com/office/drawing/2014/main" id="{1596113B-3086-22D3-8E88-78CE57BFA628}"/>
              </a:ext>
            </a:extLst>
          </p:cNvPr>
          <p:cNvSpPr>
            <a:spLocks noGrp="1"/>
          </p:cNvSpPr>
          <p:nvPr>
            <p:ph idx="1"/>
          </p:nvPr>
        </p:nvSpPr>
        <p:spPr>
          <a:xfrm>
            <a:off x="5126418" y="552091"/>
            <a:ext cx="6224335" cy="5431536"/>
          </a:xfrm>
        </p:spPr>
        <p:txBody>
          <a:bodyPr anchor="ctr">
            <a:normAutofit/>
          </a:bodyPr>
          <a:lstStyle/>
          <a:p>
            <a:pPr marL="0" indent="0" algn="just">
              <a:buNone/>
            </a:pPr>
            <a:r>
              <a:rPr lang="en-US" sz="2200" dirty="0"/>
              <a:t>Our improved Random Forest model shows strong performance in predicting hazardous NEOs. The high accuracy and AUC indicate that the model is reliable overall. However, there's still room for improvement, particularly in reducing false negatives.</a:t>
            </a:r>
          </a:p>
        </p:txBody>
      </p:sp>
    </p:spTree>
    <p:extLst>
      <p:ext uri="{BB962C8B-B14F-4D97-AF65-F5344CB8AC3E}">
        <p14:creationId xmlns:p14="http://schemas.microsoft.com/office/powerpoint/2010/main" val="4078103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F843C8-AC1D-BE8D-453E-C949AE6426D4}"/>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6600" dirty="0"/>
              <a:t>Dataset Overview</a:t>
            </a:r>
          </a:p>
        </p:txBody>
      </p:sp>
      <p:sp>
        <p:nvSpPr>
          <p:cNvPr id="17"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4DC2CF61-5628-1885-7007-E8192938ED2A}"/>
              </a:ext>
            </a:extLst>
          </p:cNvPr>
          <p:cNvSpPr>
            <a:spLocks noGrp="1"/>
          </p:cNvSpPr>
          <p:nvPr>
            <p:ph sz="half" idx="2"/>
          </p:nvPr>
        </p:nvSpPr>
        <p:spPr>
          <a:xfrm>
            <a:off x="1865377" y="2642626"/>
            <a:ext cx="8787384" cy="2926070"/>
          </a:xfrm>
        </p:spPr>
        <p:txBody>
          <a:bodyPr>
            <a:normAutofit/>
          </a:bodyPr>
          <a:lstStyle/>
          <a:p>
            <a:pPr>
              <a:lnSpc>
                <a:spcPct val="115000"/>
              </a:lnSpc>
              <a:spcBef>
                <a:spcPts val="0"/>
              </a:spcBef>
              <a:spcAft>
                <a:spcPts val="800"/>
              </a:spcAft>
              <a:tabLst>
                <a:tab pos="457200" algn="l"/>
              </a:tabLst>
            </a:pPr>
            <a:r>
              <a:rPr lang="en-US" dirty="0"/>
              <a:t>We're working with the NASA | Nearest Earth Objects (1910-2024) dataset from Kaggle. </a:t>
            </a:r>
          </a:p>
          <a:p>
            <a:pPr>
              <a:lnSpc>
                <a:spcPct val="115000"/>
              </a:lnSpc>
              <a:spcBef>
                <a:spcPts val="0"/>
              </a:spcBef>
              <a:spcAft>
                <a:spcPts val="800"/>
              </a:spcAft>
              <a:tabLst>
                <a:tab pos="457200" algn="l"/>
              </a:tabLst>
            </a:pPr>
            <a:r>
              <a:rPr lang="en-US" dirty="0"/>
              <a:t>This dataset contains over 338,000 records of NEOs, each described by various parameters such as size, velocity, and distance from Earth. </a:t>
            </a:r>
          </a:p>
        </p:txBody>
      </p:sp>
    </p:spTree>
    <p:extLst>
      <p:ext uri="{BB962C8B-B14F-4D97-AF65-F5344CB8AC3E}">
        <p14:creationId xmlns:p14="http://schemas.microsoft.com/office/powerpoint/2010/main" val="2558508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F843C8-AC1D-BE8D-453E-C949AE6426D4}"/>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6600" dirty="0"/>
              <a:t>Project Objective</a:t>
            </a:r>
          </a:p>
        </p:txBody>
      </p:sp>
      <p:sp>
        <p:nvSpPr>
          <p:cNvPr id="17"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4DC2CF61-5628-1885-7007-E8192938ED2A}"/>
              </a:ext>
            </a:extLst>
          </p:cNvPr>
          <p:cNvSpPr>
            <a:spLocks noGrp="1"/>
          </p:cNvSpPr>
          <p:nvPr>
            <p:ph sz="half" idx="2"/>
          </p:nvPr>
        </p:nvSpPr>
        <p:spPr>
          <a:xfrm>
            <a:off x="1865377" y="2642626"/>
            <a:ext cx="8787384" cy="2926070"/>
          </a:xfrm>
        </p:spPr>
        <p:txBody>
          <a:bodyPr>
            <a:normAutofit/>
          </a:bodyPr>
          <a:lstStyle/>
          <a:p>
            <a:pPr marL="0" indent="0" algn="ctr">
              <a:lnSpc>
                <a:spcPct val="115000"/>
              </a:lnSpc>
              <a:spcBef>
                <a:spcPts val="0"/>
              </a:spcBef>
              <a:spcAft>
                <a:spcPts val="800"/>
              </a:spcAft>
              <a:buNone/>
              <a:tabLst>
                <a:tab pos="457200" algn="l"/>
              </a:tabLst>
            </a:pPr>
            <a:r>
              <a:rPr lang="en-US" dirty="0"/>
              <a:t>The primary objective of our project is to develop a machine learning model capable of predicting the "</a:t>
            </a:r>
            <a:r>
              <a:rPr lang="en-US" dirty="0" err="1"/>
              <a:t>is_hazardous</a:t>
            </a:r>
            <a:r>
              <a:rPr lang="en-US" dirty="0"/>
              <a:t>" classification of NEOs</a:t>
            </a:r>
          </a:p>
          <a:p>
            <a:pPr marL="0" indent="0" algn="ctr">
              <a:lnSpc>
                <a:spcPct val="115000"/>
              </a:lnSpc>
              <a:spcBef>
                <a:spcPts val="0"/>
              </a:spcBef>
              <a:spcAft>
                <a:spcPts val="800"/>
              </a:spcAft>
              <a:buNone/>
              <a:tabLst>
                <a:tab pos="457200" algn="l"/>
              </a:tabLst>
            </a:pPr>
            <a:endParaRPr lang="en-US" dirty="0"/>
          </a:p>
          <a:p>
            <a:pPr marL="0" indent="0" algn="ctr">
              <a:lnSpc>
                <a:spcPct val="115000"/>
              </a:lnSpc>
              <a:spcBef>
                <a:spcPts val="0"/>
              </a:spcBef>
              <a:spcAft>
                <a:spcPts val="800"/>
              </a:spcAft>
              <a:buNone/>
              <a:tabLst>
                <a:tab pos="457200" algn="l"/>
              </a:tabLst>
            </a:pPr>
            <a:endParaRPr lang="en-US" dirty="0"/>
          </a:p>
        </p:txBody>
      </p:sp>
    </p:spTree>
    <p:extLst>
      <p:ext uri="{BB962C8B-B14F-4D97-AF65-F5344CB8AC3E}">
        <p14:creationId xmlns:p14="http://schemas.microsoft.com/office/powerpoint/2010/main" val="4180306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F843C8-AC1D-BE8D-453E-C949AE6426D4}"/>
              </a:ext>
            </a:extLst>
          </p:cNvPr>
          <p:cNvSpPr>
            <a:spLocks noGrp="1"/>
          </p:cNvSpPr>
          <p:nvPr>
            <p:ph type="title"/>
          </p:nvPr>
        </p:nvSpPr>
        <p:spPr>
          <a:xfrm>
            <a:off x="841248" y="548640"/>
            <a:ext cx="3600860" cy="5431536"/>
          </a:xfrm>
        </p:spPr>
        <p:txBody>
          <a:bodyPr vert="horz" lIns="91440" tIns="45720" rIns="91440" bIns="45720" rtlCol="0" anchor="ctr">
            <a:normAutofit/>
          </a:bodyPr>
          <a:lstStyle/>
          <a:p>
            <a:r>
              <a:rPr lang="en-US" sz="5000" kern="1200" dirty="0">
                <a:solidFill>
                  <a:schemeClr val="tx1"/>
                </a:solidFill>
                <a:latin typeface="+mj-lt"/>
                <a:ea typeface="+mj-ea"/>
                <a:cs typeface="+mj-cs"/>
              </a:rPr>
              <a:t>Methodology</a:t>
            </a:r>
          </a:p>
        </p:txBody>
      </p:sp>
      <p:sp>
        <p:nvSpPr>
          <p:cNvPr id="24"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4DC2CF61-5628-1885-7007-E8192938ED2A}"/>
              </a:ext>
            </a:extLst>
          </p:cNvPr>
          <p:cNvSpPr>
            <a:spLocks noGrp="1"/>
          </p:cNvSpPr>
          <p:nvPr>
            <p:ph sz="half" idx="2"/>
          </p:nvPr>
        </p:nvSpPr>
        <p:spPr>
          <a:xfrm>
            <a:off x="5126418" y="552091"/>
            <a:ext cx="6224335" cy="5431536"/>
          </a:xfrm>
        </p:spPr>
        <p:txBody>
          <a:bodyPr vert="horz" lIns="91440" tIns="45720" rIns="91440" bIns="45720" rtlCol="0" anchor="ctr">
            <a:normAutofit/>
          </a:bodyPr>
          <a:lstStyle/>
          <a:p>
            <a:pPr>
              <a:spcBef>
                <a:spcPts val="0"/>
              </a:spcBef>
              <a:spcAft>
                <a:spcPts val="800"/>
              </a:spcAft>
              <a:tabLst>
                <a:tab pos="457200" algn="l"/>
              </a:tabLst>
            </a:pPr>
            <a:r>
              <a:rPr lang="en-US" sz="2400" dirty="0"/>
              <a:t>Data Cleaning and Exploratory Data Analysis (EDA)</a:t>
            </a:r>
          </a:p>
          <a:p>
            <a:pPr>
              <a:spcBef>
                <a:spcPts val="0"/>
              </a:spcBef>
              <a:spcAft>
                <a:spcPts val="800"/>
              </a:spcAft>
              <a:tabLst>
                <a:tab pos="457200" algn="l"/>
              </a:tabLst>
            </a:pPr>
            <a:r>
              <a:rPr lang="en-US" sz="2400" dirty="0"/>
              <a:t>Feature Engineering</a:t>
            </a:r>
          </a:p>
          <a:p>
            <a:pPr>
              <a:spcBef>
                <a:spcPts val="0"/>
              </a:spcBef>
              <a:spcAft>
                <a:spcPts val="800"/>
              </a:spcAft>
              <a:tabLst>
                <a:tab pos="457200" algn="l"/>
              </a:tabLst>
            </a:pPr>
            <a:r>
              <a:rPr lang="en-US" sz="2400" dirty="0"/>
              <a:t>Model Building</a:t>
            </a:r>
          </a:p>
          <a:p>
            <a:pPr>
              <a:spcBef>
                <a:spcPts val="0"/>
              </a:spcBef>
              <a:spcAft>
                <a:spcPts val="800"/>
              </a:spcAft>
              <a:tabLst>
                <a:tab pos="457200" algn="l"/>
              </a:tabLst>
            </a:pPr>
            <a:r>
              <a:rPr lang="en-US" sz="2400" dirty="0"/>
              <a:t>Model Evaluation</a:t>
            </a:r>
          </a:p>
          <a:p>
            <a:pPr>
              <a:spcBef>
                <a:spcPts val="0"/>
              </a:spcBef>
              <a:spcAft>
                <a:spcPts val="800"/>
              </a:spcAft>
              <a:tabLst>
                <a:tab pos="457200" algn="l"/>
              </a:tabLst>
            </a:pPr>
            <a:r>
              <a:rPr lang="en-US" sz="2400" dirty="0"/>
              <a:t>Hyperparameter Tuning</a:t>
            </a:r>
          </a:p>
          <a:p>
            <a:pPr>
              <a:spcBef>
                <a:spcPts val="0"/>
              </a:spcBef>
              <a:spcAft>
                <a:spcPts val="800"/>
              </a:spcAft>
              <a:tabLst>
                <a:tab pos="457200" algn="l"/>
              </a:tabLst>
            </a:pPr>
            <a:r>
              <a:rPr lang="en-US" sz="2400" dirty="0"/>
              <a:t>Conclusion and Recommendations</a:t>
            </a:r>
          </a:p>
        </p:txBody>
      </p:sp>
    </p:spTree>
    <p:extLst>
      <p:ext uri="{BB962C8B-B14F-4D97-AF65-F5344CB8AC3E}">
        <p14:creationId xmlns:p14="http://schemas.microsoft.com/office/powerpoint/2010/main" val="1491661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39562D-8B06-32BB-B5CC-2455BC140EA1}"/>
              </a:ext>
            </a:extLst>
          </p:cNvPr>
          <p:cNvSpPr>
            <a:spLocks noGrp="1"/>
          </p:cNvSpPr>
          <p:nvPr>
            <p:ph type="title"/>
          </p:nvPr>
        </p:nvSpPr>
        <p:spPr>
          <a:xfrm>
            <a:off x="638882" y="720070"/>
            <a:ext cx="10909640" cy="1474088"/>
          </a:xfrm>
        </p:spPr>
        <p:txBody>
          <a:bodyPr vert="horz" lIns="91440" tIns="45720" rIns="91440" bIns="45720" rtlCol="0" anchor="ctr">
            <a:noAutofit/>
          </a:bodyPr>
          <a:lstStyle/>
          <a:p>
            <a:pPr algn="ctr"/>
            <a:r>
              <a:rPr lang="en-US" sz="6600" i="0" kern="1200" dirty="0">
                <a:solidFill>
                  <a:schemeClr val="tx1"/>
                </a:solidFill>
                <a:effectLst/>
                <a:highlight>
                  <a:srgbClr val="FFFFFF"/>
                </a:highlight>
                <a:latin typeface="+mj-lt"/>
                <a:ea typeface="+mj-ea"/>
                <a:cs typeface="+mj-cs"/>
              </a:rPr>
              <a:t>Load the Data</a:t>
            </a:r>
            <a:br>
              <a:rPr lang="en-US" sz="6600" i="0" kern="1200" dirty="0">
                <a:solidFill>
                  <a:schemeClr val="tx1"/>
                </a:solidFill>
                <a:effectLst/>
                <a:highlight>
                  <a:srgbClr val="FFFFFF"/>
                </a:highlight>
                <a:latin typeface="+mj-lt"/>
                <a:ea typeface="+mj-ea"/>
                <a:cs typeface="+mj-cs"/>
              </a:rPr>
            </a:br>
            <a:endParaRPr lang="en-US" sz="6600" kern="1200" dirty="0">
              <a:solidFill>
                <a:schemeClr val="tx1"/>
              </a:solidFill>
              <a:latin typeface="+mj-lt"/>
              <a:ea typeface="+mj-ea"/>
              <a:cs typeface="+mj-cs"/>
            </a:endParaRPr>
          </a:p>
        </p:txBody>
      </p:sp>
      <p:sp>
        <p:nvSpPr>
          <p:cNvPr id="12"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3218D120-36B2-AFDE-179E-49D634D351F0}"/>
              </a:ext>
            </a:extLst>
          </p:cNvPr>
          <p:cNvPicPr>
            <a:picLocks noGrp="1" noChangeAspect="1"/>
          </p:cNvPicPr>
          <p:nvPr>
            <p:ph idx="1"/>
          </p:nvPr>
        </p:nvPicPr>
        <p:blipFill>
          <a:blip r:embed="rId2"/>
          <a:stretch>
            <a:fillRect/>
          </a:stretch>
        </p:blipFill>
        <p:spPr>
          <a:xfrm>
            <a:off x="320040" y="2636573"/>
            <a:ext cx="11548872" cy="3580150"/>
          </a:xfrm>
          <a:prstGeom prst="rect">
            <a:avLst/>
          </a:prstGeom>
        </p:spPr>
      </p:pic>
    </p:spTree>
    <p:extLst>
      <p:ext uri="{BB962C8B-B14F-4D97-AF65-F5344CB8AC3E}">
        <p14:creationId xmlns:p14="http://schemas.microsoft.com/office/powerpoint/2010/main" val="2504451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5725BE-8BEE-C4F6-FC4C-A082F95D255B}"/>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4600" i="0" dirty="0">
                <a:effectLst/>
                <a:highlight>
                  <a:srgbClr val="FFFFFF"/>
                </a:highlight>
              </a:rPr>
              <a:t>Data Cleaning and Exploratory Data Analysis (EDA)</a:t>
            </a:r>
            <a:endParaRPr lang="en-US" sz="4600" dirty="0"/>
          </a:p>
        </p:txBody>
      </p:sp>
      <p:sp>
        <p:nvSpPr>
          <p:cNvPr id="24"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Content Placeholder 12">
            <a:extLst>
              <a:ext uri="{FF2B5EF4-FFF2-40B4-BE49-F238E27FC236}">
                <a16:creationId xmlns:a16="http://schemas.microsoft.com/office/drawing/2014/main" id="{7EFC2065-A60A-1A9C-86FF-99F420E779F5}"/>
              </a:ext>
            </a:extLst>
          </p:cNvPr>
          <p:cNvPicPr>
            <a:picLocks noGrp="1" noChangeAspect="1"/>
          </p:cNvPicPr>
          <p:nvPr>
            <p:ph sz="half" idx="2"/>
          </p:nvPr>
        </p:nvPicPr>
        <p:blipFill>
          <a:blip r:embed="rId2"/>
          <a:stretch>
            <a:fillRect/>
          </a:stretch>
        </p:blipFill>
        <p:spPr>
          <a:xfrm>
            <a:off x="7026867" y="2517436"/>
            <a:ext cx="3521033" cy="3605784"/>
          </a:xfrm>
          <a:prstGeom prst="rect">
            <a:avLst/>
          </a:prstGeom>
        </p:spPr>
      </p:pic>
      <p:pic>
        <p:nvPicPr>
          <p:cNvPr id="17" name="Content Placeholder 16">
            <a:extLst>
              <a:ext uri="{FF2B5EF4-FFF2-40B4-BE49-F238E27FC236}">
                <a16:creationId xmlns:a16="http://schemas.microsoft.com/office/drawing/2014/main" id="{803FD4E6-103A-9DB2-B0A2-E21FD1391FF4}"/>
              </a:ext>
            </a:extLst>
          </p:cNvPr>
          <p:cNvPicPr>
            <a:picLocks noGrp="1" noChangeAspect="1"/>
          </p:cNvPicPr>
          <p:nvPr>
            <p:ph sz="half" idx="1"/>
          </p:nvPr>
        </p:nvPicPr>
        <p:blipFill>
          <a:blip r:embed="rId3"/>
          <a:stretch>
            <a:fillRect/>
          </a:stretch>
        </p:blipFill>
        <p:spPr>
          <a:xfrm>
            <a:off x="1071913" y="2517436"/>
            <a:ext cx="4641021" cy="3605784"/>
          </a:xfrm>
          <a:prstGeom prst="rect">
            <a:avLst/>
          </a:prstGeom>
        </p:spPr>
      </p:pic>
    </p:spTree>
    <p:extLst>
      <p:ext uri="{BB962C8B-B14F-4D97-AF65-F5344CB8AC3E}">
        <p14:creationId xmlns:p14="http://schemas.microsoft.com/office/powerpoint/2010/main" val="4066212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5725BE-8BEE-C4F6-FC4C-A082F95D255B}"/>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4600" i="0" dirty="0">
                <a:effectLst/>
                <a:highlight>
                  <a:srgbClr val="FFFFFF"/>
                </a:highlight>
              </a:rPr>
              <a:t>Data Cleaning and Exploratory Data Analysis (EDA)</a:t>
            </a:r>
            <a:endParaRPr lang="en-US" sz="4600" dirty="0"/>
          </a:p>
        </p:txBody>
      </p:sp>
      <p:sp>
        <p:nvSpPr>
          <p:cNvPr id="17"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AFE7E8AA-D116-0ACB-0B1B-07091B7D8F0F}"/>
              </a:ext>
            </a:extLst>
          </p:cNvPr>
          <p:cNvPicPr>
            <a:picLocks noGrp="1" noChangeAspect="1"/>
          </p:cNvPicPr>
          <p:nvPr>
            <p:ph sz="half" idx="1"/>
          </p:nvPr>
        </p:nvPicPr>
        <p:blipFill>
          <a:blip r:embed="rId2"/>
          <a:stretch>
            <a:fillRect/>
          </a:stretch>
        </p:blipFill>
        <p:spPr>
          <a:xfrm>
            <a:off x="320040" y="2662931"/>
            <a:ext cx="5614416" cy="3565154"/>
          </a:xfrm>
          <a:prstGeom prst="rect">
            <a:avLst/>
          </a:prstGeom>
        </p:spPr>
      </p:pic>
      <p:pic>
        <p:nvPicPr>
          <p:cNvPr id="10" name="Content Placeholder 9">
            <a:extLst>
              <a:ext uri="{FF2B5EF4-FFF2-40B4-BE49-F238E27FC236}">
                <a16:creationId xmlns:a16="http://schemas.microsoft.com/office/drawing/2014/main" id="{8A0BBFFD-0ECC-15F8-1542-090C2F35EE9B}"/>
              </a:ext>
            </a:extLst>
          </p:cNvPr>
          <p:cNvPicPr>
            <a:picLocks noGrp="1" noChangeAspect="1"/>
          </p:cNvPicPr>
          <p:nvPr>
            <p:ph sz="half" idx="2"/>
          </p:nvPr>
        </p:nvPicPr>
        <p:blipFill>
          <a:blip r:embed="rId3"/>
          <a:stretch>
            <a:fillRect/>
          </a:stretch>
        </p:blipFill>
        <p:spPr>
          <a:xfrm>
            <a:off x="6254496" y="2824346"/>
            <a:ext cx="5614416" cy="3242324"/>
          </a:xfrm>
          <a:prstGeom prst="rect">
            <a:avLst/>
          </a:prstGeom>
        </p:spPr>
      </p:pic>
    </p:spTree>
    <p:extLst>
      <p:ext uri="{BB962C8B-B14F-4D97-AF65-F5344CB8AC3E}">
        <p14:creationId xmlns:p14="http://schemas.microsoft.com/office/powerpoint/2010/main" val="2890168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5725BE-8BEE-C4F6-FC4C-A082F95D255B}"/>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6600" i="0" dirty="0">
                <a:effectLst/>
                <a:highlight>
                  <a:srgbClr val="FFFFFF"/>
                </a:highlight>
              </a:rPr>
              <a:t>Data Cleaning</a:t>
            </a:r>
            <a:endParaRPr lang="en-US" sz="6600" dirty="0"/>
          </a:p>
        </p:txBody>
      </p:sp>
      <p:sp>
        <p:nvSpPr>
          <p:cNvPr id="17"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6">
            <a:extLst>
              <a:ext uri="{FF2B5EF4-FFF2-40B4-BE49-F238E27FC236}">
                <a16:creationId xmlns:a16="http://schemas.microsoft.com/office/drawing/2014/main" id="{277EF861-C37F-F20F-E992-C3DB7426D890}"/>
              </a:ext>
            </a:extLst>
          </p:cNvPr>
          <p:cNvPicPr>
            <a:picLocks noGrp="1" noChangeAspect="1"/>
          </p:cNvPicPr>
          <p:nvPr>
            <p:ph sz="half" idx="1"/>
          </p:nvPr>
        </p:nvPicPr>
        <p:blipFill>
          <a:blip r:embed="rId2"/>
          <a:stretch>
            <a:fillRect/>
          </a:stretch>
        </p:blipFill>
        <p:spPr>
          <a:xfrm>
            <a:off x="838200" y="3204125"/>
            <a:ext cx="5181600" cy="1594338"/>
          </a:xfrm>
        </p:spPr>
      </p:pic>
      <p:pic>
        <p:nvPicPr>
          <p:cNvPr id="9" name="Content Placeholder 11">
            <a:extLst>
              <a:ext uri="{FF2B5EF4-FFF2-40B4-BE49-F238E27FC236}">
                <a16:creationId xmlns:a16="http://schemas.microsoft.com/office/drawing/2014/main" id="{EA62D827-B6B4-16C3-473C-147A37B4F92B}"/>
              </a:ext>
            </a:extLst>
          </p:cNvPr>
          <p:cNvPicPr>
            <a:picLocks noGrp="1" noChangeAspect="1"/>
          </p:cNvPicPr>
          <p:nvPr>
            <p:ph sz="half" idx="2"/>
          </p:nvPr>
        </p:nvPicPr>
        <p:blipFill>
          <a:blip r:embed="rId3"/>
          <a:stretch>
            <a:fillRect/>
          </a:stretch>
        </p:blipFill>
        <p:spPr>
          <a:xfrm>
            <a:off x="6686260" y="2929582"/>
            <a:ext cx="4153480" cy="2143424"/>
          </a:xfrm>
        </p:spPr>
      </p:pic>
    </p:spTree>
    <p:extLst>
      <p:ext uri="{BB962C8B-B14F-4D97-AF65-F5344CB8AC3E}">
        <p14:creationId xmlns:p14="http://schemas.microsoft.com/office/powerpoint/2010/main" val="3846987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762639-E95C-170E-DA9F-850D232AE056}"/>
              </a:ext>
            </a:extLst>
          </p:cNvPr>
          <p:cNvSpPr>
            <a:spLocks noGrp="1"/>
          </p:cNvSpPr>
          <p:nvPr>
            <p:ph type="title"/>
          </p:nvPr>
        </p:nvSpPr>
        <p:spPr>
          <a:xfrm>
            <a:off x="482723" y="661975"/>
            <a:ext cx="3571810" cy="3573516"/>
          </a:xfrm>
        </p:spPr>
        <p:txBody>
          <a:bodyPr vert="horz" lIns="91440" tIns="45720" rIns="91440" bIns="45720" rtlCol="0" anchor="b">
            <a:normAutofit/>
          </a:bodyPr>
          <a:lstStyle/>
          <a:p>
            <a:r>
              <a:rPr lang="en-US" sz="5600" kern="1200" dirty="0">
                <a:solidFill>
                  <a:schemeClr val="tx1"/>
                </a:solidFill>
                <a:latin typeface="+mj-lt"/>
                <a:ea typeface="+mj-ea"/>
                <a:cs typeface="+mj-cs"/>
              </a:rPr>
              <a:t>Feature Engineering &amp; Selection</a:t>
            </a:r>
          </a:p>
        </p:txBody>
      </p:sp>
      <p:sp>
        <p:nvSpPr>
          <p:cNvPr id="1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532DFF5A-0376-BD82-5CAF-73BC8ED0875B}"/>
              </a:ext>
            </a:extLst>
          </p:cNvPr>
          <p:cNvPicPr>
            <a:picLocks noGrp="1" noChangeAspect="1"/>
          </p:cNvPicPr>
          <p:nvPr>
            <p:ph idx="1"/>
          </p:nvPr>
        </p:nvPicPr>
        <p:blipFill>
          <a:blip r:embed="rId2"/>
          <a:stretch>
            <a:fillRect/>
          </a:stretch>
        </p:blipFill>
        <p:spPr>
          <a:xfrm>
            <a:off x="4210692" y="942209"/>
            <a:ext cx="7658220" cy="5111861"/>
          </a:xfrm>
          <a:prstGeom prst="rect">
            <a:avLst/>
          </a:prstGeom>
        </p:spPr>
      </p:pic>
    </p:spTree>
    <p:extLst>
      <p:ext uri="{BB962C8B-B14F-4D97-AF65-F5344CB8AC3E}">
        <p14:creationId xmlns:p14="http://schemas.microsoft.com/office/powerpoint/2010/main" val="8307444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84</TotalTime>
  <Words>224</Words>
  <Application>Microsoft Office PowerPoint</Application>
  <PresentationFormat>Widescreen</PresentationFormat>
  <Paragraphs>35</Paragraphs>
  <Slides>18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Aptos</vt:lpstr>
      <vt:lpstr>Aptos Display</vt:lpstr>
      <vt:lpstr>Arial</vt:lpstr>
      <vt:lpstr>system-ui</vt:lpstr>
      <vt:lpstr>Office Theme</vt:lpstr>
      <vt:lpstr>Predicting Hazardous Nearest Earth Objects (1910-2024)</vt:lpstr>
      <vt:lpstr>Dataset Overview</vt:lpstr>
      <vt:lpstr>Project Objective</vt:lpstr>
      <vt:lpstr>Methodology</vt:lpstr>
      <vt:lpstr>Load the Data </vt:lpstr>
      <vt:lpstr>Data Cleaning and Exploratory Data Analysis (EDA)</vt:lpstr>
      <vt:lpstr>Data Cleaning and Exploratory Data Analysis (EDA)</vt:lpstr>
      <vt:lpstr>Data Cleaning</vt:lpstr>
      <vt:lpstr>Feature Engineering &amp; Selection</vt:lpstr>
      <vt:lpstr>Feature Summary</vt:lpstr>
      <vt:lpstr>Data Preprocessing</vt:lpstr>
      <vt:lpstr>Model Building and Evaluation</vt:lpstr>
      <vt:lpstr>Model Performance Comparison</vt:lpstr>
      <vt:lpstr>Model Improvement Strategies</vt:lpstr>
      <vt:lpstr>Hyperparameter Tuning</vt:lpstr>
      <vt:lpstr>Final Random Forest Model Training and Evaluation with Best Parameters</vt:lpstr>
      <vt:lpstr>Final Model Evaluation Visualizations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Aqsa Anwar</dc:creator>
  <cp:lastModifiedBy>Aqsa Anwar</cp:lastModifiedBy>
  <cp:revision>11</cp:revision>
  <dcterms:created xsi:type="dcterms:W3CDTF">2024-08-14T18:25:56Z</dcterms:created>
  <dcterms:modified xsi:type="dcterms:W3CDTF">2024-08-27T14:04:53Z</dcterms:modified>
</cp:coreProperties>
</file>