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2" r:id="rId7"/>
    <p:sldId id="274" r:id="rId8"/>
    <p:sldId id="288" r:id="rId9"/>
    <p:sldId id="276" r:id="rId10"/>
    <p:sldId id="280" r:id="rId11"/>
    <p:sldId id="268" r:id="rId12"/>
    <p:sldId id="272" r:id="rId13"/>
    <p:sldId id="273" r:id="rId14"/>
    <p:sldId id="281" r:id="rId15"/>
    <p:sldId id="283" r:id="rId16"/>
    <p:sldId id="284" r:id="rId17"/>
    <p:sldId id="285" r:id="rId18"/>
    <p:sldId id="286" r:id="rId19"/>
    <p:sldId id="287" r:id="rId20"/>
    <p:sldId id="269" r:id="rId21"/>
    <p:sldId id="270" r:id="rId22"/>
    <p:sldId id="275" r:id="rId23"/>
    <p:sldId id="282"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46D0D-B86E-A79D-F71C-1A55B018BA04}" v="1" dt="2022-01-12T03:49:19.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7F949-105F-4BB8-8984-B5E6D664E8F0}"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97E4B-64F9-4E53-8490-E4A4FEADB1C0}" type="slidenum">
              <a:rPr lang="en-US" smtClean="0"/>
              <a:t>‹#›</a:t>
            </a:fld>
            <a:endParaRPr lang="en-US"/>
          </a:p>
        </p:txBody>
      </p:sp>
    </p:spTree>
    <p:extLst>
      <p:ext uri="{BB962C8B-B14F-4D97-AF65-F5344CB8AC3E}">
        <p14:creationId xmlns:p14="http://schemas.microsoft.com/office/powerpoint/2010/main" val="376031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97E4B-64F9-4E53-8490-E4A4FEADB1C0}" type="slidenum">
              <a:rPr lang="en-US" smtClean="0"/>
              <a:t>1</a:t>
            </a:fld>
            <a:endParaRPr lang="en-US"/>
          </a:p>
        </p:txBody>
      </p:sp>
    </p:spTree>
    <p:extLst>
      <p:ext uri="{BB962C8B-B14F-4D97-AF65-F5344CB8AC3E}">
        <p14:creationId xmlns:p14="http://schemas.microsoft.com/office/powerpoint/2010/main" val="2132906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77D166-C9C7-4DF1-9344-F69D878EFBB7}"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358252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7D166-C9C7-4DF1-9344-F69D878EFBB7}"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3810450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7D166-C9C7-4DF1-9344-F69D878EFBB7}"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245184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7D166-C9C7-4DF1-9344-F69D878EFBB7}"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224099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77D166-C9C7-4DF1-9344-F69D878EFBB7}"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175516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77D166-C9C7-4DF1-9344-F69D878EFBB7}"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139394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77D166-C9C7-4DF1-9344-F69D878EFBB7}"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87406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77D166-C9C7-4DF1-9344-F69D878EFBB7}"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174440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7D166-C9C7-4DF1-9344-F69D878EFBB7}"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313147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77D166-C9C7-4DF1-9344-F69D878EFBB7}"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2818677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77D166-C9C7-4DF1-9344-F69D878EFBB7}"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382641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7D166-C9C7-4DF1-9344-F69D878EFBB7}" type="datetimeFigureOut">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47EED-1CB9-4995-9562-3355B585FC4D}" type="slidenum">
              <a:rPr lang="en-US" smtClean="0"/>
              <a:t>‹#›</a:t>
            </a:fld>
            <a:endParaRPr lang="en-US"/>
          </a:p>
        </p:txBody>
      </p:sp>
    </p:spTree>
    <p:extLst>
      <p:ext uri="{BB962C8B-B14F-4D97-AF65-F5344CB8AC3E}">
        <p14:creationId xmlns:p14="http://schemas.microsoft.com/office/powerpoint/2010/main" val="183172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ftp/arxiv/papers/1506/1506.04220.pdf" TargetMode="External"/><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19.jpg"/><Relationship Id="rId7" Type="http://schemas.openxmlformats.org/officeDocument/2006/relationships/image" Target="../media/image22.jpeg"/><Relationship Id="rId12" Type="http://schemas.openxmlformats.org/officeDocument/2006/relationships/image" Target="../media/image56.pn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500.png"/><Relationship Id="rId11" Type="http://schemas.openxmlformats.org/officeDocument/2006/relationships/image" Target="../media/image24.png"/><Relationship Id="rId5" Type="http://schemas.openxmlformats.org/officeDocument/2006/relationships/image" Target="../media/image21.png"/><Relationship Id="rId10" Type="http://schemas.openxmlformats.org/officeDocument/2006/relationships/image" Target="../media/image54.png"/><Relationship Id="rId4" Type="http://schemas.openxmlformats.org/officeDocument/2006/relationships/image" Target="../media/image480.PNG"/><Relationship Id="rId9" Type="http://schemas.openxmlformats.org/officeDocument/2006/relationships/image" Target="../media/image23.png"/><Relationship Id="rId1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5.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Book Antiqua" panose="02040602050305030304" pitchFamily="18" charset="0"/>
              </a:rPr>
              <a:t>Set Cover </a:t>
            </a:r>
            <a:br>
              <a:rPr lang="en-US" dirty="0">
                <a:latin typeface="Book Antiqua" panose="02040602050305030304" pitchFamily="18" charset="0"/>
              </a:rPr>
            </a:br>
            <a:r>
              <a:rPr lang="en-US" sz="3100" dirty="0">
                <a:latin typeface="Book Antiqua" panose="02040602050305030304" pitchFamily="18" charset="0"/>
              </a:rPr>
              <a:t>Formulation and Applications</a:t>
            </a:r>
          </a:p>
        </p:txBody>
      </p:sp>
      <p:sp>
        <p:nvSpPr>
          <p:cNvPr id="3" name="Subtitle 2"/>
          <p:cNvSpPr>
            <a:spLocks noGrp="1"/>
          </p:cNvSpPr>
          <p:nvPr>
            <p:ph type="subTitle" idx="1"/>
          </p:nvPr>
        </p:nvSpPr>
        <p:spPr>
          <a:xfrm>
            <a:off x="2738717" y="4222375"/>
            <a:ext cx="6714565" cy="403413"/>
          </a:xfrm>
          <a:noFill/>
          <a:ln>
            <a:noFill/>
            <a:prstDash val="sysDot"/>
          </a:ln>
        </p:spPr>
        <p:txBody>
          <a:bodyPr>
            <a:normAutofit lnSpcReduction="10000"/>
          </a:bodyPr>
          <a:lstStyle/>
          <a:p>
            <a:r>
              <a:rPr lang="en-US" i="1" dirty="0">
                <a:solidFill>
                  <a:srgbClr val="7030A0"/>
                </a:solidFill>
                <a:latin typeface="Book Antiqua" panose="02040602050305030304" pitchFamily="18" charset="0"/>
              </a:rPr>
              <a:t>1605018, 1605047, 1605057, 1605102, 1605107 </a:t>
            </a:r>
          </a:p>
        </p:txBody>
      </p:sp>
      <mc:AlternateContent xmlns:mc="http://schemas.openxmlformats.org/markup-compatibility/2006" xmlns:a14="http://schemas.microsoft.com/office/drawing/2010/main">
        <mc:Choice Requires="a14">
          <p:sp>
            <p:nvSpPr>
              <p:cNvPr id="4" name="Rectangle 3"/>
              <p:cNvSpPr/>
              <p:nvPr/>
            </p:nvSpPr>
            <p:spPr>
              <a:xfrm>
                <a:off x="7966656" y="4625788"/>
                <a:ext cx="115441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7030A0"/>
                          </a:solidFill>
                          <a:latin typeface="Cambria Math" panose="02040503050406030204" pitchFamily="18" charset="0"/>
                        </a:rPr>
                        <m:t>𝐺𝑟𝑜𝑢𝑝</m:t>
                      </m:r>
                      <m:r>
                        <a:rPr lang="en-US" sz="2000" b="0" i="1" smtClean="0">
                          <a:solidFill>
                            <a:srgbClr val="7030A0"/>
                          </a:solidFill>
                          <a:latin typeface="Cambria Math" panose="02040503050406030204" pitchFamily="18" charset="0"/>
                        </a:rPr>
                        <m:t> 4</m:t>
                      </m:r>
                    </m:oMath>
                  </m:oMathPara>
                </a14:m>
                <a:endParaRPr lang="en-US" sz="2000" dirty="0">
                  <a:solidFill>
                    <a:srgbClr val="7030A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966656" y="4625788"/>
                <a:ext cx="1154419" cy="400110"/>
              </a:xfrm>
              <a:prstGeom prst="rect">
                <a:avLst/>
              </a:prstGeom>
              <a:blipFill>
                <a:blip r:embed="rId3"/>
                <a:stretch>
                  <a:fillRect b="-13846"/>
                </a:stretch>
              </a:blipFill>
            </p:spPr>
            <p:txBody>
              <a:bodyPr/>
              <a:lstStyle/>
              <a:p>
                <a:r>
                  <a:rPr lang="en-US">
                    <a:noFill/>
                  </a:rPr>
                  <a:t> </a:t>
                </a:r>
              </a:p>
            </p:txBody>
          </p:sp>
        </mc:Fallback>
      </mc:AlternateContent>
    </p:spTree>
    <p:extLst>
      <p:ext uri="{BB962C8B-B14F-4D97-AF65-F5344CB8AC3E}">
        <p14:creationId xmlns:p14="http://schemas.microsoft.com/office/powerpoint/2010/main" val="100616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Improved Greedy Algorithm</a:t>
            </a:r>
          </a:p>
        </p:txBody>
      </p:sp>
      <p:sp>
        <p:nvSpPr>
          <p:cNvPr id="4" name="TextBox 3"/>
          <p:cNvSpPr txBox="1"/>
          <p:nvPr/>
        </p:nvSpPr>
        <p:spPr>
          <a:xfrm>
            <a:off x="723121" y="1704757"/>
            <a:ext cx="10898155" cy="19389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spAutoFit/>
          </a:bodyPr>
          <a:lstStyle/>
          <a:p>
            <a:pPr algn="ctr"/>
            <a:r>
              <a:rPr lang="en-US" dirty="0"/>
              <a:t>This paper proposes a greedy algorithm named as </a:t>
            </a:r>
            <a:r>
              <a:rPr lang="en-US" dirty="0">
                <a:solidFill>
                  <a:srgbClr val="FF0000"/>
                </a:solidFill>
              </a:rPr>
              <a:t>Big step greedy set cover algorithm </a:t>
            </a:r>
            <a:r>
              <a:rPr lang="en-US" dirty="0"/>
              <a:t>to compute approximate minimum set cover. The Big step greedy algorithm, in each step selects p sets such that the union of selected p sets contains greatest number of uncovered elements and adds the selected p sets to partial set cover. The process of adding p sets is repeated until all the elements are covered. When p=1 it behaves like the classical greedy algorithm.</a:t>
            </a:r>
          </a:p>
          <a:p>
            <a:pPr algn="ctr"/>
            <a:r>
              <a:rPr lang="en-US" dirty="0"/>
              <a:t>The process of adding p sets is repeated until all elements of X are covered by partial set cover. In the last step it may add less than p sets to avoid redundant sets.</a:t>
            </a:r>
          </a:p>
          <a:p>
            <a:pPr algn="ctr"/>
            <a:r>
              <a:rPr lang="en-US" dirty="0"/>
              <a:t> </a:t>
            </a:r>
          </a:p>
        </p:txBody>
      </p:sp>
      <p:sp>
        <p:nvSpPr>
          <p:cNvPr id="5" name="TextBox 4"/>
          <p:cNvSpPr txBox="1"/>
          <p:nvPr/>
        </p:nvSpPr>
        <p:spPr>
          <a:xfrm>
            <a:off x="2766524" y="5808545"/>
            <a:ext cx="6811347" cy="830997"/>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dirty="0"/>
              <a:t> Reference:                          </a:t>
            </a:r>
          </a:p>
          <a:p>
            <a:pPr algn="ctr"/>
            <a:r>
              <a:rPr lang="en-US" dirty="0">
                <a:hlinkClick r:id="rId3"/>
              </a:rPr>
              <a:t>https://arxiv.org/ftp/arxiv/papers/1506/1506.04220.pdf </a:t>
            </a:r>
            <a:endParaRPr lang="en-US" dirty="0"/>
          </a:p>
          <a:p>
            <a:endParaRPr lang="en-US" dirty="0"/>
          </a:p>
        </p:txBody>
      </p:sp>
      <p:sp>
        <p:nvSpPr>
          <p:cNvPr id="8" name="TextBox 7">
            <a:extLst>
              <a:ext uri="{FF2B5EF4-FFF2-40B4-BE49-F238E27FC236}">
                <a16:creationId xmlns:a16="http://schemas.microsoft.com/office/drawing/2014/main" id="{486DEDDF-37F4-4248-AE2E-189A51EA2625}"/>
              </a:ext>
            </a:extLst>
          </p:cNvPr>
          <p:cNvSpPr txBox="1"/>
          <p:nvPr/>
        </p:nvSpPr>
        <p:spPr>
          <a:xfrm>
            <a:off x="723119" y="4474879"/>
            <a:ext cx="10898155"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CDA27CBF-D2EC-4BB5-83A8-C54FCEA1AE93}"/>
              </a:ext>
            </a:extLst>
          </p:cNvPr>
          <p:cNvSpPr txBox="1"/>
          <p:nvPr/>
        </p:nvSpPr>
        <p:spPr>
          <a:xfrm>
            <a:off x="802433" y="4040155"/>
            <a:ext cx="10818841" cy="1492898"/>
          </a:xfrm>
          <a:prstGeom prst="rect">
            <a:avLst/>
          </a:prstGeom>
          <a:noFill/>
        </p:spPr>
        <p:txBody>
          <a:bodyPr wrap="square" rtlCol="0">
            <a:spAutoFit/>
          </a:bodyPr>
          <a:lstStyle/>
          <a:p>
            <a:r>
              <a:rPr lang="en-US" dirty="0"/>
              <a:t>Experimental results show that proposed </a:t>
            </a:r>
            <a:r>
              <a:rPr lang="en-US" dirty="0">
                <a:solidFill>
                  <a:srgbClr val="FF0000"/>
                </a:solidFill>
              </a:rPr>
              <a:t>Big step greedy set cover algorithm </a:t>
            </a:r>
            <a:r>
              <a:rPr lang="en-US" dirty="0"/>
              <a:t>with p=2 computes smaller set cover than the set cover computed by the classical greedy algorithm in many cases. When step size p is small enough Big step greedy set cover algorithm runs in polynomial time. Big step greedy set cover algorithm is preferable than the classical greedy algorithm in scenarios where </a:t>
            </a:r>
            <a:r>
              <a:rPr lang="en-US" dirty="0">
                <a:solidFill>
                  <a:schemeClr val="accent1"/>
                </a:solidFill>
              </a:rPr>
              <a:t>small improvement in the solution is valuable </a:t>
            </a:r>
            <a:r>
              <a:rPr lang="en-US" dirty="0"/>
              <a:t>and </a:t>
            </a:r>
            <a:r>
              <a:rPr lang="en-US" dirty="0">
                <a:solidFill>
                  <a:schemeClr val="accent1"/>
                </a:solidFill>
              </a:rPr>
              <a:t>some increment in running time is acceptable</a:t>
            </a:r>
            <a:r>
              <a:rPr lang="en-US" dirty="0"/>
              <a:t>.</a:t>
            </a:r>
          </a:p>
        </p:txBody>
      </p:sp>
    </p:spTree>
    <p:extLst>
      <p:ext uri="{BB962C8B-B14F-4D97-AF65-F5344CB8AC3E}">
        <p14:creationId xmlns:p14="http://schemas.microsoft.com/office/powerpoint/2010/main" val="95632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Dynamic Programming</a:t>
            </a:r>
          </a:p>
        </p:txBody>
      </p:sp>
      <mc:AlternateContent xmlns:mc="http://schemas.openxmlformats.org/markup-compatibility/2006" xmlns:a14="http://schemas.microsoft.com/office/drawing/2010/main">
        <mc:Choice Requires="a14">
          <p:sp>
            <p:nvSpPr>
              <p:cNvPr id="4" name="TextBox 3"/>
              <p:cNvSpPr txBox="1"/>
              <p:nvPr/>
            </p:nvSpPr>
            <p:spPr>
              <a:xfrm>
                <a:off x="961465" y="1600200"/>
                <a:ext cx="9674443" cy="3624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𝐶𝑜𝑛𝑠𝑖𝑑𝑒𝑟</m:t>
                      </m:r>
                      <m:r>
                        <a:rPr lang="en-US" b="0" i="1"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𝝅</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𝝌</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𝒊</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𝑚𝑖𝑛𝑖𝑚𝑢𝑚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𝑛𝑢𝑚𝑏𝑒𝑟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𝑠𝑒𝑡𝑠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𝑓𝑟𝑜𝑚</m:t>
                      </m:r>
                      <m:r>
                        <a:rPr lang="en-US" b="0" i="1" smtClean="0">
                          <a:latin typeface="Cambria Math" panose="02040503050406030204" pitchFamily="18" charset="0"/>
                          <a:ea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𝑭</m:t>
                          </m:r>
                        </m:e>
                        <m:sub>
                          <m:r>
                            <a:rPr lang="en-US" b="1" i="1" smtClean="0">
                              <a:latin typeface="Cambria Math" panose="02040503050406030204" pitchFamily="18" charset="0"/>
                              <a:ea typeface="Cambria Math" panose="02040503050406030204" pitchFamily="18" charset="0"/>
                            </a:rPr>
                            <m:t>𝒊</m:t>
                          </m:r>
                        </m:sub>
                      </m:sSub>
                      <m:r>
                        <a:rPr lang="en-US" b="1" i="1" smtClean="0">
                          <a:latin typeface="Cambria Math" panose="02040503050406030204" pitchFamily="18" charset="0"/>
                          <a:ea typeface="Cambria Math" panose="02040503050406030204" pitchFamily="18" charset="0"/>
                        </a:rPr>
                        <m:t>=</m:t>
                      </m:r>
                      <m:d>
                        <m:dPr>
                          <m:begChr m:val="{"/>
                          <m:endChr m:val="}"/>
                          <m:ctrlPr>
                            <a:rPr lang="en-US" b="1" i="1" smtClean="0">
                              <a:latin typeface="Cambria Math" panose="02040503050406030204" pitchFamily="18" charset="0"/>
                              <a:ea typeface="Cambria Math" panose="02040503050406030204" pitchFamily="18" charset="0"/>
                            </a:rPr>
                          </m:ctrlPr>
                        </m:d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𝑺</m:t>
                              </m:r>
                            </m:e>
                            <m:sub>
                              <m:r>
                                <a:rPr lang="en-US"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𝑺</m:t>
                              </m:r>
                            </m:e>
                            <m:sub>
                              <m:r>
                                <a:rPr lang="en-US" b="1" i="1" smtClean="0">
                                  <a:latin typeface="Cambria Math" panose="02040503050406030204" pitchFamily="18" charset="0"/>
                                  <a:ea typeface="Cambria Math" panose="02040503050406030204" pitchFamily="18" charset="0"/>
                                </a:rPr>
                                <m:t>𝟐</m:t>
                              </m:r>
                            </m:sub>
                          </m:sSub>
                          <m:r>
                            <a:rPr lang="en-US" b="1" i="1" smtClean="0">
                              <a:latin typeface="Cambria Math" panose="02040503050406030204" pitchFamily="18" charset="0"/>
                              <a:ea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𝑺</m:t>
                              </m:r>
                            </m:e>
                            <m:sub>
                              <m:r>
                                <a:rPr lang="en-US" b="1" i="1" smtClean="0">
                                  <a:latin typeface="Cambria Math" panose="02040503050406030204" pitchFamily="18" charset="0"/>
                                  <a:ea typeface="Cambria Math" panose="02040503050406030204" pitchFamily="18" charset="0"/>
                                </a:rPr>
                                <m:t>𝒊</m:t>
                              </m:r>
                            </m:sub>
                          </m:sSub>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𝑺</m:t>
                      </m:r>
                      <m:r>
                        <a:rPr lang="en-US" b="1"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to</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cover</m:t>
                      </m:r>
                      <m:r>
                        <a:rPr lang="en-US" b="0" i="0"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𝝌</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𝑼</m:t>
                      </m:r>
                    </m:oMath>
                  </m:oMathPara>
                </a14:m>
                <a:endParaRPr lang="en-US"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𝑤h𝑒𝑟𝑒</m:t>
                      </m:r>
                      <m:r>
                        <a:rPr lang="en-US" b="1" i="1" smtClean="0">
                          <a:latin typeface="Cambria Math" panose="02040503050406030204" pitchFamily="18" charset="0"/>
                        </a:rPr>
                        <m:t> </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m:t>
                      </m:r>
                    </m:oMath>
                  </m:oMathPara>
                </a14:m>
                <a:endParaRPr lang="en-US" b="1" dirty="0"/>
              </a:p>
              <a:p>
                <a:r>
                  <a:rPr lang="en-US" dirty="0"/>
                  <a:t>	</a:t>
                </a:r>
              </a:p>
              <a:p>
                <a:r>
                  <a:rPr lang="en-US" b="0" dirty="0">
                    <a:solidFill>
                      <a:srgbClr val="7030A0"/>
                    </a:solidFill>
                  </a:rPr>
                  <a:t>	</a:t>
                </a:r>
                <a14:m>
                  <m:oMath xmlns:m="http://schemas.openxmlformats.org/officeDocument/2006/math">
                    <m:r>
                      <a:rPr lang="en-US" b="0" i="1" smtClean="0">
                        <a:solidFill>
                          <a:srgbClr val="7030A0"/>
                        </a:solidFill>
                        <a:latin typeface="Cambria Math" panose="02040503050406030204" pitchFamily="18" charset="0"/>
                      </a:rPr>
                      <m:t>𝐵𝑎𝑠𝑒</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𝐶𝑎𝑠𝑒𝑠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=0)</m:t>
                    </m:r>
                  </m:oMath>
                </a14:m>
                <a:r>
                  <a:rPr lang="en-US" b="0" dirty="0"/>
                  <a:t> </a:t>
                </a:r>
              </a:p>
              <a:p>
                <a:r>
                  <a:rPr lang="en-US" dirty="0"/>
                  <a:t>		</a:t>
                </a:r>
                <a14:m>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𝑎𝑛𝑦</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r>
                      <a:rPr lang="en-US" b="0" i="1"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𝝌</m:t>
                    </m:r>
                  </m:oMath>
                </a14:m>
                <a:r>
                  <a:rPr lang="en-US" b="0" dirty="0"/>
                  <a:t>,</a:t>
                </a:r>
              </a:p>
              <a:p>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𝝅</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𝝌</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𝟎</m:t>
                        </m:r>
                      </m:e>
                    </m:d>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𝒊𝒏𝒇𝒊𝒏𝒊𝒕𝒚</m:t>
                    </m:r>
                    <m:r>
                      <a:rPr lang="en-US" b="1" i="0" smtClean="0">
                        <a:latin typeface="Cambria Math" panose="02040503050406030204" pitchFamily="18" charset="0"/>
                        <a:ea typeface="Cambria Math" panose="02040503050406030204" pitchFamily="18" charset="0"/>
                      </a:rPr>
                      <m:t>          , </m:t>
                    </m:r>
                    <m:r>
                      <m:rPr>
                        <m:sty m:val="p"/>
                      </m:rPr>
                      <a:rPr lang="en-US" b="0" i="0" smtClean="0">
                        <a:latin typeface="Cambria Math" panose="02040503050406030204" pitchFamily="18" charset="0"/>
                        <a:ea typeface="Cambria Math" panose="02040503050406030204" pitchFamily="18" charset="0"/>
                      </a:rPr>
                      <m:t>if</m:t>
                    </m:r>
                    <m:r>
                      <a:rPr lang="en-US" b="0" i="0" smtClean="0">
                        <a:latin typeface="Cambria Math" panose="02040503050406030204" pitchFamily="18" charset="0"/>
                        <a:ea typeface="Cambria Math" panose="02040503050406030204" pitchFamily="18" charset="0"/>
                      </a:rPr>
                      <m:t> </m:t>
                    </m:r>
                    <m:r>
                      <a:rPr lang="el-GR" b="1" i="1" smtClean="0">
                        <a:latin typeface="Cambria Math" panose="02040503050406030204" pitchFamily="18" charset="0"/>
                        <a:ea typeface="Cambria Math" panose="02040503050406030204" pitchFamily="18" charset="0"/>
                      </a:rPr>
                      <m:t>𝝌</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𝝓</m:t>
                    </m:r>
                  </m:oMath>
                </a14:m>
                <a:r>
                  <a:rPr lang="en-US" b="1" dirty="0"/>
                  <a:t>  </a:t>
                </a:r>
                <a:r>
                  <a:rPr lang="en-US" i="1" dirty="0">
                    <a:solidFill>
                      <a:srgbClr val="0070C0"/>
                    </a:solidFill>
                  </a:rPr>
                  <a:t>[impossible]</a:t>
                </a:r>
              </a:p>
              <a:p>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𝝅</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𝝌</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𝟎</m:t>
                        </m:r>
                      </m:e>
                    </m:d>
                    <m:r>
                      <a:rPr lang="en-US" b="1" i="1">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𝟎</m:t>
                    </m:r>
                    <m:r>
                      <a:rPr lang="en-US" b="1">
                        <a:latin typeface="Cambria Math" panose="02040503050406030204" pitchFamily="18" charset="0"/>
                        <a:ea typeface="Cambria Math" panose="02040503050406030204" pitchFamily="18" charset="0"/>
                      </a:rPr>
                      <m:t>           </m:t>
                    </m:r>
                    <m:r>
                      <a:rPr lang="en-US" b="1" i="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rPr>
                      <m:t>𝑜𝑡h𝑒𝑟𝑤𝑖𝑠𝑒</m:t>
                    </m:r>
                  </m:oMath>
                </a14:m>
                <a:endParaRPr lang="en-US" dirty="0"/>
              </a:p>
              <a:p>
                <a:endParaRPr lang="en-US" b="0" dirty="0"/>
              </a:p>
              <a:p>
                <a:r>
                  <a:rPr lang="en-US" dirty="0"/>
                  <a:t>                  </a:t>
                </a:r>
                <a14:m>
                  <m:oMath xmlns:m="http://schemas.openxmlformats.org/officeDocument/2006/math">
                    <m:r>
                      <a:rPr lang="en-US" b="0" i="1" smtClean="0">
                        <a:solidFill>
                          <a:srgbClr val="7030A0"/>
                        </a:solidFill>
                        <a:latin typeface="Cambria Math" panose="02040503050406030204" pitchFamily="18" charset="0"/>
                      </a:rPr>
                      <m:t>𝑅𝑒𝑐𝑢𝑟𝑟𝑒𝑛𝑐𝑒</m:t>
                    </m:r>
                    <m:r>
                      <a:rPr lang="en-US" i="1">
                        <a:latin typeface="Cambria Math" panose="02040503050406030204" pitchFamily="18" charset="0"/>
                      </a:rPr>
                      <m:t>:</m:t>
                    </m:r>
                    <m:r>
                      <a:rPr lang="en-US" b="0" i="1" smtClean="0">
                        <a:latin typeface="Cambria Math" panose="02040503050406030204" pitchFamily="18" charset="0"/>
                      </a:rPr>
                      <m:t>(0&lt;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a:t> </a:t>
                </a:r>
              </a:p>
              <a:p>
                <a:r>
                  <a:rPr lang="en-US" dirty="0"/>
                  <a:t>			</a:t>
                </a:r>
                <a:r>
                  <a:rPr lang="en-US" b="1" dirty="0">
                    <a:ea typeface="Cambria Math" panose="02040503050406030204" pitchFamily="18" charset="0"/>
                  </a:rPr>
                  <a:t> </a:t>
                </a:r>
                <a14:m>
                  <m:oMath xmlns:m="http://schemas.openxmlformats.org/officeDocument/2006/math">
                    <m:r>
                      <a:rPr lang="en-US" b="1" i="1">
                        <a:latin typeface="Cambria Math" panose="02040503050406030204" pitchFamily="18" charset="0"/>
                        <a:ea typeface="Cambria Math" panose="02040503050406030204" pitchFamily="18" charset="0"/>
                      </a:rPr>
                      <m:t>𝝅</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𝝌</m:t>
                        </m:r>
                        <m:r>
                          <a:rPr lang="en-US" b="1" i="1">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𝒊</m:t>
                        </m:r>
                      </m:e>
                    </m:d>
                    <m:r>
                      <a:rPr lang="en-US" b="1" i="1">
                        <a:latin typeface="Cambria Math" panose="02040503050406030204" pitchFamily="18" charset="0"/>
                        <a:ea typeface="Cambria Math" panose="02040503050406030204" pitchFamily="18" charset="0"/>
                      </a:rPr>
                      <m:t>= </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min</m:t>
                    </m:r>
                    <m:r>
                      <a:rPr lang="en-US" b="0" i="0"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𝝅</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𝝌</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e>
                    </m:d>
                    <m:r>
                      <a:rPr lang="en-US" b="1" i="1" smtClean="0">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𝝅</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𝝌</m:t>
                        </m:r>
                        <m:r>
                          <a:rPr lang="en-US" b="1" i="1" smtClean="0">
                            <a:latin typeface="Cambria Math" panose="02040503050406030204" pitchFamily="18" charset="0"/>
                            <a:ea typeface="Cambria Math" panose="02040503050406030204" pitchFamily="18" charset="0"/>
                          </a:rPr>
                          <m:t> </m:t>
                        </m:r>
                        <m:r>
                          <a:rPr lang="en-US" b="1" i="1" smtClean="0">
                            <a:solidFill>
                              <a:srgbClr val="FF0000"/>
                            </a:solidFill>
                            <a:latin typeface="Cambria Math" panose="02040503050406030204" pitchFamily="18" charset="0"/>
                            <a:ea typeface="Cambria Math" panose="02040503050406030204" pitchFamily="18" charset="0"/>
                          </a:rPr>
                          <m:t>−</m:t>
                        </m:r>
                        <m:sSub>
                          <m:sSubPr>
                            <m:ctrlPr>
                              <a:rPr lang="en-US" b="1" i="1" smtClean="0">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𝑺</m:t>
                            </m:r>
                          </m:e>
                          <m:sub>
                            <m:r>
                              <a:rPr lang="en-US" b="1" i="1" smtClean="0">
                                <a:solidFill>
                                  <a:srgbClr val="FF0000"/>
                                </a:solidFill>
                                <a:latin typeface="Cambria Math" panose="02040503050406030204" pitchFamily="18" charset="0"/>
                                <a:ea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e>
                    </m:d>
                    <m:r>
                      <a:rPr lang="en-US" b="1" i="1" smtClean="0">
                        <a:latin typeface="Cambria Math" panose="02040503050406030204" pitchFamily="18" charset="0"/>
                        <a:ea typeface="Cambria Math" panose="02040503050406030204" pitchFamily="18" charset="0"/>
                      </a:rPr>
                      <m:t>+</m:t>
                    </m:r>
                    <m:r>
                      <a:rPr lang="en-US" b="1" i="1" smtClean="0">
                        <a:solidFill>
                          <a:srgbClr val="FF0000"/>
                        </a:solidFill>
                        <a:latin typeface="Cambria Math" panose="02040503050406030204" pitchFamily="18" charset="0"/>
                        <a:ea typeface="Cambria Math" panose="02040503050406030204" pitchFamily="18" charset="0"/>
                      </a:rPr>
                      <m:t>𝒄𝒐𝒔</m:t>
                    </m:r>
                    <m:sSub>
                      <m:sSubPr>
                        <m:ctrlPr>
                          <a:rPr lang="en-US" b="1" i="1" smtClean="0">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𝒕</m:t>
                        </m:r>
                      </m:e>
                      <m:sub>
                        <m:r>
                          <a:rPr lang="en-US" b="1" i="1" smtClean="0">
                            <a:solidFill>
                              <a:srgbClr val="FF0000"/>
                            </a:solidFill>
                            <a:latin typeface="Cambria Math" panose="02040503050406030204" pitchFamily="18" charset="0"/>
                            <a:ea typeface="Cambria Math" panose="02040503050406030204" pitchFamily="18" charset="0"/>
                          </a:rPr>
                          <m:t>𝒊</m:t>
                        </m:r>
                      </m:sub>
                    </m:sSub>
                    <m:r>
                      <a:rPr lang="en-US" b="0" i="0" smtClean="0">
                        <a:latin typeface="Cambria Math" panose="02040503050406030204" pitchFamily="18" charset="0"/>
                        <a:ea typeface="Cambria Math" panose="02040503050406030204" pitchFamily="18" charset="0"/>
                      </a:rPr>
                      <m:t>)</m:t>
                    </m:r>
                  </m:oMath>
                </a14:m>
                <a:endParaRPr lang="en-US" dirty="0"/>
              </a:p>
              <a:p>
                <a:endParaRPr lang="en-US" dirty="0"/>
              </a:p>
              <a:p>
                <a:r>
                  <a:rPr lang="en-US" dirty="0"/>
                  <a:t>	</a:t>
                </a:r>
                <a14:m>
                  <m:oMath xmlns:m="http://schemas.openxmlformats.org/officeDocument/2006/math">
                    <m:r>
                      <a:rPr lang="en-US" sz="2000" b="0" i="1" smtClean="0">
                        <a:latin typeface="Cambria Math" panose="02040503050406030204" pitchFamily="18" charset="0"/>
                      </a:rPr>
                      <m:t>𝑅𝑒𝑠𝑢𝑙𝑡</m:t>
                    </m:r>
                    <m:r>
                      <a:rPr lang="en-US" sz="2000" b="0" i="1" smtClean="0">
                        <a:latin typeface="Cambria Math" panose="02040503050406030204" pitchFamily="18" charset="0"/>
                      </a:rPr>
                      <m:t> :</m:t>
                    </m:r>
                    <m:r>
                      <a:rPr lang="en-US" sz="2000" b="0" i="1" smtClean="0">
                        <a:solidFill>
                          <a:srgbClr val="00B050"/>
                        </a:solidFill>
                        <a:latin typeface="Cambria Math" panose="02040503050406030204" pitchFamily="18" charset="0"/>
                      </a:rPr>
                      <m:t>𝑐𝑎𝑙𝑙</m:t>
                    </m:r>
                    <m:r>
                      <a:rPr lang="en-US" sz="2000" b="0" i="1" smtClean="0">
                        <a:solidFill>
                          <a:srgbClr val="00B050"/>
                        </a:solidFill>
                        <a:latin typeface="Cambria Math" panose="02040503050406030204" pitchFamily="18" charset="0"/>
                      </a:rPr>
                      <m:t> </m:t>
                    </m:r>
                    <m:r>
                      <a:rPr lang="en-US" sz="2000" b="1" i="1">
                        <a:solidFill>
                          <a:srgbClr val="00B050"/>
                        </a:solidFill>
                        <a:latin typeface="Cambria Math" panose="02040503050406030204" pitchFamily="18" charset="0"/>
                        <a:ea typeface="Cambria Math" panose="02040503050406030204" pitchFamily="18" charset="0"/>
                      </a:rPr>
                      <m:t>𝝅</m:t>
                    </m:r>
                    <m:d>
                      <m:dPr>
                        <m:ctrlPr>
                          <a:rPr lang="en-US" sz="2000" b="1" i="1">
                            <a:solidFill>
                              <a:srgbClr val="00B050"/>
                            </a:solidFill>
                            <a:latin typeface="Cambria Math" panose="02040503050406030204" pitchFamily="18" charset="0"/>
                            <a:ea typeface="Cambria Math" panose="02040503050406030204" pitchFamily="18" charset="0"/>
                          </a:rPr>
                        </m:ctrlPr>
                      </m:dPr>
                      <m:e>
                        <m:r>
                          <a:rPr lang="en-US" sz="2000" b="1" i="1" smtClean="0">
                            <a:solidFill>
                              <a:srgbClr val="00B050"/>
                            </a:solidFill>
                            <a:latin typeface="Cambria Math" panose="02040503050406030204" pitchFamily="18" charset="0"/>
                            <a:ea typeface="Cambria Math" panose="02040503050406030204" pitchFamily="18" charset="0"/>
                          </a:rPr>
                          <m:t>𝑺</m:t>
                        </m:r>
                        <m:r>
                          <a:rPr lang="en-US" sz="2000" b="1" i="1" smtClean="0">
                            <a:solidFill>
                              <a:srgbClr val="00B050"/>
                            </a:solidFill>
                            <a:latin typeface="Cambria Math" panose="02040503050406030204" pitchFamily="18" charset="0"/>
                            <a:ea typeface="Cambria Math" panose="02040503050406030204" pitchFamily="18" charset="0"/>
                          </a:rPr>
                          <m:t>, </m:t>
                        </m:r>
                        <m:r>
                          <a:rPr lang="en-US" sz="2000" b="1" i="1" smtClean="0">
                            <a:solidFill>
                              <a:srgbClr val="00B050"/>
                            </a:solidFill>
                            <a:latin typeface="Cambria Math" panose="02040503050406030204" pitchFamily="18" charset="0"/>
                            <a:ea typeface="Cambria Math" panose="02040503050406030204" pitchFamily="18" charset="0"/>
                          </a:rPr>
                          <m:t>𝒎</m:t>
                        </m:r>
                      </m:e>
                    </m:d>
                    <m:r>
                      <a:rPr lang="en-US" sz="2000" b="1" i="1" smtClean="0">
                        <a:latin typeface="Cambria Math" panose="02040503050406030204" pitchFamily="18" charset="0"/>
                        <a:ea typeface="Cambria Math" panose="02040503050406030204" pitchFamily="18" charset="0"/>
                      </a:rPr>
                      <m:t>      ||</m:t>
                    </m:r>
                  </m:oMath>
                </a14:m>
                <a:r>
                  <a:rPr lang="en-US" dirty="0"/>
                  <a:t>   </a:t>
                </a:r>
                <a14:m>
                  <m:oMath xmlns:m="http://schemas.openxmlformats.org/officeDocument/2006/math">
                    <m:r>
                      <a:rPr lang="en-US" b="0" i="1" dirty="0" smtClean="0">
                        <a:solidFill>
                          <a:srgbClr val="0070C0"/>
                        </a:solidFill>
                        <a:latin typeface="Cambria Math" panose="02040503050406030204" pitchFamily="18" charset="0"/>
                      </a:rPr>
                      <m:t>𝑇𝑖𝑚𝑒</m:t>
                    </m:r>
                    <m:r>
                      <a:rPr lang="en-US" b="0" i="1" dirty="0" smtClean="0">
                        <a:solidFill>
                          <a:srgbClr val="0070C0"/>
                        </a:solidFill>
                        <a:latin typeface="Cambria Math" panose="02040503050406030204" pitchFamily="18" charset="0"/>
                      </a:rPr>
                      <m:t> </m:t>
                    </m:r>
                    <m:r>
                      <a:rPr lang="en-US" b="0" i="1" dirty="0" smtClean="0">
                        <a:solidFill>
                          <a:srgbClr val="0070C0"/>
                        </a:solidFill>
                        <a:latin typeface="Cambria Math" panose="02040503050406030204" pitchFamily="18" charset="0"/>
                      </a:rPr>
                      <m:t>𝑎𝑛𝑑</m:t>
                    </m:r>
                    <m:r>
                      <a:rPr lang="en-US" b="0" i="1" dirty="0" smtClean="0">
                        <a:solidFill>
                          <a:srgbClr val="0070C0"/>
                        </a:solidFill>
                        <a:latin typeface="Cambria Math" panose="02040503050406030204" pitchFamily="18" charset="0"/>
                      </a:rPr>
                      <m:t> </m:t>
                    </m:r>
                    <m:r>
                      <a:rPr lang="en-US" b="0" i="1" dirty="0" smtClean="0">
                        <a:solidFill>
                          <a:srgbClr val="0070C0"/>
                        </a:solidFill>
                        <a:latin typeface="Cambria Math" panose="02040503050406030204" pitchFamily="18" charset="0"/>
                      </a:rPr>
                      <m:t>𝑆𝑝𝑎𝑐𝑒</m:t>
                    </m:r>
                    <m:r>
                      <a:rPr lang="en-US" b="0" i="1" dirty="0" smtClean="0">
                        <a:solidFill>
                          <a:srgbClr val="0070C0"/>
                        </a:solidFill>
                        <a:latin typeface="Cambria Math" panose="02040503050406030204" pitchFamily="18" charset="0"/>
                      </a:rPr>
                      <m:t> </m:t>
                    </m:r>
                    <m:r>
                      <a:rPr lang="en-US" b="0" i="1" dirty="0" smtClean="0">
                        <a:solidFill>
                          <a:srgbClr val="0070C0"/>
                        </a:solidFill>
                        <a:latin typeface="Cambria Math" panose="02040503050406030204" pitchFamily="18" charset="0"/>
                      </a:rPr>
                      <m:t>𝑐𝑜𝑚𝑝𝑙𝑒𝑥𝑖𝑡𝑦</m:t>
                    </m:r>
                    <m:r>
                      <a:rPr lang="en-US" b="0" i="1" dirty="0" smtClean="0">
                        <a:solidFill>
                          <a:srgbClr val="0070C0"/>
                        </a:solidFill>
                        <a:latin typeface="Cambria Math" panose="02040503050406030204" pitchFamily="18" charset="0"/>
                      </a:rPr>
                      <m:t>:</m:t>
                    </m:r>
                    <m:r>
                      <a:rPr lang="en-US" b="0" i="1" dirty="0" smtClean="0">
                        <a:solidFill>
                          <a:srgbClr val="0070C0"/>
                        </a:solidFill>
                        <a:latin typeface="Cambria Math" panose="02040503050406030204" pitchFamily="18" charset="0"/>
                      </a:rPr>
                      <m:t>𝑂</m:t>
                    </m:r>
                    <m:r>
                      <a:rPr lang="en-US" b="0" i="1" dirty="0" smtClean="0">
                        <a:solidFill>
                          <a:srgbClr val="0070C0"/>
                        </a:solidFill>
                        <a:latin typeface="Cambria Math" panose="02040503050406030204" pitchFamily="18" charset="0"/>
                      </a:rPr>
                      <m:t>(</m:t>
                    </m:r>
                    <m:sSup>
                      <m:sSupPr>
                        <m:ctrlPr>
                          <a:rPr lang="en-US" b="0" i="1" dirty="0" smtClean="0">
                            <a:solidFill>
                              <a:srgbClr val="0070C0"/>
                            </a:solidFill>
                            <a:latin typeface="Cambria Math" panose="02040503050406030204" pitchFamily="18" charset="0"/>
                          </a:rPr>
                        </m:ctrlPr>
                      </m:sSupPr>
                      <m:e>
                        <m:r>
                          <a:rPr lang="en-US" b="0" i="1" dirty="0" smtClean="0">
                            <a:solidFill>
                              <a:srgbClr val="0070C0"/>
                            </a:solidFill>
                            <a:latin typeface="Cambria Math" panose="02040503050406030204" pitchFamily="18" charset="0"/>
                          </a:rPr>
                          <m:t>2</m:t>
                        </m:r>
                      </m:e>
                      <m:sup>
                        <m:r>
                          <a:rPr lang="en-US" b="0" i="1" dirty="0" smtClean="0">
                            <a:solidFill>
                              <a:srgbClr val="0070C0"/>
                            </a:solidFill>
                            <a:latin typeface="Cambria Math" panose="02040503050406030204" pitchFamily="18" charset="0"/>
                          </a:rPr>
                          <m:t>𝑛</m:t>
                        </m:r>
                      </m:sup>
                    </m:sSup>
                    <m:r>
                      <a:rPr lang="en-US" b="0" i="1" dirty="0" smtClean="0">
                        <a:solidFill>
                          <a:srgbClr val="0070C0"/>
                        </a:solidFill>
                        <a:latin typeface="Cambria Math" panose="02040503050406030204" pitchFamily="18" charset="0"/>
                      </a:rPr>
                      <m:t> ∗</m:t>
                    </m:r>
                    <m:r>
                      <a:rPr lang="en-US" b="0" i="1" dirty="0" smtClean="0">
                        <a:solidFill>
                          <a:srgbClr val="0070C0"/>
                        </a:solidFill>
                        <a:latin typeface="Cambria Math" panose="02040503050406030204" pitchFamily="18" charset="0"/>
                      </a:rPr>
                      <m:t>𝑝𝑜𝑙𝑦</m:t>
                    </m:r>
                    <m:r>
                      <a:rPr lang="en-US" b="0" i="1" dirty="0" smtClean="0">
                        <a:solidFill>
                          <a:srgbClr val="0070C0"/>
                        </a:solidFill>
                        <a:latin typeface="Cambria Math" panose="02040503050406030204" pitchFamily="18" charset="0"/>
                      </a:rPr>
                      <m:t>(</m:t>
                    </m:r>
                    <m:r>
                      <a:rPr lang="en-US" b="0" i="1" dirty="0" smtClean="0">
                        <a:solidFill>
                          <a:srgbClr val="0070C0"/>
                        </a:solidFill>
                        <a:latin typeface="Cambria Math" panose="02040503050406030204" pitchFamily="18" charset="0"/>
                      </a:rPr>
                      <m:t>𝑚</m:t>
                    </m:r>
                    <m:r>
                      <a:rPr lang="en-US" b="0" i="1" dirty="0" smtClean="0">
                        <a:solidFill>
                          <a:srgbClr val="0070C0"/>
                        </a:solidFill>
                        <a:latin typeface="Cambria Math" panose="02040503050406030204" pitchFamily="18" charset="0"/>
                      </a:rPr>
                      <m:t>))</m:t>
                    </m:r>
                  </m:oMath>
                </a14:m>
                <a:endParaRPr lang="en-US" dirty="0">
                  <a:solidFill>
                    <a:srgbClr val="0070C0"/>
                  </a:solidFill>
                </a:endParaRPr>
              </a:p>
              <a:p>
                <a:endParaRPr lang="en-US" dirty="0">
                  <a:solidFill>
                    <a:srgbClr val="0070C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61465" y="1600200"/>
                <a:ext cx="9674443" cy="3624647"/>
              </a:xfrm>
              <a:prstGeom prst="rect">
                <a:avLst/>
              </a:prstGeom>
              <a:blipFill>
                <a:blip r:embed="rId3"/>
                <a:stretch>
                  <a:fillRect t="-168"/>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8149" y="5076611"/>
            <a:ext cx="5368101" cy="1555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3937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wipe(down)">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wipe(down)">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wipe(down)">
                                      <p:cBhvr>
                                        <p:cTn id="52" dur="5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Linear Programming Relaxation</a:t>
            </a:r>
          </a:p>
        </p:txBody>
      </p:sp>
      <mc:AlternateContent xmlns:mc="http://schemas.openxmlformats.org/markup-compatibility/2006" xmlns:a14="http://schemas.microsoft.com/office/drawing/2010/main">
        <mc:Choice Requires="a14">
          <p:sp>
            <p:nvSpPr>
              <p:cNvPr id="2" name="TextBox 1"/>
              <p:cNvSpPr txBox="1"/>
              <p:nvPr/>
            </p:nvSpPr>
            <p:spPr>
              <a:xfrm>
                <a:off x="1021978" y="1846229"/>
                <a:ext cx="6494929" cy="3487237"/>
              </a:xfrm>
              <a:prstGeom prst="rect">
                <a:avLst/>
              </a:prstGeom>
              <a:noFill/>
            </p:spPr>
            <p:txBody>
              <a:bodyPr wrap="square" lIns="0" tIns="0" rIns="0" bIns="0" rtlCol="0">
                <a:spAutoFit/>
              </a:bodyPr>
              <a:lstStyle/>
              <a:p>
                <a:pPr marL="285750" indent="-285750">
                  <a:buFont typeface="Wingdings" panose="05000000000000000000" pitchFamily="2" charset="2"/>
                  <a:buChar char="Ø"/>
                </a:pP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r>
                      <a:rPr lang="en-US" sz="2000" b="0" i="1" smtClean="0">
                        <a:latin typeface="Cambria Math" panose="02040503050406030204" pitchFamily="18" charset="0"/>
                      </a:rPr>
                      <m:t>𝑖𝑡𝑒𝑚𝑠</m:t>
                    </m:r>
                  </m:oMath>
                </a14:m>
                <a:endParaRPr lang="en-US" sz="2000" b="0" dirty="0"/>
              </a:p>
              <a:p>
                <a:pPr marL="285750" indent="-285750">
                  <a:buFont typeface="Wingdings" panose="05000000000000000000" pitchFamily="2" charset="2"/>
                  <a:buChar char="Ø"/>
                </a:pP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 </m:t>
                    </m:r>
                    <m:r>
                      <a:rPr lang="en-US" sz="2000" b="0" i="1" smtClean="0">
                        <a:latin typeface="Cambria Math" panose="02040503050406030204" pitchFamily="18" charset="0"/>
                      </a:rPr>
                      <m:t>𝑆𝑒𝑡𝑠</m:t>
                    </m:r>
                  </m:oMath>
                </a14:m>
                <a:endParaRPr lang="en-US" sz="2000" b="0" dirty="0"/>
              </a:p>
              <a:p>
                <a:pPr marL="285750" indent="-285750">
                  <a:buFont typeface="Wingdings" panose="05000000000000000000" pitchFamily="2" charset="2"/>
                  <a:buChar char="Ø"/>
                </a:pPr>
                <a14:m>
                  <m:oMath xmlns:m="http://schemas.openxmlformats.org/officeDocument/2006/math">
                    <m:r>
                      <a:rPr lang="en-US" sz="2000" b="0" i="1" smtClean="0">
                        <a:latin typeface="Cambria Math" panose="02040503050406030204" pitchFamily="18" charset="0"/>
                      </a:rPr>
                      <m:t>𝑆𝑒𝑡</m:t>
                    </m:r>
                    <m:r>
                      <a:rPr lang="en-US" sz="2000" b="0" i="1" smtClean="0">
                        <a:latin typeface="Cambria Math" panose="02040503050406030204" pitchFamily="18" charset="0"/>
                      </a:rPr>
                      <m:t> </m:t>
                    </m:r>
                    <m:r>
                      <a:rPr lang="en-US" sz="2000" b="0" i="1" smtClean="0">
                        <a:latin typeface="Cambria Math" panose="02040503050406030204" pitchFamily="18" charset="0"/>
                      </a:rPr>
                      <m:t>𝑐𝑜𝑠𝑡𝑠</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oMath>
                </a14:m>
                <a:endParaRPr lang="en-US" sz="2000" b="0" dirty="0"/>
              </a:p>
              <a:p>
                <a:pPr marL="285750" indent="-285750">
                  <a:buFont typeface="Wingdings" panose="05000000000000000000" pitchFamily="2" charset="2"/>
                  <a:buChar char="Ø"/>
                </a:pPr>
                <a14:m>
                  <m:oMath xmlns:m="http://schemas.openxmlformats.org/officeDocument/2006/math">
                    <m:r>
                      <a:rPr lang="en-US" sz="2000" b="0" i="1" smtClean="0">
                        <a:latin typeface="Cambria Math" panose="02040503050406030204" pitchFamily="18" charset="0"/>
                      </a:rPr>
                      <m:t>𝐶𝑜𝑣𝑒𝑟𝑒𝑑</m:t>
                    </m:r>
                    <m:r>
                      <a:rPr lang="en-US" sz="2000" b="0" i="1" smtClean="0">
                        <a:latin typeface="Cambria Math" panose="02040503050406030204" pitchFamily="18" charset="0"/>
                      </a:rPr>
                      <m:t> </m:t>
                    </m:r>
                    <m:r>
                      <a:rPr lang="en-US" sz="2000" b="0" i="1" smtClean="0">
                        <a:latin typeface="Cambria Math" panose="02040503050406030204" pitchFamily="18" charset="0"/>
                      </a:rPr>
                      <m:t>𝑖𝑡𝑒𝑚𝑠</m:t>
                    </m:r>
                    <m:r>
                      <a:rPr lang="en-US" sz="2000" b="0" i="1" smtClean="0">
                        <a:latin typeface="Cambria Math" panose="02040503050406030204" pitchFamily="18" charset="0"/>
                      </a:rPr>
                      <m:t> </m:t>
                    </m:r>
                    <m:r>
                      <a:rPr lang="en-US" sz="2000" b="0" i="1" smtClean="0">
                        <a:latin typeface="Cambria Math" panose="02040503050406030204" pitchFamily="18" charset="0"/>
                      </a:rPr>
                      <m:t>𝑆𝑖</m:t>
                    </m:r>
                  </m:oMath>
                </a14:m>
                <a:endParaRPr lang="en-US" sz="2000" b="0" dirty="0"/>
              </a:p>
              <a:p>
                <a:pPr marL="285750" indent="-285750">
                  <a:buFont typeface="Wingdings" panose="05000000000000000000" pitchFamily="2" charset="2"/>
                  <a:buChar char="Ø"/>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=1 </m:t>
                    </m:r>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𝑠𝑒𝑡</m:t>
                    </m:r>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0" i="1" smtClean="0">
                        <a:latin typeface="Cambria Math" panose="02040503050406030204" pitchFamily="18" charset="0"/>
                      </a:rPr>
                      <m:t>𝑠𝑒𝑙𝑒𝑐𝑡𝑒𝑑</m:t>
                    </m:r>
                  </m:oMath>
                </a14:m>
                <a:endParaRPr lang="en-US" sz="2000" b="0" dirty="0"/>
              </a:p>
              <a:p>
                <a:r>
                  <a:rPr lang="en-US" sz="2400" dirty="0"/>
                  <a:t>	</a:t>
                </a:r>
                <a14:m>
                  <m:oMath xmlns:m="http://schemas.openxmlformats.org/officeDocument/2006/math">
                    <m:r>
                      <a:rPr lang="en-US" sz="2000" b="0" i="1" smtClean="0">
                        <a:latin typeface="Cambria Math" panose="02040503050406030204" pitchFamily="18" charset="0"/>
                      </a:rPr>
                      <m:t>𝑚𝑖𝑛𝑖𝑚𝑖𝑧𝑒</m:t>
                    </m:r>
                    <m:r>
                      <a:rPr lang="en-US" sz="2000" b="0" i="1" smtClean="0">
                        <a:latin typeface="Cambria Math" panose="02040503050406030204" pitchFamily="18" charset="0"/>
                      </a:rPr>
                      <m:t>:       </m:t>
                    </m:r>
                    <m:nary>
                      <m:naryPr>
                        <m:chr m:val="∑"/>
                        <m:ctrlPr>
                          <a:rPr lang="pt-BR"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𝑀</m:t>
                        </m:r>
                      </m:sub>
                      <m:sup>
                        <m:r>
                          <a:rPr lang="en-US" sz="2000" b="0" i="1" smtClean="0">
                            <a:latin typeface="Cambria Math" panose="02040503050406030204" pitchFamily="18" charset="0"/>
                          </a:rPr>
                          <m:t> </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nary>
                  </m:oMath>
                </a14:m>
                <a:r>
                  <a:rPr lang="en-US" sz="2000" dirty="0"/>
                  <a:t>   </a:t>
                </a:r>
                <a14:m>
                  <m:oMath xmlns:m="http://schemas.openxmlformats.org/officeDocument/2006/math">
                    <m:r>
                      <a:rPr lang="en-US" sz="1600" b="0" i="0" dirty="0" smtClean="0">
                        <a:solidFill>
                          <a:srgbClr val="002060"/>
                        </a:solidFill>
                        <a:latin typeface="Cambria Math" panose="02040503050406030204" pitchFamily="18" charset="0"/>
                      </a:rPr>
                      <m:t>(</m:t>
                    </m:r>
                    <m:r>
                      <a:rPr lang="en-US" sz="1600" b="0" i="1" dirty="0" smtClean="0">
                        <a:solidFill>
                          <a:srgbClr val="002060"/>
                        </a:solidFill>
                        <a:latin typeface="Cambria Math" panose="02040503050406030204" pitchFamily="18" charset="0"/>
                      </a:rPr>
                      <m:t>𝑚𝑖𝑛𝑖𝑚𝑖𝑧𝑒</m:t>
                    </m:r>
                    <m:r>
                      <a:rPr lang="en-US" sz="1600" b="0" i="1" dirty="0" smtClean="0">
                        <a:solidFill>
                          <a:srgbClr val="002060"/>
                        </a:solidFill>
                        <a:latin typeface="Cambria Math" panose="02040503050406030204" pitchFamily="18" charset="0"/>
                      </a:rPr>
                      <m:t> </m:t>
                    </m:r>
                    <m:r>
                      <a:rPr lang="en-US" sz="1600" b="0" i="1" dirty="0" smtClean="0">
                        <a:solidFill>
                          <a:srgbClr val="002060"/>
                        </a:solidFill>
                        <a:latin typeface="Cambria Math" panose="02040503050406030204" pitchFamily="18" charset="0"/>
                      </a:rPr>
                      <m:t>𝑡h𝑒</m:t>
                    </m:r>
                    <m:r>
                      <a:rPr lang="en-US" sz="1600" b="0" i="1" dirty="0" smtClean="0">
                        <a:solidFill>
                          <a:srgbClr val="002060"/>
                        </a:solidFill>
                        <a:latin typeface="Cambria Math" panose="02040503050406030204" pitchFamily="18" charset="0"/>
                      </a:rPr>
                      <m:t> </m:t>
                    </m:r>
                    <m:r>
                      <a:rPr lang="en-US" sz="1600" b="0" i="1" dirty="0" smtClean="0">
                        <a:solidFill>
                          <a:srgbClr val="002060"/>
                        </a:solidFill>
                        <a:latin typeface="Cambria Math" panose="02040503050406030204" pitchFamily="18" charset="0"/>
                      </a:rPr>
                      <m:t>𝑛𝑢𝑚𝑏𝑒𝑟</m:t>
                    </m:r>
                    <m:r>
                      <a:rPr lang="en-US" sz="1600" b="0" i="1" dirty="0" smtClean="0">
                        <a:solidFill>
                          <a:srgbClr val="002060"/>
                        </a:solidFill>
                        <a:latin typeface="Cambria Math" panose="02040503050406030204" pitchFamily="18" charset="0"/>
                      </a:rPr>
                      <m:t> </m:t>
                    </m:r>
                    <m:r>
                      <a:rPr lang="en-US" sz="1600" b="0" i="1" dirty="0" smtClean="0">
                        <a:solidFill>
                          <a:srgbClr val="002060"/>
                        </a:solidFill>
                        <a:latin typeface="Cambria Math" panose="02040503050406030204" pitchFamily="18" charset="0"/>
                      </a:rPr>
                      <m:t>𝑜𝑓</m:t>
                    </m:r>
                    <m:r>
                      <a:rPr lang="en-US" sz="1600" b="0" i="1" dirty="0" smtClean="0">
                        <a:solidFill>
                          <a:srgbClr val="002060"/>
                        </a:solidFill>
                        <a:latin typeface="Cambria Math" panose="02040503050406030204" pitchFamily="18" charset="0"/>
                      </a:rPr>
                      <m:t> </m:t>
                    </m:r>
                    <m:r>
                      <a:rPr lang="en-US" sz="1600" b="0" i="1" dirty="0" smtClean="0">
                        <a:solidFill>
                          <a:srgbClr val="002060"/>
                        </a:solidFill>
                        <a:latin typeface="Cambria Math" panose="02040503050406030204" pitchFamily="18" charset="0"/>
                      </a:rPr>
                      <m:t>𝑠𝑒𝑡𝑠</m:t>
                    </m:r>
                    <m:r>
                      <a:rPr lang="en-US" sz="1600" b="0" i="1" dirty="0" smtClean="0">
                        <a:solidFill>
                          <a:srgbClr val="002060"/>
                        </a:solidFill>
                        <a:latin typeface="Cambria Math" panose="02040503050406030204" pitchFamily="18" charset="0"/>
                      </a:rPr>
                      <m:t>)</m:t>
                    </m:r>
                  </m:oMath>
                </a14:m>
                <a:endParaRPr lang="en-US" sz="1600" dirty="0">
                  <a:solidFill>
                    <a:srgbClr val="002060"/>
                  </a:solidFill>
                </a:endParaRPr>
              </a:p>
              <a:p>
                <a:r>
                  <a:rPr lang="en-US" sz="2000" dirty="0"/>
                  <a:t>	</a:t>
                </a:r>
                <a14:m>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oMath>
                </a14:m>
                <a:endParaRPr lang="en-US" sz="2000" b="0" dirty="0"/>
              </a:p>
              <a:p>
                <a:r>
                  <a:rPr lang="en-US" sz="2000" dirty="0"/>
                  <a:t>	</a:t>
                </a:r>
                <a14:m>
                  <m:oMath xmlns:m="http://schemas.openxmlformats.org/officeDocument/2006/math">
                    <m:r>
                      <a:rPr lang="en-US" sz="1600" b="0" i="1" smtClean="0">
                        <a:solidFill>
                          <a:srgbClr val="002060"/>
                        </a:solidFill>
                        <a:latin typeface="Cambria Math" panose="02040503050406030204" pitchFamily="18" charset="0"/>
                      </a:rPr>
                      <m:t>(</m:t>
                    </m:r>
                    <m:r>
                      <a:rPr lang="en-US" sz="1600" b="0" i="1" smtClean="0">
                        <a:solidFill>
                          <a:srgbClr val="002060"/>
                        </a:solidFill>
                        <a:latin typeface="Cambria Math" panose="02040503050406030204" pitchFamily="18" charset="0"/>
                      </a:rPr>
                      <m:t>𝐶𝑜𝑣𝑒𝑟</m:t>
                    </m:r>
                    <m:r>
                      <a:rPr lang="en-US" sz="1600" b="0" i="1" smtClean="0">
                        <a:solidFill>
                          <a:srgbClr val="002060"/>
                        </a:solidFill>
                        <a:latin typeface="Cambria Math" panose="02040503050406030204" pitchFamily="18" charset="0"/>
                      </a:rPr>
                      <m:t> </m:t>
                    </m:r>
                    <m:r>
                      <a:rPr lang="en-US" sz="1600" b="0" i="1" smtClean="0">
                        <a:solidFill>
                          <a:srgbClr val="002060"/>
                        </a:solidFill>
                        <a:latin typeface="Cambria Math" panose="02040503050406030204" pitchFamily="18" charset="0"/>
                      </a:rPr>
                      <m:t>𝑒𝑣𝑒𝑟𝑦</m:t>
                    </m:r>
                    <m:r>
                      <a:rPr lang="en-US" sz="1600" b="0" i="1" smtClean="0">
                        <a:solidFill>
                          <a:srgbClr val="002060"/>
                        </a:solidFill>
                        <a:latin typeface="Cambria Math" panose="02040503050406030204" pitchFamily="18" charset="0"/>
                      </a:rPr>
                      <m:t> </m:t>
                    </m:r>
                    <m:r>
                      <a:rPr lang="en-US" sz="1600" b="0" i="1" smtClean="0">
                        <a:solidFill>
                          <a:srgbClr val="002060"/>
                        </a:solidFill>
                        <a:latin typeface="Cambria Math" panose="02040503050406030204" pitchFamily="18" charset="0"/>
                      </a:rPr>
                      <m:t>𝑒𝑙𝑒𝑚𝑒𝑛𝑡</m:t>
                    </m:r>
                    <m:r>
                      <a:rPr lang="en-US" sz="1600" b="0" i="1" smtClean="0">
                        <a:solidFill>
                          <a:srgbClr val="002060"/>
                        </a:solidFill>
                        <a:latin typeface="Cambria Math" panose="02040503050406030204" pitchFamily="18" charset="0"/>
                      </a:rPr>
                      <m:t> </m:t>
                    </m:r>
                    <m:r>
                      <a:rPr lang="en-US" sz="1600" b="0" i="1" smtClean="0">
                        <a:solidFill>
                          <a:srgbClr val="002060"/>
                        </a:solidFill>
                        <a:latin typeface="Cambria Math" panose="02040503050406030204" pitchFamily="18" charset="0"/>
                      </a:rPr>
                      <m:t>𝑜𝑓</m:t>
                    </m:r>
                    <m:r>
                      <a:rPr lang="en-US" sz="1600" b="0" i="1" smtClean="0">
                        <a:solidFill>
                          <a:srgbClr val="002060"/>
                        </a:solidFill>
                        <a:latin typeface="Cambria Math" panose="02040503050406030204" pitchFamily="18" charset="0"/>
                      </a:rPr>
                      <m:t> </m:t>
                    </m:r>
                    <m:r>
                      <a:rPr lang="en-US" sz="1600" b="0" i="1" smtClean="0">
                        <a:solidFill>
                          <a:srgbClr val="002060"/>
                        </a:solidFill>
                        <a:latin typeface="Cambria Math" panose="02040503050406030204" pitchFamily="18" charset="0"/>
                      </a:rPr>
                      <m:t>𝑡h𝑒</m:t>
                    </m:r>
                    <m:r>
                      <a:rPr lang="en-US" sz="1600" b="0" i="1" smtClean="0">
                        <a:solidFill>
                          <a:srgbClr val="002060"/>
                        </a:solidFill>
                        <a:latin typeface="Cambria Math" panose="02040503050406030204" pitchFamily="18" charset="0"/>
                      </a:rPr>
                      <m:t> </m:t>
                    </m:r>
                    <m:r>
                      <a:rPr lang="en-US" sz="1600" b="0" i="1" smtClean="0">
                        <a:solidFill>
                          <a:srgbClr val="002060"/>
                        </a:solidFill>
                        <a:latin typeface="Cambria Math" panose="02040503050406030204" pitchFamily="18" charset="0"/>
                      </a:rPr>
                      <m:t>𝑢𝑛𝑖𝑣𝑒𝑟𝑠𝑒</m:t>
                    </m:r>
                    <m:r>
                      <a:rPr lang="en-US" sz="1600" b="0" i="1" smtClean="0">
                        <a:solidFill>
                          <a:srgbClr val="002060"/>
                        </a:solidFill>
                        <a:latin typeface="Cambria Math" panose="02040503050406030204" pitchFamily="18" charset="0"/>
                      </a:rPr>
                      <m:t>)</m:t>
                    </m:r>
                  </m:oMath>
                </a14:m>
                <a:r>
                  <a:rPr lang="en-US" sz="2000" dirty="0"/>
                  <a:t>		 				</a:t>
                </a:r>
                <a14:m>
                  <m:oMath xmlns:m="http://schemas.openxmlformats.org/officeDocument/2006/math">
                    <m:nary>
                      <m:naryPr>
                        <m:chr m:val="∑"/>
                        <m:ctrlPr>
                          <a:rPr lang="pt-BR" sz="2000" i="1" smtClean="0">
                            <a:latin typeface="Cambria Math" panose="02040503050406030204" pitchFamily="18" charset="0"/>
                          </a:rPr>
                        </m:ctrlPr>
                      </m:naryPr>
                      <m:sub>
                        <m:r>
                          <m:rPr>
                            <m:brk m:alnAt="23"/>
                          </m:rPr>
                          <a:rPr lang="en-US" sz="2000" i="1">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𝑖</m:t>
                            </m:r>
                          </m:sub>
                        </m:sSub>
                      </m:sub>
                      <m:sup>
                        <m:r>
                          <a:rPr lang="en-US" sz="2000" i="1">
                            <a:latin typeface="Cambria Math" panose="02040503050406030204" pitchFamily="18" charset="0"/>
                          </a:rPr>
                          <m:t> </m:t>
                        </m:r>
                      </m:sup>
                      <m:e>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≥1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𝑈</m:t>
                        </m:r>
                      </m:e>
                    </m:nary>
                  </m:oMath>
                </a14:m>
                <a:endParaRPr lang="en-US" sz="2000" dirty="0"/>
              </a:p>
              <a:p>
                <a:pPr/>
                <a14:m>
                  <m:oMathPara xmlns:m="http://schemas.openxmlformats.org/officeDocument/2006/math">
                    <m:oMathParaPr>
                      <m:jc m:val="left"/>
                    </m:oMathParaPr>
                    <m:oMath xmlns:m="http://schemas.openxmlformats.org/officeDocument/2006/math">
                      <m:r>
                        <a:rPr lang="en-US" sz="1600" b="0" i="1" dirty="0" smtClean="0">
                          <a:latin typeface="Cambria Math" panose="02040503050406030204" pitchFamily="18" charset="0"/>
                        </a:rPr>
                        <m:t>                     </m:t>
                      </m:r>
                      <m:r>
                        <a:rPr lang="en-GB" sz="1600" i="1" dirty="0" smtClean="0">
                          <a:solidFill>
                            <a:srgbClr val="002060"/>
                          </a:solidFill>
                          <a:latin typeface="Cambria Math" panose="02040503050406030204" pitchFamily="18" charset="0"/>
                        </a:rPr>
                        <m:t>(</m:t>
                      </m:r>
                      <m:r>
                        <a:rPr lang="en-GB" sz="1600" i="1" dirty="0" smtClean="0">
                          <a:solidFill>
                            <a:srgbClr val="002060"/>
                          </a:solidFill>
                          <a:latin typeface="Cambria Math" panose="02040503050406030204" pitchFamily="18" charset="0"/>
                        </a:rPr>
                        <m:t>𝑒𝑣𝑒𝑟𝑦</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𝑠𝑒𝑡</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𝑖𝑠</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𝑒𝑖𝑡h𝑒𝑟</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𝑖𝑛</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𝑡h𝑒</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𝑠𝑒𝑡</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𝑐𝑜𝑣𝑒𝑟</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𝑜𝑟</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𝑛𝑜𝑡</m:t>
                      </m:r>
                      <m:r>
                        <a:rPr lang="en-GB" sz="1600" i="1" dirty="0" smtClean="0">
                          <a:solidFill>
                            <a:srgbClr val="002060"/>
                          </a:solidFill>
                          <a:latin typeface="Cambria Math" panose="02040503050406030204" pitchFamily="18" charset="0"/>
                        </a:rPr>
                        <m:t>)</m:t>
                      </m:r>
                    </m:oMath>
                  </m:oMathPara>
                </a14:m>
                <a:endParaRPr lang="en-US" sz="1600" dirty="0">
                  <a:solidFill>
                    <a:srgbClr val="002060"/>
                  </a:solidFill>
                </a:endParaRPr>
              </a:p>
              <a:p>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0, 1</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oMath>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1021978" y="1846229"/>
                <a:ext cx="6494929" cy="3487237"/>
              </a:xfrm>
              <a:prstGeom prst="rect">
                <a:avLst/>
              </a:prstGeom>
              <a:blipFill>
                <a:blip r:embed="rId3"/>
                <a:stretch>
                  <a:fillRect l="-2254" t="-1923" r="-657" b="-29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651378" y="4392225"/>
                <a:ext cx="2682786" cy="1107996"/>
              </a:xfrm>
              <a:prstGeom prst="rect">
                <a:avLst/>
              </a:prstGeom>
            </p:spPr>
            <p:style>
              <a:lnRef idx="2">
                <a:schemeClr val="dk1"/>
              </a:lnRef>
              <a:fillRef idx="1">
                <a:schemeClr val="lt1"/>
              </a:fillRef>
              <a:effectRef idx="0">
                <a:schemeClr val="dk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m:oMathPara>
                </a14:m>
                <a:endParaRPr lang="en-US" dirty="0"/>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oMath>
                  </m:oMathPara>
                </a14:m>
                <a:endParaRPr lang="en-US" dirty="0"/>
              </a:p>
              <a:p>
                <a:pPr/>
                <a:endParaRPr lang="en-US" dirty="0"/>
              </a:p>
              <a:p>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651378" y="4392225"/>
                <a:ext cx="2682786" cy="1107996"/>
              </a:xfrm>
              <a:prstGeom prst="rect">
                <a:avLst/>
              </a:prstGeom>
              <a:blipFill>
                <a:blip r:embed="rId4"/>
                <a:stretch>
                  <a:fillRect t="-546" r="-1584"/>
                </a:stretch>
              </a:blipFill>
            </p:spPr>
            <p:txBody>
              <a:bodyPr/>
              <a:lstStyle/>
              <a:p>
                <a:r>
                  <a:rPr lang="en-US">
                    <a:noFill/>
                  </a:rPr>
                  <a:t> </a:t>
                </a:r>
              </a:p>
            </p:txBody>
          </p:sp>
        </mc:Fallback>
      </mc:AlternateContent>
      <p:cxnSp>
        <p:nvCxnSpPr>
          <p:cNvPr id="8" name="Straight Arrow Connector 7"/>
          <p:cNvCxnSpPr>
            <a:endCxn id="6" idx="1"/>
          </p:cNvCxnSpPr>
          <p:nvPr/>
        </p:nvCxnSpPr>
        <p:spPr>
          <a:xfrm flipV="1">
            <a:off x="6548718" y="4946223"/>
            <a:ext cx="1102660" cy="1233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ight Brace 8"/>
          <p:cNvSpPr/>
          <p:nvPr/>
        </p:nvSpPr>
        <p:spPr>
          <a:xfrm>
            <a:off x="10337093" y="3348318"/>
            <a:ext cx="760425" cy="161988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 name="Rectangle 9"/>
              <p:cNvSpPr/>
              <p:nvPr/>
            </p:nvSpPr>
            <p:spPr>
              <a:xfrm>
                <a:off x="11235683" y="3973594"/>
                <a:ext cx="48409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1235683" y="3973594"/>
                <a:ext cx="484094" cy="369332"/>
              </a:xfrm>
              <a:prstGeom prst="rect">
                <a:avLst/>
              </a:prstGeom>
              <a:blipFill>
                <a:blip r:embed="rId5"/>
                <a:stretch>
                  <a:fillRect l="-3750" r="-10000" b="-13333"/>
                </a:stretch>
              </a:blipFill>
            </p:spPr>
            <p:txBody>
              <a:bodyPr/>
              <a:lstStyle/>
              <a:p>
                <a:r>
                  <a:rPr lang="en-US">
                    <a:noFill/>
                  </a:rPr>
                  <a:t> </a:t>
                </a:r>
              </a:p>
            </p:txBody>
          </p:sp>
        </mc:Fallback>
      </mc:AlternateContent>
    </p:spTree>
    <p:extLst>
      <p:ext uri="{BB962C8B-B14F-4D97-AF65-F5344CB8AC3E}">
        <p14:creationId xmlns:p14="http://schemas.microsoft.com/office/powerpoint/2010/main" val="248005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Linear Programming Relaxation</a:t>
            </a:r>
          </a:p>
        </p:txBody>
      </p:sp>
      <mc:AlternateContent xmlns:mc="http://schemas.openxmlformats.org/markup-compatibility/2006" xmlns:a14="http://schemas.microsoft.com/office/drawing/2010/main">
        <mc:Choice Requires="a14">
          <p:sp>
            <p:nvSpPr>
              <p:cNvPr id="4" name="TextBox 3"/>
              <p:cNvSpPr txBox="1"/>
              <p:nvPr/>
            </p:nvSpPr>
            <p:spPr>
              <a:xfrm>
                <a:off x="1146362" y="1411940"/>
                <a:ext cx="10051676" cy="280429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𝐴𝑙𝑔𝑜𝑟𝑖𝑡h𝑚</m:t>
                      </m:r>
                      <m:r>
                        <a:rPr lang="en-US" b="0" i="1" smtClean="0">
                          <a:latin typeface="Cambria Math" panose="02040503050406030204" pitchFamily="18" charset="0"/>
                        </a:rPr>
                        <m:t> </m:t>
                      </m:r>
                      <m:r>
                        <a:rPr lang="en-US" b="1" i="1" smtClean="0">
                          <a:latin typeface="Cambria Math" panose="02040503050406030204" pitchFamily="18" charset="0"/>
                        </a:rPr>
                        <m:t>𝑹𝒂𝒏𝒅𝒐𝒎𝒊𝒛𝒆𝒅𝑹𝒐𝒖𝒏𝒅</m:t>
                      </m:r>
                      <m:r>
                        <a:rPr lang="en-US" b="1" i="1" smtClean="0">
                          <a:latin typeface="Cambria Math" panose="02040503050406030204" pitchFamily="18" charset="0"/>
                        </a:rPr>
                        <m:t>:</m:t>
                      </m:r>
                    </m:oMath>
                  </m:oMathPara>
                </a14:m>
                <a:endParaRPr lang="en-US" b="1" dirty="0"/>
              </a:p>
              <a:p>
                <a:r>
                  <a:rPr lang="en-US" b="1" dirty="0"/>
                  <a:t>	</a:t>
                </a:r>
                <a14:m>
                  <m:oMath xmlns:m="http://schemas.openxmlformats.org/officeDocument/2006/math">
                    <m:r>
                      <a:rPr lang="en-US" b="1" i="1" smtClean="0">
                        <a:latin typeface="Cambria Math" panose="02040503050406030204" pitchFamily="18" charset="0"/>
                      </a:rPr>
                      <m:t>𝑰𝒏𝒑𝒖𝒕</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m:t>
                        </m:r>
                      </m:sub>
                    </m:sSub>
                    <m:r>
                      <a:rPr lang="en-US" b="0" i="1" smtClean="0">
                        <a:latin typeface="Cambria Math" panose="02040503050406030204" pitchFamily="18" charset="0"/>
                      </a:rPr>
                      <m:t> </m:t>
                    </m:r>
                    <m:r>
                      <a:rPr lang="en-US" b="0" i="1" smtClean="0">
                        <a:latin typeface="Cambria Math" panose="02040503050406030204" pitchFamily="18" charset="0"/>
                      </a:rPr>
                      <m:t>𝑓𝑒𝑎𝑠𝑖𝑏𝑙𝑒</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endParaRPr lang="en-US" b="0" i="1" dirty="0">
                  <a:latin typeface="Cambria Math" panose="02040503050406030204" pitchFamily="18" charset="0"/>
                </a:endParaRPr>
              </a:p>
              <a:p>
                <a:r>
                  <a:rPr lang="en-US" b="0" dirty="0"/>
                  <a:t>	</a:t>
                </a:r>
              </a:p>
              <a:p>
                <a:pPr lvl="2"/>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𝜙</m:t>
                      </m:r>
                    </m:oMath>
                  </m:oMathPara>
                </a14:m>
                <a:endParaRPr lang="en-US" b="0" dirty="0"/>
              </a:p>
              <a:p>
                <a:pPr lvl="2"/>
                <a:endParaRPr lang="en-US" b="0" dirty="0"/>
              </a:p>
              <a:p>
                <a:pPr lvl="2"/>
                <a14:m>
                  <m:oMath xmlns:m="http://schemas.openxmlformats.org/officeDocument/2006/math">
                    <m:r>
                      <a:rPr lang="en-US" b="0" i="1" smtClean="0">
                        <a:latin typeface="Cambria Math" panose="02040503050406030204" pitchFamily="18" charset="0"/>
                      </a:rPr>
                      <m:t>𝑤h𝑖𝑙𝑒</m:t>
                    </m:r>
                    <m:r>
                      <a:rPr lang="en-US" b="0" i="1" smtClean="0">
                        <a:latin typeface="Cambria Math" panose="02040503050406030204" pitchFamily="18" charset="0"/>
                      </a:rPr>
                      <m:t> </m:t>
                    </m:r>
                    <m:r>
                      <a:rPr lang="en-US" b="0" i="1" smtClean="0">
                        <a:latin typeface="Cambria Math" panose="02040503050406030204" pitchFamily="18" charset="0"/>
                      </a:rPr>
                      <m:t>𝑡h𝑒𝑟𝑒</m:t>
                    </m:r>
                    <m:r>
                      <a:rPr lang="en-US" b="0" i="1" smtClean="0">
                        <a:latin typeface="Cambria Math" panose="02040503050406030204" pitchFamily="18" charset="0"/>
                      </a:rPr>
                      <m:t> </m:t>
                    </m:r>
                    <m:r>
                      <a:rPr lang="en-US" b="0" i="1" smtClean="0">
                        <a:latin typeface="Cambria Math" panose="02040503050406030204" pitchFamily="18" charset="0"/>
                      </a:rPr>
                      <m:t>𝑎𝑟𝑒</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𝑠𝑢𝑐h</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  </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e>
                    </m:nary>
                  </m:oMath>
                </a14:m>
                <a:r>
                  <a:rPr lang="en-US" b="0" dirty="0"/>
                  <a:t> </a:t>
                </a:r>
              </a:p>
              <a:p>
                <a:pPr lvl="2"/>
                <a:r>
                  <a:rPr lang="en-US" b="0" dirty="0"/>
                  <a:t>             </a:t>
                </a:r>
                <a14:m>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𝑚</m:t>
                    </m:r>
                  </m:oMath>
                </a14:m>
                <a:endParaRPr lang="en-US" b="0" dirty="0"/>
              </a:p>
              <a:p>
                <a:pPr lvl="2"/>
                <a:r>
                  <a:rPr lang="en-US" dirty="0"/>
                  <a:t>	      - </a:t>
                </a:r>
                <a14:m>
                  <m:oMath xmlns:m="http://schemas.openxmlformats.org/officeDocument/2006/math">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𝑝𝑟𝑜𝑏𝑎𝑏𝑖𝑙𝑖𝑡𝑦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𝑎𝑠𝑠𝑖𝑔𝑛</m:t>
                    </m:r>
                    <m:r>
                      <a:rPr lang="en-US" b="0" i="1" smtClean="0">
                        <a:latin typeface="Cambria Math" panose="02040503050406030204" pitchFamily="18" charset="0"/>
                      </a:rPr>
                      <m:t> </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𝑜𝑡h𝑒𝑟𝑤𝑖𝑠𝑒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𝑛𝑜𝑡h𝑖𝑛𝑔</m:t>
                    </m:r>
                  </m:oMath>
                </a14:m>
                <a:endParaRPr lang="en-US" b="0" dirty="0">
                  <a:ea typeface="Cambria Math" panose="02040503050406030204" pitchFamily="18" charset="0"/>
                </a:endParaRPr>
              </a:p>
              <a:p>
                <a:endParaRPr lang="en-US" b="0" i="1" dirty="0">
                  <a:latin typeface="Cambria Math" panose="02040503050406030204" pitchFamily="18" charset="0"/>
                  <a:ea typeface="Cambria Math" panose="02040503050406030204" pitchFamily="18" charset="0"/>
                </a:endParaRPr>
              </a:p>
              <a:p>
                <a14:m>
                  <m:oMath xmlns:m="http://schemas.openxmlformats.org/officeDocument/2006/math">
                    <m:r>
                      <a:rPr lang="en-US" b="0" i="1" smtClean="0">
                        <a:latin typeface="Cambria Math" panose="02040503050406030204" pitchFamily="18" charset="0"/>
                        <a:ea typeface="Cambria Math" panose="02040503050406030204" pitchFamily="18" charset="0"/>
                      </a:rPr>
                      <m:t> </m:t>
                    </m:r>
                  </m:oMath>
                </a14:m>
                <a:r>
                  <a:rPr lang="en-US" dirty="0"/>
                  <a:t>	</a:t>
                </a:r>
                <a14:m>
                  <m:oMath xmlns:m="http://schemas.openxmlformats.org/officeDocument/2006/math">
                    <m:r>
                      <a:rPr lang="en-US" b="0" i="1" smtClean="0">
                        <a:latin typeface="Cambria Math" panose="02040503050406030204" pitchFamily="18" charset="0"/>
                      </a:rPr>
                      <m:t>𝑅𝑒𝑡𝑢𝑟𝑛</m:t>
                    </m:r>
                    <m:r>
                      <a:rPr lang="en-US" b="0" i="1" smtClean="0">
                        <a:latin typeface="Cambria Math" panose="02040503050406030204" pitchFamily="18" charset="0"/>
                      </a:rPr>
                      <m:t> </m:t>
                    </m:r>
                    <m:r>
                      <a:rPr lang="en-US" b="0" i="1" smtClean="0">
                        <a:latin typeface="Cambria Math" panose="02040503050406030204" pitchFamily="18" charset="0"/>
                      </a:rPr>
                      <m:t>𝐼</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46362" y="1411940"/>
                <a:ext cx="10051676" cy="2804294"/>
              </a:xfrm>
              <a:prstGeom prst="rect">
                <a:avLst/>
              </a:prstGeom>
              <a:blipFill>
                <a:blip r:embed="rId3"/>
                <a:stretch>
                  <a:fillRect t="-216"/>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65729" y="4814047"/>
                <a:ext cx="9197789" cy="138499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spAutoFit/>
              </a:bodyPr>
              <a:lstStyle/>
              <a:p>
                <a:r>
                  <a:rPr lang="en-US" b="1" dirty="0"/>
                  <a:t> </a:t>
                </a:r>
                <a14:m>
                  <m:oMath xmlns:m="http://schemas.openxmlformats.org/officeDocument/2006/math">
                    <m:r>
                      <a:rPr lang="en-US" b="1" i="1" smtClean="0">
                        <a:latin typeface="Cambria Math" panose="02040503050406030204" pitchFamily="18" charset="0"/>
                      </a:rPr>
                      <m:t>𝑭𝒂𝒄𝒕</m:t>
                    </m:r>
                    <m:r>
                      <a:rPr lang="en-US" b="0" i="1" smtClean="0">
                        <a:latin typeface="Cambria Math" panose="02040503050406030204" pitchFamily="18" charset="0"/>
                      </a:rPr>
                      <m:t>: </m:t>
                    </m:r>
                    <m:r>
                      <a:rPr lang="en-US" b="0" i="1" smtClean="0">
                        <a:latin typeface="Cambria Math" panose="02040503050406030204" pitchFamily="18" charset="0"/>
                      </a:rPr>
                      <m:t>𝐺𝑖𝑣𝑒𝑛</m:t>
                    </m:r>
                    <m:r>
                      <a:rPr lang="en-US" b="0" i="1" smtClean="0">
                        <a:latin typeface="Cambria Math" panose="02040503050406030204" pitchFamily="18" charset="0"/>
                      </a:rPr>
                      <m:t> </m:t>
                    </m:r>
                    <m:r>
                      <a:rPr lang="en-US" b="0" i="1" smtClean="0">
                        <a:latin typeface="Cambria Math" panose="02040503050406030204" pitchFamily="18" charset="0"/>
                      </a:rPr>
                      <m:t>𝑎𝑛</m:t>
                    </m:r>
                    <m:r>
                      <a:rPr lang="en-US" b="0" i="1" smtClean="0">
                        <a:latin typeface="Cambria Math" panose="02040503050406030204" pitchFamily="18" charset="0"/>
                      </a:rPr>
                      <m:t> </m:t>
                    </m:r>
                    <m:r>
                      <a:rPr lang="en-US" b="0" i="1" smtClean="0">
                        <a:latin typeface="Cambria Math" panose="02040503050406030204" pitchFamily="18" charset="0"/>
                      </a:rPr>
                      <m:t>𝑜𝑝𝑡𝑖𝑚𝑎𝑙</m:t>
                    </m:r>
                    <m:r>
                      <a:rPr lang="en-US" b="0" i="1" smtClean="0">
                        <a:latin typeface="Cambria Math" panose="02040503050406030204" pitchFamily="18" charset="0"/>
                      </a:rPr>
                      <m:t> </m:t>
                    </m:r>
                    <m:r>
                      <a:rPr lang="en-US" b="0" i="1" smtClean="0">
                        <a:latin typeface="Cambria Math" panose="02040503050406030204" pitchFamily="18" charset="0"/>
                      </a:rPr>
                      <m:t>𝑠𝑜𝑙𝑢𝑡𝑖𝑜𝑛</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 …,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𝑚</m:t>
                            </m:r>
                          </m:sub>
                          <m:sup>
                            <m:r>
                              <a:rPr lang="en-US" b="0" i="1" smtClean="0">
                                <a:latin typeface="Cambria Math" panose="02040503050406030204" pitchFamily="18" charset="0"/>
                              </a:rPr>
                              <m:t>∗</m:t>
                            </m:r>
                          </m:sup>
                        </m:sSub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𝑎𝑙𝑔𝑜𝑟𝑖𝑡h𝑚</m:t>
                    </m:r>
                    <m:r>
                      <a:rPr lang="en-US" b="0" i="1" smtClean="0">
                        <a:latin typeface="Cambria Math" panose="02040503050406030204" pitchFamily="18" charset="0"/>
                      </a:rPr>
                      <m:t> </m:t>
                    </m:r>
                    <m:r>
                      <a:rPr lang="en-US" b="0" i="1" smtClean="0">
                        <a:latin typeface="Cambria Math" panose="02040503050406030204" pitchFamily="18" charset="0"/>
                      </a:rPr>
                      <m:t>𝑅𝑎𝑛𝑑𝑜𝑚𝑖𝑧𝑒𝑑𝑅𝑜𝑢𝑛𝑑</m:t>
                    </m:r>
                    <m:r>
                      <a:rPr lang="en-US" b="0" i="1" smtClean="0">
                        <a:latin typeface="Cambria Math" panose="02040503050406030204" pitchFamily="18" charset="0"/>
                      </a:rPr>
                      <m:t> </m:t>
                    </m:r>
                    <m:r>
                      <a:rPr lang="en-US" b="0" i="1" smtClean="0">
                        <a:latin typeface="Cambria Math" panose="02040503050406030204" pitchFamily="18" charset="0"/>
                      </a:rPr>
                      <m:t>𝑜𝑢𝑡𝑝𝑢𝑡𝑠</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𝑝𝑟𝑜𝑏𝑎𝑏𝑖𝑙𝑖𝑡𝑦</m:t>
                    </m:r>
                    <m:r>
                      <a:rPr lang="en-US" b="0" i="1" smtClean="0">
                        <a:latin typeface="Cambria Math" panose="02040503050406030204" pitchFamily="18" charset="0"/>
                      </a:rPr>
                      <m:t>≥0.45,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𝑓𝑒𝑎𝑠𝑖𝑏𝑙𝑒</m:t>
                    </m:r>
                    <m:r>
                      <a:rPr lang="en-US" b="0" i="1" smtClean="0">
                        <a:latin typeface="Cambria Math" panose="02040503050406030204" pitchFamily="18" charset="0"/>
                      </a:rPr>
                      <m:t> </m:t>
                    </m:r>
                    <m:r>
                      <a:rPr lang="en-US" b="0" i="1" smtClean="0">
                        <a:latin typeface="Cambria Math" panose="02040503050406030204" pitchFamily="18" charset="0"/>
                      </a:rPr>
                      <m:t>𝑠𝑜𝑙𝑢𝑡𝑖𝑜𝑛</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𝑐𝑜𝑣𝑒𝑟</m:t>
                    </m:r>
                    <m:r>
                      <a:rPr lang="en-US" b="0" i="1" smtClean="0">
                        <a:latin typeface="Cambria Math" panose="02040503050406030204" pitchFamily="18" charset="0"/>
                      </a:rPr>
                      <m:t> </m:t>
                    </m:r>
                    <m:r>
                      <a:rPr lang="en-US" b="0" i="1" smtClean="0">
                        <a:latin typeface="Cambria Math" panose="02040503050406030204" pitchFamily="18" charset="0"/>
                      </a:rPr>
                      <m:t>𝑝𝑟𝑜𝑏𝑙𝑒𝑚</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𝑐𝑜𝑛𝑡𝑎𝑖𝑛𝑠</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𝑚𝑜𝑠𝑡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d>
                          </m:e>
                        </m:func>
                        <m:r>
                          <a:rPr lang="en-US" b="0" i="1" smtClean="0">
                            <a:latin typeface="Cambria Math" panose="02040503050406030204" pitchFamily="18" charset="0"/>
                          </a:rPr>
                          <m:t>+6</m:t>
                        </m:r>
                      </m:e>
                    </m:d>
                    <m:r>
                      <a:rPr lang="en-US" b="0" i="1" smtClean="0">
                        <a:latin typeface="Cambria Math" panose="02040503050406030204" pitchFamily="18" charset="0"/>
                      </a:rPr>
                      <m:t> . </m:t>
                    </m:r>
                    <m:r>
                      <a:rPr lang="en-US" b="0" i="1" smtClean="0">
                        <a:latin typeface="Cambria Math" panose="02040503050406030204" pitchFamily="18" charset="0"/>
                      </a:rPr>
                      <m:t>𝑜𝑝𝑡</m:t>
                    </m:r>
                    <m:r>
                      <a:rPr lang="en-US" b="0" i="1" smtClean="0">
                        <a:latin typeface="Cambria Math" panose="02040503050406030204" pitchFamily="18" charset="0"/>
                      </a:rPr>
                      <m:t>  </m:t>
                    </m:r>
                    <m:r>
                      <a:rPr lang="en-US" b="0" i="1" smtClean="0">
                        <a:latin typeface="Cambria Math" panose="02040503050406030204" pitchFamily="18" charset="0"/>
                      </a:rPr>
                      <m:t>𝑠𝑒𝑡𝑠</m:t>
                    </m:r>
                  </m:oMath>
                </a14:m>
                <a:endParaRPr lang="en-US" b="0" dirty="0"/>
              </a:p>
              <a:p>
                <a:pPr/>
                <a14:m>
                  <m:oMathPara xmlns:m="http://schemas.openxmlformats.org/officeDocument/2006/math">
                    <m:oMathParaPr>
                      <m:jc m:val="right"/>
                    </m:oMathParaPr>
                    <m:oMath xmlns:m="http://schemas.openxmlformats.org/officeDocument/2006/math">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𝐴𝑛𝑎𝑙𝑦𝑠𝑖𝑠</m:t>
                      </m:r>
                      <m:r>
                        <a:rPr lang="en-US" b="0" i="1" smtClean="0">
                          <a:solidFill>
                            <a:srgbClr val="002060"/>
                          </a:solidFill>
                          <a:latin typeface="Cambria Math" panose="02040503050406030204" pitchFamily="18" charset="0"/>
                        </a:rPr>
                        <m:t> </m:t>
                      </m:r>
                      <m:r>
                        <a:rPr lang="en-US" b="0" i="1" smtClean="0">
                          <a:solidFill>
                            <a:srgbClr val="002060"/>
                          </a:solidFill>
                          <a:latin typeface="Cambria Math" panose="02040503050406030204" pitchFamily="18" charset="0"/>
                        </a:rPr>
                        <m:t>𝑤𝑖𝑙𝑙</m:t>
                      </m:r>
                      <m:r>
                        <a:rPr lang="en-US" b="0" i="1" smtClean="0">
                          <a:solidFill>
                            <a:srgbClr val="002060"/>
                          </a:solidFill>
                          <a:latin typeface="Cambria Math" panose="02040503050406030204" pitchFamily="18" charset="0"/>
                        </a:rPr>
                        <m:t> </m:t>
                      </m:r>
                      <m:r>
                        <a:rPr lang="en-US" b="0" i="1" smtClean="0">
                          <a:solidFill>
                            <a:srgbClr val="002060"/>
                          </a:solidFill>
                          <a:latin typeface="Cambria Math" panose="02040503050406030204" pitchFamily="18" charset="0"/>
                        </a:rPr>
                        <m:t>𝑏𝑒</m:t>
                      </m:r>
                      <m:r>
                        <a:rPr lang="en-US" b="0" i="1" smtClean="0">
                          <a:solidFill>
                            <a:srgbClr val="002060"/>
                          </a:solidFill>
                          <a:latin typeface="Cambria Math" panose="02040503050406030204" pitchFamily="18" charset="0"/>
                        </a:rPr>
                        <m:t> </m:t>
                      </m:r>
                      <m:r>
                        <a:rPr lang="en-US" b="0" i="1" smtClean="0">
                          <a:solidFill>
                            <a:srgbClr val="002060"/>
                          </a:solidFill>
                          <a:latin typeface="Cambria Math" panose="02040503050406030204" pitchFamily="18" charset="0"/>
                        </a:rPr>
                        <m:t>𝑠h𝑜𝑤𝑛</m:t>
                      </m:r>
                      <m:r>
                        <a:rPr lang="en-US" b="0" i="1" smtClean="0">
                          <a:solidFill>
                            <a:srgbClr val="002060"/>
                          </a:solidFill>
                          <a:latin typeface="Cambria Math" panose="02040503050406030204" pitchFamily="18" charset="0"/>
                        </a:rPr>
                        <m:t> </m:t>
                      </m:r>
                      <m:r>
                        <a:rPr lang="en-US" b="0" i="1" smtClean="0">
                          <a:solidFill>
                            <a:srgbClr val="002060"/>
                          </a:solidFill>
                          <a:latin typeface="Cambria Math" panose="02040503050406030204" pitchFamily="18" charset="0"/>
                        </a:rPr>
                        <m:t>𝑙𝑎𝑡𝑒𝑟</m:t>
                      </m:r>
                      <m:r>
                        <a:rPr lang="en-US" b="0" i="1" smtClean="0">
                          <a:solidFill>
                            <a:srgbClr val="002060"/>
                          </a:solidFill>
                          <a:latin typeface="Cambria Math" panose="02040503050406030204" pitchFamily="18" charset="0"/>
                        </a:rPr>
                        <m:t>]</m:t>
                      </m:r>
                    </m:oMath>
                  </m:oMathPara>
                </a14:m>
                <a:endParaRPr lang="en-US" dirty="0">
                  <a:solidFill>
                    <a:srgbClr val="00206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465729" y="4814047"/>
                <a:ext cx="9197789" cy="1384995"/>
              </a:xfrm>
              <a:prstGeom prst="rect">
                <a:avLst/>
              </a:prstGeom>
              <a:blipFill>
                <a:blip r:embed="rId4"/>
                <a:stretch>
                  <a:fillRect l="-794" r="-1191" b="-6114"/>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356731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mc:AlternateContent xmlns:mc="http://schemas.openxmlformats.org/markup-compatibility/2006">
        <mc:Choice xmlns:a14="http://schemas.microsoft.com/office/drawing/2010/main" Requires="a14">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3068672994"/>
                  </p:ext>
                </p:extLst>
              </p:nvPr>
            </p:nvGraphicFramePr>
            <p:xfrm>
              <a:off x="1559857" y="1595534"/>
              <a:ext cx="9224684" cy="5118140"/>
            </p:xfrm>
            <a:graphic>
              <a:graphicData uri="http://schemas.openxmlformats.org/drawingml/2006/table">
                <a:tbl>
                  <a:tblPr firstRow="1" bandRow="1">
                    <a:tableStyleId>{5C22544A-7EE6-4342-B048-85BDC9FD1C3A}</a:tableStyleId>
                  </a:tblPr>
                  <a:tblGrid>
                    <a:gridCol w="2306171">
                      <a:extLst>
                        <a:ext uri="{9D8B030D-6E8A-4147-A177-3AD203B41FA5}">
                          <a16:colId xmlns:a16="http://schemas.microsoft.com/office/drawing/2014/main" val="3686384462"/>
                        </a:ext>
                      </a:extLst>
                    </a:gridCol>
                    <a:gridCol w="2306171">
                      <a:extLst>
                        <a:ext uri="{9D8B030D-6E8A-4147-A177-3AD203B41FA5}">
                          <a16:colId xmlns:a16="http://schemas.microsoft.com/office/drawing/2014/main" val="3484047940"/>
                        </a:ext>
                      </a:extLst>
                    </a:gridCol>
                    <a:gridCol w="2306171">
                      <a:extLst>
                        <a:ext uri="{9D8B030D-6E8A-4147-A177-3AD203B41FA5}">
                          <a16:colId xmlns:a16="http://schemas.microsoft.com/office/drawing/2014/main" val="2879097466"/>
                        </a:ext>
                      </a:extLst>
                    </a:gridCol>
                    <a:gridCol w="2306171">
                      <a:extLst>
                        <a:ext uri="{9D8B030D-6E8A-4147-A177-3AD203B41FA5}">
                          <a16:colId xmlns:a16="http://schemas.microsoft.com/office/drawing/2014/main" val="2369752458"/>
                        </a:ext>
                      </a:extLst>
                    </a:gridCol>
                  </a:tblGrid>
                  <a:tr h="646785">
                    <a:tc>
                      <a:txBody>
                        <a:bodyPr/>
                        <a:lstStyle/>
                        <a:p>
                          <a:pPr algn="ctr"/>
                          <a:endParaRPr lang="en-US" sz="2000" dirty="0"/>
                        </a:p>
                      </a:txBody>
                      <a:tcPr/>
                    </a:tc>
                    <a:tc>
                      <a:txBody>
                        <a:bodyPr/>
                        <a:lstStyle/>
                        <a:p>
                          <a:pPr algn="ctr"/>
                          <a:r>
                            <a:rPr lang="en-US" sz="2000" dirty="0"/>
                            <a:t>Greedy Heuristic Based</a:t>
                          </a:r>
                        </a:p>
                        <a:p>
                          <a:pPr algn="ctr"/>
                          <a:endParaRPr lang="en-US" sz="2000" dirty="0"/>
                        </a:p>
                      </a:txBody>
                      <a:tcPr/>
                    </a:tc>
                    <a:tc>
                      <a:txBody>
                        <a:bodyPr/>
                        <a:lstStyle/>
                        <a:p>
                          <a:pPr algn="ctr"/>
                          <a:r>
                            <a:rPr lang="en-US" sz="2000" dirty="0"/>
                            <a:t>Dynamic Programming</a:t>
                          </a:r>
                        </a:p>
                      </a:txBody>
                      <a:tcPr/>
                    </a:tc>
                    <a:tc>
                      <a:txBody>
                        <a:bodyPr/>
                        <a:lstStyle/>
                        <a:p>
                          <a:pPr algn="ctr"/>
                          <a:r>
                            <a:rPr lang="en-US" sz="2000" dirty="0"/>
                            <a:t>Linear Programming</a:t>
                          </a:r>
                        </a:p>
                      </a:txBody>
                      <a:tcPr/>
                    </a:tc>
                    <a:extLst>
                      <a:ext uri="{0D108BD9-81ED-4DB2-BD59-A6C34878D82A}">
                        <a16:rowId xmlns:a16="http://schemas.microsoft.com/office/drawing/2014/main" val="2632335557"/>
                      </a:ext>
                    </a:extLst>
                  </a:tr>
                  <a:tr h="479435">
                    <a:tc>
                      <a:txBody>
                        <a:bodyPr/>
                        <a:lstStyle/>
                        <a:p>
                          <a:r>
                            <a:rPr lang="en-US" dirty="0"/>
                            <a:t>Type of Algorithm</a:t>
                          </a:r>
                        </a:p>
                      </a:txBody>
                      <a:tcPr/>
                    </a:tc>
                    <a:tc>
                      <a:txBody>
                        <a:bodyPr/>
                        <a:lstStyle/>
                        <a:p>
                          <a:pPr algn="ctr"/>
                          <a:r>
                            <a:rPr lang="en-US" sz="1800" dirty="0"/>
                            <a:t>Approximation Algorithm</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Exact Algorithm</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Approximation Algorithm</a:t>
                          </a:r>
                          <a:endParaRPr lang="en-US" dirty="0"/>
                        </a:p>
                        <a:p>
                          <a:endParaRPr lang="en-US" dirty="0"/>
                        </a:p>
                      </a:txBody>
                      <a:tcPr/>
                    </a:tc>
                    <a:extLst>
                      <a:ext uri="{0D108BD9-81ED-4DB2-BD59-A6C34878D82A}">
                        <a16:rowId xmlns:a16="http://schemas.microsoft.com/office/drawing/2014/main" val="1190550509"/>
                      </a:ext>
                    </a:extLst>
                  </a:tr>
                  <a:tr h="479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Complexity</a:t>
                          </a:r>
                        </a:p>
                      </a:txBody>
                      <a:tcPr/>
                    </a:tc>
                    <a:tc>
                      <a:txBody>
                        <a:bodyPr/>
                        <a:lstStyle/>
                        <a:p>
                          <a:pPr algn="ctr"/>
                          <a:r>
                            <a:rPr lang="en-US" i="1" dirty="0">
                              <a:solidFill>
                                <a:schemeClr val="tx1"/>
                              </a:solidFill>
                            </a:rPr>
                            <a:t>O(</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𝑚𝑛</m:t>
                                  </m:r>
                                </m:e>
                                <m:sup>
                                  <m:r>
                                    <a:rPr lang="en-US" b="0" i="1" smtClean="0">
                                      <a:solidFill>
                                        <a:schemeClr val="tx1"/>
                                      </a:solidFill>
                                      <a:latin typeface="Cambria Math" panose="02040503050406030204" pitchFamily="18" charset="0"/>
                                    </a:rPr>
                                    <m:t>2</m:t>
                                  </m:r>
                                </m:sup>
                              </m:sSup>
                            </m:oMath>
                          </a14:m>
                          <a:r>
                            <a:rPr lang="en-US" i="1" dirty="0">
                              <a:solidFill>
                                <a:schemeClr val="tx1"/>
                              </a:solidFill>
                            </a:rPr>
                            <a:t>)</a:t>
                          </a:r>
                          <a:endParaRPr lang="en-US" dirty="0">
                            <a:solidFill>
                              <a:schemeClr val="tx1"/>
                            </a:solidFill>
                          </a:endParaRPr>
                        </a:p>
                      </a:txBody>
                      <a:tcPr/>
                    </a:tc>
                    <a:tc>
                      <a:txBody>
                        <a:bodyPr/>
                        <a:lstStyle/>
                        <a:p>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𝑂</m:t>
                              </m:r>
                              <m:r>
                                <a:rPr lang="en-US" b="0" i="1" dirty="0" smtClean="0">
                                  <a:solidFill>
                                    <a:schemeClr val="tx1"/>
                                  </a:solidFill>
                                  <a:latin typeface="Cambria Math" panose="02040503050406030204" pitchFamily="18" charset="0"/>
                                </a:rPr>
                                <m:t>(</m:t>
                              </m:r>
                              <m:sSup>
                                <m:sSupPr>
                                  <m:ctrlPr>
                                    <a:rPr lang="en-US" b="0" i="1" dirty="0" smtClean="0">
                                      <a:solidFill>
                                        <a:schemeClr val="tx1"/>
                                      </a:solidFill>
                                      <a:latin typeface="Cambria Math" panose="02040503050406030204" pitchFamily="18" charset="0"/>
                                    </a:rPr>
                                  </m:ctrlPr>
                                </m:sSupPr>
                                <m:e>
                                  <m:r>
                                    <a:rPr lang="en-US" b="0" i="1" dirty="0" smtClean="0">
                                      <a:solidFill>
                                        <a:schemeClr val="tx1"/>
                                      </a:solidFill>
                                      <a:latin typeface="Cambria Math" panose="02040503050406030204" pitchFamily="18" charset="0"/>
                                    </a:rPr>
                                    <m:t>2</m:t>
                                  </m:r>
                                </m:e>
                                <m:sup>
                                  <m:r>
                                    <a:rPr lang="en-US" b="0" i="1" dirty="0" smtClean="0">
                                      <a:solidFill>
                                        <a:schemeClr val="tx1"/>
                                      </a:solidFill>
                                      <a:latin typeface="Cambria Math" panose="02040503050406030204" pitchFamily="18" charset="0"/>
                                    </a:rPr>
                                    <m:t>𝑛</m:t>
                                  </m:r>
                                </m:sup>
                              </m:sSup>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𝑝𝑜𝑙𝑦</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𝑚</m:t>
                              </m:r>
                              <m:r>
                                <a:rPr lang="en-US" b="0" i="1" dirty="0" smtClean="0">
                                  <a:solidFill>
                                    <a:schemeClr val="tx1"/>
                                  </a:solidFill>
                                  <a:latin typeface="Cambria Math" panose="02040503050406030204" pitchFamily="18" charset="0"/>
                                </a:rPr>
                                <m:t>))</m:t>
                              </m:r>
                            </m:oMath>
                          </a14:m>
                          <a:endParaRPr lang="en-US"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𝑂</m:t>
                                </m:r>
                                <m:r>
                                  <a:rPr lang="en-US" sz="1600" b="0" i="1" dirty="0" smtClean="0">
                                    <a:solidFill>
                                      <a:schemeClr val="tx1"/>
                                    </a:solidFill>
                                    <a:latin typeface="Cambria Math" panose="02040503050406030204" pitchFamily="18" charset="0"/>
                                  </a:rPr>
                                  <m:t>(</m:t>
                                </m:r>
                                <m:sSup>
                                  <m:sSupPr>
                                    <m:ctrlPr>
                                      <a:rPr lang="en-US" sz="1600" b="0" i="1" dirty="0" smtClean="0">
                                        <a:solidFill>
                                          <a:schemeClr val="tx1"/>
                                        </a:solidFill>
                                        <a:latin typeface="Cambria Math" panose="02040503050406030204" pitchFamily="18" charset="0"/>
                                      </a:rPr>
                                    </m:ctrlPr>
                                  </m:sSupPr>
                                  <m:e>
                                    <m:r>
                                      <a:rPr lang="en-US" sz="1600" b="0" i="1" dirty="0" smtClean="0">
                                        <a:solidFill>
                                          <a:schemeClr val="tx1"/>
                                        </a:solidFill>
                                        <a:latin typeface="Cambria Math" panose="02040503050406030204" pitchFamily="18" charset="0"/>
                                      </a:rPr>
                                      <m:t>2</m:t>
                                    </m:r>
                                  </m:e>
                                  <m:sup>
                                    <m:r>
                                      <a:rPr lang="en-US" sz="1600" b="0" i="1" dirty="0" smtClean="0">
                                        <a:solidFill>
                                          <a:schemeClr val="tx1"/>
                                        </a:solidFill>
                                        <a:latin typeface="Cambria Math" panose="02040503050406030204" pitchFamily="18" charset="0"/>
                                      </a:rPr>
                                      <m:t>𝑛</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𝑚</m:t>
                                    </m:r>
                                  </m:sup>
                                </m:sSup>
                                <m:r>
                                  <a:rPr lang="en-US" sz="1600" b="0" i="1" dirty="0" smtClean="0">
                                    <a:solidFill>
                                      <a:schemeClr val="tx1"/>
                                    </a:solidFill>
                                    <a:latin typeface="Cambria Math" panose="02040503050406030204" pitchFamily="18" charset="0"/>
                                  </a:rPr>
                                  <m:t>∗</m:t>
                                </m:r>
                                <m:d>
                                  <m:dPr>
                                    <m:ctrlPr>
                                      <a:rPr lang="en-US" sz="1600" b="0" i="1" dirty="0" smtClean="0">
                                        <a:solidFill>
                                          <a:schemeClr val="tx1"/>
                                        </a:solidFill>
                                        <a:latin typeface="Cambria Math" panose="02040503050406030204" pitchFamily="18" charset="0"/>
                                      </a:rPr>
                                    </m:ctrlPr>
                                  </m:dPr>
                                  <m:e>
                                    <m:sSup>
                                      <m:sSupPr>
                                        <m:ctrlPr>
                                          <a:rPr lang="en-US" sz="1600" b="0" i="1" dirty="0" smtClean="0">
                                            <a:solidFill>
                                              <a:schemeClr val="tx1"/>
                                            </a:solidFill>
                                            <a:latin typeface="Cambria Math" panose="02040503050406030204" pitchFamily="18" charset="0"/>
                                          </a:rPr>
                                        </m:ctrlPr>
                                      </m:sSupPr>
                                      <m:e>
                                        <m:r>
                                          <a:rPr lang="en-US" sz="1600" b="0" i="1" dirty="0" smtClean="0">
                                            <a:solidFill>
                                              <a:schemeClr val="tx1"/>
                                            </a:solidFill>
                                            <a:latin typeface="Cambria Math" panose="02040503050406030204" pitchFamily="18" charset="0"/>
                                          </a:rPr>
                                          <m:t>𝑚</m:t>
                                        </m:r>
                                      </m:e>
                                      <m:sup>
                                        <m:r>
                                          <a:rPr lang="en-US" sz="1600" b="0" i="1" dirty="0" smtClean="0">
                                            <a:solidFill>
                                              <a:schemeClr val="tx1"/>
                                            </a:solidFill>
                                            <a:latin typeface="Cambria Math" panose="02040503050406030204" pitchFamily="18" charset="0"/>
                                          </a:rPr>
                                          <m:t>3</m:t>
                                        </m:r>
                                      </m:sup>
                                    </m:sSup>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𝑚𝑛</m:t>
                                    </m:r>
                                  </m:e>
                                </m:d>
                                <m:r>
                                  <a:rPr lang="en-US" sz="1600" b="0" i="1" dirty="0" smtClean="0">
                                    <a:solidFill>
                                      <a:schemeClr val="tx1"/>
                                    </a:solidFill>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2788948794"/>
                      </a:ext>
                    </a:extLst>
                  </a:tr>
                  <a:tr h="479435">
                    <a:tc>
                      <a:txBody>
                        <a:bodyPr/>
                        <a:lstStyle/>
                        <a:p>
                          <a:r>
                            <a:rPr lang="en-US" dirty="0"/>
                            <a:t>Space Complexity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chemeClr val="tx1"/>
                              </a:solidFill>
                            </a:rPr>
                            <a:t>O(1)</a:t>
                          </a:r>
                          <a:endParaRPr lang="en-US" dirty="0">
                            <a:solidFill>
                              <a:schemeClr val="tx1"/>
                            </a:solidFill>
                          </a:endParaRPr>
                        </a:p>
                      </a:txBody>
                      <a:tcPr/>
                    </a:tc>
                    <a:tc>
                      <a:txBody>
                        <a:bodyPr/>
                        <a:lstStyle/>
                        <a:p>
                          <a:r>
                            <a:rPr lang="en-US" dirty="0"/>
                            <a:t>      </a:t>
                          </a:r>
                          <a14:m>
                            <m:oMath xmlns:m="http://schemas.openxmlformats.org/officeDocument/2006/math">
                              <m:r>
                                <a:rPr lang="en-US" b="0" i="1" dirty="0" smtClean="0">
                                  <a:solidFill>
                                    <a:schemeClr val="tx1"/>
                                  </a:solidFill>
                                  <a:latin typeface="Cambria Math" panose="02040503050406030204" pitchFamily="18" charset="0"/>
                                </a:rPr>
                                <m:t>𝑂</m:t>
                              </m:r>
                              <m:r>
                                <a:rPr lang="en-US" b="0" i="1" dirty="0" smtClean="0">
                                  <a:solidFill>
                                    <a:schemeClr val="tx1"/>
                                  </a:solidFill>
                                  <a:latin typeface="Cambria Math" panose="02040503050406030204" pitchFamily="18" charset="0"/>
                                </a:rPr>
                                <m:t>(</m:t>
                              </m:r>
                              <m:sSup>
                                <m:sSupPr>
                                  <m:ctrlPr>
                                    <a:rPr lang="en-US" b="0" i="1" dirty="0" smtClean="0">
                                      <a:solidFill>
                                        <a:schemeClr val="tx1"/>
                                      </a:solidFill>
                                      <a:latin typeface="Cambria Math" panose="02040503050406030204" pitchFamily="18" charset="0"/>
                                    </a:rPr>
                                  </m:ctrlPr>
                                </m:sSupPr>
                                <m:e>
                                  <m:r>
                                    <a:rPr lang="en-US" b="0" i="1" dirty="0" smtClean="0">
                                      <a:solidFill>
                                        <a:schemeClr val="tx1"/>
                                      </a:solidFill>
                                      <a:latin typeface="Cambria Math" panose="02040503050406030204" pitchFamily="18" charset="0"/>
                                    </a:rPr>
                                    <m:t>2</m:t>
                                  </m:r>
                                </m:e>
                                <m:sup>
                                  <m:r>
                                    <a:rPr lang="en-US" b="0" i="1" dirty="0" smtClean="0">
                                      <a:solidFill>
                                        <a:schemeClr val="tx1"/>
                                      </a:solidFill>
                                      <a:latin typeface="Cambria Math" panose="02040503050406030204" pitchFamily="18" charset="0"/>
                                    </a:rPr>
                                    <m:t>𝑛</m:t>
                                  </m:r>
                                </m:sup>
                              </m:sSup>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𝑝𝑜𝑙𝑦</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𝑚</m:t>
                              </m:r>
                              <m:r>
                                <a:rPr lang="en-US" b="0" i="1" dirty="0" smtClean="0">
                                  <a:solidFill>
                                    <a:schemeClr val="tx1"/>
                                  </a:solidFill>
                                  <a:latin typeface="Cambria Math" panose="02040503050406030204" pitchFamily="18" charset="0"/>
                                </a:rPr>
                                <m:t>))</m:t>
                              </m:r>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chemeClr val="tx1"/>
                              </a:solidFill>
                            </a:rPr>
                            <a:t>O(</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oMath>
                          </a14:m>
                          <a:r>
                            <a:rPr lang="en-US" i="1" dirty="0">
                              <a:solidFill>
                                <a:schemeClr val="tx1"/>
                              </a:solidFill>
                            </a:rPr>
                            <a:t>)</a:t>
                          </a:r>
                          <a:endParaRPr lang="en-US" dirty="0">
                            <a:solidFill>
                              <a:schemeClr val="tx1"/>
                            </a:solidFill>
                          </a:endParaRPr>
                        </a:p>
                        <a:p>
                          <a:endParaRPr lang="en-US" dirty="0"/>
                        </a:p>
                      </a:txBody>
                      <a:tcPr/>
                    </a:tc>
                    <a:extLst>
                      <a:ext uri="{0D108BD9-81ED-4DB2-BD59-A6C34878D82A}">
                        <a16:rowId xmlns:a16="http://schemas.microsoft.com/office/drawing/2014/main" val="918243222"/>
                      </a:ext>
                    </a:extLst>
                  </a:tr>
                  <a:tr h="479435">
                    <a:tc>
                      <a:txBody>
                        <a:bodyPr/>
                        <a:lstStyle/>
                        <a:p>
                          <a:r>
                            <a:rPr lang="en-US" dirty="0"/>
                            <a:t>Approximation Ratio</a:t>
                          </a:r>
                        </a:p>
                      </a:txBody>
                      <a:tcPr/>
                    </a:tc>
                    <a:tc>
                      <a:txBody>
                        <a:bodyPr/>
                        <a:lstStyle/>
                        <a:p>
                          <a:r>
                            <a:rPr lang="en-US" i="1" dirty="0">
                              <a:solidFill>
                                <a:srgbClr val="FF0000"/>
                              </a:solidFill>
                            </a:rPr>
                            <a:t>                </a:t>
                          </a:r>
                          <a:r>
                            <a:rPr lang="en-US" i="1" dirty="0">
                              <a:solidFill>
                                <a:schemeClr val="tx1"/>
                              </a:solidFill>
                            </a:rPr>
                            <a:t>ln n</a:t>
                          </a:r>
                          <a:endParaRPr lang="en-US" dirty="0">
                            <a:solidFill>
                              <a:schemeClr val="tx1"/>
                            </a:solidFill>
                          </a:endParaRPr>
                        </a:p>
                      </a:txBody>
                      <a:tcPr/>
                    </a:tc>
                    <a:tc>
                      <a:txBody>
                        <a:bodyPr/>
                        <a:lstStyle/>
                        <a:p>
                          <a:r>
                            <a:rPr lang="en-US" dirty="0"/>
                            <a:t>                </a:t>
                          </a:r>
                          <a:r>
                            <a:rPr lang="en-US" sz="1600" dirty="0"/>
                            <a:t>NA</a:t>
                          </a:r>
                        </a:p>
                      </a:txBody>
                      <a:tcPr/>
                    </a:tc>
                    <a:tc>
                      <a:txBody>
                        <a:bodyPr/>
                        <a:lstStyle/>
                        <a:p>
                          <a:r>
                            <a:rPr lang="en-US" dirty="0"/>
                            <a:t>               </a:t>
                          </a:r>
                          <a:r>
                            <a:rPr lang="en-US" i="1" dirty="0">
                              <a:solidFill>
                                <a:schemeClr val="tx1"/>
                              </a:solidFill>
                            </a:rPr>
                            <a:t>ln n</a:t>
                          </a:r>
                          <a:endParaRPr lang="en-US" dirty="0"/>
                        </a:p>
                      </a:txBody>
                      <a:tcPr/>
                    </a:tc>
                    <a:extLst>
                      <a:ext uri="{0D108BD9-81ED-4DB2-BD59-A6C34878D82A}">
                        <a16:rowId xmlns:a16="http://schemas.microsoft.com/office/drawing/2014/main" val="3731182570"/>
                      </a:ext>
                    </a:extLst>
                  </a:tr>
                  <a:tr h="479435">
                    <a:tc>
                      <a:txBody>
                        <a:bodyPr/>
                        <a:lstStyle/>
                        <a:p>
                          <a:r>
                            <a:rPr lang="en-US" dirty="0"/>
                            <a:t>Computational Speed</a:t>
                          </a:r>
                        </a:p>
                      </a:txBody>
                      <a:tcPr/>
                    </a:tc>
                    <a:tc>
                      <a:txBody>
                        <a:bodyPr/>
                        <a:lstStyle/>
                        <a:p>
                          <a:r>
                            <a:rPr lang="en-US" dirty="0"/>
                            <a:t>              Faster</a:t>
                          </a:r>
                        </a:p>
                      </a:txBody>
                      <a:tcPr/>
                    </a:tc>
                    <a:tc>
                      <a:txBody>
                        <a:bodyPr/>
                        <a:lstStyle/>
                        <a:p>
                          <a:r>
                            <a:rPr lang="en-US" dirty="0"/>
                            <a:t>             Slower</a:t>
                          </a:r>
                        </a:p>
                      </a:txBody>
                      <a:tcPr/>
                    </a:tc>
                    <a:tc>
                      <a:txBody>
                        <a:bodyPr/>
                        <a:lstStyle/>
                        <a:p>
                          <a:pPr algn="ctr"/>
                          <a:r>
                            <a:rPr lang="en-US" dirty="0"/>
                            <a:t>Slower</a:t>
                          </a:r>
                        </a:p>
                      </a:txBody>
                      <a:tcPr/>
                    </a:tc>
                    <a:extLst>
                      <a:ext uri="{0D108BD9-81ED-4DB2-BD59-A6C34878D82A}">
                        <a16:rowId xmlns:a16="http://schemas.microsoft.com/office/drawing/2014/main" val="1411732825"/>
                      </a:ext>
                    </a:extLst>
                  </a:tr>
                  <a:tr h="479435">
                    <a:tc>
                      <a:txBody>
                        <a:bodyPr/>
                        <a:lstStyle/>
                        <a:p>
                          <a:r>
                            <a:rPr lang="en-US" dirty="0"/>
                            <a:t>Implementation hardness</a:t>
                          </a:r>
                        </a:p>
                      </a:txBody>
                      <a:tcPr/>
                    </a:tc>
                    <a:tc>
                      <a:txBody>
                        <a:bodyPr/>
                        <a:lstStyle/>
                        <a:p>
                          <a:pPr algn="ctr"/>
                          <a:r>
                            <a:rPr lang="en-US" dirty="0"/>
                            <a:t>  Easiest  to implement</a:t>
                          </a:r>
                        </a:p>
                      </a:txBody>
                      <a:tcPr/>
                    </a:tc>
                    <a:tc>
                      <a:txBody>
                        <a:bodyPr/>
                        <a:lstStyle/>
                        <a:p>
                          <a:pPr algn="ctr"/>
                          <a:r>
                            <a:rPr lang="en-US" dirty="0"/>
                            <a:t>  Easier than LP, harder than Greedy</a:t>
                          </a:r>
                        </a:p>
                      </a:txBody>
                      <a:tcPr/>
                    </a:tc>
                    <a:tc>
                      <a:txBody>
                        <a:bodyPr/>
                        <a:lstStyle/>
                        <a:p>
                          <a:pPr algn="ctr"/>
                          <a:r>
                            <a:rPr lang="en-US" dirty="0"/>
                            <a:t>Quite complex to implement</a:t>
                          </a:r>
                        </a:p>
                      </a:txBody>
                      <a:tcPr/>
                    </a:tc>
                    <a:extLst>
                      <a:ext uri="{0D108BD9-81ED-4DB2-BD59-A6C34878D82A}">
                        <a16:rowId xmlns:a16="http://schemas.microsoft.com/office/drawing/2014/main" val="2614301361"/>
                      </a:ext>
                    </a:extLst>
                  </a:tr>
                  <a:tr h="47943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5043482"/>
                      </a:ext>
                    </a:extLst>
                  </a:tr>
                </a:tbl>
              </a:graphicData>
            </a:graphic>
          </p:graphicFrame>
        </mc:Choice>
        <mc:Fallback>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3068672994"/>
                  </p:ext>
                </p:extLst>
              </p:nvPr>
            </p:nvGraphicFramePr>
            <p:xfrm>
              <a:off x="1559857" y="1595534"/>
              <a:ext cx="9224684" cy="5118140"/>
            </p:xfrm>
            <a:graphic>
              <a:graphicData uri="http://schemas.openxmlformats.org/drawingml/2006/table">
                <a:tbl>
                  <a:tblPr firstRow="1" bandRow="1">
                    <a:tableStyleId>{5C22544A-7EE6-4342-B048-85BDC9FD1C3A}</a:tableStyleId>
                  </a:tblPr>
                  <a:tblGrid>
                    <a:gridCol w="2306171">
                      <a:extLst>
                        <a:ext uri="{9D8B030D-6E8A-4147-A177-3AD203B41FA5}">
                          <a16:colId xmlns:a16="http://schemas.microsoft.com/office/drawing/2014/main" val="3686384462"/>
                        </a:ext>
                      </a:extLst>
                    </a:gridCol>
                    <a:gridCol w="2306171">
                      <a:extLst>
                        <a:ext uri="{9D8B030D-6E8A-4147-A177-3AD203B41FA5}">
                          <a16:colId xmlns:a16="http://schemas.microsoft.com/office/drawing/2014/main" val="3484047940"/>
                        </a:ext>
                      </a:extLst>
                    </a:gridCol>
                    <a:gridCol w="2306171">
                      <a:extLst>
                        <a:ext uri="{9D8B030D-6E8A-4147-A177-3AD203B41FA5}">
                          <a16:colId xmlns:a16="http://schemas.microsoft.com/office/drawing/2014/main" val="2879097466"/>
                        </a:ext>
                      </a:extLst>
                    </a:gridCol>
                    <a:gridCol w="2306171">
                      <a:extLst>
                        <a:ext uri="{9D8B030D-6E8A-4147-A177-3AD203B41FA5}">
                          <a16:colId xmlns:a16="http://schemas.microsoft.com/office/drawing/2014/main" val="2369752458"/>
                        </a:ext>
                      </a:extLst>
                    </a:gridCol>
                  </a:tblGrid>
                  <a:tr h="1005840">
                    <a:tc>
                      <a:txBody>
                        <a:bodyPr/>
                        <a:lstStyle/>
                        <a:p>
                          <a:pPr algn="ctr"/>
                          <a:endParaRPr lang="en-US" sz="2000" dirty="0"/>
                        </a:p>
                      </a:txBody>
                      <a:tcPr/>
                    </a:tc>
                    <a:tc>
                      <a:txBody>
                        <a:bodyPr/>
                        <a:lstStyle/>
                        <a:p>
                          <a:pPr algn="ctr"/>
                          <a:r>
                            <a:rPr lang="en-US" sz="2000" dirty="0"/>
                            <a:t>Greedy Heuristic Based</a:t>
                          </a:r>
                        </a:p>
                        <a:p>
                          <a:pPr algn="ctr"/>
                          <a:endParaRPr lang="en-US" sz="2000" dirty="0"/>
                        </a:p>
                      </a:txBody>
                      <a:tcPr/>
                    </a:tc>
                    <a:tc>
                      <a:txBody>
                        <a:bodyPr/>
                        <a:lstStyle/>
                        <a:p>
                          <a:pPr algn="ctr"/>
                          <a:r>
                            <a:rPr lang="en-US" sz="2000" dirty="0"/>
                            <a:t>Dynamic Programming</a:t>
                          </a:r>
                        </a:p>
                      </a:txBody>
                      <a:tcPr/>
                    </a:tc>
                    <a:tc>
                      <a:txBody>
                        <a:bodyPr/>
                        <a:lstStyle/>
                        <a:p>
                          <a:pPr algn="ctr"/>
                          <a:r>
                            <a:rPr lang="en-US" sz="2000" dirty="0"/>
                            <a:t>Linear Programming</a:t>
                          </a:r>
                        </a:p>
                      </a:txBody>
                      <a:tcPr/>
                    </a:tc>
                    <a:extLst>
                      <a:ext uri="{0D108BD9-81ED-4DB2-BD59-A6C34878D82A}">
                        <a16:rowId xmlns:a16="http://schemas.microsoft.com/office/drawing/2014/main" val="2632335557"/>
                      </a:ext>
                    </a:extLst>
                  </a:tr>
                  <a:tr h="914400">
                    <a:tc>
                      <a:txBody>
                        <a:bodyPr/>
                        <a:lstStyle/>
                        <a:p>
                          <a:r>
                            <a:rPr lang="en-US" dirty="0"/>
                            <a:t>Type of Algorithm</a:t>
                          </a:r>
                        </a:p>
                      </a:txBody>
                      <a:tcPr/>
                    </a:tc>
                    <a:tc>
                      <a:txBody>
                        <a:bodyPr/>
                        <a:lstStyle/>
                        <a:p>
                          <a:pPr algn="ctr"/>
                          <a:r>
                            <a:rPr lang="en-US" sz="1800" dirty="0"/>
                            <a:t>Approximation Algorithm</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Exact Algorithm</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Approximation Algorithm</a:t>
                          </a:r>
                          <a:endParaRPr lang="en-US" dirty="0"/>
                        </a:p>
                        <a:p>
                          <a:endParaRPr lang="en-US" dirty="0"/>
                        </a:p>
                      </a:txBody>
                      <a:tcPr/>
                    </a:tc>
                    <a:extLst>
                      <a:ext uri="{0D108BD9-81ED-4DB2-BD59-A6C34878D82A}">
                        <a16:rowId xmlns:a16="http://schemas.microsoft.com/office/drawing/2014/main" val="1190550509"/>
                      </a:ext>
                    </a:extLst>
                  </a:tr>
                  <a:tr h="479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Complexity</a:t>
                          </a:r>
                        </a:p>
                      </a:txBody>
                      <a:tcPr/>
                    </a:tc>
                    <a:tc>
                      <a:txBody>
                        <a:bodyPr/>
                        <a:lstStyle/>
                        <a:p>
                          <a:endParaRPr lang="en-US"/>
                        </a:p>
                      </a:txBody>
                      <a:tcPr>
                        <a:blipFill>
                          <a:blip r:embed="rId3"/>
                          <a:stretch>
                            <a:fillRect l="-100264" t="-411538" r="-200792" b="-575641"/>
                          </a:stretch>
                        </a:blipFill>
                      </a:tcPr>
                    </a:tc>
                    <a:tc>
                      <a:txBody>
                        <a:bodyPr/>
                        <a:lstStyle/>
                        <a:p>
                          <a:endParaRPr lang="en-US"/>
                        </a:p>
                      </a:txBody>
                      <a:tcPr>
                        <a:blipFill>
                          <a:blip r:embed="rId3"/>
                          <a:stretch>
                            <a:fillRect l="-200794" t="-411538" r="-101323" b="-575641"/>
                          </a:stretch>
                        </a:blipFill>
                      </a:tcPr>
                    </a:tc>
                    <a:tc>
                      <a:txBody>
                        <a:bodyPr/>
                        <a:lstStyle/>
                        <a:p>
                          <a:endParaRPr lang="en-US"/>
                        </a:p>
                      </a:txBody>
                      <a:tcPr>
                        <a:blipFill>
                          <a:blip r:embed="rId3"/>
                          <a:stretch>
                            <a:fillRect l="-300000" t="-411538" r="-1055" b="-575641"/>
                          </a:stretch>
                        </a:blipFill>
                      </a:tcPr>
                    </a:tc>
                    <a:extLst>
                      <a:ext uri="{0D108BD9-81ED-4DB2-BD59-A6C34878D82A}">
                        <a16:rowId xmlns:a16="http://schemas.microsoft.com/office/drawing/2014/main" val="2788948794"/>
                      </a:ext>
                    </a:extLst>
                  </a:tr>
                  <a:tr h="640080">
                    <a:tc>
                      <a:txBody>
                        <a:bodyPr/>
                        <a:lstStyle/>
                        <a:p>
                          <a:r>
                            <a:rPr lang="en-US" dirty="0"/>
                            <a:t>Space Complexity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chemeClr val="tx1"/>
                              </a:solidFill>
                            </a:rPr>
                            <a:t>O(1)</a:t>
                          </a:r>
                          <a:endParaRPr lang="en-US" dirty="0">
                            <a:solidFill>
                              <a:schemeClr val="tx1"/>
                            </a:solidFill>
                          </a:endParaRPr>
                        </a:p>
                      </a:txBody>
                      <a:tcPr/>
                    </a:tc>
                    <a:tc>
                      <a:txBody>
                        <a:bodyPr/>
                        <a:lstStyle/>
                        <a:p>
                          <a:endParaRPr lang="en-US"/>
                        </a:p>
                      </a:txBody>
                      <a:tcPr>
                        <a:blipFill>
                          <a:blip r:embed="rId3"/>
                          <a:stretch>
                            <a:fillRect l="-200794" t="-380000" r="-101323" b="-327619"/>
                          </a:stretch>
                        </a:blipFill>
                      </a:tcPr>
                    </a:tc>
                    <a:tc>
                      <a:txBody>
                        <a:bodyPr/>
                        <a:lstStyle/>
                        <a:p>
                          <a:endParaRPr lang="en-US"/>
                        </a:p>
                      </a:txBody>
                      <a:tcPr>
                        <a:blipFill>
                          <a:blip r:embed="rId3"/>
                          <a:stretch>
                            <a:fillRect l="-300000" t="-380000" r="-1055" b="-327619"/>
                          </a:stretch>
                        </a:blipFill>
                      </a:tcPr>
                    </a:tc>
                    <a:extLst>
                      <a:ext uri="{0D108BD9-81ED-4DB2-BD59-A6C34878D82A}">
                        <a16:rowId xmlns:a16="http://schemas.microsoft.com/office/drawing/2014/main" val="918243222"/>
                      </a:ext>
                    </a:extLst>
                  </a:tr>
                  <a:tr h="479435">
                    <a:tc>
                      <a:txBody>
                        <a:bodyPr/>
                        <a:lstStyle/>
                        <a:p>
                          <a:r>
                            <a:rPr lang="en-US" dirty="0"/>
                            <a:t>Approximation Ratio</a:t>
                          </a:r>
                        </a:p>
                      </a:txBody>
                      <a:tcPr/>
                    </a:tc>
                    <a:tc>
                      <a:txBody>
                        <a:bodyPr/>
                        <a:lstStyle/>
                        <a:p>
                          <a:r>
                            <a:rPr lang="en-US" i="1" dirty="0">
                              <a:solidFill>
                                <a:srgbClr val="FF0000"/>
                              </a:solidFill>
                            </a:rPr>
                            <a:t>                </a:t>
                          </a:r>
                          <a:r>
                            <a:rPr lang="en-US" i="1" dirty="0">
                              <a:solidFill>
                                <a:schemeClr val="tx1"/>
                              </a:solidFill>
                            </a:rPr>
                            <a:t>ln n</a:t>
                          </a:r>
                          <a:endParaRPr lang="en-US" dirty="0">
                            <a:solidFill>
                              <a:schemeClr val="tx1"/>
                            </a:solidFill>
                          </a:endParaRPr>
                        </a:p>
                      </a:txBody>
                      <a:tcPr/>
                    </a:tc>
                    <a:tc>
                      <a:txBody>
                        <a:bodyPr/>
                        <a:lstStyle/>
                        <a:p>
                          <a:r>
                            <a:rPr lang="en-US" dirty="0"/>
                            <a:t>                </a:t>
                          </a:r>
                          <a:r>
                            <a:rPr lang="en-US" sz="1600" dirty="0"/>
                            <a:t>NA</a:t>
                          </a:r>
                        </a:p>
                      </a:txBody>
                      <a:tcPr/>
                    </a:tc>
                    <a:tc>
                      <a:txBody>
                        <a:bodyPr/>
                        <a:lstStyle/>
                        <a:p>
                          <a:r>
                            <a:rPr lang="en-US" dirty="0"/>
                            <a:t>               </a:t>
                          </a:r>
                          <a:r>
                            <a:rPr lang="en-US" i="1" dirty="0">
                              <a:solidFill>
                                <a:schemeClr val="tx1"/>
                              </a:solidFill>
                            </a:rPr>
                            <a:t>ln n</a:t>
                          </a:r>
                          <a:endParaRPr lang="en-US" dirty="0"/>
                        </a:p>
                      </a:txBody>
                      <a:tcPr/>
                    </a:tc>
                    <a:extLst>
                      <a:ext uri="{0D108BD9-81ED-4DB2-BD59-A6C34878D82A}">
                        <a16:rowId xmlns:a16="http://schemas.microsoft.com/office/drawing/2014/main" val="3731182570"/>
                      </a:ext>
                    </a:extLst>
                  </a:tr>
                  <a:tr h="479435">
                    <a:tc>
                      <a:txBody>
                        <a:bodyPr/>
                        <a:lstStyle/>
                        <a:p>
                          <a:r>
                            <a:rPr lang="en-US" dirty="0"/>
                            <a:t>Computational Speed</a:t>
                          </a:r>
                        </a:p>
                      </a:txBody>
                      <a:tcPr/>
                    </a:tc>
                    <a:tc>
                      <a:txBody>
                        <a:bodyPr/>
                        <a:lstStyle/>
                        <a:p>
                          <a:r>
                            <a:rPr lang="en-US" dirty="0"/>
                            <a:t>              Faster</a:t>
                          </a:r>
                        </a:p>
                      </a:txBody>
                      <a:tcPr/>
                    </a:tc>
                    <a:tc>
                      <a:txBody>
                        <a:bodyPr/>
                        <a:lstStyle/>
                        <a:p>
                          <a:r>
                            <a:rPr lang="en-US" dirty="0"/>
                            <a:t>             Slower</a:t>
                          </a:r>
                        </a:p>
                      </a:txBody>
                      <a:tcPr/>
                    </a:tc>
                    <a:tc>
                      <a:txBody>
                        <a:bodyPr/>
                        <a:lstStyle/>
                        <a:p>
                          <a:pPr algn="ctr"/>
                          <a:r>
                            <a:rPr lang="en-US" dirty="0"/>
                            <a:t>Slower</a:t>
                          </a:r>
                        </a:p>
                      </a:txBody>
                      <a:tcPr/>
                    </a:tc>
                    <a:extLst>
                      <a:ext uri="{0D108BD9-81ED-4DB2-BD59-A6C34878D82A}">
                        <a16:rowId xmlns:a16="http://schemas.microsoft.com/office/drawing/2014/main" val="1411732825"/>
                      </a:ext>
                    </a:extLst>
                  </a:tr>
                  <a:tr h="640080">
                    <a:tc>
                      <a:txBody>
                        <a:bodyPr/>
                        <a:lstStyle/>
                        <a:p>
                          <a:r>
                            <a:rPr lang="en-US" dirty="0"/>
                            <a:t>Implementation hardness</a:t>
                          </a:r>
                        </a:p>
                      </a:txBody>
                      <a:tcPr/>
                    </a:tc>
                    <a:tc>
                      <a:txBody>
                        <a:bodyPr/>
                        <a:lstStyle/>
                        <a:p>
                          <a:pPr algn="ctr"/>
                          <a:r>
                            <a:rPr lang="en-US" dirty="0"/>
                            <a:t>  Easiest  to implement</a:t>
                          </a:r>
                        </a:p>
                      </a:txBody>
                      <a:tcPr/>
                    </a:tc>
                    <a:tc>
                      <a:txBody>
                        <a:bodyPr/>
                        <a:lstStyle/>
                        <a:p>
                          <a:pPr algn="ctr"/>
                          <a:r>
                            <a:rPr lang="en-US" dirty="0"/>
                            <a:t>  Easier than LP, harder than Greedy</a:t>
                          </a:r>
                        </a:p>
                      </a:txBody>
                      <a:tcPr/>
                    </a:tc>
                    <a:tc>
                      <a:txBody>
                        <a:bodyPr/>
                        <a:lstStyle/>
                        <a:p>
                          <a:pPr algn="ctr"/>
                          <a:r>
                            <a:rPr lang="en-US" dirty="0"/>
                            <a:t>Quite complex to implement</a:t>
                          </a:r>
                        </a:p>
                      </a:txBody>
                      <a:tcPr/>
                    </a:tc>
                    <a:extLst>
                      <a:ext uri="{0D108BD9-81ED-4DB2-BD59-A6C34878D82A}">
                        <a16:rowId xmlns:a16="http://schemas.microsoft.com/office/drawing/2014/main" val="2614301361"/>
                      </a:ext>
                    </a:extLst>
                  </a:tr>
                  <a:tr h="47943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5043482"/>
                      </a:ext>
                    </a:extLst>
                  </a:tr>
                </a:tbl>
              </a:graphicData>
            </a:graphic>
          </p:graphicFrame>
        </mc:Fallback>
      </mc:AlternateContent>
    </p:spTree>
    <p:extLst>
      <p:ext uri="{BB962C8B-B14F-4D97-AF65-F5344CB8AC3E}">
        <p14:creationId xmlns:p14="http://schemas.microsoft.com/office/powerpoint/2010/main" val="318588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1618773345"/>
              </p:ext>
            </p:extLst>
          </p:nvPr>
        </p:nvGraphicFramePr>
        <p:xfrm>
          <a:off x="1222310" y="1362269"/>
          <a:ext cx="10095722" cy="5225143"/>
        </p:xfrm>
        <a:graphic>
          <a:graphicData uri="http://schemas.openxmlformats.org/drawingml/2006/table">
            <a:tbl>
              <a:tblPr firstRow="1" bandRow="1">
                <a:tableStyleId>{5C22544A-7EE6-4342-B048-85BDC9FD1C3A}</a:tableStyleId>
              </a:tblPr>
              <a:tblGrid>
                <a:gridCol w="2376968">
                  <a:extLst>
                    <a:ext uri="{9D8B030D-6E8A-4147-A177-3AD203B41FA5}">
                      <a16:colId xmlns:a16="http://schemas.microsoft.com/office/drawing/2014/main" val="3686384462"/>
                    </a:ext>
                  </a:extLst>
                </a:gridCol>
                <a:gridCol w="2572918">
                  <a:extLst>
                    <a:ext uri="{9D8B030D-6E8A-4147-A177-3AD203B41FA5}">
                      <a16:colId xmlns:a16="http://schemas.microsoft.com/office/drawing/2014/main" val="3484047940"/>
                    </a:ext>
                  </a:extLst>
                </a:gridCol>
                <a:gridCol w="2572918">
                  <a:extLst>
                    <a:ext uri="{9D8B030D-6E8A-4147-A177-3AD203B41FA5}">
                      <a16:colId xmlns:a16="http://schemas.microsoft.com/office/drawing/2014/main" val="2879097466"/>
                    </a:ext>
                  </a:extLst>
                </a:gridCol>
                <a:gridCol w="2572918">
                  <a:extLst>
                    <a:ext uri="{9D8B030D-6E8A-4147-A177-3AD203B41FA5}">
                      <a16:colId xmlns:a16="http://schemas.microsoft.com/office/drawing/2014/main" val="2369752458"/>
                    </a:ext>
                  </a:extLst>
                </a:gridCol>
              </a:tblGrid>
              <a:tr h="1375761">
                <a:tc>
                  <a:txBody>
                    <a:bodyPr/>
                    <a:lstStyle/>
                    <a:p>
                      <a:pPr algn="ctr"/>
                      <a:endParaRPr lang="en-US" sz="2000" dirty="0"/>
                    </a:p>
                    <a:p>
                      <a:pPr algn="ctr"/>
                      <a:r>
                        <a:rPr lang="en-US" sz="2000" dirty="0"/>
                        <a:t>Input</a:t>
                      </a:r>
                    </a:p>
                  </a:txBody>
                  <a:tcPr/>
                </a:tc>
                <a:tc>
                  <a:txBody>
                    <a:bodyPr/>
                    <a:lstStyle/>
                    <a:p>
                      <a:pPr algn="ctr"/>
                      <a:r>
                        <a:rPr lang="en-US" sz="2000" dirty="0"/>
                        <a:t>Greedy Heuristic Based</a:t>
                      </a:r>
                    </a:p>
                    <a:p>
                      <a:pPr algn="ctr"/>
                      <a:r>
                        <a:rPr lang="en-US" sz="2000" dirty="0"/>
                        <a:t>Output</a:t>
                      </a:r>
                    </a:p>
                  </a:txBody>
                  <a:tcPr/>
                </a:tc>
                <a:tc>
                  <a:txBody>
                    <a:bodyPr/>
                    <a:lstStyle/>
                    <a:p>
                      <a:pPr algn="ctr"/>
                      <a:r>
                        <a:rPr lang="en-US" sz="2000" dirty="0"/>
                        <a:t>Dynamic Programming</a:t>
                      </a:r>
                    </a:p>
                    <a:p>
                      <a:pPr algn="ctr"/>
                      <a:r>
                        <a:rPr lang="en-US" sz="2000" dirty="0"/>
                        <a:t>Output</a:t>
                      </a:r>
                    </a:p>
                  </a:txBody>
                  <a:tcPr/>
                </a:tc>
                <a:tc>
                  <a:txBody>
                    <a:bodyPr/>
                    <a:lstStyle/>
                    <a:p>
                      <a:pPr algn="ctr"/>
                      <a:r>
                        <a:rPr lang="en-US" sz="2000" dirty="0"/>
                        <a:t>Linear Programming</a:t>
                      </a:r>
                    </a:p>
                    <a:p>
                      <a:pPr algn="ctr"/>
                      <a:r>
                        <a:rPr lang="en-US" sz="2000" dirty="0"/>
                        <a:t>Output</a:t>
                      </a:r>
                    </a:p>
                  </a:txBody>
                  <a:tcPr/>
                </a:tc>
                <a:extLst>
                  <a:ext uri="{0D108BD9-81ED-4DB2-BD59-A6C34878D82A}">
                    <a16:rowId xmlns:a16="http://schemas.microsoft.com/office/drawing/2014/main" val="2632335557"/>
                  </a:ext>
                </a:extLst>
              </a:tr>
              <a:tr h="3849382">
                <a:tc>
                  <a:txBody>
                    <a:bodyPr/>
                    <a:lstStyle/>
                    <a:p>
                      <a:pPr lvl="1" algn="l"/>
                      <a:endParaRPr lang="en-US" sz="1800" dirty="0"/>
                    </a:p>
                    <a:p>
                      <a:pPr lvl="1" algn="l"/>
                      <a:r>
                        <a:rPr lang="en-US" sz="1800" dirty="0"/>
                        <a:t>5 4</a:t>
                      </a:r>
                    </a:p>
                    <a:p>
                      <a:pPr lvl="1" algn="l"/>
                      <a:r>
                        <a:rPr lang="en-US" sz="1800" dirty="0"/>
                        <a:t>1 2 3 4 5</a:t>
                      </a:r>
                    </a:p>
                    <a:p>
                      <a:pPr lvl="1" algn="l"/>
                      <a:r>
                        <a:rPr lang="en-US" sz="1800" dirty="0"/>
                        <a:t>1.0 3.0 5.0 2.0</a:t>
                      </a:r>
                    </a:p>
                    <a:p>
                      <a:pPr lvl="1" algn="l"/>
                      <a:r>
                        <a:rPr lang="en-US" sz="1800" dirty="0"/>
                        <a:t>3 1 2 3</a:t>
                      </a:r>
                    </a:p>
                    <a:p>
                      <a:pPr lvl="1" algn="l"/>
                      <a:r>
                        <a:rPr lang="en-US" sz="1800" dirty="0"/>
                        <a:t>2 2 4</a:t>
                      </a:r>
                    </a:p>
                    <a:p>
                      <a:pPr lvl="1" algn="l"/>
                      <a:r>
                        <a:rPr lang="en-US" sz="1800" dirty="0"/>
                        <a:t>2 3 4</a:t>
                      </a:r>
                    </a:p>
                    <a:p>
                      <a:pPr lvl="1" algn="l"/>
                      <a:r>
                        <a:rPr lang="en-US" sz="1800" dirty="0"/>
                        <a:t>2 4 5</a:t>
                      </a:r>
                    </a:p>
                  </a:txBody>
                  <a:tcPr/>
                </a:tc>
                <a:tc>
                  <a:txBody>
                    <a:bodyPr/>
                    <a:lstStyle/>
                    <a:p>
                      <a:endParaRPr lang="en-US" dirty="0"/>
                    </a:p>
                    <a:p>
                      <a:pPr lvl="1"/>
                      <a:r>
                        <a:rPr lang="en-US" sz="2000" dirty="0"/>
                        <a:t>Total Cost: 3</a:t>
                      </a:r>
                    </a:p>
                    <a:p>
                      <a:pPr lvl="1"/>
                      <a:r>
                        <a:rPr lang="en-US" sz="2000" dirty="0"/>
                        <a:t>Output String: 1001</a:t>
                      </a:r>
                    </a:p>
                    <a:p>
                      <a:pPr lvl="1"/>
                      <a:r>
                        <a:rPr lang="en-US" sz="2000" dirty="0"/>
                        <a:t>Sets chosen:</a:t>
                      </a:r>
                    </a:p>
                    <a:p>
                      <a:pPr lvl="1"/>
                      <a:r>
                        <a:rPr lang="en-US" sz="2000" dirty="0"/>
                        <a:t>1 2 3</a:t>
                      </a:r>
                    </a:p>
                    <a:p>
                      <a:pPr lvl="1"/>
                      <a:r>
                        <a:rPr lang="en-US" sz="2000" dirty="0"/>
                        <a:t>4 5   </a:t>
                      </a:r>
                    </a:p>
                    <a:p>
                      <a:endParaRPr lang="en-US" dirty="0"/>
                    </a:p>
                  </a:txBody>
                  <a:tcPr/>
                </a:tc>
                <a:tc>
                  <a:txBody>
                    <a:bodyPr/>
                    <a:lstStyle/>
                    <a:p>
                      <a:endParaRPr lang="en-US" dirty="0"/>
                    </a:p>
                    <a:p>
                      <a:pPr lvl="1"/>
                      <a:r>
                        <a:rPr lang="en-US" sz="2000" dirty="0"/>
                        <a:t>Total Cost: 3</a:t>
                      </a:r>
                    </a:p>
                    <a:p>
                      <a:pPr lvl="1"/>
                      <a:r>
                        <a:rPr lang="en-US" sz="2000" dirty="0"/>
                        <a:t>Output String: 1001</a:t>
                      </a:r>
                    </a:p>
                    <a:p>
                      <a:pPr lvl="1"/>
                      <a:r>
                        <a:rPr lang="en-US" sz="2000" dirty="0"/>
                        <a:t>Sets chosen:</a:t>
                      </a:r>
                    </a:p>
                    <a:p>
                      <a:pPr lvl="1"/>
                      <a:r>
                        <a:rPr lang="en-US" sz="2000" dirty="0"/>
                        <a:t>1 2 3</a:t>
                      </a:r>
                    </a:p>
                    <a:p>
                      <a:pPr lvl="1"/>
                      <a:r>
                        <a:rPr lang="en-US" sz="2000" dirty="0"/>
                        <a:t>4 5   </a:t>
                      </a:r>
                    </a:p>
                    <a:p>
                      <a:endParaRPr lang="en-US" dirty="0"/>
                    </a:p>
                  </a:txBody>
                  <a:tcPr/>
                </a:tc>
                <a:tc>
                  <a:txBody>
                    <a:bodyPr/>
                    <a:lstStyle/>
                    <a:p>
                      <a:r>
                        <a:rPr lang="en-US" dirty="0"/>
                        <a:t>Objective value = 3.0	 x_0  :  1.0	 x_1  :  0.0	 x_2  :  0.0	 x_3  :  1.0</a:t>
                      </a:r>
                    </a:p>
                    <a:p>
                      <a:r>
                        <a:rPr lang="en-US" dirty="0"/>
                        <a:t>optimal fractional solution </a:t>
                      </a:r>
                      <a:r>
                        <a:rPr lang="en-US" dirty="0" err="1"/>
                        <a:t>x_star</a:t>
                      </a:r>
                      <a:r>
                        <a:rPr lang="en-US" dirty="0"/>
                        <a:t> =  [1.0, 0.0,0.0,1.0]</a:t>
                      </a:r>
                    </a:p>
                    <a:p>
                      <a:r>
                        <a:rPr lang="en-US" dirty="0" err="1"/>
                        <a:t>RandomPickCost</a:t>
                      </a:r>
                      <a:r>
                        <a:rPr lang="en-US" dirty="0"/>
                        <a:t> :  3.0</a:t>
                      </a:r>
                    </a:p>
                    <a:p>
                      <a:r>
                        <a:rPr lang="en-US" dirty="0"/>
                        <a:t>chosen sets :  1001</a:t>
                      </a:r>
                    </a:p>
                    <a:p>
                      <a:r>
                        <a:rPr lang="en-US" dirty="0" err="1"/>
                        <a:t>RandomizedRoundCost</a:t>
                      </a:r>
                      <a:r>
                        <a:rPr lang="en-US" dirty="0"/>
                        <a:t> :  3.0</a:t>
                      </a:r>
                    </a:p>
                    <a:p>
                      <a:r>
                        <a:rPr lang="en-US" dirty="0"/>
                        <a:t>chosen sets :  1001</a:t>
                      </a:r>
                    </a:p>
                  </a:txBody>
                  <a:tcPr/>
                </a:tc>
                <a:extLst>
                  <a:ext uri="{0D108BD9-81ED-4DB2-BD59-A6C34878D82A}">
                    <a16:rowId xmlns:a16="http://schemas.microsoft.com/office/drawing/2014/main" val="1411732825"/>
                  </a:ext>
                </a:extLst>
              </a:tr>
            </a:tbl>
          </a:graphicData>
        </a:graphic>
      </p:graphicFrame>
    </p:spTree>
    <p:extLst>
      <p:ext uri="{BB962C8B-B14F-4D97-AF65-F5344CB8AC3E}">
        <p14:creationId xmlns:p14="http://schemas.microsoft.com/office/powerpoint/2010/main" val="4093035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2951303475"/>
              </p:ext>
            </p:extLst>
          </p:nvPr>
        </p:nvGraphicFramePr>
        <p:xfrm>
          <a:off x="1492898" y="1231641"/>
          <a:ext cx="9442580" cy="5365102"/>
        </p:xfrm>
        <a:graphic>
          <a:graphicData uri="http://schemas.openxmlformats.org/drawingml/2006/table">
            <a:tbl>
              <a:tblPr firstRow="1" bandRow="1">
                <a:tableStyleId>{5C22544A-7EE6-4342-B048-85BDC9FD1C3A}</a:tableStyleId>
              </a:tblPr>
              <a:tblGrid>
                <a:gridCol w="2360645">
                  <a:extLst>
                    <a:ext uri="{9D8B030D-6E8A-4147-A177-3AD203B41FA5}">
                      <a16:colId xmlns:a16="http://schemas.microsoft.com/office/drawing/2014/main" val="3686384462"/>
                    </a:ext>
                  </a:extLst>
                </a:gridCol>
                <a:gridCol w="2360645">
                  <a:extLst>
                    <a:ext uri="{9D8B030D-6E8A-4147-A177-3AD203B41FA5}">
                      <a16:colId xmlns:a16="http://schemas.microsoft.com/office/drawing/2014/main" val="3484047940"/>
                    </a:ext>
                  </a:extLst>
                </a:gridCol>
                <a:gridCol w="2360645">
                  <a:extLst>
                    <a:ext uri="{9D8B030D-6E8A-4147-A177-3AD203B41FA5}">
                      <a16:colId xmlns:a16="http://schemas.microsoft.com/office/drawing/2014/main" val="2879097466"/>
                    </a:ext>
                  </a:extLst>
                </a:gridCol>
                <a:gridCol w="2360645">
                  <a:extLst>
                    <a:ext uri="{9D8B030D-6E8A-4147-A177-3AD203B41FA5}">
                      <a16:colId xmlns:a16="http://schemas.microsoft.com/office/drawing/2014/main" val="2369752458"/>
                    </a:ext>
                  </a:extLst>
                </a:gridCol>
              </a:tblGrid>
              <a:tr h="1328403">
                <a:tc>
                  <a:txBody>
                    <a:bodyPr/>
                    <a:lstStyle/>
                    <a:p>
                      <a:pPr algn="ctr"/>
                      <a:endParaRPr lang="en-US" sz="2000" dirty="0"/>
                    </a:p>
                    <a:p>
                      <a:pPr algn="ctr"/>
                      <a:r>
                        <a:rPr lang="en-US" sz="2000" dirty="0"/>
                        <a:t>Input</a:t>
                      </a:r>
                    </a:p>
                  </a:txBody>
                  <a:tcPr/>
                </a:tc>
                <a:tc>
                  <a:txBody>
                    <a:bodyPr/>
                    <a:lstStyle/>
                    <a:p>
                      <a:pPr algn="ctr"/>
                      <a:r>
                        <a:rPr lang="en-US" sz="2000" dirty="0"/>
                        <a:t>Greedy Heuristic Based</a:t>
                      </a:r>
                    </a:p>
                    <a:p>
                      <a:pPr algn="ctr"/>
                      <a:r>
                        <a:rPr lang="en-US" sz="2000" dirty="0"/>
                        <a:t>Output</a:t>
                      </a:r>
                    </a:p>
                  </a:txBody>
                  <a:tcPr/>
                </a:tc>
                <a:tc>
                  <a:txBody>
                    <a:bodyPr/>
                    <a:lstStyle/>
                    <a:p>
                      <a:pPr algn="ctr"/>
                      <a:r>
                        <a:rPr lang="en-US" sz="2000" dirty="0"/>
                        <a:t>Dynamic Programming</a:t>
                      </a:r>
                    </a:p>
                    <a:p>
                      <a:pPr algn="ctr"/>
                      <a:r>
                        <a:rPr lang="en-US" sz="2000" dirty="0"/>
                        <a:t>Output</a:t>
                      </a:r>
                    </a:p>
                  </a:txBody>
                  <a:tcPr/>
                </a:tc>
                <a:tc>
                  <a:txBody>
                    <a:bodyPr/>
                    <a:lstStyle/>
                    <a:p>
                      <a:pPr algn="ctr"/>
                      <a:r>
                        <a:rPr lang="en-US" sz="2000" dirty="0"/>
                        <a:t>Linear Programming</a:t>
                      </a:r>
                    </a:p>
                    <a:p>
                      <a:pPr algn="ctr"/>
                      <a:r>
                        <a:rPr lang="en-US" sz="2000" dirty="0"/>
                        <a:t>Output</a:t>
                      </a:r>
                    </a:p>
                  </a:txBody>
                  <a:tcPr/>
                </a:tc>
                <a:extLst>
                  <a:ext uri="{0D108BD9-81ED-4DB2-BD59-A6C34878D82A}">
                    <a16:rowId xmlns:a16="http://schemas.microsoft.com/office/drawing/2014/main" val="2632335557"/>
                  </a:ext>
                </a:extLst>
              </a:tr>
              <a:tr h="4036699">
                <a:tc>
                  <a:txBody>
                    <a:bodyPr/>
                    <a:lstStyle/>
                    <a:p>
                      <a:pPr lvl="1" algn="l"/>
                      <a:endParaRPr lang="en-US" sz="1800" dirty="0"/>
                    </a:p>
                    <a:p>
                      <a:pPr lvl="1"/>
                      <a:r>
                        <a:rPr lang="en-US" sz="1600" dirty="0"/>
                        <a:t>13 5</a:t>
                      </a:r>
                    </a:p>
                    <a:p>
                      <a:pPr lvl="1"/>
                      <a:r>
                        <a:rPr lang="en-US" sz="1600" dirty="0"/>
                        <a:t>1 2 3 4 5 6 7 8 9 10 11 12 13</a:t>
                      </a:r>
                    </a:p>
                    <a:p>
                      <a:pPr lvl="1"/>
                      <a:r>
                        <a:rPr lang="en-US" sz="1600" dirty="0"/>
                        <a:t>1 1 1 1 1 </a:t>
                      </a:r>
                    </a:p>
                    <a:p>
                      <a:pPr lvl="1"/>
                      <a:r>
                        <a:rPr lang="en-US" sz="1600" dirty="0"/>
                        <a:t>2 1 2</a:t>
                      </a:r>
                    </a:p>
                    <a:p>
                      <a:pPr lvl="1"/>
                      <a:r>
                        <a:rPr lang="en-US" sz="1600" dirty="0"/>
                        <a:t>4 2 3 4 5</a:t>
                      </a:r>
                    </a:p>
                    <a:p>
                      <a:pPr lvl="1"/>
                      <a:r>
                        <a:rPr lang="en-US" sz="1600" dirty="0"/>
                        <a:t>8 6 7 8 9 10 11 12 13</a:t>
                      </a:r>
                    </a:p>
                    <a:p>
                      <a:pPr lvl="1"/>
                      <a:r>
                        <a:rPr lang="en-US" sz="1600" dirty="0"/>
                        <a:t>7 1 3 5 7 9 11 13</a:t>
                      </a:r>
                    </a:p>
                    <a:p>
                      <a:pPr lvl="1"/>
                      <a:r>
                        <a:rPr lang="en-US" sz="1600" dirty="0"/>
                        <a:t>7 2 4 6 8 10 12 13</a:t>
                      </a:r>
                      <a:endParaRPr lang="en-US" sz="1800" dirty="0"/>
                    </a:p>
                  </a:txBody>
                  <a:tcPr/>
                </a:tc>
                <a:tc>
                  <a:txBody>
                    <a:bodyPr/>
                    <a:lstStyle/>
                    <a:p>
                      <a:endParaRPr lang="en-US" dirty="0"/>
                    </a:p>
                    <a:p>
                      <a:pPr lvl="1"/>
                      <a:r>
                        <a:rPr lang="en-US" sz="1800" dirty="0">
                          <a:solidFill>
                            <a:schemeClr val="tx1"/>
                          </a:solidFill>
                        </a:rPr>
                        <a:t>Total Cost: 3</a:t>
                      </a:r>
                    </a:p>
                    <a:p>
                      <a:pPr lvl="1"/>
                      <a:r>
                        <a:rPr lang="en-US" sz="1800" dirty="0">
                          <a:solidFill>
                            <a:schemeClr val="tx1"/>
                          </a:solidFill>
                        </a:rPr>
                        <a:t>Output String: 11100</a:t>
                      </a:r>
                    </a:p>
                    <a:p>
                      <a:pPr lvl="1"/>
                      <a:r>
                        <a:rPr lang="en-US" sz="1800" dirty="0">
                          <a:solidFill>
                            <a:schemeClr val="tx1"/>
                          </a:solidFill>
                        </a:rPr>
                        <a:t>Sets chosen:</a:t>
                      </a:r>
                    </a:p>
                    <a:p>
                      <a:pPr lvl="1"/>
                      <a:r>
                        <a:rPr lang="en-US" sz="1800" dirty="0">
                          <a:solidFill>
                            <a:schemeClr val="tx1"/>
                          </a:solidFill>
                        </a:rPr>
                        <a:t>1 2</a:t>
                      </a:r>
                    </a:p>
                    <a:p>
                      <a:pPr lvl="1"/>
                      <a:r>
                        <a:rPr lang="en-US" sz="1800" dirty="0">
                          <a:solidFill>
                            <a:schemeClr val="tx1"/>
                          </a:solidFill>
                        </a:rPr>
                        <a:t>2 3 4 5</a:t>
                      </a:r>
                    </a:p>
                    <a:p>
                      <a:pPr lvl="1"/>
                      <a:r>
                        <a:rPr lang="en-US" sz="1800" dirty="0">
                          <a:solidFill>
                            <a:schemeClr val="tx1"/>
                          </a:solidFill>
                        </a:rPr>
                        <a:t>6 7 8 9 10 11 12 13</a:t>
                      </a:r>
                    </a:p>
                    <a:p>
                      <a:endParaRPr lang="en-US" dirty="0"/>
                    </a:p>
                  </a:txBody>
                  <a:tcPr/>
                </a:tc>
                <a:tc>
                  <a:txBody>
                    <a:bodyPr/>
                    <a:lstStyle/>
                    <a:p>
                      <a:endParaRPr lang="en-US" dirty="0"/>
                    </a:p>
                    <a:p>
                      <a:pPr lvl="1"/>
                      <a:r>
                        <a:rPr lang="en-US" sz="1800" dirty="0">
                          <a:solidFill>
                            <a:schemeClr val="tx1"/>
                          </a:solidFill>
                        </a:rPr>
                        <a:t>Total Cost: 2</a:t>
                      </a:r>
                    </a:p>
                    <a:p>
                      <a:pPr lvl="1"/>
                      <a:r>
                        <a:rPr lang="en-US" sz="1800" dirty="0">
                          <a:solidFill>
                            <a:schemeClr val="tx1"/>
                          </a:solidFill>
                        </a:rPr>
                        <a:t>Output String:</a:t>
                      </a:r>
                    </a:p>
                    <a:p>
                      <a:pPr lvl="1"/>
                      <a:r>
                        <a:rPr lang="en-US" sz="1800" dirty="0">
                          <a:solidFill>
                            <a:schemeClr val="tx1"/>
                          </a:solidFill>
                        </a:rPr>
                        <a:t>00011</a:t>
                      </a:r>
                    </a:p>
                    <a:p>
                      <a:pPr lvl="1"/>
                      <a:r>
                        <a:rPr lang="en-US" sz="1800" dirty="0">
                          <a:solidFill>
                            <a:schemeClr val="tx1"/>
                          </a:solidFill>
                        </a:rPr>
                        <a:t>Sets chosen:</a:t>
                      </a:r>
                    </a:p>
                    <a:p>
                      <a:pPr lvl="1"/>
                      <a:r>
                        <a:rPr lang="en-US" sz="1800" dirty="0">
                          <a:solidFill>
                            <a:schemeClr val="tx1"/>
                          </a:solidFill>
                        </a:rPr>
                        <a:t>1 3 5 7 9 11 13</a:t>
                      </a:r>
                    </a:p>
                    <a:p>
                      <a:pPr lvl="1"/>
                      <a:r>
                        <a:rPr lang="en-US" sz="1800" dirty="0">
                          <a:solidFill>
                            <a:schemeClr val="tx1"/>
                          </a:solidFill>
                        </a:rPr>
                        <a:t>2 4 6 8 10 12 13</a:t>
                      </a:r>
                    </a:p>
                    <a:p>
                      <a:pPr lvl="1"/>
                      <a:endParaRPr lang="en-US" dirty="0"/>
                    </a:p>
                  </a:txBody>
                  <a:tcPr/>
                </a:tc>
                <a:tc>
                  <a:txBody>
                    <a:bodyPr/>
                    <a:lstStyle/>
                    <a:p>
                      <a:r>
                        <a:rPr lang="en-US" sz="1400" dirty="0"/>
                        <a:t>Number of variables = 5</a:t>
                      </a:r>
                    </a:p>
                    <a:p>
                      <a:r>
                        <a:rPr lang="en-US" sz="1400" dirty="0"/>
                        <a:t>Number of constraints = 13</a:t>
                      </a:r>
                    </a:p>
                    <a:p>
                      <a:r>
                        <a:rPr lang="en-US" sz="1400" dirty="0"/>
                        <a:t>Solution:</a:t>
                      </a:r>
                    </a:p>
                    <a:p>
                      <a:r>
                        <a:rPr lang="en-US" sz="1400" dirty="0"/>
                        <a:t>Objective value = 2.0	 </a:t>
                      </a:r>
                    </a:p>
                    <a:p>
                      <a:r>
                        <a:rPr lang="en-US" sz="1400" dirty="0"/>
                        <a:t>x_0  :  0.0	</a:t>
                      </a:r>
                    </a:p>
                    <a:p>
                      <a:r>
                        <a:rPr lang="en-US" sz="1400" dirty="0"/>
                        <a:t>x_1  :  0.0	 </a:t>
                      </a:r>
                    </a:p>
                    <a:p>
                      <a:r>
                        <a:rPr lang="en-US" sz="1400" dirty="0"/>
                        <a:t>x_2  :  0.0	</a:t>
                      </a:r>
                    </a:p>
                    <a:p>
                      <a:r>
                        <a:rPr lang="en-US" sz="1400" dirty="0"/>
                        <a:t>x_3  :  1.0	</a:t>
                      </a:r>
                    </a:p>
                    <a:p>
                      <a:r>
                        <a:rPr lang="en-US" sz="1400" dirty="0"/>
                        <a:t>x_4  :  1.0 </a:t>
                      </a:r>
                    </a:p>
                    <a:p>
                      <a:r>
                        <a:rPr lang="en-US" sz="1400" dirty="0"/>
                        <a:t>optimal fractional solution </a:t>
                      </a:r>
                      <a:r>
                        <a:rPr lang="en-US" sz="1400" dirty="0" err="1"/>
                        <a:t>x_star</a:t>
                      </a:r>
                      <a:r>
                        <a:rPr lang="en-US" sz="1400" dirty="0"/>
                        <a:t> =  [0.0, 0.0, 0.0, 1.0, 1.0]</a:t>
                      </a:r>
                    </a:p>
                    <a:p>
                      <a:r>
                        <a:rPr lang="en-US" sz="1400" dirty="0" err="1"/>
                        <a:t>RandomPickCost</a:t>
                      </a:r>
                      <a:r>
                        <a:rPr lang="en-US" sz="1400" dirty="0"/>
                        <a:t> :  1.0</a:t>
                      </a:r>
                    </a:p>
                    <a:p>
                      <a:r>
                        <a:rPr lang="en-US" sz="1400" dirty="0"/>
                        <a:t>chosen sets :  00010</a:t>
                      </a:r>
                    </a:p>
                    <a:p>
                      <a:r>
                        <a:rPr lang="en-US" sz="1400" dirty="0" err="1"/>
                        <a:t>RandomizedRoundCost</a:t>
                      </a:r>
                      <a:r>
                        <a:rPr lang="en-US" sz="1400" dirty="0"/>
                        <a:t> :  2.0</a:t>
                      </a:r>
                    </a:p>
                    <a:p>
                      <a:r>
                        <a:rPr lang="en-US" sz="1400" dirty="0"/>
                        <a:t>chosen sets :  00011 </a:t>
                      </a:r>
                    </a:p>
                  </a:txBody>
                  <a:tcPr/>
                </a:tc>
                <a:extLst>
                  <a:ext uri="{0D108BD9-81ED-4DB2-BD59-A6C34878D82A}">
                    <a16:rowId xmlns:a16="http://schemas.microsoft.com/office/drawing/2014/main" val="1411732825"/>
                  </a:ext>
                </a:extLst>
              </a:tr>
            </a:tbl>
          </a:graphicData>
        </a:graphic>
      </p:graphicFrame>
    </p:spTree>
    <p:extLst>
      <p:ext uri="{BB962C8B-B14F-4D97-AF65-F5344CB8AC3E}">
        <p14:creationId xmlns:p14="http://schemas.microsoft.com/office/powerpoint/2010/main" val="259974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1621503871"/>
              </p:ext>
            </p:extLst>
          </p:nvPr>
        </p:nvGraphicFramePr>
        <p:xfrm>
          <a:off x="1559859" y="1856791"/>
          <a:ext cx="9224684" cy="4385699"/>
        </p:xfrm>
        <a:graphic>
          <a:graphicData uri="http://schemas.openxmlformats.org/drawingml/2006/table">
            <a:tbl>
              <a:tblPr firstRow="1" bandRow="1">
                <a:tableStyleId>{5C22544A-7EE6-4342-B048-85BDC9FD1C3A}</a:tableStyleId>
              </a:tblPr>
              <a:tblGrid>
                <a:gridCol w="2306171">
                  <a:extLst>
                    <a:ext uri="{9D8B030D-6E8A-4147-A177-3AD203B41FA5}">
                      <a16:colId xmlns:a16="http://schemas.microsoft.com/office/drawing/2014/main" val="3686384462"/>
                    </a:ext>
                  </a:extLst>
                </a:gridCol>
                <a:gridCol w="2306171">
                  <a:extLst>
                    <a:ext uri="{9D8B030D-6E8A-4147-A177-3AD203B41FA5}">
                      <a16:colId xmlns:a16="http://schemas.microsoft.com/office/drawing/2014/main" val="3484047940"/>
                    </a:ext>
                  </a:extLst>
                </a:gridCol>
                <a:gridCol w="2306171">
                  <a:extLst>
                    <a:ext uri="{9D8B030D-6E8A-4147-A177-3AD203B41FA5}">
                      <a16:colId xmlns:a16="http://schemas.microsoft.com/office/drawing/2014/main" val="2879097466"/>
                    </a:ext>
                  </a:extLst>
                </a:gridCol>
                <a:gridCol w="2306171">
                  <a:extLst>
                    <a:ext uri="{9D8B030D-6E8A-4147-A177-3AD203B41FA5}">
                      <a16:colId xmlns:a16="http://schemas.microsoft.com/office/drawing/2014/main" val="2369752458"/>
                    </a:ext>
                  </a:extLst>
                </a:gridCol>
              </a:tblGrid>
              <a:tr h="1307219">
                <a:tc>
                  <a:txBody>
                    <a:bodyPr/>
                    <a:lstStyle/>
                    <a:p>
                      <a:pPr algn="ctr"/>
                      <a:endParaRPr lang="en-US" sz="2000" dirty="0"/>
                    </a:p>
                    <a:p>
                      <a:pPr algn="ctr"/>
                      <a:r>
                        <a:rPr lang="en-US" sz="2000" dirty="0"/>
                        <a:t>Input</a:t>
                      </a:r>
                    </a:p>
                  </a:txBody>
                  <a:tcPr/>
                </a:tc>
                <a:tc>
                  <a:txBody>
                    <a:bodyPr/>
                    <a:lstStyle/>
                    <a:p>
                      <a:pPr algn="ctr"/>
                      <a:r>
                        <a:rPr lang="en-US" sz="2000" dirty="0"/>
                        <a:t>Greedy Heuristic Based</a:t>
                      </a:r>
                    </a:p>
                    <a:p>
                      <a:pPr algn="ctr"/>
                      <a:r>
                        <a:rPr lang="en-US" sz="2000" dirty="0"/>
                        <a:t>Output</a:t>
                      </a:r>
                    </a:p>
                  </a:txBody>
                  <a:tcPr/>
                </a:tc>
                <a:tc>
                  <a:txBody>
                    <a:bodyPr/>
                    <a:lstStyle/>
                    <a:p>
                      <a:pPr algn="ctr"/>
                      <a:r>
                        <a:rPr lang="en-US" sz="2000" dirty="0"/>
                        <a:t>Dynamic Programming</a:t>
                      </a:r>
                    </a:p>
                    <a:p>
                      <a:pPr algn="ctr"/>
                      <a:r>
                        <a:rPr lang="en-US" sz="2000" dirty="0"/>
                        <a:t>Output</a:t>
                      </a:r>
                    </a:p>
                  </a:txBody>
                  <a:tcPr/>
                </a:tc>
                <a:tc>
                  <a:txBody>
                    <a:bodyPr/>
                    <a:lstStyle/>
                    <a:p>
                      <a:pPr algn="ctr"/>
                      <a:r>
                        <a:rPr lang="en-US" sz="2000" dirty="0"/>
                        <a:t>Linear Programming</a:t>
                      </a:r>
                    </a:p>
                    <a:p>
                      <a:pPr algn="ctr"/>
                      <a:r>
                        <a:rPr lang="en-US" sz="2000" dirty="0"/>
                        <a:t>Output</a:t>
                      </a:r>
                    </a:p>
                  </a:txBody>
                  <a:tcPr/>
                </a:tc>
                <a:extLst>
                  <a:ext uri="{0D108BD9-81ED-4DB2-BD59-A6C34878D82A}">
                    <a16:rowId xmlns:a16="http://schemas.microsoft.com/office/drawing/2014/main" val="2632335557"/>
                  </a:ext>
                </a:extLst>
              </a:tr>
              <a:tr h="3050179">
                <a:tc>
                  <a:txBody>
                    <a:bodyPr/>
                    <a:lstStyle/>
                    <a:p>
                      <a:pPr lvl="1" algn="l"/>
                      <a:endParaRPr lang="en-US" sz="1800" dirty="0"/>
                    </a:p>
                    <a:p>
                      <a:pPr lvl="1" algn="l"/>
                      <a:r>
                        <a:rPr lang="en-US" sz="1800" dirty="0"/>
                        <a:t>5 3</a:t>
                      </a:r>
                    </a:p>
                    <a:p>
                      <a:pPr lvl="1" algn="l"/>
                      <a:r>
                        <a:rPr lang="en-US" sz="1800" dirty="0"/>
                        <a:t>1 2 3 4 5</a:t>
                      </a:r>
                    </a:p>
                    <a:p>
                      <a:pPr lvl="1" algn="l"/>
                      <a:r>
                        <a:rPr lang="en-US" sz="1800" dirty="0"/>
                        <a:t>5.0 10.0 3.0</a:t>
                      </a:r>
                    </a:p>
                    <a:p>
                      <a:pPr lvl="1" algn="l"/>
                      <a:r>
                        <a:rPr lang="en-US" sz="1800" dirty="0"/>
                        <a:t>3 4 3 1</a:t>
                      </a:r>
                    </a:p>
                    <a:p>
                      <a:pPr lvl="1" algn="l"/>
                      <a:r>
                        <a:rPr lang="en-US" sz="1800" dirty="0"/>
                        <a:t>2 2 5</a:t>
                      </a:r>
                    </a:p>
                    <a:p>
                      <a:pPr lvl="1" algn="l"/>
                      <a:r>
                        <a:rPr lang="en-US" sz="1800" dirty="0"/>
                        <a:t>4 1 4 3 2 </a:t>
                      </a:r>
                    </a:p>
                  </a:txBody>
                  <a:tcPr/>
                </a:tc>
                <a:tc>
                  <a:txBody>
                    <a:bodyPr/>
                    <a:lstStyle/>
                    <a:p>
                      <a:endParaRPr lang="en-US" dirty="0"/>
                    </a:p>
                    <a:p>
                      <a:pPr lvl="1"/>
                      <a:r>
                        <a:rPr lang="en-US" sz="2000" dirty="0"/>
                        <a:t>Total Cost: 13</a:t>
                      </a:r>
                    </a:p>
                    <a:p>
                      <a:pPr lvl="1"/>
                      <a:r>
                        <a:rPr lang="en-US" sz="2000" dirty="0"/>
                        <a:t>Output String: 011</a:t>
                      </a:r>
                    </a:p>
                    <a:p>
                      <a:pPr lvl="1"/>
                      <a:r>
                        <a:rPr lang="en-US" sz="2000" dirty="0"/>
                        <a:t>Sets chosen:</a:t>
                      </a:r>
                    </a:p>
                    <a:p>
                      <a:pPr lvl="1"/>
                      <a:r>
                        <a:rPr lang="en-US" sz="2000" dirty="0"/>
                        <a:t>2 5</a:t>
                      </a:r>
                    </a:p>
                    <a:p>
                      <a:pPr lvl="1"/>
                      <a:r>
                        <a:rPr lang="en-US" sz="2000" dirty="0"/>
                        <a:t>1 2 3 4</a:t>
                      </a:r>
                    </a:p>
                  </a:txBody>
                  <a:tcPr/>
                </a:tc>
                <a:tc>
                  <a:txBody>
                    <a:bodyPr/>
                    <a:lstStyle/>
                    <a:p>
                      <a:endParaRPr lang="en-US" dirty="0"/>
                    </a:p>
                    <a:p>
                      <a:pPr lvl="1"/>
                      <a:r>
                        <a:rPr lang="en-US" sz="2000" dirty="0"/>
                        <a:t>Total Cost: 13</a:t>
                      </a:r>
                    </a:p>
                    <a:p>
                      <a:pPr lvl="1"/>
                      <a:r>
                        <a:rPr lang="en-US" sz="2000" dirty="0"/>
                        <a:t>Output String: 011</a:t>
                      </a:r>
                    </a:p>
                    <a:p>
                      <a:pPr lvl="1"/>
                      <a:r>
                        <a:rPr lang="en-US" sz="2000" dirty="0"/>
                        <a:t>Sets chosen:</a:t>
                      </a:r>
                    </a:p>
                    <a:p>
                      <a:pPr lvl="1"/>
                      <a:r>
                        <a:rPr lang="en-US" sz="2000" dirty="0"/>
                        <a:t>2 5</a:t>
                      </a:r>
                    </a:p>
                    <a:p>
                      <a:pPr lvl="1"/>
                      <a:r>
                        <a:rPr lang="en-US" sz="2000" dirty="0"/>
                        <a:t>1 2 3 4</a:t>
                      </a:r>
                      <a:endParaRPr lang="en-US" dirty="0"/>
                    </a:p>
                  </a:txBody>
                  <a:tcPr/>
                </a:tc>
                <a:tc>
                  <a:txBody>
                    <a:bodyPr/>
                    <a:lstStyle/>
                    <a:p>
                      <a:r>
                        <a:rPr lang="en-US" sz="1400" dirty="0"/>
                        <a:t>Number of variables = 3</a:t>
                      </a:r>
                    </a:p>
                    <a:p>
                      <a:r>
                        <a:rPr lang="en-US" sz="1400" dirty="0"/>
                        <a:t>Number of constraints = 5</a:t>
                      </a:r>
                    </a:p>
                    <a:p>
                      <a:r>
                        <a:rPr lang="en-US" sz="1400" dirty="0"/>
                        <a:t>Solution:</a:t>
                      </a:r>
                    </a:p>
                    <a:p>
                      <a:r>
                        <a:rPr lang="en-US" sz="1400" dirty="0"/>
                        <a:t>Objective value = 13.0	 x_0  :  0.0	</a:t>
                      </a:r>
                    </a:p>
                    <a:p>
                      <a:r>
                        <a:rPr lang="en-US" sz="1400" dirty="0"/>
                        <a:t>x_1  :  1.0	 </a:t>
                      </a:r>
                    </a:p>
                    <a:p>
                      <a:r>
                        <a:rPr lang="en-US" sz="1400" dirty="0"/>
                        <a:t>x_2  :  1.0</a:t>
                      </a:r>
                    </a:p>
                    <a:p>
                      <a:r>
                        <a:rPr lang="en-US" sz="1400" dirty="0"/>
                        <a:t>optimal fractional solution </a:t>
                      </a:r>
                      <a:r>
                        <a:rPr lang="en-US" sz="1400" dirty="0" err="1"/>
                        <a:t>x_star</a:t>
                      </a:r>
                      <a:r>
                        <a:rPr lang="en-US" sz="1400" dirty="0"/>
                        <a:t> =  [0.0, 1.0, 1.0]</a:t>
                      </a:r>
                    </a:p>
                    <a:p>
                      <a:r>
                        <a:rPr lang="en-US" sz="1400" dirty="0" err="1"/>
                        <a:t>RandomPickCost</a:t>
                      </a:r>
                      <a:r>
                        <a:rPr lang="en-US" sz="1400" dirty="0"/>
                        <a:t> :  10.0</a:t>
                      </a:r>
                    </a:p>
                    <a:p>
                      <a:r>
                        <a:rPr lang="en-US" sz="1400" dirty="0"/>
                        <a:t>chosen sets :  010</a:t>
                      </a:r>
                    </a:p>
                    <a:p>
                      <a:r>
                        <a:rPr lang="en-US" sz="1400" dirty="0" err="1"/>
                        <a:t>RandomizedRoundCost</a:t>
                      </a:r>
                      <a:r>
                        <a:rPr lang="en-US" sz="1400" dirty="0"/>
                        <a:t> :  13.0</a:t>
                      </a:r>
                    </a:p>
                    <a:p>
                      <a:r>
                        <a:rPr lang="en-US" sz="1400" dirty="0"/>
                        <a:t>chosen sets :  011 </a:t>
                      </a:r>
                    </a:p>
                  </a:txBody>
                  <a:tcPr/>
                </a:tc>
                <a:extLst>
                  <a:ext uri="{0D108BD9-81ED-4DB2-BD59-A6C34878D82A}">
                    <a16:rowId xmlns:a16="http://schemas.microsoft.com/office/drawing/2014/main" val="1411732825"/>
                  </a:ext>
                </a:extLst>
              </a:tr>
            </a:tbl>
          </a:graphicData>
        </a:graphic>
      </p:graphicFrame>
    </p:spTree>
    <p:extLst>
      <p:ext uri="{BB962C8B-B14F-4D97-AF65-F5344CB8AC3E}">
        <p14:creationId xmlns:p14="http://schemas.microsoft.com/office/powerpoint/2010/main" val="2194046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3007146898"/>
              </p:ext>
            </p:extLst>
          </p:nvPr>
        </p:nvGraphicFramePr>
        <p:xfrm>
          <a:off x="1287624" y="1455574"/>
          <a:ext cx="9657184" cy="5288591"/>
        </p:xfrm>
        <a:graphic>
          <a:graphicData uri="http://schemas.openxmlformats.org/drawingml/2006/table">
            <a:tbl>
              <a:tblPr firstRow="1" bandRow="1">
                <a:tableStyleId>{5C22544A-7EE6-4342-B048-85BDC9FD1C3A}</a:tableStyleId>
              </a:tblPr>
              <a:tblGrid>
                <a:gridCol w="2414296">
                  <a:extLst>
                    <a:ext uri="{9D8B030D-6E8A-4147-A177-3AD203B41FA5}">
                      <a16:colId xmlns:a16="http://schemas.microsoft.com/office/drawing/2014/main" val="3686384462"/>
                    </a:ext>
                  </a:extLst>
                </a:gridCol>
                <a:gridCol w="2414296">
                  <a:extLst>
                    <a:ext uri="{9D8B030D-6E8A-4147-A177-3AD203B41FA5}">
                      <a16:colId xmlns:a16="http://schemas.microsoft.com/office/drawing/2014/main" val="3484047940"/>
                    </a:ext>
                  </a:extLst>
                </a:gridCol>
                <a:gridCol w="2414296">
                  <a:extLst>
                    <a:ext uri="{9D8B030D-6E8A-4147-A177-3AD203B41FA5}">
                      <a16:colId xmlns:a16="http://schemas.microsoft.com/office/drawing/2014/main" val="2879097466"/>
                    </a:ext>
                  </a:extLst>
                </a:gridCol>
                <a:gridCol w="2414296">
                  <a:extLst>
                    <a:ext uri="{9D8B030D-6E8A-4147-A177-3AD203B41FA5}">
                      <a16:colId xmlns:a16="http://schemas.microsoft.com/office/drawing/2014/main" val="2369752458"/>
                    </a:ext>
                  </a:extLst>
                </a:gridCol>
              </a:tblGrid>
              <a:tr h="1539551">
                <a:tc>
                  <a:txBody>
                    <a:bodyPr/>
                    <a:lstStyle/>
                    <a:p>
                      <a:pPr algn="ctr"/>
                      <a:endParaRPr lang="en-US" sz="2000" dirty="0"/>
                    </a:p>
                    <a:p>
                      <a:pPr algn="ctr"/>
                      <a:r>
                        <a:rPr lang="en-US" sz="2000" dirty="0"/>
                        <a:t>Input</a:t>
                      </a:r>
                    </a:p>
                  </a:txBody>
                  <a:tcPr/>
                </a:tc>
                <a:tc>
                  <a:txBody>
                    <a:bodyPr/>
                    <a:lstStyle/>
                    <a:p>
                      <a:pPr algn="ctr"/>
                      <a:r>
                        <a:rPr lang="en-US" sz="2000" dirty="0"/>
                        <a:t>Greedy Heuristic Based</a:t>
                      </a:r>
                    </a:p>
                    <a:p>
                      <a:pPr algn="ctr"/>
                      <a:r>
                        <a:rPr lang="en-US" sz="2000" dirty="0"/>
                        <a:t>Output</a:t>
                      </a:r>
                    </a:p>
                  </a:txBody>
                  <a:tcPr/>
                </a:tc>
                <a:tc>
                  <a:txBody>
                    <a:bodyPr/>
                    <a:lstStyle/>
                    <a:p>
                      <a:pPr algn="ctr"/>
                      <a:r>
                        <a:rPr lang="en-US" sz="2000" dirty="0"/>
                        <a:t>Dynamic Programming</a:t>
                      </a:r>
                    </a:p>
                    <a:p>
                      <a:pPr algn="ctr"/>
                      <a:r>
                        <a:rPr lang="en-US" sz="2000" dirty="0"/>
                        <a:t>Output</a:t>
                      </a:r>
                    </a:p>
                  </a:txBody>
                  <a:tcPr/>
                </a:tc>
                <a:tc>
                  <a:txBody>
                    <a:bodyPr/>
                    <a:lstStyle/>
                    <a:p>
                      <a:pPr algn="ctr"/>
                      <a:r>
                        <a:rPr lang="en-US" sz="2000" dirty="0"/>
                        <a:t>Linear Programming</a:t>
                      </a:r>
                    </a:p>
                    <a:p>
                      <a:pPr algn="ctr"/>
                      <a:r>
                        <a:rPr lang="en-US" sz="2000" dirty="0"/>
                        <a:t>Output</a:t>
                      </a:r>
                    </a:p>
                  </a:txBody>
                  <a:tcPr/>
                </a:tc>
                <a:extLst>
                  <a:ext uri="{0D108BD9-81ED-4DB2-BD59-A6C34878D82A}">
                    <a16:rowId xmlns:a16="http://schemas.microsoft.com/office/drawing/2014/main" val="2632335557"/>
                  </a:ext>
                </a:extLst>
              </a:tr>
              <a:tr h="3592286">
                <a:tc>
                  <a:txBody>
                    <a:bodyPr/>
                    <a:lstStyle/>
                    <a:p>
                      <a:r>
                        <a:rPr lang="en-US" sz="1600" dirty="0"/>
                        <a:t>10 11</a:t>
                      </a:r>
                    </a:p>
                    <a:p>
                      <a:r>
                        <a:rPr lang="en-US" sz="1600" dirty="0"/>
                        <a:t>1 2 3 4 5 6 7 8 9 10</a:t>
                      </a:r>
                    </a:p>
                    <a:p>
                      <a:r>
                        <a:rPr lang="en-US" sz="1600" dirty="0"/>
                        <a:t>22.0 20.0 2.0 1.8 20.9 43.0 3.0 2.9 100.9 30.5 -30.2</a:t>
                      </a:r>
                    </a:p>
                    <a:p>
                      <a:r>
                        <a:rPr lang="en-US" sz="1600" dirty="0"/>
                        <a:t>4 1 2 3 4</a:t>
                      </a:r>
                    </a:p>
                    <a:p>
                      <a:r>
                        <a:rPr lang="en-US" sz="1600" dirty="0"/>
                        <a:t>4 2 3 4 5</a:t>
                      </a:r>
                    </a:p>
                    <a:p>
                      <a:r>
                        <a:rPr lang="en-US" sz="1600" dirty="0"/>
                        <a:t>4 3 4 5 6  </a:t>
                      </a:r>
                    </a:p>
                    <a:p>
                      <a:r>
                        <a:rPr lang="en-US" sz="1600" dirty="0"/>
                        <a:t>4 4 5 6 7</a:t>
                      </a:r>
                    </a:p>
                    <a:p>
                      <a:r>
                        <a:rPr lang="en-US" sz="1600" dirty="0"/>
                        <a:t>4 5 6 7 8</a:t>
                      </a:r>
                    </a:p>
                    <a:p>
                      <a:r>
                        <a:rPr lang="en-US" sz="1600" dirty="0"/>
                        <a:t>6 6 7 8 9 1 4</a:t>
                      </a:r>
                    </a:p>
                    <a:p>
                      <a:r>
                        <a:rPr lang="en-US" sz="1600" dirty="0"/>
                        <a:t>4 7 8 9 10</a:t>
                      </a:r>
                    </a:p>
                    <a:p>
                      <a:r>
                        <a:rPr lang="en-US" sz="1600" dirty="0"/>
                        <a:t>3 8 9 10</a:t>
                      </a:r>
                    </a:p>
                    <a:p>
                      <a:r>
                        <a:rPr lang="en-US" sz="1600" dirty="0"/>
                        <a:t>2 9 10</a:t>
                      </a:r>
                    </a:p>
                    <a:p>
                      <a:r>
                        <a:rPr lang="en-US" sz="1600" dirty="0"/>
                        <a:t>1 10</a:t>
                      </a:r>
                    </a:p>
                    <a:p>
                      <a:r>
                        <a:rPr lang="en-US" sz="1600" dirty="0"/>
                        <a:t>2 10 1</a:t>
                      </a:r>
                    </a:p>
                  </a:txBody>
                  <a:tcPr/>
                </a:tc>
                <a:tc>
                  <a:txBody>
                    <a:bodyPr/>
                    <a:lstStyle/>
                    <a:p>
                      <a:endParaRPr lang="en-US" dirty="0"/>
                    </a:p>
                    <a:p>
                      <a:endParaRPr lang="en-US" dirty="0"/>
                    </a:p>
                    <a:p>
                      <a:pPr algn="l"/>
                      <a:endParaRPr lang="en-US" dirty="0"/>
                    </a:p>
                    <a:p>
                      <a:pPr algn="l"/>
                      <a:r>
                        <a:rPr lang="en-US" dirty="0"/>
                        <a:t>Total Cost: 28.7</a:t>
                      </a:r>
                    </a:p>
                    <a:p>
                      <a:pPr algn="l"/>
                      <a:r>
                        <a:rPr lang="en-US" dirty="0"/>
                        <a:t>Output String: 10110001000</a:t>
                      </a:r>
                    </a:p>
                    <a:p>
                      <a:pPr algn="l"/>
                      <a:r>
                        <a:rPr lang="en-US" dirty="0"/>
                        <a:t>Sets chosen: </a:t>
                      </a:r>
                    </a:p>
                    <a:p>
                      <a:pPr algn="l"/>
                      <a:r>
                        <a:rPr lang="en-US" dirty="0"/>
                        <a:t>1 2 3 4 </a:t>
                      </a:r>
                    </a:p>
                    <a:p>
                      <a:pPr algn="l"/>
                      <a:r>
                        <a:rPr lang="en-US" dirty="0"/>
                        <a:t>3 4 5 6 </a:t>
                      </a:r>
                    </a:p>
                    <a:p>
                      <a:pPr algn="l"/>
                      <a:r>
                        <a:rPr lang="en-US" dirty="0"/>
                        <a:t>4 5 6 7 </a:t>
                      </a:r>
                    </a:p>
                    <a:p>
                      <a:pPr algn="l"/>
                      <a:r>
                        <a:rPr lang="en-US" dirty="0"/>
                        <a:t>8 9 10 </a:t>
                      </a:r>
                    </a:p>
                    <a:p>
                      <a:endParaRPr lang="en-US" dirty="0"/>
                    </a:p>
                  </a:txBody>
                  <a:tcPr/>
                </a:tc>
                <a:tc>
                  <a:txBody>
                    <a:bodyPr/>
                    <a:lstStyle/>
                    <a:p>
                      <a:endParaRPr lang="en-US" dirty="0"/>
                    </a:p>
                    <a:p>
                      <a:pPr lvl="1"/>
                      <a:endParaRPr lang="en-US" dirty="0"/>
                    </a:p>
                    <a:p>
                      <a:pPr lvl="1"/>
                      <a:endParaRPr lang="en-US" dirty="0"/>
                    </a:p>
                    <a:p>
                      <a:pPr lvl="1"/>
                      <a:r>
                        <a:rPr lang="en-US" dirty="0"/>
                        <a:t>Total Cost: -5.5</a:t>
                      </a:r>
                    </a:p>
                    <a:p>
                      <a:pPr lvl="1"/>
                      <a:r>
                        <a:rPr lang="en-US" dirty="0"/>
                        <a:t>01010001001</a:t>
                      </a:r>
                    </a:p>
                    <a:p>
                      <a:pPr lvl="1"/>
                      <a:r>
                        <a:rPr lang="en-US" dirty="0"/>
                        <a:t>Minimum sets : 4</a:t>
                      </a:r>
                    </a:p>
                    <a:p>
                      <a:pPr lvl="1"/>
                      <a:r>
                        <a:rPr lang="en-US" dirty="0"/>
                        <a:t>{ 2 3 4 5 }	</a:t>
                      </a:r>
                    </a:p>
                    <a:p>
                      <a:pPr lvl="1"/>
                      <a:r>
                        <a:rPr lang="en-US" dirty="0"/>
                        <a:t>{ 4 5 6 7 }	</a:t>
                      </a:r>
                    </a:p>
                    <a:p>
                      <a:pPr lvl="1"/>
                      <a:r>
                        <a:rPr lang="en-US" dirty="0"/>
                        <a:t>{ 8 9 10 }	</a:t>
                      </a:r>
                    </a:p>
                    <a:p>
                      <a:pPr lvl="1"/>
                      <a:r>
                        <a:rPr lang="en-US" dirty="0"/>
                        <a:t>{ 10 1 }</a:t>
                      </a:r>
                    </a:p>
                  </a:txBody>
                  <a:tcPr/>
                </a:tc>
                <a:tc>
                  <a:txBody>
                    <a:bodyPr/>
                    <a:lstStyle/>
                    <a:p>
                      <a:r>
                        <a:rPr lang="en-US" sz="1400" dirty="0"/>
                        <a:t>Number of variables = 11</a:t>
                      </a:r>
                    </a:p>
                    <a:p>
                      <a:r>
                        <a:rPr lang="en-US" sz="1400" dirty="0"/>
                        <a:t>Number of constraints = 10</a:t>
                      </a:r>
                    </a:p>
                    <a:p>
                      <a:r>
                        <a:rPr lang="en-US" sz="1400" dirty="0"/>
                        <a:t>Solution:</a:t>
                      </a:r>
                    </a:p>
                    <a:p>
                      <a:r>
                        <a:rPr lang="en-US" sz="1400" dirty="0"/>
                        <a:t>Objective value = -5.5	 </a:t>
                      </a:r>
                    </a:p>
                    <a:p>
                      <a:r>
                        <a:rPr lang="en-US" sz="1400" dirty="0"/>
                        <a:t>x_0  :  0.0	x_1  :  1.0	</a:t>
                      </a:r>
                    </a:p>
                    <a:p>
                      <a:r>
                        <a:rPr lang="en-US" sz="1400" dirty="0"/>
                        <a:t>x_2  :  0.0	x_3  :  1.0	 </a:t>
                      </a:r>
                    </a:p>
                    <a:p>
                      <a:r>
                        <a:rPr lang="en-US" sz="1400" dirty="0"/>
                        <a:t>x_4  :  0.0	x_5  :  0.0	 </a:t>
                      </a:r>
                    </a:p>
                    <a:p>
                      <a:r>
                        <a:rPr lang="en-US" sz="1400" dirty="0"/>
                        <a:t>x_6  :  0.0	 x_7  :  1.0	 </a:t>
                      </a:r>
                    </a:p>
                    <a:p>
                      <a:r>
                        <a:rPr lang="en-US" sz="1400" dirty="0"/>
                        <a:t>x_8  :  0.0	 x_9  :  0.0	</a:t>
                      </a:r>
                    </a:p>
                    <a:p>
                      <a:r>
                        <a:rPr lang="en-US" sz="1400" dirty="0"/>
                        <a:t>x_10  :  1.0</a:t>
                      </a:r>
                    </a:p>
                    <a:p>
                      <a:r>
                        <a:rPr lang="en-US" sz="1400" dirty="0"/>
                        <a:t>optimal fractional solution </a:t>
                      </a:r>
                      <a:r>
                        <a:rPr lang="en-US" sz="1400" dirty="0" err="1"/>
                        <a:t>x_star</a:t>
                      </a:r>
                      <a:r>
                        <a:rPr lang="en-US" sz="1400" dirty="0"/>
                        <a:t> =  [0.0, 1.0, 0.0, 1.0, 0.0, 0.0, 0.0, 1.0, 0.0, 0.0, 1.0]</a:t>
                      </a:r>
                    </a:p>
                    <a:p>
                      <a:r>
                        <a:rPr lang="en-US" sz="1400" dirty="0" err="1"/>
                        <a:t>RandomPickCost</a:t>
                      </a:r>
                      <a:r>
                        <a:rPr lang="en-US" sz="1400" dirty="0"/>
                        <a:t> :  -5.5</a:t>
                      </a:r>
                    </a:p>
                    <a:p>
                      <a:r>
                        <a:rPr lang="en-US" sz="1400" dirty="0"/>
                        <a:t>chosen sets :  01010001001</a:t>
                      </a:r>
                    </a:p>
                    <a:p>
                      <a:r>
                        <a:rPr lang="en-US" sz="1400" dirty="0" err="1"/>
                        <a:t>RandomizedRoundCost</a:t>
                      </a:r>
                      <a:r>
                        <a:rPr lang="en-US" sz="1400" dirty="0"/>
                        <a:t> :  -5.5</a:t>
                      </a:r>
                    </a:p>
                    <a:p>
                      <a:r>
                        <a:rPr lang="en-US" sz="1400" dirty="0"/>
                        <a:t>chosen sets :  01010001001 </a:t>
                      </a:r>
                    </a:p>
                  </a:txBody>
                  <a:tcPr/>
                </a:tc>
                <a:extLst>
                  <a:ext uri="{0D108BD9-81ED-4DB2-BD59-A6C34878D82A}">
                    <a16:rowId xmlns:a16="http://schemas.microsoft.com/office/drawing/2014/main" val="1411732825"/>
                  </a:ext>
                </a:extLst>
              </a:tr>
            </a:tbl>
          </a:graphicData>
        </a:graphic>
      </p:graphicFrame>
    </p:spTree>
    <p:extLst>
      <p:ext uri="{BB962C8B-B14F-4D97-AF65-F5344CB8AC3E}">
        <p14:creationId xmlns:p14="http://schemas.microsoft.com/office/powerpoint/2010/main" val="241290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3679398121"/>
              </p:ext>
            </p:extLst>
          </p:nvPr>
        </p:nvGraphicFramePr>
        <p:xfrm>
          <a:off x="1492898" y="1231641"/>
          <a:ext cx="9442580" cy="5365102"/>
        </p:xfrm>
        <a:graphic>
          <a:graphicData uri="http://schemas.openxmlformats.org/drawingml/2006/table">
            <a:tbl>
              <a:tblPr firstRow="1" bandRow="1">
                <a:tableStyleId>{5C22544A-7EE6-4342-B048-85BDC9FD1C3A}</a:tableStyleId>
              </a:tblPr>
              <a:tblGrid>
                <a:gridCol w="2360645">
                  <a:extLst>
                    <a:ext uri="{9D8B030D-6E8A-4147-A177-3AD203B41FA5}">
                      <a16:colId xmlns:a16="http://schemas.microsoft.com/office/drawing/2014/main" val="3686384462"/>
                    </a:ext>
                  </a:extLst>
                </a:gridCol>
                <a:gridCol w="2360645">
                  <a:extLst>
                    <a:ext uri="{9D8B030D-6E8A-4147-A177-3AD203B41FA5}">
                      <a16:colId xmlns:a16="http://schemas.microsoft.com/office/drawing/2014/main" val="3484047940"/>
                    </a:ext>
                  </a:extLst>
                </a:gridCol>
                <a:gridCol w="2360645">
                  <a:extLst>
                    <a:ext uri="{9D8B030D-6E8A-4147-A177-3AD203B41FA5}">
                      <a16:colId xmlns:a16="http://schemas.microsoft.com/office/drawing/2014/main" val="2879097466"/>
                    </a:ext>
                  </a:extLst>
                </a:gridCol>
                <a:gridCol w="2360645">
                  <a:extLst>
                    <a:ext uri="{9D8B030D-6E8A-4147-A177-3AD203B41FA5}">
                      <a16:colId xmlns:a16="http://schemas.microsoft.com/office/drawing/2014/main" val="2369752458"/>
                    </a:ext>
                  </a:extLst>
                </a:gridCol>
              </a:tblGrid>
              <a:tr h="1328403">
                <a:tc>
                  <a:txBody>
                    <a:bodyPr/>
                    <a:lstStyle/>
                    <a:p>
                      <a:pPr algn="ctr"/>
                      <a:endParaRPr lang="en-US" sz="2000" dirty="0"/>
                    </a:p>
                    <a:p>
                      <a:pPr algn="ctr"/>
                      <a:r>
                        <a:rPr lang="en-US" sz="2000" dirty="0"/>
                        <a:t>Input</a:t>
                      </a:r>
                    </a:p>
                  </a:txBody>
                  <a:tcPr/>
                </a:tc>
                <a:tc>
                  <a:txBody>
                    <a:bodyPr/>
                    <a:lstStyle/>
                    <a:p>
                      <a:pPr algn="ctr"/>
                      <a:r>
                        <a:rPr lang="en-US" sz="2000" dirty="0"/>
                        <a:t>Greedy Heuristic Based</a:t>
                      </a:r>
                    </a:p>
                    <a:p>
                      <a:pPr algn="ctr"/>
                      <a:r>
                        <a:rPr lang="en-US" sz="2000" dirty="0"/>
                        <a:t>Output</a:t>
                      </a:r>
                    </a:p>
                  </a:txBody>
                  <a:tcPr/>
                </a:tc>
                <a:tc>
                  <a:txBody>
                    <a:bodyPr/>
                    <a:lstStyle/>
                    <a:p>
                      <a:pPr algn="ctr"/>
                      <a:r>
                        <a:rPr lang="en-US" sz="2000" dirty="0"/>
                        <a:t>Dynamic Programming</a:t>
                      </a:r>
                    </a:p>
                    <a:p>
                      <a:pPr algn="ctr"/>
                      <a:r>
                        <a:rPr lang="en-US" sz="2000" dirty="0"/>
                        <a:t>Output</a:t>
                      </a:r>
                    </a:p>
                  </a:txBody>
                  <a:tcPr/>
                </a:tc>
                <a:tc>
                  <a:txBody>
                    <a:bodyPr/>
                    <a:lstStyle/>
                    <a:p>
                      <a:pPr algn="ctr"/>
                      <a:r>
                        <a:rPr lang="en-US" sz="2000" dirty="0"/>
                        <a:t>Linear Programming</a:t>
                      </a:r>
                    </a:p>
                    <a:p>
                      <a:pPr algn="ctr"/>
                      <a:r>
                        <a:rPr lang="en-US" sz="2000" dirty="0"/>
                        <a:t>Output</a:t>
                      </a:r>
                    </a:p>
                  </a:txBody>
                  <a:tcPr/>
                </a:tc>
                <a:extLst>
                  <a:ext uri="{0D108BD9-81ED-4DB2-BD59-A6C34878D82A}">
                    <a16:rowId xmlns:a16="http://schemas.microsoft.com/office/drawing/2014/main" val="2632335557"/>
                  </a:ext>
                </a:extLst>
              </a:tr>
              <a:tr h="4036699">
                <a:tc>
                  <a:txBody>
                    <a:bodyPr/>
                    <a:lstStyle/>
                    <a:p>
                      <a:pPr lvl="1" algn="l"/>
                      <a:endParaRPr lang="en-US" sz="1800" dirty="0"/>
                    </a:p>
                    <a:p>
                      <a:pPr lvl="1"/>
                      <a:endParaRPr lang="en-US" sz="1800" dirty="0"/>
                    </a:p>
                    <a:p>
                      <a:pPr lvl="1"/>
                      <a:r>
                        <a:rPr lang="en-US" sz="1800" dirty="0"/>
                        <a:t>3 4</a:t>
                      </a:r>
                    </a:p>
                    <a:p>
                      <a:pPr lvl="1"/>
                      <a:r>
                        <a:rPr lang="en-US" sz="1800" dirty="0"/>
                        <a:t>1 2 3</a:t>
                      </a:r>
                    </a:p>
                    <a:p>
                      <a:pPr lvl="1"/>
                      <a:r>
                        <a:rPr lang="en-US" sz="1800" dirty="0"/>
                        <a:t>10.5 20.5 30.5 30.4</a:t>
                      </a:r>
                    </a:p>
                    <a:p>
                      <a:pPr lvl="1"/>
                      <a:r>
                        <a:rPr lang="en-US" sz="1800" dirty="0"/>
                        <a:t>2 1 2</a:t>
                      </a:r>
                    </a:p>
                    <a:p>
                      <a:pPr lvl="1"/>
                      <a:r>
                        <a:rPr lang="en-US" sz="1800" dirty="0"/>
                        <a:t>2 1 3</a:t>
                      </a:r>
                    </a:p>
                    <a:p>
                      <a:pPr lvl="1"/>
                      <a:r>
                        <a:rPr lang="en-US" sz="1800" dirty="0"/>
                        <a:t>2 2 3</a:t>
                      </a:r>
                    </a:p>
                    <a:p>
                      <a:pPr lvl="1"/>
                      <a:r>
                        <a:rPr lang="en-US" sz="1800" dirty="0"/>
                        <a:t>2 1 2 </a:t>
                      </a:r>
                    </a:p>
                  </a:txBody>
                  <a:tcPr/>
                </a:tc>
                <a:tc>
                  <a:txBody>
                    <a:bodyPr/>
                    <a:lstStyle/>
                    <a:p>
                      <a:endParaRPr lang="en-US" dirty="0"/>
                    </a:p>
                    <a:p>
                      <a:endParaRPr lang="en-US" dirty="0"/>
                    </a:p>
                    <a:p>
                      <a:endParaRPr lang="en-US" dirty="0"/>
                    </a:p>
                    <a:p>
                      <a:r>
                        <a:rPr lang="en-US" dirty="0"/>
                        <a:t>Total Cost: 31</a:t>
                      </a:r>
                    </a:p>
                    <a:p>
                      <a:r>
                        <a:rPr lang="en-US" dirty="0"/>
                        <a:t>Output String: 1100</a:t>
                      </a:r>
                    </a:p>
                    <a:p>
                      <a:r>
                        <a:rPr lang="en-US" dirty="0"/>
                        <a:t>Sets chosen: </a:t>
                      </a:r>
                    </a:p>
                    <a:p>
                      <a:r>
                        <a:rPr lang="en-US" dirty="0"/>
                        <a:t>1 2 </a:t>
                      </a:r>
                    </a:p>
                    <a:p>
                      <a:r>
                        <a:rPr lang="en-US" dirty="0"/>
                        <a:t>1 3 </a:t>
                      </a:r>
                    </a:p>
                  </a:txBody>
                  <a:tcPr/>
                </a:tc>
                <a:tc>
                  <a:txBody>
                    <a:bodyPr/>
                    <a:lstStyle/>
                    <a:p>
                      <a:endParaRPr lang="en-US" dirty="0"/>
                    </a:p>
                    <a:p>
                      <a:pPr lvl="1"/>
                      <a:endParaRPr lang="en-US" dirty="0"/>
                    </a:p>
                    <a:p>
                      <a:pPr lvl="1"/>
                      <a:endParaRPr lang="en-US" dirty="0"/>
                    </a:p>
                    <a:p>
                      <a:pPr lvl="1"/>
                      <a:r>
                        <a:rPr lang="nn-NO" dirty="0"/>
                        <a:t>Total Cost: 31</a:t>
                      </a:r>
                    </a:p>
                    <a:p>
                      <a:pPr lvl="1"/>
                      <a:r>
                        <a:rPr lang="nn-NO" dirty="0"/>
                        <a:t>1100</a:t>
                      </a:r>
                    </a:p>
                    <a:p>
                      <a:pPr lvl="1"/>
                      <a:r>
                        <a:rPr lang="nn-NO" dirty="0"/>
                        <a:t>Minimum sets : </a:t>
                      </a:r>
                    </a:p>
                    <a:p>
                      <a:pPr lvl="1"/>
                      <a:r>
                        <a:rPr lang="nn-NO" dirty="0"/>
                        <a:t>2	</a:t>
                      </a:r>
                    </a:p>
                    <a:p>
                      <a:pPr lvl="1"/>
                      <a:r>
                        <a:rPr lang="nn-NO" dirty="0"/>
                        <a:t>{ 1 2 }	</a:t>
                      </a:r>
                    </a:p>
                    <a:p>
                      <a:pPr lvl="1"/>
                      <a:r>
                        <a:rPr lang="nn-NO" dirty="0"/>
                        <a:t>{ 1 3 }</a:t>
                      </a:r>
                      <a:endParaRPr lang="en-US" dirty="0"/>
                    </a:p>
                  </a:txBody>
                  <a:tcPr/>
                </a:tc>
                <a:tc>
                  <a:txBody>
                    <a:bodyPr/>
                    <a:lstStyle/>
                    <a:p>
                      <a:endParaRPr lang="en-US" sz="1400" dirty="0"/>
                    </a:p>
                    <a:p>
                      <a:r>
                        <a:rPr lang="en-US" sz="1400" dirty="0"/>
                        <a:t>Number of variables = 4</a:t>
                      </a:r>
                    </a:p>
                    <a:p>
                      <a:r>
                        <a:rPr lang="en-US" sz="1400" dirty="0"/>
                        <a:t>Number of constraints = 3</a:t>
                      </a:r>
                    </a:p>
                    <a:p>
                      <a:r>
                        <a:rPr lang="en-US" sz="1400" dirty="0"/>
                        <a:t>Solution:</a:t>
                      </a:r>
                    </a:p>
                    <a:p>
                      <a:r>
                        <a:rPr lang="en-US" sz="1400" dirty="0"/>
                        <a:t>Objective value = 30.75	</a:t>
                      </a:r>
                    </a:p>
                    <a:p>
                      <a:r>
                        <a:rPr lang="en-US" sz="1400" dirty="0"/>
                        <a:t> x_0  :  0.5	 x_1  :  0.5	 </a:t>
                      </a:r>
                    </a:p>
                    <a:p>
                      <a:r>
                        <a:rPr lang="en-US" sz="1400" dirty="0"/>
                        <a:t>x_2  :  0.5	 x_3  :  0.0</a:t>
                      </a:r>
                    </a:p>
                    <a:p>
                      <a:r>
                        <a:rPr lang="en-US" sz="1400" dirty="0"/>
                        <a:t>optimal fractional solution </a:t>
                      </a:r>
                      <a:r>
                        <a:rPr lang="en-US" sz="1400" dirty="0" err="1"/>
                        <a:t>x_star</a:t>
                      </a:r>
                      <a:r>
                        <a:rPr lang="en-US" sz="1400" dirty="0"/>
                        <a:t> =  [0.5, 0.5, 0.5, 0.0]</a:t>
                      </a:r>
                    </a:p>
                    <a:p>
                      <a:r>
                        <a:rPr lang="en-US" sz="1400" dirty="0" err="1"/>
                        <a:t>RandomPickCost</a:t>
                      </a:r>
                      <a:r>
                        <a:rPr lang="en-US" sz="1400" dirty="0"/>
                        <a:t> :  51.0</a:t>
                      </a:r>
                    </a:p>
                    <a:p>
                      <a:r>
                        <a:rPr lang="en-US" sz="1400" dirty="0"/>
                        <a:t>chosen sets :  0110</a:t>
                      </a:r>
                    </a:p>
                    <a:p>
                      <a:r>
                        <a:rPr lang="en-US" sz="1400" dirty="0" err="1"/>
                        <a:t>RandomizedRoundCost</a:t>
                      </a:r>
                      <a:r>
                        <a:rPr lang="en-US" sz="1400" dirty="0"/>
                        <a:t> :  31.0</a:t>
                      </a:r>
                    </a:p>
                    <a:p>
                      <a:r>
                        <a:rPr lang="en-US" sz="1400" dirty="0"/>
                        <a:t>chosen sets :  1100</a:t>
                      </a:r>
                    </a:p>
                  </a:txBody>
                  <a:tcPr/>
                </a:tc>
                <a:extLst>
                  <a:ext uri="{0D108BD9-81ED-4DB2-BD59-A6C34878D82A}">
                    <a16:rowId xmlns:a16="http://schemas.microsoft.com/office/drawing/2014/main" val="1411732825"/>
                  </a:ext>
                </a:extLst>
              </a:tr>
            </a:tbl>
          </a:graphicData>
        </a:graphic>
      </p:graphicFrame>
    </p:spTree>
    <p:extLst>
      <p:ext uri="{BB962C8B-B14F-4D97-AF65-F5344CB8AC3E}">
        <p14:creationId xmlns:p14="http://schemas.microsoft.com/office/powerpoint/2010/main" val="364923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BEBA8EAE-BF5A-486C-A8C5-ECC9F3942E4B}">
                <a14:imgProps xmlns:a14="http://schemas.microsoft.com/office/drawing/2010/main">
                  <a14:imgLayer r:embed="rId3">
                    <a14:imgEffect>
                      <a14:artisticCement trans="28000" crackSpacing="0"/>
                    </a14:imgEffect>
                  </a14:imgLayer>
                </a14:imgProps>
              </a:ext>
              <a:ext uri="{28A0092B-C50C-407E-A947-70E740481C1C}">
                <a14:useLocalDpi xmlns:a14="http://schemas.microsoft.com/office/drawing/2010/main" val="0"/>
              </a:ext>
            </a:extLst>
          </a:blip>
          <a:stretch>
            <a:fillRect/>
          </a:stretch>
        </p:blipFill>
        <p:spPr>
          <a:xfrm>
            <a:off x="2082018" y="1424355"/>
            <a:ext cx="7839237" cy="5074919"/>
          </a:xfrm>
        </p:spPr>
      </p:pic>
      <p:sp>
        <p:nvSpPr>
          <p:cNvPr id="7" name="Title 6"/>
          <p:cNvSpPr>
            <a:spLocks noGrp="1"/>
          </p:cNvSpPr>
          <p:nvPr>
            <p:ph type="title"/>
          </p:nvPr>
        </p:nvSpPr>
        <p:spPr/>
        <p:txBody>
          <a:bodyPr/>
          <a:lstStyle/>
          <a:p>
            <a:r>
              <a:rPr lang="en-US" dirty="0"/>
              <a:t> </a:t>
            </a:r>
          </a:p>
        </p:txBody>
      </p:sp>
      <p:sp>
        <p:nvSpPr>
          <p:cNvPr id="8" name="Title 1"/>
          <p:cNvSpPr txBox="1">
            <a:spLocks/>
          </p:cNvSpPr>
          <p:nvPr/>
        </p:nvSpPr>
        <p:spPr>
          <a:xfrm>
            <a:off x="4195482" y="365125"/>
            <a:ext cx="3361765" cy="697192"/>
          </a:xfrm>
          <a:prstGeom prst="rect">
            <a:avLst/>
          </a:prstGeom>
          <a:blipFill>
            <a:blip r:embed="rId4"/>
            <a:tile tx="0" ty="0" sx="100000" sy="100000" flip="none" algn="tl"/>
          </a:bli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Introduction</a:t>
            </a:r>
          </a:p>
        </p:txBody>
      </p:sp>
    </p:spTree>
    <p:extLst>
      <p:ext uri="{BB962C8B-B14F-4D97-AF65-F5344CB8AC3E}">
        <p14:creationId xmlns:p14="http://schemas.microsoft.com/office/powerpoint/2010/main" val="238663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Real Life Application – 1 : Fire Stations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059" y="1350688"/>
            <a:ext cx="5154830" cy="5239753"/>
          </a:xfrm>
          <a:prstGeom prst="rect">
            <a:avLst/>
          </a:prstGeom>
          <a:ln>
            <a:noFill/>
          </a:ln>
          <a:effectLst>
            <a:softEdge rad="112500"/>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246" y="1350688"/>
            <a:ext cx="5311589" cy="5219141"/>
          </a:xfrm>
          <a:prstGeom prst="rect">
            <a:avLst/>
          </a:prstGeom>
          <a:ln>
            <a:noFill/>
          </a:ln>
          <a:effectLst>
            <a:softEdge rad="112500"/>
          </a:effectLst>
        </p:spPr>
      </p:pic>
    </p:spTree>
    <p:extLst>
      <p:ext uri="{BB962C8B-B14F-4D97-AF65-F5344CB8AC3E}">
        <p14:creationId xmlns:p14="http://schemas.microsoft.com/office/powerpoint/2010/main" val="72462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Real Life Application – 2 : Software Package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950" y="1500708"/>
            <a:ext cx="739572" cy="62742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045159" y="1740826"/>
                <a:ext cx="30092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𝟏</m:t>
                          </m:r>
                        </m:sub>
                      </m:sSub>
                      <m:r>
                        <a:rPr lang="en-US" b="0" i="1" smtClean="0">
                          <a:latin typeface="Cambria Math" panose="02040503050406030204" pitchFamily="18" charset="0"/>
                        </a:rPr>
                        <m:t>= {</m:t>
                      </m:r>
                      <m:r>
                        <a:rPr lang="en-US" b="0" i="1" smtClean="0">
                          <a:latin typeface="Cambria Math" panose="02040503050406030204" pitchFamily="18" charset="0"/>
                        </a:rPr>
                        <m:t>𝐶h𝑎𝑡</m:t>
                      </m:r>
                      <m:r>
                        <a:rPr lang="en-US" b="0" i="1" smtClean="0">
                          <a:latin typeface="Cambria Math" panose="02040503050406030204" pitchFamily="18" charset="0"/>
                        </a:rPr>
                        <m:t>, </m:t>
                      </m:r>
                      <m:r>
                        <a:rPr lang="en-US" b="0" i="1" smtClean="0">
                          <a:latin typeface="Cambria Math" panose="02040503050406030204" pitchFamily="18" charset="0"/>
                        </a:rPr>
                        <m:t>𝑆𝑙𝑖𝑑𝑒𝑠</m:t>
                      </m:r>
                      <m:r>
                        <a:rPr lang="en-US" b="0" i="1" smtClean="0">
                          <a:latin typeface="Cambria Math" panose="02040503050406030204" pitchFamily="18" charset="0"/>
                        </a:rPr>
                        <m:t>, </m:t>
                      </m:r>
                      <m:r>
                        <a:rPr lang="en-US" b="0" i="1" smtClean="0">
                          <a:latin typeface="Cambria Math" panose="02040503050406030204" pitchFamily="18" charset="0"/>
                        </a:rPr>
                        <m:t>𝐷𝑟𝑎𝑤𝑖𝑛𝑔</m:t>
                      </m:r>
                      <m:r>
                        <a:rPr lang="en-US" b="0" i="1" smtClean="0">
                          <a:latin typeface="Cambria Math" panose="02040503050406030204" pitchFamily="18"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045159" y="1740826"/>
                <a:ext cx="3009285" cy="276999"/>
              </a:xfrm>
              <a:prstGeom prst="rect">
                <a:avLst/>
              </a:prstGeom>
              <a:blipFill>
                <a:blip r:embed="rId4"/>
                <a:stretch>
                  <a:fillRect l="-1822" t="-4444" r="-3036" b="-37778"/>
                </a:stretch>
              </a:blipFill>
            </p:spPr>
            <p:txBody>
              <a:bodyPr/>
              <a:lstStyle/>
              <a:p>
                <a:r>
                  <a:rPr lang="en-US">
                    <a:noFill/>
                  </a:rPr>
                  <a:t> </a:t>
                </a:r>
              </a:p>
            </p:txBody>
          </p:sp>
        </mc:Fallback>
      </mc:AlternateContent>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087" y="2335937"/>
            <a:ext cx="704809" cy="665213"/>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2045159" y="2576055"/>
                <a:ext cx="17463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𝟐</m:t>
                          </m:r>
                        </m:sub>
                      </m:sSub>
                      <m:r>
                        <a:rPr lang="en-US" b="0" i="1" smtClean="0">
                          <a:latin typeface="Cambria Math" panose="02040503050406030204" pitchFamily="18" charset="0"/>
                        </a:rPr>
                        <m:t>= {</m:t>
                      </m:r>
                      <m:r>
                        <a:rPr lang="en-US" b="0" i="1" smtClean="0">
                          <a:latin typeface="Cambria Math" panose="02040503050406030204" pitchFamily="18" charset="0"/>
                        </a:rPr>
                        <m:t>𝐷𝑟𝑎𝑤𝑖𝑛𝑔</m:t>
                      </m:r>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045159" y="2576055"/>
                <a:ext cx="1746376" cy="276999"/>
              </a:xfrm>
              <a:prstGeom prst="rect">
                <a:avLst/>
              </a:prstGeom>
              <a:blipFill>
                <a:blip r:embed="rId6"/>
                <a:stretch>
                  <a:fillRect l="-2439" t="-4444" r="-4878" b="-37778"/>
                </a:stretch>
              </a:blipFill>
            </p:spPr>
            <p:txBody>
              <a:bodyPr/>
              <a:lstStyle/>
              <a:p>
                <a:r>
                  <a:rPr lang="en-US">
                    <a:noFill/>
                  </a:rPr>
                  <a:t> </a:t>
                </a:r>
              </a:p>
            </p:txBody>
          </p:sp>
        </mc:Fallback>
      </mc:AlternateContent>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2950" y="3271153"/>
            <a:ext cx="762758" cy="572069"/>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000021" y="3411284"/>
                <a:ext cx="35500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𝟑</m:t>
                          </m:r>
                        </m:sub>
                      </m:sSub>
                      <m:r>
                        <a:rPr lang="en-US" b="0" i="1" smtClean="0">
                          <a:latin typeface="Cambria Math" panose="02040503050406030204" pitchFamily="18" charset="0"/>
                        </a:rPr>
                        <m:t>= {</m:t>
                      </m:r>
                      <m:r>
                        <a:rPr lang="en-US" b="0" i="1" smtClean="0">
                          <a:latin typeface="Cambria Math" panose="02040503050406030204" pitchFamily="18" charset="0"/>
                        </a:rPr>
                        <m:t>𝐴𝑢𝑑𝑖𝑜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𝐶h𝑎𝑡</m:t>
                      </m:r>
                      <m:r>
                        <a:rPr lang="en-US" b="0" i="1" smtClean="0">
                          <a:latin typeface="Cambria Math" panose="02040503050406030204" pitchFamily="18" charset="0"/>
                        </a:rPr>
                        <m:t>, </m:t>
                      </m:r>
                      <m:r>
                        <a:rPr lang="en-US" b="0" i="1" smtClean="0">
                          <a:latin typeface="Cambria Math" panose="02040503050406030204" pitchFamily="18" charset="0"/>
                        </a:rPr>
                        <m:t>𝑉𝑖𝑑𝑒𝑜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000021" y="3411284"/>
                <a:ext cx="3550010" cy="276999"/>
              </a:xfrm>
              <a:prstGeom prst="rect">
                <a:avLst/>
              </a:prstGeom>
              <a:blipFill>
                <a:blip r:embed="rId8"/>
                <a:stretch>
                  <a:fillRect l="-1375" t="-4444" r="-2405" b="-37778"/>
                </a:stretch>
              </a:blipFill>
            </p:spPr>
            <p:txBody>
              <a:bodyPr/>
              <a:lstStyle/>
              <a:p>
                <a:r>
                  <a:rPr lang="en-US">
                    <a:noFill/>
                  </a:rPr>
                  <a:t> </a:t>
                </a:r>
              </a:p>
            </p:txBody>
          </p:sp>
        </mc:Fallback>
      </mc:AlternateContent>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068" y="4223531"/>
            <a:ext cx="665453" cy="665453"/>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2045159" y="4463649"/>
                <a:ext cx="45558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𝟒</m:t>
                          </m:r>
                        </m:sub>
                      </m:sSub>
                      <m:r>
                        <a:rPr lang="en-US" b="0" i="1" smtClean="0">
                          <a:latin typeface="Cambria Math" panose="02040503050406030204" pitchFamily="18" charset="0"/>
                        </a:rPr>
                        <m:t>= {</m:t>
                      </m:r>
                      <m:r>
                        <a:rPr lang="en-US" b="0" i="1" smtClean="0">
                          <a:latin typeface="Cambria Math" panose="02040503050406030204" pitchFamily="18" charset="0"/>
                        </a:rPr>
                        <m:t>𝐴𝑢𝑑𝑖𝑜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𝐶h𝑎𝑡</m:t>
                      </m:r>
                      <m:r>
                        <a:rPr lang="en-US" b="0" i="1" smtClean="0">
                          <a:latin typeface="Cambria Math" panose="02040503050406030204" pitchFamily="18" charset="0"/>
                        </a:rPr>
                        <m:t>, </m:t>
                      </m:r>
                      <m:r>
                        <a:rPr lang="en-US" b="0" i="1" smtClean="0">
                          <a:latin typeface="Cambria Math" panose="02040503050406030204" pitchFamily="18" charset="0"/>
                        </a:rPr>
                        <m:t>𝑉𝑖𝑑𝑒𝑜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𝐷𝑟𝑎𝑤𝑖𝑛𝑔</m:t>
                      </m:r>
                      <m:r>
                        <a:rPr lang="en-US" b="0" i="1" smtClean="0">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045159" y="4463649"/>
                <a:ext cx="4555863" cy="276999"/>
              </a:xfrm>
              <a:prstGeom prst="rect">
                <a:avLst/>
              </a:prstGeom>
              <a:blipFill>
                <a:blip r:embed="rId10"/>
                <a:stretch>
                  <a:fillRect l="-936" t="-2174" r="-1738" b="-36957"/>
                </a:stretch>
              </a:blipFill>
            </p:spPr>
            <p:txBody>
              <a:bodyPr/>
              <a:lstStyle/>
              <a:p>
                <a:r>
                  <a:rPr lang="en-US">
                    <a:noFill/>
                  </a:rPr>
                  <a:t> </a:t>
                </a:r>
              </a:p>
            </p:txBody>
          </p:sp>
        </mc:Fallback>
      </mc:AlternateContent>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7068" y="5352796"/>
            <a:ext cx="665453" cy="498447"/>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2045159" y="5509411"/>
                <a:ext cx="4263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𝟓</m:t>
                          </m:r>
                        </m:sub>
                      </m:sSub>
                      <m:r>
                        <a:rPr lang="en-US" b="0" i="1" smtClean="0">
                          <a:latin typeface="Cambria Math" panose="02040503050406030204" pitchFamily="18" charset="0"/>
                        </a:rPr>
                        <m:t>= {</m:t>
                      </m:r>
                      <m:r>
                        <a:rPr lang="en-US" b="0" i="1" smtClean="0">
                          <a:latin typeface="Cambria Math" panose="02040503050406030204" pitchFamily="18" charset="0"/>
                        </a:rPr>
                        <m:t>𝐴𝑢𝑑𝑖𝑜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𝐶h𝑎𝑡</m:t>
                      </m:r>
                      <m:r>
                        <a:rPr lang="en-US" b="0" i="1" smtClean="0">
                          <a:latin typeface="Cambria Math" panose="02040503050406030204" pitchFamily="18" charset="0"/>
                        </a:rPr>
                        <m:t>, </m:t>
                      </m:r>
                      <m:r>
                        <a:rPr lang="en-US" b="0" i="1" smtClean="0">
                          <a:latin typeface="Cambria Math" panose="02040503050406030204" pitchFamily="18" charset="0"/>
                        </a:rPr>
                        <m:t>𝑉𝑖𝑑𝑒𝑜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𝑆𝑙𝑖𝑑𝑒𝑠</m:t>
                      </m:r>
                      <m:r>
                        <a:rPr lang="en-US" b="0" i="1" smtClean="0">
                          <a:latin typeface="Cambria Math" panose="02040503050406030204" pitchFamily="18" charset="0"/>
                        </a:rPr>
                        <m:t>}</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045159" y="5509411"/>
                <a:ext cx="4263283" cy="276999"/>
              </a:xfrm>
              <a:prstGeom prst="rect">
                <a:avLst/>
              </a:prstGeom>
              <a:blipFill>
                <a:blip r:embed="rId12"/>
                <a:stretch>
                  <a:fillRect l="-1000" t="-4444" r="-1857"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27081" y="1740826"/>
                <a:ext cx="6385402" cy="276999"/>
              </a:xfrm>
              <a:prstGeom prst="rect">
                <a:avLst/>
              </a:prstGeom>
              <a:noFill/>
            </p:spPr>
            <p:txBody>
              <a:bodyPr wrap="none" lIns="0" tIns="0" rIns="0" bIns="0" rtlCol="0">
                <a:spAutoFit/>
              </a:bodyPr>
              <a:lstStyle/>
              <a:p>
                <a:r>
                  <a:rPr lang="en-US" i="1" dirty="0"/>
                  <a:t>Capabilities</a:t>
                </a:r>
                <a:r>
                  <a:rPr lang="en-US" dirty="0"/>
                  <a:t>, </a:t>
                </a:r>
                <a14:m>
                  <m:oMath xmlns:m="http://schemas.openxmlformats.org/officeDocument/2006/math">
                    <m:r>
                      <a:rPr lang="en-US" b="1" i="1" smtClean="0">
                        <a:latin typeface="Cambria Math" panose="02040503050406030204" pitchFamily="18" charset="0"/>
                      </a:rPr>
                      <m:t>𝑼</m:t>
                    </m:r>
                    <m:r>
                      <a:rPr lang="en-US" b="0" i="1" smtClean="0">
                        <a:latin typeface="Cambria Math" panose="02040503050406030204" pitchFamily="18" charset="0"/>
                      </a:rPr>
                      <m:t>= {</m:t>
                    </m:r>
                    <m:r>
                      <a:rPr lang="en-US" b="0" i="1" smtClean="0">
                        <a:latin typeface="Cambria Math" panose="02040503050406030204" pitchFamily="18" charset="0"/>
                      </a:rPr>
                      <m:t>𝐶h𝑎𝑡</m:t>
                    </m:r>
                    <m:r>
                      <a:rPr lang="en-US" b="0" i="1" smtClean="0">
                        <a:latin typeface="Cambria Math" panose="02040503050406030204" pitchFamily="18" charset="0"/>
                      </a:rPr>
                      <m:t>, </m:t>
                    </m:r>
                    <m:r>
                      <a:rPr lang="en-US" b="0" i="1" smtClean="0">
                        <a:latin typeface="Cambria Math" panose="02040503050406030204" pitchFamily="18" charset="0"/>
                      </a:rPr>
                      <m:t>𝑆𝑙𝑖𝑑𝑒𝑠</m:t>
                    </m:r>
                    <m:r>
                      <a:rPr lang="en-US" b="0" i="1" smtClean="0">
                        <a:latin typeface="Cambria Math" panose="02040503050406030204" pitchFamily="18" charset="0"/>
                      </a:rPr>
                      <m:t>, </m:t>
                    </m:r>
                    <m:r>
                      <a:rPr lang="en-US" b="0" i="1" smtClean="0">
                        <a:latin typeface="Cambria Math" panose="02040503050406030204" pitchFamily="18" charset="0"/>
                      </a:rPr>
                      <m:t>𝐷𝑟𝑎𝑤𝑖𝑛𝑔</m:t>
                    </m:r>
                    <m:r>
                      <a:rPr lang="en-US" b="0" i="1" smtClean="0">
                        <a:latin typeface="Cambria Math" panose="02040503050406030204" pitchFamily="18" charset="0"/>
                      </a:rPr>
                      <m:t>, </m:t>
                    </m:r>
                    <m:r>
                      <a:rPr lang="en-US" b="0" i="1" smtClean="0">
                        <a:latin typeface="Cambria Math" panose="02040503050406030204" pitchFamily="18" charset="0"/>
                      </a:rPr>
                      <m:t>𝐴𝑢𝑑𝑖𝑜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𝑉𝑖𝑑𝑒𝑜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627081" y="1740826"/>
                <a:ext cx="6385402" cy="276999"/>
              </a:xfrm>
              <a:prstGeom prst="rect">
                <a:avLst/>
              </a:prstGeom>
              <a:blipFill>
                <a:blip r:embed="rId13"/>
                <a:stretch>
                  <a:fillRect l="-2195" t="-28889" r="-477"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913594" y="4001984"/>
                <a:ext cx="3931141"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𝑀𝑖𝑛𝑖𝑚𝑢𝑚</m:t>
                      </m:r>
                      <m:r>
                        <a:rPr lang="en-US" sz="2400" b="0" i="1" smtClean="0">
                          <a:latin typeface="Cambria Math" panose="02040503050406030204" pitchFamily="18" charset="0"/>
                        </a:rPr>
                        <m:t> </m:t>
                      </m:r>
                      <m:r>
                        <a:rPr lang="en-US" sz="2400" b="0" i="1" smtClean="0">
                          <a:latin typeface="Cambria Math" panose="02040503050406030204" pitchFamily="18" charset="0"/>
                        </a:rPr>
                        <m:t>𝑐𝑜𝑣𝑒𝑟</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oMath>
                  </m:oMathPara>
                </a14:m>
                <a:endParaRPr lang="en-US" sz="2400" dirty="0"/>
              </a:p>
              <a:p>
                <a:r>
                  <a:rPr lang="en-US" sz="2400" dirty="0"/>
                  <a:t>        as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𝑺</m:t>
                        </m:r>
                      </m:e>
                      <m:sub>
                        <m:r>
                          <a:rPr lang="en-US" sz="2400" b="1" i="1" smtClean="0">
                            <a:latin typeface="Cambria Math" panose="02040503050406030204" pitchFamily="18" charset="0"/>
                          </a:rPr>
                          <m:t>𝟏</m:t>
                        </m:r>
                      </m:sub>
                    </m:sSub>
                    <m:nary>
                      <m:naryPr>
                        <m:chr m:val="⋃"/>
                        <m:subHide m:val="on"/>
                        <m:supHide m:val="on"/>
                        <m:ctrlPr>
                          <a:rPr lang="en-US" sz="2400" b="1" i="1" smtClean="0">
                            <a:latin typeface="Cambria Math" panose="02040503050406030204" pitchFamily="18" charset="0"/>
                            <a:ea typeface="Cambria Math" panose="02040503050406030204" pitchFamily="18" charset="0"/>
                          </a:rPr>
                        </m:ctrlPr>
                      </m:naryPr>
                      <m:sub/>
                      <m:sup/>
                      <m:e>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𝑺</m:t>
                            </m:r>
                          </m:e>
                          <m:sub>
                            <m:r>
                              <a:rPr lang="en-US" sz="2400" b="1" i="1" smtClean="0">
                                <a:latin typeface="Cambria Math" panose="02040503050406030204" pitchFamily="18" charset="0"/>
                                <a:ea typeface="Cambria Math" panose="02040503050406030204" pitchFamily="18" charset="0"/>
                              </a:rPr>
                              <m:t>𝟐</m:t>
                            </m:r>
                          </m:sub>
                        </m:sSub>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𝑼</m:t>
                        </m:r>
                        <m:r>
                          <a:rPr lang="en-US" sz="2400" b="1" i="1" smtClean="0">
                            <a:latin typeface="Cambria Math" panose="02040503050406030204" pitchFamily="18" charset="0"/>
                            <a:ea typeface="Cambria Math" panose="02040503050406030204" pitchFamily="18" charset="0"/>
                          </a:rPr>
                          <m:t> </m:t>
                        </m:r>
                      </m:e>
                    </m:nary>
                  </m:oMath>
                </a14:m>
                <a:endParaRPr lang="en-US" sz="24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7913594" y="4001984"/>
                <a:ext cx="3931141" cy="738664"/>
              </a:xfrm>
              <a:prstGeom prst="rect">
                <a:avLst/>
              </a:prstGeom>
              <a:blipFill>
                <a:blip r:embed="rId14"/>
                <a:stretch>
                  <a:fillRect t="-14754" b="-98361"/>
                </a:stretch>
              </a:blipFill>
            </p:spPr>
            <p:txBody>
              <a:bodyPr/>
              <a:lstStyle/>
              <a:p>
                <a:r>
                  <a:rPr lang="en-US">
                    <a:noFill/>
                  </a:rPr>
                  <a:t> </a:t>
                </a:r>
              </a:p>
            </p:txBody>
          </p:sp>
        </mc:Fallback>
      </mc:AlternateContent>
      <p:cxnSp>
        <p:nvCxnSpPr>
          <p:cNvPr id="18" name="Straight Arrow Connector 17"/>
          <p:cNvCxnSpPr>
            <a:stCxn id="6" idx="3"/>
          </p:cNvCxnSpPr>
          <p:nvPr/>
        </p:nvCxnSpPr>
        <p:spPr>
          <a:xfrm>
            <a:off x="5054444" y="1879326"/>
            <a:ext cx="2859150" cy="2344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2" idx="3"/>
            <a:endCxn id="16" idx="1"/>
          </p:cNvCxnSpPr>
          <p:nvPr/>
        </p:nvCxnSpPr>
        <p:spPr>
          <a:xfrm flipV="1">
            <a:off x="6601022" y="4371316"/>
            <a:ext cx="1312572" cy="230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53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Book Antiqua" panose="02040602050305030304" pitchFamily="18" charset="0"/>
              </a:rPr>
              <a:t>Real Life Application – 3 : </a:t>
            </a:r>
            <a:r>
              <a:rPr lang="en-US" sz="2400">
                <a:latin typeface="Book Antiqua" panose="02040602050305030304" pitchFamily="18" charset="0"/>
              </a:rPr>
              <a:t>Interval Scheduling (Assigning </a:t>
            </a:r>
            <a:r>
              <a:rPr lang="en-US" sz="2400" dirty="0">
                <a:latin typeface="Book Antiqua" panose="02040602050305030304" pitchFamily="18" charset="0"/>
              </a:rPr>
              <a:t>minimum observers/guards)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806" y="1660712"/>
            <a:ext cx="8602788" cy="45114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1433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Conclusion</a:t>
            </a:r>
          </a:p>
        </p:txBody>
      </p:sp>
      <p:sp>
        <p:nvSpPr>
          <p:cNvPr id="2" name="TextBox 1">
            <a:extLst>
              <a:ext uri="{FF2B5EF4-FFF2-40B4-BE49-F238E27FC236}">
                <a16:creationId xmlns:a16="http://schemas.microsoft.com/office/drawing/2014/main" id="{59FB4772-5836-4F66-879E-A440D32B03D6}"/>
              </a:ext>
            </a:extLst>
          </p:cNvPr>
          <p:cNvSpPr txBox="1"/>
          <p:nvPr/>
        </p:nvSpPr>
        <p:spPr>
          <a:xfrm>
            <a:off x="1559859" y="2369976"/>
            <a:ext cx="9224682" cy="1754326"/>
          </a:xfrm>
          <a:prstGeom prst="rect">
            <a:avLst/>
          </a:prstGeom>
          <a:noFill/>
        </p:spPr>
        <p:txBody>
          <a:bodyPr wrap="square" rtlCol="0">
            <a:spAutoFit/>
          </a:bodyPr>
          <a:lstStyle/>
          <a:p>
            <a:r>
              <a:rPr lang="en-US" dirty="0"/>
              <a:t>Apart from these three algorithms we worked on, there are some other algorithms to solve the Set Cover problem, such as - Dual linear programming, </a:t>
            </a:r>
            <a:r>
              <a:rPr lang="en-US" b="0" i="0" dirty="0">
                <a:solidFill>
                  <a:srgbClr val="000000"/>
                </a:solidFill>
                <a:effectLst/>
                <a:latin typeface="Linux Libertine"/>
              </a:rPr>
              <a:t>Hitting set formulation etc.</a:t>
            </a:r>
          </a:p>
          <a:p>
            <a:endParaRPr lang="en-US" dirty="0">
              <a:solidFill>
                <a:srgbClr val="000000"/>
              </a:solidFill>
              <a:latin typeface="Linux Libertine"/>
            </a:endParaRPr>
          </a:p>
          <a:p>
            <a:endParaRPr lang="en-US" b="0" i="0" dirty="0">
              <a:solidFill>
                <a:srgbClr val="000000"/>
              </a:solidFill>
              <a:effectLst/>
              <a:latin typeface="Linux Libertine"/>
            </a:endParaRPr>
          </a:p>
          <a:p>
            <a:r>
              <a:rPr lang="en-US" dirty="0">
                <a:solidFill>
                  <a:srgbClr val="000000"/>
                </a:solidFill>
                <a:latin typeface="Linux Libertine"/>
              </a:rPr>
              <a:t>We have many other scopes to study the Set Cover problem in the future and we can also figure out more time effective methods/heuristics in this regard or maybe develop one!</a:t>
            </a:r>
          </a:p>
        </p:txBody>
      </p:sp>
    </p:spTree>
    <p:extLst>
      <p:ext uri="{BB962C8B-B14F-4D97-AF65-F5344CB8AC3E}">
        <p14:creationId xmlns:p14="http://schemas.microsoft.com/office/powerpoint/2010/main" val="2949313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8670" y="2476313"/>
            <a:ext cx="5737412" cy="1325563"/>
          </a:xfrm>
        </p:spPr>
        <p:txBody>
          <a:bodyPr>
            <a:normAutofit/>
          </a:bodyPr>
          <a:lstStyle/>
          <a:p>
            <a:r>
              <a:rPr lang="en-US" sz="8000" dirty="0">
                <a:latin typeface="Bradley Hand ITC" panose="03070402050302030203" pitchFamily="66" charset="0"/>
              </a:rPr>
              <a:t>Thank You</a:t>
            </a:r>
          </a:p>
        </p:txBody>
      </p:sp>
    </p:spTree>
    <p:extLst>
      <p:ext uri="{BB962C8B-B14F-4D97-AF65-F5344CB8AC3E}">
        <p14:creationId xmlns:p14="http://schemas.microsoft.com/office/powerpoint/2010/main" val="4092182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952" y="282389"/>
            <a:ext cx="5988424" cy="860612"/>
          </a:xfrm>
        </p:spPr>
        <p:txBody>
          <a:bodyPr/>
          <a:lstStyle/>
          <a:p>
            <a:pPr algn="ctr"/>
            <a:r>
              <a:rPr lang="en-US" dirty="0">
                <a:latin typeface="Book Antiqua" panose="02040602050305030304" pitchFamily="18" charset="0"/>
              </a:rPr>
              <a:t>Introduction</a:t>
            </a: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8292"/>
                    </a14:imgEffect>
                    <a14:imgEffect>
                      <a14:saturation sat="139000"/>
                    </a14:imgEffect>
                  </a14:imgLayer>
                </a14:imgProps>
              </a:ext>
              <a:ext uri="{28A0092B-C50C-407E-A947-70E740481C1C}">
                <a14:useLocalDpi xmlns:a14="http://schemas.microsoft.com/office/drawing/2010/main" val="0"/>
              </a:ext>
            </a:extLst>
          </a:blip>
          <a:stretch>
            <a:fillRect/>
          </a:stretch>
        </p:blipFill>
        <p:spPr>
          <a:xfrm>
            <a:off x="2127787" y="1143002"/>
            <a:ext cx="7688565" cy="5538052"/>
          </a:xfrm>
          <a:effectLst>
            <a:outerShdw dist="50800" dir="5400000" sx="67000" sy="67000" algn="ctr" rotWithShape="0">
              <a:srgbClr val="000000"/>
            </a:outerShdw>
          </a:effectLst>
        </p:spPr>
      </p:pic>
      <p:sp>
        <p:nvSpPr>
          <p:cNvPr id="7" name="Title 1"/>
          <p:cNvSpPr txBox="1">
            <a:spLocks/>
          </p:cNvSpPr>
          <p:nvPr/>
        </p:nvSpPr>
        <p:spPr>
          <a:xfrm>
            <a:off x="3591939" y="282389"/>
            <a:ext cx="4435955" cy="685800"/>
          </a:xfrm>
          <a:prstGeom prst="rect">
            <a:avLst/>
          </a:prstGeom>
          <a:blipFill>
            <a:blip r:embed="rId4"/>
            <a:tile tx="0" ty="0" sx="100000" sy="100000" flip="none" algn="tl"/>
          </a:bli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Introduction</a:t>
            </a:r>
          </a:p>
        </p:txBody>
      </p:sp>
    </p:spTree>
    <p:extLst>
      <p:ext uri="{BB962C8B-B14F-4D97-AF65-F5344CB8AC3E}">
        <p14:creationId xmlns:p14="http://schemas.microsoft.com/office/powerpoint/2010/main" val="1102591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494" y="432362"/>
            <a:ext cx="4760259" cy="697192"/>
          </a:xfrm>
          <a:blipFill>
            <a:blip r:embed="rId2"/>
            <a:tile tx="0" ty="0" sx="100000" sy="100000" flip="none" algn="tl"/>
          </a:blipFill>
        </p:spPr>
        <p:txBody>
          <a:bodyPr>
            <a:normAutofit/>
          </a:bodyPr>
          <a:lstStyle/>
          <a:p>
            <a:pPr algn="ctr"/>
            <a:r>
              <a:rPr lang="en-US" sz="3600" dirty="0">
                <a:latin typeface="Book Antiqua" panose="02040602050305030304" pitchFamily="18" charset="0"/>
              </a:rPr>
              <a:t>Problem Formulation</a:t>
            </a:r>
          </a:p>
        </p:txBody>
      </p:sp>
      <mc:AlternateContent xmlns:mc="http://schemas.openxmlformats.org/markup-compatibility/2006" xmlns:a14="http://schemas.microsoft.com/office/drawing/2010/main">
        <mc:Choice Requires="a14">
          <p:sp>
            <p:nvSpPr>
              <p:cNvPr id="3" name="TextBox 2"/>
              <p:cNvSpPr txBox="1"/>
              <p:nvPr/>
            </p:nvSpPr>
            <p:spPr>
              <a:xfrm>
                <a:off x="470646" y="2276649"/>
                <a:ext cx="6104966" cy="2619628"/>
              </a:xfrm>
              <a:prstGeom prst="rect">
                <a:avLst/>
              </a:prstGeom>
              <a:noFill/>
              <a:ln>
                <a:solidFill>
                  <a:schemeClr val="tx1"/>
                </a:solidFill>
                <a:prstDash val="lgDashDot"/>
              </a:ln>
            </p:spPr>
            <p:txBody>
              <a:bodyPr wrap="square" rtlCol="0">
                <a:spAutoFit/>
              </a:bodyPr>
              <a:lstStyle/>
              <a:p>
                <a:r>
                  <a:rPr lang="en-US" dirty="0"/>
                  <a:t>Input: </a:t>
                </a:r>
              </a:p>
              <a:p>
                <a:r>
                  <a:rPr lang="en-US"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𝑢𝑛𝑖𝑣𝑒𝑟𝑠𝑒</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3, …, </m:t>
                        </m:r>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oMath>
                </a14:m>
                <a:endParaRPr lang="en-US" b="0" dirty="0"/>
              </a:p>
              <a:p>
                <a:r>
                  <a:rPr lang="en-US"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r>
                      <a:rPr lang="en-US" b="0" i="1" smtClean="0">
                        <a:latin typeface="Cambria Math" panose="02040503050406030204" pitchFamily="18" charset="0"/>
                      </a:rPr>
                      <m:t>𝑠𝑒𝑡𝑠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r>
                          <a:rPr lang="en-US" b="0" i="1" smtClean="0">
                            <a:latin typeface="Cambria Math" panose="02040503050406030204" pitchFamily="18" charset="0"/>
                          </a:rPr>
                          <m:t>∈</m:t>
                        </m:r>
                        <m:r>
                          <a:rPr lang="en-US" b="1" i="1" smtClean="0">
                            <a:latin typeface="Cambria Math" panose="02040503050406030204" pitchFamily="18" charset="0"/>
                          </a:rPr>
                          <m:t>𝑺</m:t>
                        </m:r>
                      </m:sub>
                      <m:sup/>
                      <m:e>
                        <m:r>
                          <a:rPr lang="en-US" b="0" i="1" smtClean="0">
                            <a:latin typeface="Cambria Math" panose="02040503050406030204" pitchFamily="18" charset="0"/>
                          </a:rPr>
                          <m:t>𝑠</m:t>
                        </m:r>
                      </m:e>
                    </m:nary>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a:t>
                </a:r>
              </a:p>
              <a:p>
                <a:endParaRPr lang="en-US" dirty="0"/>
              </a:p>
              <a:p>
                <a:endParaRPr lang="en-US" dirty="0"/>
              </a:p>
              <a:p>
                <a:r>
                  <a:rPr lang="en-US" dirty="0"/>
                  <a:t>   </a:t>
                </a:r>
                <a14:m>
                  <m:oMath xmlns:m="http://schemas.openxmlformats.org/officeDocument/2006/math">
                    <m:r>
                      <a:rPr lang="en-US" b="0" i="1" smtClean="0">
                        <a:solidFill>
                          <a:schemeClr val="accent2">
                            <a:lumMod val="50000"/>
                          </a:schemeClr>
                        </a:solidFill>
                        <a:latin typeface="Cambria Math" panose="02040503050406030204" pitchFamily="18" charset="0"/>
                      </a:rPr>
                      <m:t>𝐶𝑜𝑛𝑠𝑖𝑑𝑒𝑟</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𝑡h𝑒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𝑢𝑛𝑖𝑣𝑒𝑟𝑠𝑒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𝑈</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1, 2, 3, 4, 5</m:t>
                        </m:r>
                      </m:e>
                    </m:d>
                    <m:r>
                      <a:rPr lang="en-US" b="0" i="0" smtClean="0">
                        <a:solidFill>
                          <a:schemeClr val="accent2">
                            <a:lumMod val="50000"/>
                          </a:schemeClr>
                        </a:solidFill>
                        <a:latin typeface="Cambria Math" panose="02040503050406030204" pitchFamily="18" charset="0"/>
                      </a:rPr>
                      <m:t> </m:t>
                    </m:r>
                  </m:oMath>
                </a14:m>
                <a:endParaRPr lang="en-US" b="0" dirty="0">
                  <a:solidFill>
                    <a:schemeClr val="accent2">
                      <a:lumMod val="50000"/>
                    </a:schemeClr>
                  </a:solidFill>
                </a:endParaRPr>
              </a:p>
              <a:p>
                <a:r>
                  <a:rPr lang="en-US" dirty="0">
                    <a:solidFill>
                      <a:schemeClr val="accent2">
                        <a:lumMod val="50000"/>
                      </a:schemeClr>
                    </a:solidFill>
                  </a:rPr>
                  <a:t>   </a:t>
                </a:r>
                <a14:m>
                  <m:oMath xmlns:m="http://schemas.openxmlformats.org/officeDocument/2006/math">
                    <m:r>
                      <a:rPr lang="en-US" b="0" i="1" smtClean="0">
                        <a:solidFill>
                          <a:schemeClr val="accent2">
                            <a:lumMod val="50000"/>
                          </a:schemeClr>
                        </a:solidFill>
                        <a:latin typeface="Cambria Math" panose="02040503050406030204" pitchFamily="18" charset="0"/>
                      </a:rPr>
                      <m:t>𝑇h𝑒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𝑓𝑎𝑚𝑖𝑙𝑦</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𝑜𝑓</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𝑠𝑢𝑏𝑠𝑒𝑡𝑠</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𝑆</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1, 2, 3</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2, 4</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3, 4</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4, 5</m:t>
                            </m:r>
                          </m:e>
                        </m:d>
                      </m:e>
                    </m:d>
                    <m:r>
                      <a:rPr lang="en-US" b="0" i="1" smtClean="0">
                        <a:solidFill>
                          <a:schemeClr val="accent2">
                            <a:lumMod val="50000"/>
                          </a:schemeClr>
                        </a:solidFill>
                        <a:latin typeface="Cambria Math" panose="02040503050406030204" pitchFamily="18" charset="0"/>
                      </a:rPr>
                      <m:t> </m:t>
                    </m:r>
                  </m:oMath>
                </a14:m>
                <a:r>
                  <a:rPr lang="en-US" dirty="0">
                    <a:solidFill>
                      <a:schemeClr val="accent2">
                        <a:lumMod val="50000"/>
                      </a:schemeClr>
                    </a:solidFill>
                  </a:rPr>
                  <a:t>	</a:t>
                </a:r>
                <a14:m>
                  <m:oMath xmlns:m="http://schemas.openxmlformats.org/officeDocument/2006/math">
                    <m:r>
                      <a:rPr lang="en-US" b="0" i="1" smtClean="0">
                        <a:solidFill>
                          <a:schemeClr val="accent2">
                            <a:lumMod val="50000"/>
                          </a:schemeClr>
                        </a:solidFill>
                        <a:latin typeface="Cambria Math" panose="02040503050406030204" pitchFamily="18" charset="0"/>
                      </a:rPr>
                      <m:t>𝐻𝑒𝑟𝑒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𝑛</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𝑈</m:t>
                        </m:r>
                      </m:e>
                    </m:d>
                    <m:r>
                      <a:rPr lang="en-US" b="0" i="1" smtClean="0">
                        <a:solidFill>
                          <a:schemeClr val="accent2">
                            <a:lumMod val="50000"/>
                          </a:schemeClr>
                        </a:solidFill>
                        <a:latin typeface="Cambria Math" panose="02040503050406030204" pitchFamily="18" charset="0"/>
                      </a:rPr>
                      <m:t>=5,  </m:t>
                    </m:r>
                    <m:r>
                      <a:rPr lang="en-US" b="0" i="1" smtClean="0">
                        <a:solidFill>
                          <a:schemeClr val="accent2">
                            <a:lumMod val="50000"/>
                          </a:schemeClr>
                        </a:solidFill>
                        <a:latin typeface="Cambria Math" panose="02040503050406030204" pitchFamily="18" charset="0"/>
                      </a:rPr>
                      <m:t>𝑚</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𝑆</m:t>
                        </m:r>
                      </m:e>
                    </m:d>
                    <m:r>
                      <a:rPr lang="en-US" b="0" i="1" smtClean="0">
                        <a:solidFill>
                          <a:schemeClr val="accent2">
                            <a:lumMod val="50000"/>
                          </a:schemeClr>
                        </a:solidFill>
                        <a:latin typeface="Cambria Math" panose="02040503050406030204" pitchFamily="18" charset="0"/>
                      </a:rPr>
                      <m:t>=4</m:t>
                    </m:r>
                  </m:oMath>
                </a14:m>
                <a:endParaRPr lang="en-US" dirty="0">
                  <a:solidFill>
                    <a:schemeClr val="accent2">
                      <a:lumMod val="50000"/>
                    </a:schemeClr>
                  </a:solidFill>
                </a:endParaRPr>
              </a:p>
              <a:p>
                <a:r>
                  <a:rPr lang="en-US"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470646" y="2276649"/>
                <a:ext cx="6104966" cy="2619628"/>
              </a:xfrm>
              <a:prstGeom prst="rect">
                <a:avLst/>
              </a:prstGeom>
              <a:blipFill>
                <a:blip r:embed="rId3"/>
                <a:stretch>
                  <a:fillRect l="-697" t="-926"/>
                </a:stretch>
              </a:blipFill>
              <a:ln>
                <a:solidFill>
                  <a:schemeClr val="tx1"/>
                </a:solidFill>
                <a:prstDash val="lgDash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575612" y="2263536"/>
                <a:ext cx="5325035" cy="2613279"/>
              </a:xfrm>
              <a:prstGeom prst="rect">
                <a:avLst/>
              </a:prstGeom>
              <a:noFill/>
              <a:ln>
                <a:solidFill>
                  <a:schemeClr val="tx1"/>
                </a:solidFill>
                <a:prstDash val="lgDashDot"/>
              </a:ln>
            </p:spPr>
            <p:txBody>
              <a:bodyPr wrap="square" rtlCol="0">
                <a:spAutoFit/>
              </a:bodyPr>
              <a:lstStyle/>
              <a:p>
                <a:r>
                  <a:rPr lang="en-US" dirty="0"/>
                  <a:t>Output: </a:t>
                </a:r>
              </a:p>
              <a:p>
                <a:r>
                  <a:rPr lang="en-US" dirty="0"/>
                  <a:t>   </a:t>
                </a:r>
                <a14:m>
                  <m:oMath xmlns:m="http://schemas.openxmlformats.org/officeDocument/2006/math">
                    <m:r>
                      <a:rPr lang="en-US" b="0" i="1" smtClean="0">
                        <a:latin typeface="Cambria Math" panose="02040503050406030204" pitchFamily="18" charset="0"/>
                      </a:rPr>
                      <m:t>𝐼𝑑𝑒𝑛𝑡𝑖𝑓𝑦</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𝑠𝑚𝑎𝑙𝑙𝑒𝑠𝑡</m:t>
                    </m:r>
                    <m:r>
                      <a:rPr lang="en-US" b="0" i="1" smtClean="0">
                        <a:latin typeface="Cambria Math" panose="02040503050406030204" pitchFamily="18" charset="0"/>
                      </a:rPr>
                      <m:t> </m:t>
                    </m:r>
                    <m:r>
                      <a:rPr lang="en-US" b="0" i="1" smtClean="0">
                        <a:latin typeface="Cambria Math" panose="02040503050406030204" pitchFamily="18" charset="0"/>
                      </a:rPr>
                      <m:t>𝑠𝑢𝑏</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dirty="0"/>
                  <a:t> 	</a:t>
                </a:r>
                <a14:m>
                  <m:oMath xmlns:m="http://schemas.openxmlformats.org/officeDocument/2006/math">
                    <m:r>
                      <a:rPr lang="en-US" b="0" i="1" smtClean="0">
                        <a:latin typeface="Cambria Math" panose="02040503050406030204" pitchFamily="18" charset="0"/>
                      </a:rPr>
                      <m:t>𝑠𝑢𝑐h</m:t>
                    </m:r>
                    <m:r>
                      <a:rPr lang="en-US" b="0" i="1" smtClean="0">
                        <a:latin typeface="Cambria Math" panose="02040503050406030204" pitchFamily="18" charset="0"/>
                      </a:rPr>
                      <m:t> </m:t>
                    </m:r>
                    <m:r>
                      <a:rPr lang="en-US" b="0" i="1" smtClean="0">
                        <a:latin typeface="Cambria Math" panose="02040503050406030204" pitchFamily="18" charset="0"/>
                      </a:rPr>
                      <m:t>𝑡h𝑎𝑡</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r>
                          <a:rPr lang="en-US" b="0" i="1" smtClean="0">
                            <a:latin typeface="Cambria Math" panose="02040503050406030204" pitchFamily="18" charset="0"/>
                          </a:rPr>
                          <m:t>∈</m:t>
                        </m:r>
                        <m:r>
                          <a:rPr lang="en-US" b="1" i="1" smtClean="0">
                            <a:latin typeface="Cambria Math" panose="02040503050406030204" pitchFamily="18" charset="0"/>
                          </a:rPr>
                          <m:t>𝑪</m:t>
                        </m:r>
                      </m:sub>
                      <m:sup/>
                      <m:e>
                        <m:r>
                          <a:rPr lang="en-US" b="0" i="1" smtClean="0">
                            <a:latin typeface="Cambria Math" panose="02040503050406030204" pitchFamily="18" charset="0"/>
                          </a:rPr>
                          <m:t>𝑠</m:t>
                        </m:r>
                      </m:e>
                    </m:nary>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a:t>
                </a:r>
              </a:p>
              <a:p>
                <a:endParaRPr lang="en-US" dirty="0"/>
              </a:p>
              <a:p>
                <a:endParaRPr lang="en-US" dirty="0"/>
              </a:p>
              <a:p>
                <a:r>
                  <a:rPr lang="en-US" b="0" dirty="0">
                    <a:solidFill>
                      <a:schemeClr val="accent2">
                        <a:lumMod val="50000"/>
                      </a:schemeClr>
                    </a:solidFill>
                  </a:rPr>
                  <a:t> </a:t>
                </a:r>
                <a14:m>
                  <m:oMath xmlns:m="http://schemas.openxmlformats.org/officeDocument/2006/math">
                    <m:r>
                      <a:rPr lang="en-US" b="0" i="1" smtClean="0">
                        <a:solidFill>
                          <a:schemeClr val="accent2">
                            <a:lumMod val="50000"/>
                          </a:schemeClr>
                        </a:solidFill>
                        <a:latin typeface="Cambria Math" panose="02040503050406030204" pitchFamily="18" charset="0"/>
                      </a:rPr>
                      <m:t>𝐴</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𝑐𝑜𝑣𝑒𝑟𝑖𝑛𝑔</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𝐶</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𝑜𝑓</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𝑎𝑙𝑙</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𝑒𝑙𝑒𝑚𝑒𝑛𝑡𝑠</m:t>
                    </m:r>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1, 2, 3</m:t>
                            </m:r>
                          </m:e>
                        </m:d>
                        <m:r>
                          <a:rPr lang="en-US" b="0" i="1" smtClean="0">
                            <a:solidFill>
                              <a:schemeClr val="accent2">
                                <a:lumMod val="50000"/>
                              </a:schemeClr>
                            </a:solidFill>
                            <a:latin typeface="Cambria Math" panose="02040503050406030204" pitchFamily="18" charset="0"/>
                          </a:rPr>
                          <m:t>,  {4, 5}</m:t>
                        </m:r>
                      </m:e>
                    </m:d>
                    <m:r>
                      <a:rPr lang="en-US" b="0" i="1" smtClean="0">
                        <a:solidFill>
                          <a:schemeClr val="accent2">
                            <a:lumMod val="50000"/>
                          </a:schemeClr>
                        </a:solidFill>
                        <a:latin typeface="Cambria Math" panose="02040503050406030204" pitchFamily="18" charset="0"/>
                      </a:rPr>
                      <m:t>  </m:t>
                    </m:r>
                  </m:oMath>
                </a14:m>
                <a:endParaRPr lang="en-US" b="0" dirty="0">
                  <a:solidFill>
                    <a:schemeClr val="accent2">
                      <a:lumMod val="50000"/>
                    </a:schemeClr>
                  </a:solidFill>
                </a:endParaRPr>
              </a:p>
              <a:p>
                <a14:m>
                  <m:oMath xmlns:m="http://schemas.openxmlformats.org/officeDocument/2006/math">
                    <m:r>
                      <a:rPr lang="en-US" b="0" i="1" smtClean="0">
                        <a:solidFill>
                          <a:schemeClr val="accent2">
                            <a:lumMod val="50000"/>
                          </a:schemeClr>
                        </a:solidFill>
                        <a:latin typeface="Cambria Math" panose="02040503050406030204" pitchFamily="18" charset="0"/>
                      </a:rPr>
                      <m:t>𝐻𝑒𝑟𝑒</m:t>
                    </m:r>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𝐶</m:t>
                        </m:r>
                      </m:e>
                    </m:d>
                    <m:r>
                      <a:rPr lang="en-US" b="0" i="1" smtClean="0">
                        <a:solidFill>
                          <a:schemeClr val="accent2">
                            <a:lumMod val="50000"/>
                          </a:schemeClr>
                        </a:solidFill>
                        <a:latin typeface="Cambria Math" panose="02040503050406030204" pitchFamily="18" charset="0"/>
                      </a:rPr>
                      <m:t>=2 </m:t>
                    </m:r>
                    <m:r>
                      <a:rPr lang="en-US" b="0" i="1" smtClean="0">
                        <a:solidFill>
                          <a:schemeClr val="accent2">
                            <a:lumMod val="50000"/>
                          </a:schemeClr>
                        </a:solidFill>
                        <a:latin typeface="Cambria Math" panose="02040503050406030204" pitchFamily="18" charset="0"/>
                      </a:rPr>
                      <m:t>𝑖𝑠</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𝑡h𝑒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𝑠𝑚𝑎𝑙𝑙𝑒𝑠𝑡</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𝑝𝑜𝑠𝑠𝑖𝑏𝑙𝑒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𝑐𝑎𝑟𝑑𝑖𝑛𝑎𝑙𝑖𝑡𝑦</m:t>
                    </m:r>
                  </m:oMath>
                </a14:m>
                <a:r>
                  <a:rPr lang="en-US" dirty="0">
                    <a:solidFill>
                      <a:schemeClr val="accent2">
                        <a:lumMod val="50000"/>
                      </a:schemeClr>
                    </a:solidFill>
                  </a:rPr>
                  <a:t>	</a:t>
                </a:r>
              </a:p>
              <a:p>
                <a:endParaRPr lang="en-US" dirty="0">
                  <a:solidFill>
                    <a:schemeClr val="accent2">
                      <a:lumMod val="50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575612" y="2263536"/>
                <a:ext cx="5325035" cy="2613279"/>
              </a:xfrm>
              <a:prstGeom prst="rect">
                <a:avLst/>
              </a:prstGeom>
              <a:blipFill>
                <a:blip r:embed="rId4"/>
                <a:stretch>
                  <a:fillRect l="-914" t="-928"/>
                </a:stretch>
              </a:blipFill>
              <a:ln>
                <a:solidFill>
                  <a:schemeClr val="tx1"/>
                </a:solidFill>
                <a:prstDash val="lgDashDot"/>
              </a:ln>
            </p:spPr>
            <p:txBody>
              <a:bodyPr/>
              <a:lstStyle/>
              <a:p>
                <a:r>
                  <a:rPr lang="en-US">
                    <a:noFill/>
                  </a:rPr>
                  <a:t> </a:t>
                </a:r>
              </a:p>
            </p:txBody>
          </p:sp>
        </mc:Fallback>
      </mc:AlternateContent>
      <p:cxnSp>
        <p:nvCxnSpPr>
          <p:cNvPr id="6" name="Straight Connector 5"/>
          <p:cNvCxnSpPr>
            <a:stCxn id="3" idx="1"/>
            <a:endCxn id="4" idx="3"/>
          </p:cNvCxnSpPr>
          <p:nvPr/>
        </p:nvCxnSpPr>
        <p:spPr>
          <a:xfrm flipV="1">
            <a:off x="470646" y="3570176"/>
            <a:ext cx="11430001" cy="1628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1096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494" y="432362"/>
            <a:ext cx="4760259" cy="697192"/>
          </a:xfrm>
          <a:blipFill>
            <a:blip r:embed="rId2"/>
            <a:tile tx="0" ty="0" sx="100000" sy="100000" flip="none" algn="tl"/>
          </a:blipFill>
        </p:spPr>
        <p:txBody>
          <a:bodyPr>
            <a:normAutofit/>
          </a:bodyPr>
          <a:lstStyle/>
          <a:p>
            <a:pPr algn="ctr"/>
            <a:r>
              <a:rPr lang="en-US" sz="3600" dirty="0">
                <a:latin typeface="Book Antiqua" panose="02040602050305030304" pitchFamily="18" charset="0"/>
              </a:rPr>
              <a:t>Problem Formulation</a:t>
            </a:r>
          </a:p>
        </p:txBody>
      </p:sp>
      <mc:AlternateContent xmlns:mc="http://schemas.openxmlformats.org/markup-compatibility/2006" xmlns:a14="http://schemas.microsoft.com/office/drawing/2010/main">
        <mc:Choice Requires="a14">
          <p:sp>
            <p:nvSpPr>
              <p:cNvPr id="3" name="TextBox 2"/>
              <p:cNvSpPr txBox="1"/>
              <p:nvPr/>
            </p:nvSpPr>
            <p:spPr>
              <a:xfrm>
                <a:off x="510987" y="2610944"/>
                <a:ext cx="6158753" cy="3762761"/>
              </a:xfrm>
              <a:prstGeom prst="rect">
                <a:avLst/>
              </a:prstGeom>
              <a:noFill/>
              <a:ln>
                <a:solidFill>
                  <a:schemeClr val="tx1"/>
                </a:solidFill>
                <a:prstDash val="lgDashDot"/>
              </a:ln>
            </p:spPr>
            <p:txBody>
              <a:bodyPr wrap="square" rtlCol="0">
                <a:spAutoFit/>
              </a:bodyPr>
              <a:lstStyle/>
              <a:p>
                <a:r>
                  <a:rPr lang="en-US" dirty="0"/>
                  <a:t>Input: </a:t>
                </a:r>
              </a:p>
              <a:p>
                <a:r>
                  <a:rPr lang="en-US"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𝑢𝑛𝑖𝑣𝑒𝑟𝑠𝑒</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3, …, </m:t>
                        </m:r>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oMath>
                </a14:m>
                <a:endParaRPr lang="en-US" b="0" dirty="0"/>
              </a:p>
              <a:p>
                <a:r>
                  <a:rPr lang="en-US"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r>
                      <a:rPr lang="en-US" b="0" i="1" smtClean="0">
                        <a:latin typeface="Cambria Math" panose="02040503050406030204" pitchFamily="18" charset="0"/>
                      </a:rPr>
                      <m:t>𝑠𝑒𝑡𝑠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𝑠</m:t>
                            </m:r>
                          </m:e>
                          <m:sub>
                            <m:r>
                              <m:rPr>
                                <m:brk m:alnAt="7"/>
                              </m:rP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1" smtClean="0">
                            <a:latin typeface="Cambria Math" panose="02040503050406030204" pitchFamily="18" charset="0"/>
                          </a:rPr>
                          <m:t>𝑺</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𝑈</m:t>
                    </m:r>
                    <m:r>
                      <a:rPr lang="en-US" b="0" i="1" smtClean="0">
                        <a:latin typeface="Cambria Math" panose="02040503050406030204" pitchFamily="18" charset="0"/>
                      </a:rPr>
                      <m:t> </m:t>
                    </m:r>
                  </m:oMath>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𝒘𝒉𝒆𝒓𝒆</m:t>
                      </m:r>
                      <m:r>
                        <a:rPr lang="en-US" b="1" i="1" smtClean="0">
                          <a:latin typeface="Cambria Math" panose="02040503050406030204" pitchFamily="18" charset="0"/>
                        </a:rPr>
                        <m:t>, </m:t>
                      </m:r>
                      <m:r>
                        <a:rPr lang="en-US" b="1" i="1" smtClean="0">
                          <a:latin typeface="Cambria Math" panose="02040503050406030204" pitchFamily="18" charset="0"/>
                        </a:rPr>
                        <m:t>𝒆𝒂𝒄𝒉</m:t>
                      </m:r>
                      <m:r>
                        <a:rPr lang="en-US" b="1" i="1" smtClean="0">
                          <a:latin typeface="Cambria Math" panose="02040503050406030204" pitchFamily="18" charset="0"/>
                        </a:rPr>
                        <m:t> </m:t>
                      </m:r>
                      <m:r>
                        <a:rPr lang="en-US" b="1" i="1" smtClean="0">
                          <a:latin typeface="Cambria Math" panose="02040503050406030204" pitchFamily="18" charset="0"/>
                        </a:rPr>
                        <m:t>𝒔𝒖𝒃𝒔𝒆𝒕</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𝒊</m:t>
                          </m:r>
                        </m:sub>
                      </m:sSub>
                      <m:r>
                        <a:rPr lang="en-US" b="1" i="1" smtClean="0">
                          <a:latin typeface="Cambria Math" panose="02040503050406030204" pitchFamily="18" charset="0"/>
                        </a:rPr>
                        <m:t> </m:t>
                      </m:r>
                      <m:r>
                        <a:rPr lang="en-US" b="1" i="1" smtClean="0">
                          <a:latin typeface="Cambria Math" panose="02040503050406030204" pitchFamily="18" charset="0"/>
                        </a:rPr>
                        <m:t>𝒐𝒇</m:t>
                      </m:r>
                      <m:r>
                        <a:rPr lang="en-US" b="1" i="1" smtClean="0">
                          <a:latin typeface="Cambria Math" panose="02040503050406030204" pitchFamily="18" charset="0"/>
                        </a:rPr>
                        <m:t> </m:t>
                      </m:r>
                      <m:r>
                        <a:rPr lang="en-US" b="1" i="1" smtClean="0">
                          <a:latin typeface="Cambria Math" panose="02040503050406030204" pitchFamily="18" charset="0"/>
                        </a:rPr>
                        <m:t>𝑺</m:t>
                      </m:r>
                      <m:r>
                        <a:rPr lang="en-US" b="1" i="1" smtClean="0">
                          <a:latin typeface="Cambria Math" panose="02040503050406030204" pitchFamily="18" charset="0"/>
                        </a:rPr>
                        <m:t> </m:t>
                      </m:r>
                      <m:r>
                        <a:rPr lang="en-US" b="1" i="1" smtClean="0">
                          <a:latin typeface="Cambria Math" panose="02040503050406030204" pitchFamily="18" charset="0"/>
                        </a:rPr>
                        <m:t>𝒉𝒂𝒔</m:t>
                      </m:r>
                      <m:r>
                        <a:rPr lang="en-US" b="1" i="1" smtClean="0">
                          <a:latin typeface="Cambria Math" panose="02040503050406030204" pitchFamily="18" charset="0"/>
                        </a:rPr>
                        <m:t> </m:t>
                      </m:r>
                      <m:r>
                        <a:rPr lang="en-US" b="1" i="1" smtClean="0">
                          <a:latin typeface="Cambria Math" panose="02040503050406030204" pitchFamily="18" charset="0"/>
                        </a:rPr>
                        <m:t>𝒂𝒔𝒔𝒐𝒄𝒊𝒂𝒕𝒆𝒅</m:t>
                      </m:r>
                      <m:r>
                        <a:rPr lang="en-US" b="1" i="1" smtClean="0">
                          <a:latin typeface="Cambria Math" panose="02040503050406030204" pitchFamily="18" charset="0"/>
                        </a:rPr>
                        <m:t> </m:t>
                      </m:r>
                      <m:r>
                        <a:rPr lang="en-US" b="1" i="1" smtClean="0">
                          <a:latin typeface="Cambria Math" panose="02040503050406030204" pitchFamily="18" charset="0"/>
                        </a:rPr>
                        <m:t>𝒄𝒐𝒔𝒕</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𝒊</m:t>
                          </m:r>
                        </m:sub>
                      </m:sSub>
                      <m:r>
                        <a:rPr lang="en-US" b="0" i="1" smtClean="0">
                          <a:latin typeface="Cambria Math" panose="02040503050406030204" pitchFamily="18" charset="0"/>
                        </a:rPr>
                        <m:t> </m:t>
                      </m:r>
                    </m:oMath>
                  </m:oMathPara>
                </a14:m>
                <a:endParaRPr lang="en-US" dirty="0"/>
              </a:p>
              <a:p>
                <a:endParaRPr lang="en-US" dirty="0"/>
              </a:p>
              <a:p>
                <a:endParaRPr lang="en-US" dirty="0"/>
              </a:p>
              <a:p>
                <a:r>
                  <a:rPr lang="en-US" dirty="0"/>
                  <a:t>     </a:t>
                </a:r>
              </a:p>
              <a:p>
                <a:r>
                  <a:rPr lang="en-US" dirty="0"/>
                  <a:t> </a:t>
                </a:r>
                <a14:m>
                  <m:oMath xmlns:m="http://schemas.openxmlformats.org/officeDocument/2006/math">
                    <m:r>
                      <a:rPr lang="en-US" b="0" i="1" smtClean="0">
                        <a:solidFill>
                          <a:schemeClr val="accent2">
                            <a:lumMod val="50000"/>
                          </a:schemeClr>
                        </a:solidFill>
                        <a:latin typeface="Cambria Math" panose="02040503050406030204" pitchFamily="18" charset="0"/>
                      </a:rPr>
                      <m:t>𝐶𝑜𝑛𝑠𝑖𝑑𝑒𝑟</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𝑡h𝑒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𝑢𝑛𝑖𝑣𝑒𝑟𝑠𝑒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𝑈</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1, 2, 3, 4, 5</m:t>
                        </m:r>
                      </m:e>
                    </m:d>
                    <m:r>
                      <a:rPr lang="en-US" b="0" i="0" smtClean="0">
                        <a:solidFill>
                          <a:schemeClr val="accent2">
                            <a:lumMod val="50000"/>
                          </a:schemeClr>
                        </a:solidFill>
                        <a:latin typeface="Cambria Math" panose="02040503050406030204" pitchFamily="18" charset="0"/>
                      </a:rPr>
                      <m:t> </m:t>
                    </m:r>
                  </m:oMath>
                </a14:m>
                <a:endParaRPr lang="en-US" b="0" dirty="0">
                  <a:solidFill>
                    <a:schemeClr val="accent2">
                      <a:lumMod val="50000"/>
                    </a:schemeClr>
                  </a:solidFill>
                </a:endParaRPr>
              </a:p>
              <a:p>
                <a:r>
                  <a:rPr lang="en-US" dirty="0">
                    <a:solidFill>
                      <a:schemeClr val="accent2">
                        <a:lumMod val="50000"/>
                      </a:schemeClr>
                    </a:solidFill>
                  </a:rPr>
                  <a:t>    </a:t>
                </a:r>
                <a14:m>
                  <m:oMath xmlns:m="http://schemas.openxmlformats.org/officeDocument/2006/math">
                    <m:r>
                      <a:rPr lang="en-US" b="0" i="1" smtClean="0">
                        <a:solidFill>
                          <a:schemeClr val="accent2">
                            <a:lumMod val="50000"/>
                          </a:schemeClr>
                        </a:solidFill>
                        <a:latin typeface="Cambria Math" panose="02040503050406030204" pitchFamily="18" charset="0"/>
                      </a:rPr>
                      <m:t>𝑇h𝑒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𝑓𝑎𝑚𝑖𝑙𝑦</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𝑜𝑓</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𝑠𝑢𝑏𝑠𝑒𝑡𝑠</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𝑆</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d>
                          <m:dPr>
                            <m:begChr m:val="{"/>
                            <m:endChr m:val="}"/>
                            <m:ctrlPr>
                              <a:rPr lang="en-US" b="0" i="1" smtClean="0">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1, 2, 3</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2, 4</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3, 4</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4, 5</m:t>
                            </m:r>
                          </m:e>
                        </m:d>
                      </m:e>
                    </m:d>
                    <m:r>
                      <a:rPr lang="en-US" b="0" i="1" smtClean="0">
                        <a:solidFill>
                          <a:schemeClr val="accent2">
                            <a:lumMod val="50000"/>
                          </a:schemeClr>
                        </a:solidFill>
                        <a:latin typeface="Cambria Math" panose="02040503050406030204" pitchFamily="18" charset="0"/>
                      </a:rPr>
                      <m:t> </m:t>
                    </m:r>
                  </m:oMath>
                </a14:m>
                <a:r>
                  <a:rPr lang="en-US" dirty="0">
                    <a:solidFill>
                      <a:schemeClr val="accent2">
                        <a:lumMod val="50000"/>
                      </a:schemeClr>
                    </a:solidFill>
                  </a:rPr>
                  <a:t>	</a:t>
                </a:r>
              </a:p>
              <a:p>
                <a:r>
                  <a:rPr lang="en-US" i="1" dirty="0">
                    <a:solidFill>
                      <a:schemeClr val="accent2">
                        <a:lumMod val="50000"/>
                      </a:schemeClr>
                    </a:solidFill>
                    <a:latin typeface="Cambria Math" panose="02040503050406030204" pitchFamily="18" charset="0"/>
                  </a:rPr>
                  <a:t>      </a:t>
                </a:r>
                <a14:m>
                  <m:oMath xmlns:m="http://schemas.openxmlformats.org/officeDocument/2006/math">
                    <m:r>
                      <a:rPr lang="en-US" b="0" i="1" smtClean="0">
                        <a:solidFill>
                          <a:schemeClr val="accent2">
                            <a:lumMod val="50000"/>
                          </a:schemeClr>
                        </a:solidFill>
                        <a:latin typeface="Cambria Math" panose="02040503050406030204" pitchFamily="18" charset="0"/>
                      </a:rPr>
                      <m:t>𝐶𝑜𝑠𝑡</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𝑜𝑓</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𝑓𝑎𝑚𝑖𝑙𝑦</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𝑆</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𝐶𝑜𝑠𝑡</m:t>
                    </m:r>
                    <m:r>
                      <a:rPr lang="en-US" b="0" i="1" smtClean="0">
                        <a:solidFill>
                          <a:schemeClr val="accent2">
                            <a:lumMod val="50000"/>
                          </a:schemeClr>
                        </a:solidFill>
                        <a:latin typeface="Cambria Math" panose="02040503050406030204" pitchFamily="18" charset="0"/>
                      </a:rPr>
                      <m:t>(</m:t>
                    </m:r>
                    <m:r>
                      <a:rPr lang="en-US" b="0" i="1" smtClean="0">
                        <a:solidFill>
                          <a:schemeClr val="accent2">
                            <a:lumMod val="50000"/>
                          </a:schemeClr>
                        </a:solidFill>
                        <a:latin typeface="Cambria Math" panose="02040503050406030204" pitchFamily="18" charset="0"/>
                      </a:rPr>
                      <m:t>𝑆</m:t>
                    </m:r>
                    <m:r>
                      <a:rPr lang="en-US" b="0" i="1" smtClean="0">
                        <a:solidFill>
                          <a:schemeClr val="accent2">
                            <a:lumMod val="50000"/>
                          </a:schemeClr>
                        </a:solidFill>
                        <a:latin typeface="Cambria Math" panose="02040503050406030204" pitchFamily="18" charset="0"/>
                      </a:rPr>
                      <m:t>) ={1, 3, 5, 2}</m:t>
                    </m:r>
                  </m:oMath>
                </a14:m>
                <a:endParaRPr lang="en-US" i="1" dirty="0">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rPr>
                        <m:t>𝐻𝑒𝑟𝑒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𝑛</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𝑈</m:t>
                          </m:r>
                        </m:e>
                      </m:d>
                      <m:r>
                        <a:rPr lang="en-US" b="0" i="1" smtClean="0">
                          <a:solidFill>
                            <a:schemeClr val="accent2">
                              <a:lumMod val="50000"/>
                            </a:schemeClr>
                          </a:solidFill>
                          <a:latin typeface="Cambria Math" panose="02040503050406030204" pitchFamily="18" charset="0"/>
                        </a:rPr>
                        <m:t>=5,  </m:t>
                      </m:r>
                      <m:r>
                        <a:rPr lang="en-US" b="0" i="1" smtClean="0">
                          <a:solidFill>
                            <a:schemeClr val="accent2">
                              <a:lumMod val="50000"/>
                            </a:schemeClr>
                          </a:solidFill>
                          <a:latin typeface="Cambria Math" panose="02040503050406030204" pitchFamily="18" charset="0"/>
                        </a:rPr>
                        <m:t>𝑚</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𝑆</m:t>
                          </m:r>
                        </m:e>
                      </m:d>
                      <m:r>
                        <a:rPr lang="en-US" b="0" i="1" smtClean="0">
                          <a:solidFill>
                            <a:schemeClr val="accent2">
                              <a:lumMod val="50000"/>
                            </a:schemeClr>
                          </a:solidFill>
                          <a:latin typeface="Cambria Math" panose="02040503050406030204" pitchFamily="18" charset="0"/>
                        </a:rPr>
                        <m:t>=4</m:t>
                      </m:r>
                    </m:oMath>
                  </m:oMathPara>
                </a14:m>
                <a:endParaRPr lang="en-US" dirty="0">
                  <a:solidFill>
                    <a:schemeClr val="accent2">
                      <a:lumMod val="50000"/>
                    </a:schemeClr>
                  </a:solidFill>
                </a:endParaRPr>
              </a:p>
              <a:p>
                <a:r>
                  <a:rPr lang="en-US"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510987" y="2610944"/>
                <a:ext cx="6158753" cy="3762761"/>
              </a:xfrm>
              <a:prstGeom prst="rect">
                <a:avLst/>
              </a:prstGeom>
              <a:blipFill>
                <a:blip r:embed="rId3"/>
                <a:stretch>
                  <a:fillRect l="-791" t="-645"/>
                </a:stretch>
              </a:blipFill>
              <a:ln>
                <a:solidFill>
                  <a:schemeClr val="tx1"/>
                </a:solidFill>
                <a:prstDash val="lgDash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669741" y="2610944"/>
                <a:ext cx="5096435" cy="3797065"/>
              </a:xfrm>
              <a:prstGeom prst="rect">
                <a:avLst/>
              </a:prstGeom>
              <a:noFill/>
              <a:ln>
                <a:solidFill>
                  <a:schemeClr val="tx1"/>
                </a:solidFill>
                <a:prstDash val="lgDashDot"/>
              </a:ln>
            </p:spPr>
            <p:txBody>
              <a:bodyPr wrap="square" rtlCol="0">
                <a:spAutoFit/>
              </a:bodyPr>
              <a:lstStyle/>
              <a:p>
                <a:r>
                  <a:rPr lang="en-US" dirty="0"/>
                  <a:t>Output: </a:t>
                </a:r>
              </a:p>
              <a:p>
                <a:r>
                  <a:rPr lang="en-US" dirty="0"/>
                  <a:t>   </a:t>
                </a:r>
                <a14:m>
                  <m:oMath xmlns:m="http://schemas.openxmlformats.org/officeDocument/2006/math">
                    <m:r>
                      <a:rPr lang="en-US" b="0" i="1" smtClean="0">
                        <a:latin typeface="Cambria Math" panose="02040503050406030204" pitchFamily="18" charset="0"/>
                      </a:rPr>
                      <m:t>𝐼𝑑𝑒𝑛𝑡𝑖𝑓𝑦</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𝑠𝑚𝑎𝑙𝑙𝑒𝑠𝑡</m:t>
                    </m:r>
                    <m:r>
                      <a:rPr lang="en-US" b="0" i="1" smtClean="0">
                        <a:latin typeface="Cambria Math" panose="02040503050406030204" pitchFamily="18" charset="0"/>
                      </a:rPr>
                      <m:t> </m:t>
                    </m:r>
                    <m:r>
                      <a:rPr lang="en-US" b="0" i="1" smtClean="0">
                        <a:latin typeface="Cambria Math" panose="02040503050406030204" pitchFamily="18" charset="0"/>
                      </a:rPr>
                      <m:t>𝑠𝑢𝑏</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dirty="0"/>
                  <a:t> 	</a:t>
                </a:r>
                <a14:m>
                  <m:oMath xmlns:m="http://schemas.openxmlformats.org/officeDocument/2006/math">
                    <m:r>
                      <a:rPr lang="en-US" b="0" i="1" smtClean="0">
                        <a:latin typeface="Cambria Math" panose="02040503050406030204" pitchFamily="18" charset="0"/>
                      </a:rPr>
                      <m:t>𝑠𝑢𝑐h</m:t>
                    </m:r>
                    <m:r>
                      <a:rPr lang="en-US" b="0" i="1" smtClean="0">
                        <a:latin typeface="Cambria Math" panose="02040503050406030204" pitchFamily="18" charset="0"/>
                      </a:rPr>
                      <m:t> </m:t>
                    </m:r>
                    <m:r>
                      <a:rPr lang="en-US" b="0" i="1" smtClean="0">
                        <a:latin typeface="Cambria Math" panose="02040503050406030204" pitchFamily="18" charset="0"/>
                      </a:rPr>
                      <m:t>𝑡h𝑎𝑡</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𝑠</m:t>
                            </m:r>
                          </m:e>
                          <m:sub>
                            <m:r>
                              <m:rPr>
                                <m:brk m:alnAt="7"/>
                              </m:rP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1" smtClean="0">
                            <a:latin typeface="Cambria Math" panose="02040503050406030204" pitchFamily="18" charset="0"/>
                          </a:rPr>
                          <m:t>𝑪</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a:t>
                </a:r>
              </a:p>
              <a:p>
                <a:endParaRPr lang="en-US" dirty="0"/>
              </a:p>
              <a:p>
                <a:endParaRPr lang="en-US" dirty="0"/>
              </a:p>
              <a:p>
                <a:r>
                  <a:rPr lang="en-US" b="0" dirty="0">
                    <a:solidFill>
                      <a:schemeClr val="accent2">
                        <a:lumMod val="50000"/>
                      </a:schemeClr>
                    </a:solidFill>
                  </a:rPr>
                  <a:t> </a:t>
                </a:r>
                <a:endParaRPr lang="en-US" b="0" i="1" dirty="0">
                  <a:solidFill>
                    <a:schemeClr val="accent2">
                      <a:lumMod val="50000"/>
                    </a:schemeClr>
                  </a:solidFill>
                  <a:latin typeface="Cambria Math" panose="02040503050406030204" pitchFamily="18" charset="0"/>
                </a:endParaRPr>
              </a:p>
              <a:p>
                <a:endParaRPr lang="en-US" i="1" dirty="0">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rPr>
                        <m:t>𝐴</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𝑐𝑜𝑣𝑒𝑟𝑖𝑛𝑔</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𝐶</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𝑜𝑓</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𝑎𝑙𝑙</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𝑒𝑙𝑒𝑚𝑒𝑛𝑡𝑠</m:t>
                      </m:r>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1, 2, 3</m:t>
                              </m:r>
                            </m:e>
                          </m:d>
                          <m:r>
                            <a:rPr lang="en-US" b="0" i="1" smtClean="0">
                              <a:solidFill>
                                <a:schemeClr val="accent2">
                                  <a:lumMod val="50000"/>
                                </a:schemeClr>
                              </a:solidFill>
                              <a:latin typeface="Cambria Math" panose="02040503050406030204" pitchFamily="18" charset="0"/>
                            </a:rPr>
                            <m:t>,  {4, 5}</m:t>
                          </m:r>
                        </m:e>
                      </m:d>
                      <m:r>
                        <a:rPr lang="en-US" b="0" i="1" smtClean="0">
                          <a:solidFill>
                            <a:schemeClr val="accent2">
                              <a:lumMod val="50000"/>
                            </a:schemeClr>
                          </a:solidFill>
                          <a:latin typeface="Cambria Math" panose="02040503050406030204" pitchFamily="18" charset="0"/>
                        </a:rPr>
                        <m:t>  </m:t>
                      </m:r>
                    </m:oMath>
                  </m:oMathPara>
                </a14:m>
                <a:endParaRPr lang="en-US" b="0" dirty="0">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rPr>
                        <m:t>𝐻𝑒𝑟𝑒</m:t>
                      </m:r>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𝐶</m:t>
                          </m:r>
                        </m:e>
                      </m:d>
                      <m:r>
                        <a:rPr lang="en-US" b="0" i="1" smtClean="0">
                          <a:solidFill>
                            <a:schemeClr val="accent2">
                              <a:lumMod val="50000"/>
                            </a:schemeClr>
                          </a:solidFill>
                          <a:latin typeface="Cambria Math" panose="02040503050406030204" pitchFamily="18" charset="0"/>
                        </a:rPr>
                        <m:t>=2 </m:t>
                      </m:r>
                      <m:r>
                        <a:rPr lang="en-US" b="0" i="1" smtClean="0">
                          <a:solidFill>
                            <a:schemeClr val="accent2">
                              <a:lumMod val="50000"/>
                            </a:schemeClr>
                          </a:solidFill>
                          <a:latin typeface="Cambria Math" panose="02040503050406030204" pitchFamily="18" charset="0"/>
                        </a:rPr>
                        <m:t>𝑎𝑛𝑑</m:t>
                      </m:r>
                      <m:r>
                        <a:rPr lang="en-US" b="0" i="1" smtClean="0">
                          <a:solidFill>
                            <a:schemeClr val="accent2">
                              <a:lumMod val="50000"/>
                            </a:schemeClr>
                          </a:solidFill>
                          <a:latin typeface="Cambria Math" panose="02040503050406030204" pitchFamily="18" charset="0"/>
                        </a:rPr>
                        <m:t> </m:t>
                      </m:r>
                    </m:oMath>
                  </m:oMathPara>
                </a14:m>
                <a:endParaRPr lang="en-US" b="0" i="1" dirty="0">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rPr>
                        <m:t>𝐶𝑜𝑠𝑡</m:t>
                      </m:r>
                      <m:d>
                        <m:dPr>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𝐶</m:t>
                          </m:r>
                        </m:e>
                      </m:d>
                      <m:r>
                        <a:rPr lang="en-US" b="0" i="1" smtClean="0">
                          <a:solidFill>
                            <a:schemeClr val="accent2">
                              <a:lumMod val="50000"/>
                            </a:schemeClr>
                          </a:solidFill>
                          <a:latin typeface="Cambria Math" panose="02040503050406030204" pitchFamily="18" charset="0"/>
                        </a:rPr>
                        <m:t>=1+2=3</m:t>
                      </m:r>
                    </m:oMath>
                  </m:oMathPara>
                </a14:m>
                <a:endParaRPr lang="en-US" b="0" i="1" dirty="0">
                  <a:solidFill>
                    <a:schemeClr val="accent2">
                      <a:lumMod val="50000"/>
                    </a:schemeClr>
                  </a:solidFill>
                  <a:latin typeface="Cambria Math" panose="02040503050406030204" pitchFamily="18" charset="0"/>
                </a:endParaRPr>
              </a:p>
              <a:p>
                <a:r>
                  <a:rPr lang="en-US" b="0" dirty="0">
                    <a:solidFill>
                      <a:schemeClr val="accent2">
                        <a:lumMod val="50000"/>
                      </a:schemeClr>
                    </a:solidFill>
                  </a:rPr>
                  <a:t>		</a:t>
                </a:r>
                <a14:m>
                  <m:oMath xmlns:m="http://schemas.openxmlformats.org/officeDocument/2006/math">
                    <m:r>
                      <a:rPr lang="en-US" b="0" i="1" smtClean="0">
                        <a:solidFill>
                          <a:schemeClr val="accent2">
                            <a:lumMod val="50000"/>
                          </a:schemeClr>
                        </a:solidFill>
                        <a:latin typeface="Cambria Math" panose="02040503050406030204" pitchFamily="18" charset="0"/>
                      </a:rPr>
                      <m:t>𝑖𝑠</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𝑡h𝑒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𝑚𝑖𝑛𝑖𝑚𝑢𝑚</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𝑝𝑜𝑠𝑠𝑖𝑏𝑙𝑒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𝑐𝑜𝑠𝑡</m:t>
                    </m:r>
                    <m:r>
                      <a:rPr lang="en-US" b="0" i="1" smtClean="0">
                        <a:solidFill>
                          <a:schemeClr val="accent2">
                            <a:lumMod val="50000"/>
                          </a:schemeClr>
                        </a:solidFill>
                        <a:latin typeface="Cambria Math" panose="02040503050406030204" pitchFamily="18" charset="0"/>
                      </a:rPr>
                      <m:t> </m:t>
                    </m:r>
                  </m:oMath>
                </a14:m>
                <a:endParaRPr lang="en-US" dirty="0">
                  <a:solidFill>
                    <a:schemeClr val="accent2">
                      <a:lumMod val="50000"/>
                    </a:schemeClr>
                  </a:solidFill>
                </a:endParaRPr>
              </a:p>
              <a:p>
                <a:endParaRPr lang="en-US" dirty="0">
                  <a:solidFill>
                    <a:schemeClr val="accent2">
                      <a:lumMod val="50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669741" y="2610944"/>
                <a:ext cx="5096435" cy="3797065"/>
              </a:xfrm>
              <a:prstGeom prst="rect">
                <a:avLst/>
              </a:prstGeom>
              <a:blipFill>
                <a:blip r:embed="rId4"/>
                <a:stretch>
                  <a:fillRect l="-835" t="-640"/>
                </a:stretch>
              </a:blipFill>
              <a:ln>
                <a:solidFill>
                  <a:schemeClr val="tx1"/>
                </a:solidFill>
                <a:prstDash val="lgDashDot"/>
              </a:ln>
            </p:spPr>
            <p:txBody>
              <a:bodyPr/>
              <a:lstStyle/>
              <a:p>
                <a:r>
                  <a:rPr lang="en-US">
                    <a:noFill/>
                  </a:rPr>
                  <a:t> </a:t>
                </a:r>
              </a:p>
            </p:txBody>
          </p:sp>
        </mc:Fallback>
      </mc:AlternateContent>
      <p:cxnSp>
        <p:nvCxnSpPr>
          <p:cNvPr id="6" name="Straight Connector 5"/>
          <p:cNvCxnSpPr/>
          <p:nvPr/>
        </p:nvCxnSpPr>
        <p:spPr>
          <a:xfrm flipV="1">
            <a:off x="510987" y="4370977"/>
            <a:ext cx="11255189" cy="3241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3385290" y="1716425"/>
                <a:ext cx="51838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5">
                              <a:lumMod val="75000"/>
                            </a:schemeClr>
                          </a:solidFill>
                          <a:latin typeface="Cambria Math" panose="02040503050406030204" pitchFamily="18" charset="0"/>
                        </a:rPr>
                        <m:t>𝑉𝑎𝑟𝑖𝑎𝑡𝑖𝑜𝑛</m:t>
                      </m:r>
                      <m:r>
                        <a:rPr lang="en-US" sz="2800" b="0" i="1" smtClean="0">
                          <a:solidFill>
                            <a:schemeClr val="accent5">
                              <a:lumMod val="75000"/>
                            </a:schemeClr>
                          </a:solidFill>
                          <a:latin typeface="Cambria Math" panose="02040503050406030204" pitchFamily="18" charset="0"/>
                        </a:rPr>
                        <m:t> :</m:t>
                      </m:r>
                      <m:r>
                        <a:rPr lang="en-US" sz="2800" b="0" i="1" smtClean="0">
                          <a:solidFill>
                            <a:schemeClr val="accent5">
                              <a:lumMod val="75000"/>
                            </a:schemeClr>
                          </a:solidFill>
                          <a:latin typeface="Cambria Math" panose="02040503050406030204" pitchFamily="18" charset="0"/>
                        </a:rPr>
                        <m:t>𝑊𝑒𝑖𝑔h𝑡𝑒𝑑</m:t>
                      </m:r>
                      <m:r>
                        <a:rPr lang="en-US" sz="2800" b="0" i="1" smtClean="0">
                          <a:solidFill>
                            <a:schemeClr val="accent5">
                              <a:lumMod val="75000"/>
                            </a:schemeClr>
                          </a:solidFill>
                          <a:latin typeface="Cambria Math" panose="02040503050406030204" pitchFamily="18" charset="0"/>
                        </a:rPr>
                        <m:t> </m:t>
                      </m:r>
                      <m:r>
                        <a:rPr lang="en-US" sz="2800" b="0" i="1" smtClean="0">
                          <a:solidFill>
                            <a:schemeClr val="accent5">
                              <a:lumMod val="75000"/>
                            </a:schemeClr>
                          </a:solidFill>
                          <a:latin typeface="Cambria Math" panose="02040503050406030204" pitchFamily="18" charset="0"/>
                        </a:rPr>
                        <m:t>𝑆𝑒𝑡</m:t>
                      </m:r>
                      <m:r>
                        <a:rPr lang="en-US" sz="2800" b="0" i="1" smtClean="0">
                          <a:solidFill>
                            <a:schemeClr val="accent5">
                              <a:lumMod val="75000"/>
                            </a:schemeClr>
                          </a:solidFill>
                          <a:latin typeface="Cambria Math" panose="02040503050406030204" pitchFamily="18" charset="0"/>
                        </a:rPr>
                        <m:t> </m:t>
                      </m:r>
                      <m:r>
                        <a:rPr lang="en-US" sz="2800" b="0" i="1" smtClean="0">
                          <a:solidFill>
                            <a:schemeClr val="accent5">
                              <a:lumMod val="75000"/>
                            </a:schemeClr>
                          </a:solidFill>
                          <a:latin typeface="Cambria Math" panose="02040503050406030204" pitchFamily="18" charset="0"/>
                        </a:rPr>
                        <m:t>𝐶𝑜𝑣𝑒𝑟</m:t>
                      </m:r>
                    </m:oMath>
                  </m:oMathPara>
                </a14:m>
                <a:endParaRPr lang="en-US" sz="2800" dirty="0">
                  <a:solidFill>
                    <a:schemeClr val="accent5">
                      <a:lumMod val="75000"/>
                    </a:schemeClr>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385290" y="1716425"/>
                <a:ext cx="5183855" cy="43088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753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706" y="445809"/>
            <a:ext cx="4760259" cy="697192"/>
          </a:xfrm>
          <a:blipFill>
            <a:blip r:embed="rId2"/>
            <a:tile tx="0" ty="0" sx="100000" sy="100000" flip="none" algn="tl"/>
          </a:blipFill>
        </p:spPr>
        <p:txBody>
          <a:bodyPr>
            <a:normAutofit/>
          </a:bodyPr>
          <a:lstStyle/>
          <a:p>
            <a:pPr algn="ctr"/>
            <a:r>
              <a:rPr lang="en-US" sz="3600" dirty="0">
                <a:latin typeface="Book Antiqua" panose="02040602050305030304" pitchFamily="18" charset="0"/>
              </a:rPr>
              <a:t>Sample Input-Output</a:t>
            </a:r>
          </a:p>
        </p:txBody>
      </p:sp>
      <mc:AlternateContent xmlns:mc="http://schemas.openxmlformats.org/markup-compatibility/2006" xmlns:a14="http://schemas.microsoft.com/office/drawing/2010/main">
        <mc:Choice Requires="a14">
          <p:sp>
            <p:nvSpPr>
              <p:cNvPr id="5" name="TextBox 4"/>
              <p:cNvSpPr txBox="1"/>
              <p:nvPr/>
            </p:nvSpPr>
            <p:spPr>
              <a:xfrm>
                <a:off x="1304364" y="1815351"/>
                <a:ext cx="5432611" cy="4253537"/>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sz="2400" b="0" i="1" smtClean="0">
                          <a:solidFill>
                            <a:schemeClr val="accent1">
                              <a:lumMod val="50000"/>
                            </a:schemeClr>
                          </a:solidFill>
                          <a:latin typeface="Cambria Math" panose="02040503050406030204" pitchFamily="18" charset="0"/>
                        </a:rPr>
                        <m:t>𝐼𝑛𝑝𝑢𝑡</m:t>
                      </m:r>
                      <m:r>
                        <a:rPr lang="en-US" sz="2400" b="0" i="1" smtClean="0">
                          <a:solidFill>
                            <a:schemeClr val="accent1">
                              <a:lumMod val="50000"/>
                            </a:schemeClr>
                          </a:solidFill>
                          <a:latin typeface="Cambria Math" panose="02040503050406030204" pitchFamily="18" charset="0"/>
                        </a:rPr>
                        <m:t> </m:t>
                      </m:r>
                      <m:r>
                        <a:rPr lang="en-US" sz="2400" b="0" i="1" smtClean="0">
                          <a:solidFill>
                            <a:schemeClr val="accent1">
                              <a:lumMod val="50000"/>
                            </a:schemeClr>
                          </a:solidFill>
                          <a:latin typeface="Cambria Math" panose="02040503050406030204" pitchFamily="18" charset="0"/>
                        </a:rPr>
                        <m:t>𝑓𝑜𝑟𝑚𝑎𝑡</m:t>
                      </m:r>
                      <m:r>
                        <a:rPr lang="en-US" sz="2400" b="0" i="1" smtClean="0">
                          <a:solidFill>
                            <a:schemeClr val="accent1">
                              <a:lumMod val="50000"/>
                            </a:schemeClr>
                          </a:solidFill>
                          <a:latin typeface="Cambria Math" panose="02040503050406030204" pitchFamily="18" charset="0"/>
                        </a:rPr>
                        <m:t>: </m:t>
                      </m:r>
                    </m:oMath>
                  </m:oMathPara>
                </a14:m>
                <a:endParaRPr lang="en-US" sz="2400" b="0" i="1" dirty="0">
                  <a:solidFill>
                    <a:schemeClr val="accent1">
                      <a:lumMod val="50000"/>
                    </a:schemeClr>
                  </a:solidFill>
                  <a:latin typeface="Cambria Math" panose="02040503050406030204" pitchFamily="18" charset="0"/>
                </a:endParaRPr>
              </a:p>
              <a:p>
                <a:pPr algn="just"/>
                <a:r>
                  <a:rPr lang="en-US" sz="2400" dirty="0">
                    <a:solidFill>
                      <a:schemeClr val="accent1">
                        <a:lumMod val="50000"/>
                      </a:schemeClr>
                    </a:solidFill>
                  </a:rPr>
                  <a:t>          </a:t>
                </a:r>
                <a14:m>
                  <m:oMath xmlns:m="http://schemas.openxmlformats.org/officeDocument/2006/math">
                    <m:r>
                      <a:rPr lang="en-US" sz="2400" b="0" i="1"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𝒏</m:t>
                    </m:r>
                    <m:r>
                      <a:rPr lang="en-US" sz="2400" b="1" i="1"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𝒎</m:t>
                    </m:r>
                  </m:oMath>
                </a14:m>
                <a:endParaRPr lang="en-US" sz="2400" b="1" i="1" dirty="0">
                  <a:solidFill>
                    <a:schemeClr val="accent1">
                      <a:lumMod val="50000"/>
                    </a:schemeClr>
                  </a:solidFill>
                  <a:latin typeface="Cambria Math" panose="02040503050406030204" pitchFamily="18" charset="0"/>
                </a:endParaRPr>
              </a:p>
              <a:p>
                <a:pPr algn="just"/>
                <a:r>
                  <a:rPr lang="en-US" sz="2400" b="1" dirty="0">
                    <a:solidFill>
                      <a:schemeClr val="accent1">
                        <a:lumMod val="50000"/>
                      </a:schemeClr>
                    </a:solidFill>
                  </a:rPr>
                  <a:t>           </a:t>
                </a:r>
                <a14:m>
                  <m:oMath xmlns:m="http://schemas.openxmlformats.org/officeDocument/2006/math">
                    <m:r>
                      <a:rPr lang="en-US" sz="2400" b="1" i="1" smtClean="0">
                        <a:solidFill>
                          <a:schemeClr val="accent1">
                            <a:lumMod val="50000"/>
                          </a:schemeClr>
                        </a:solidFill>
                        <a:latin typeface="Cambria Math" panose="02040503050406030204" pitchFamily="18" charset="0"/>
                      </a:rPr>
                      <m:t>𝒄𝒐𝒔</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𝒕</m:t>
                        </m:r>
                      </m:e>
                      <m:sub>
                        <m:r>
                          <a:rPr lang="en-US" sz="2400" b="1" i="1" smtClean="0">
                            <a:solidFill>
                              <a:schemeClr val="accent1">
                                <a:lumMod val="50000"/>
                              </a:schemeClr>
                            </a:solidFill>
                            <a:latin typeface="Cambria Math" panose="02040503050406030204" pitchFamily="18" charset="0"/>
                          </a:rPr>
                          <m:t>𝟏</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𝟏𝟏</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𝟏𝟐</m:t>
                        </m:r>
                        <m:r>
                          <a:rPr lang="en-US" sz="2400" b="1" i="1" smtClean="0">
                            <a:solidFill>
                              <a:schemeClr val="accent1">
                                <a:lumMod val="50000"/>
                              </a:schemeClr>
                            </a:solidFill>
                            <a:latin typeface="Cambria Math" panose="02040503050406030204" pitchFamily="18" charset="0"/>
                          </a:rPr>
                          <m:t> </m:t>
                        </m:r>
                      </m:sub>
                    </m:sSub>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𝟏𝟑</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𝟏</m:t>
                        </m:r>
                        <m:r>
                          <a:rPr lang="en-US" sz="2400" b="1" i="1" smtClean="0">
                            <a:solidFill>
                              <a:schemeClr val="accent1">
                                <a:lumMod val="50000"/>
                              </a:schemeClr>
                            </a:solidFill>
                            <a:latin typeface="Cambria Math" panose="02040503050406030204" pitchFamily="18" charset="0"/>
                          </a:rPr>
                          <m:t>|</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𝟏</m:t>
                            </m:r>
                          </m:sub>
                        </m:sSub>
                        <m:r>
                          <a:rPr lang="en-US" sz="2400" b="1" i="1" smtClean="0">
                            <a:solidFill>
                              <a:schemeClr val="accent1">
                                <a:lumMod val="50000"/>
                              </a:schemeClr>
                            </a:solidFill>
                            <a:latin typeface="Cambria Math" panose="02040503050406030204" pitchFamily="18" charset="0"/>
                          </a:rPr>
                          <m:t>|</m:t>
                        </m:r>
                      </m:sub>
                    </m:sSub>
                    <m:r>
                      <a:rPr lang="en-US" sz="2400" b="1" i="1" smtClean="0">
                        <a:solidFill>
                          <a:schemeClr val="accent1">
                            <a:lumMod val="50000"/>
                          </a:schemeClr>
                        </a:solidFill>
                        <a:latin typeface="Cambria Math" panose="02040503050406030204" pitchFamily="18" charset="0"/>
                      </a:rPr>
                      <m:t> </m:t>
                    </m:r>
                  </m:oMath>
                </a14:m>
                <a:endParaRPr lang="en-US" sz="2400" b="1" dirty="0">
                  <a:solidFill>
                    <a:schemeClr val="accent1">
                      <a:lumMod val="50000"/>
                    </a:schemeClr>
                  </a:solidFill>
                </a:endParaRPr>
              </a:p>
              <a:p>
                <a:pPr algn="just"/>
                <a:r>
                  <a:rPr lang="en-US" sz="2400" b="1" dirty="0">
                    <a:solidFill>
                      <a:schemeClr val="accent1">
                        <a:lumMod val="50000"/>
                      </a:schemeClr>
                    </a:solidFill>
                  </a:rPr>
                  <a:t>           </a:t>
                </a:r>
                <a14:m>
                  <m:oMath xmlns:m="http://schemas.openxmlformats.org/officeDocument/2006/math">
                    <m:r>
                      <a:rPr lang="en-US" sz="2400" b="1" i="1" smtClean="0">
                        <a:solidFill>
                          <a:schemeClr val="accent1">
                            <a:lumMod val="50000"/>
                          </a:schemeClr>
                        </a:solidFill>
                        <a:latin typeface="Cambria Math" panose="02040503050406030204" pitchFamily="18" charset="0"/>
                      </a:rPr>
                      <m:t>𝒄𝒐𝒔</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𝒕</m:t>
                        </m:r>
                      </m:e>
                      <m:sub>
                        <m:r>
                          <a:rPr lang="en-US" sz="2400" b="1" i="1" smtClean="0">
                            <a:solidFill>
                              <a:schemeClr val="accent1">
                                <a:lumMod val="50000"/>
                              </a:schemeClr>
                            </a:solidFill>
                            <a:latin typeface="Cambria Math" panose="02040503050406030204" pitchFamily="18" charset="0"/>
                          </a:rPr>
                          <m:t>𝟐</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𝟐𝟏</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𝟐𝟐</m:t>
                        </m:r>
                        <m:r>
                          <a:rPr lang="en-US" sz="2400" b="1" i="1" smtClean="0">
                            <a:solidFill>
                              <a:schemeClr val="accent1">
                                <a:lumMod val="50000"/>
                              </a:schemeClr>
                            </a:solidFill>
                            <a:latin typeface="Cambria Math" panose="02040503050406030204" pitchFamily="18" charset="0"/>
                          </a:rPr>
                          <m:t> </m:t>
                        </m:r>
                      </m:sub>
                    </m:sSub>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𝟐𝟑</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𝟐</m:t>
                        </m:r>
                        <m:d>
                          <m:dPr>
                            <m:begChr m:val="|"/>
                            <m:endChr m:val="|"/>
                            <m:ctrlPr>
                              <a:rPr lang="en-US" sz="2400" b="1" i="1" smtClean="0">
                                <a:solidFill>
                                  <a:schemeClr val="accent1">
                                    <a:lumMod val="50000"/>
                                  </a:schemeClr>
                                </a:solidFill>
                                <a:latin typeface="Cambria Math" panose="02040503050406030204" pitchFamily="18" charset="0"/>
                              </a:rPr>
                            </m:ctrlPr>
                          </m:dPr>
                          <m:e>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𝟐</m:t>
                                </m:r>
                              </m:sub>
                            </m:sSub>
                          </m:e>
                        </m:d>
                      </m:sub>
                    </m:sSub>
                  </m:oMath>
                </a14:m>
                <a:endParaRPr lang="en-US" sz="2400" b="1" i="1" dirty="0">
                  <a:solidFill>
                    <a:schemeClr val="accent1">
                      <a:lumMod val="50000"/>
                    </a:schemeClr>
                  </a:solidFill>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US" sz="2400" b="1" i="0"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  ….  …..  …………</m:t>
                      </m:r>
                    </m:oMath>
                  </m:oMathPara>
                </a14:m>
                <a:endParaRPr lang="en-US" sz="2400" b="1" dirty="0">
                  <a:solidFill>
                    <a:schemeClr val="accent1">
                      <a:lumMod val="50000"/>
                    </a:schemeClr>
                  </a:solidFill>
                </a:endParaRPr>
              </a:p>
              <a:p>
                <a:pPr algn="just"/>
                <a:r>
                  <a:rPr lang="en-US" sz="2400" b="1" dirty="0">
                    <a:solidFill>
                      <a:schemeClr val="accent1">
                        <a:lumMod val="50000"/>
                      </a:schemeClr>
                    </a:solidFill>
                  </a:rPr>
                  <a:t>      </a:t>
                </a:r>
                <a14:m>
                  <m:oMath xmlns:m="http://schemas.openxmlformats.org/officeDocument/2006/math">
                    <m:r>
                      <a:rPr lang="en-US" sz="2400" b="1" i="0"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𝒄𝒐𝒔</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𝒕</m:t>
                        </m:r>
                      </m:e>
                      <m:sub>
                        <m:r>
                          <a:rPr lang="en-US" sz="2400" b="1" i="1" smtClean="0">
                            <a:solidFill>
                              <a:schemeClr val="accent1">
                                <a:lumMod val="50000"/>
                              </a:schemeClr>
                            </a:solidFill>
                            <a:latin typeface="Cambria Math" panose="02040503050406030204" pitchFamily="18" charset="0"/>
                          </a:rPr>
                          <m:t>𝒎</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𝒎</m:t>
                        </m:r>
                        <m:r>
                          <a:rPr lang="en-US" sz="2400" b="1" i="1" smtClean="0">
                            <a:solidFill>
                              <a:schemeClr val="accent1">
                                <a:lumMod val="50000"/>
                              </a:schemeClr>
                            </a:solidFill>
                            <a:latin typeface="Cambria Math" panose="02040503050406030204" pitchFamily="18" charset="0"/>
                          </a:rPr>
                          <m:t>𝟏</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𝒎</m:t>
                        </m:r>
                        <m:r>
                          <a:rPr lang="en-US" sz="2400" b="1" i="1" smtClean="0">
                            <a:solidFill>
                              <a:schemeClr val="accent1">
                                <a:lumMod val="50000"/>
                              </a:schemeClr>
                            </a:solidFill>
                            <a:latin typeface="Cambria Math" panose="02040503050406030204" pitchFamily="18" charset="0"/>
                          </a:rPr>
                          <m:t>𝟐</m:t>
                        </m:r>
                        <m:r>
                          <a:rPr lang="en-US" sz="2400" b="1" i="1" smtClean="0">
                            <a:solidFill>
                              <a:schemeClr val="accent1">
                                <a:lumMod val="50000"/>
                              </a:schemeClr>
                            </a:solidFill>
                            <a:latin typeface="Cambria Math" panose="02040503050406030204" pitchFamily="18" charset="0"/>
                          </a:rPr>
                          <m:t> </m:t>
                        </m:r>
                      </m:sub>
                    </m:sSub>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𝒎</m:t>
                        </m:r>
                        <m:r>
                          <a:rPr lang="en-US" sz="2400" b="1" i="1" smtClean="0">
                            <a:solidFill>
                              <a:schemeClr val="accent1">
                                <a:lumMod val="50000"/>
                              </a:schemeClr>
                            </a:solidFill>
                            <a:latin typeface="Cambria Math" panose="02040503050406030204" pitchFamily="18" charset="0"/>
                          </a:rPr>
                          <m:t>𝟑</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𝒎</m:t>
                        </m:r>
                        <m:r>
                          <a:rPr lang="en-US" sz="2400" b="1" i="1" smtClean="0">
                            <a:solidFill>
                              <a:schemeClr val="accent1">
                                <a:lumMod val="50000"/>
                              </a:schemeClr>
                            </a:solidFill>
                            <a:latin typeface="Cambria Math" panose="02040503050406030204" pitchFamily="18" charset="0"/>
                          </a:rPr>
                          <m:t>|</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𝒎</m:t>
                            </m:r>
                          </m:sub>
                        </m:sSub>
                        <m:r>
                          <a:rPr lang="en-US" sz="2400" b="1" i="1" smtClean="0">
                            <a:solidFill>
                              <a:schemeClr val="accent1">
                                <a:lumMod val="50000"/>
                              </a:schemeClr>
                            </a:solidFill>
                            <a:latin typeface="Cambria Math" panose="02040503050406030204" pitchFamily="18" charset="0"/>
                          </a:rPr>
                          <m:t>|</m:t>
                        </m:r>
                      </m:sub>
                    </m:sSub>
                  </m:oMath>
                </a14:m>
                <a:r>
                  <a:rPr lang="en-US" sz="2400" dirty="0"/>
                  <a:t>	</a:t>
                </a:r>
                <a:endParaRPr lang="en-US" sz="2400" i="1" dirty="0">
                  <a:latin typeface="Cambria Math" panose="02040503050406030204" pitchFamily="18" charset="0"/>
                </a:endParaRPr>
              </a:p>
              <a:p>
                <a:pPr algn="just"/>
                <a:r>
                  <a:rPr lang="en-US" sz="2400" b="0" dirty="0"/>
                  <a:t>          </a:t>
                </a:r>
                <a14:m>
                  <m:oMath xmlns:m="http://schemas.openxmlformats.org/officeDocument/2006/math">
                    <m:r>
                      <a:rPr lang="en-US" sz="2400" b="0" i="0" smtClean="0">
                        <a:latin typeface="Cambria Math" panose="02040503050406030204" pitchFamily="18" charset="0"/>
                      </a:rPr>
                      <m:t> </m:t>
                    </m:r>
                  </m:oMath>
                </a14:m>
                <a:endParaRPr lang="en-US" sz="2400" b="0" i="0" dirty="0">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US" sz="2400" b="0" i="1" smtClean="0">
                          <a:solidFill>
                            <a:srgbClr val="7030A0"/>
                          </a:solidFill>
                          <a:latin typeface="Cambria Math" panose="02040503050406030204" pitchFamily="18" charset="0"/>
                        </a:rPr>
                        <m:t>𝑂𝑢𝑡𝑝𝑢𝑡</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𝑓𝑜𝑟𝑚𝑎𝑡</m:t>
                      </m:r>
                      <m:r>
                        <a:rPr lang="en-US" sz="2400" b="0" i="1" smtClean="0">
                          <a:solidFill>
                            <a:srgbClr val="7030A0"/>
                          </a:solidFill>
                          <a:latin typeface="Cambria Math" panose="02040503050406030204" pitchFamily="18" charset="0"/>
                        </a:rPr>
                        <m:t>:</m:t>
                      </m:r>
                    </m:oMath>
                  </m:oMathPara>
                </a14:m>
                <a:endParaRPr lang="en-US" sz="2400" b="0" dirty="0">
                  <a:solidFill>
                    <a:srgbClr val="7030A0"/>
                  </a:solidFill>
                </a:endParaRPr>
              </a:p>
              <a:p>
                <a:pPr algn="just"/>
                <a:r>
                  <a:rPr lang="en-US" sz="2400" dirty="0">
                    <a:solidFill>
                      <a:srgbClr val="7030A0"/>
                    </a:solidFill>
                  </a:rPr>
                  <a:t>            </a:t>
                </a:r>
                <a14:m>
                  <m:oMath xmlns:m="http://schemas.openxmlformats.org/officeDocument/2006/math">
                    <m:r>
                      <a:rPr lang="en-US" sz="2400" b="1" i="1" smtClean="0">
                        <a:solidFill>
                          <a:srgbClr val="7030A0"/>
                        </a:solidFill>
                        <a:latin typeface="Cambria Math" panose="02040503050406030204" pitchFamily="18" charset="0"/>
                      </a:rPr>
                      <m:t>𝒕𝒐𝒕𝒂𝒍</m:t>
                    </m:r>
                    <m:r>
                      <a:rPr lang="en-US" sz="2400" b="1" i="1" smtClean="0">
                        <a:solidFill>
                          <a:srgbClr val="7030A0"/>
                        </a:solidFill>
                        <a:latin typeface="Cambria Math" panose="02040503050406030204" pitchFamily="18" charset="0"/>
                      </a:rPr>
                      <m:t>_</m:t>
                    </m:r>
                    <m:r>
                      <a:rPr lang="en-US" sz="2400" b="1" i="1" smtClean="0">
                        <a:solidFill>
                          <a:srgbClr val="7030A0"/>
                        </a:solidFill>
                        <a:latin typeface="Cambria Math" panose="02040503050406030204" pitchFamily="18" charset="0"/>
                      </a:rPr>
                      <m:t>𝒄𝒐𝒔𝒕</m:t>
                    </m:r>
                  </m:oMath>
                </a14:m>
                <a:endParaRPr lang="en-US" sz="2400" b="1" dirty="0">
                  <a:solidFill>
                    <a:srgbClr val="7030A0"/>
                  </a:solidFill>
                </a:endParaRPr>
              </a:p>
              <a:p>
                <a:pPr algn="just"/>
                <a:r>
                  <a:rPr lang="en-US" sz="2400" dirty="0">
                    <a:solidFill>
                      <a:srgbClr val="7030A0"/>
                    </a:solidFill>
                  </a:rPr>
                  <a:t>            </a:t>
                </a:r>
                <a14:m>
                  <m:oMath xmlns:m="http://schemas.openxmlformats.org/officeDocument/2006/math">
                    <m:r>
                      <a:rPr lang="en-US" sz="2400" b="1" i="1" smtClean="0">
                        <a:solidFill>
                          <a:srgbClr val="7030A0"/>
                        </a:solidFill>
                        <a:latin typeface="Cambria Math" panose="02040503050406030204" pitchFamily="18" charset="0"/>
                      </a:rPr>
                      <m:t>𝒂</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𝒃𝒊𝒕</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𝒔𝒕𝒓𝒊𝒏𝒈</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𝒔𝒕𝒓</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𝒐𝒇</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𝒍𝒆𝒏𝒈𝒕𝒉</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𝒎</m:t>
                    </m:r>
                  </m:oMath>
                </a14:m>
                <a:endParaRPr lang="en-US" sz="2400" b="1" dirty="0">
                  <a:solidFill>
                    <a:srgbClr val="7030A0"/>
                  </a:solidFill>
                </a:endParaRPr>
              </a:p>
              <a:p>
                <a:pPr algn="just"/>
                <a:r>
                  <a:rPr lang="en-US" sz="2400" dirty="0">
                    <a:solidFill>
                      <a:srgbClr val="7030A0"/>
                    </a:solidFill>
                  </a:rPr>
                  <a:t>	</a:t>
                </a:r>
                <a14:m>
                  <m:oMath xmlns:m="http://schemas.openxmlformats.org/officeDocument/2006/math">
                    <m:r>
                      <a:rPr lang="en-US" sz="2400" b="0" i="1" smtClean="0">
                        <a:solidFill>
                          <a:srgbClr val="7030A0"/>
                        </a:solidFill>
                        <a:latin typeface="Cambria Math" panose="02040503050406030204" pitchFamily="18" charset="0"/>
                      </a:rPr>
                      <m:t>𝑤h𝑒𝑟𝑒</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𝑏𝑖</m:t>
                    </m:r>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𝑖</m:t>
                        </m:r>
                      </m:sub>
                    </m:sSub>
                    <m:r>
                      <a:rPr lang="en-US" sz="2400" b="0" i="1" smtClean="0">
                        <a:solidFill>
                          <a:srgbClr val="7030A0"/>
                        </a:solidFill>
                        <a:latin typeface="Cambria Math" panose="02040503050406030204" pitchFamily="18" charset="0"/>
                      </a:rPr>
                      <m:t>=1 </m:t>
                    </m:r>
                    <m:r>
                      <a:rPr lang="en-US" sz="2400" b="0" i="1" smtClean="0">
                        <a:solidFill>
                          <a:srgbClr val="7030A0"/>
                        </a:solidFill>
                        <a:latin typeface="Cambria Math" panose="02040503050406030204" pitchFamily="18" charset="0"/>
                      </a:rPr>
                      <m:t>𝑖𝑓</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𝑠𝑒𝑡</m:t>
                    </m:r>
                    <m:r>
                      <a:rPr lang="en-US" sz="2400" b="0" i="1" smtClean="0">
                        <a:solidFill>
                          <a:srgbClr val="7030A0"/>
                        </a:solidFill>
                        <a:latin typeface="Cambria Math" panose="02040503050406030204" pitchFamily="18" charset="0"/>
                      </a:rPr>
                      <m:t> </m:t>
                    </m:r>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𝑖</m:t>
                        </m:r>
                      </m:sub>
                    </m:sSub>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𝑖𝑠</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𝑡𝑎𝑘𝑒𝑛</m:t>
                    </m:r>
                  </m:oMath>
                </a14:m>
                <a:endParaRPr lang="en-US" sz="2400" dirty="0">
                  <a:solidFill>
                    <a:srgbClr val="7030A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304364" y="1815351"/>
                <a:ext cx="5432611" cy="4253537"/>
              </a:xfrm>
              <a:prstGeom prst="rect">
                <a:avLst/>
              </a:prstGeom>
              <a:blipFill>
                <a:blip r:embed="rId3"/>
                <a:stretch>
                  <a:fillRect l="-898" b="-10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2435" y="1967751"/>
                <a:ext cx="4531659" cy="3785652"/>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sz="2400" b="0" i="1" smtClean="0">
                          <a:solidFill>
                            <a:schemeClr val="accent1">
                              <a:lumMod val="50000"/>
                            </a:schemeClr>
                          </a:solidFill>
                          <a:latin typeface="Cambria Math" panose="02040503050406030204" pitchFamily="18" charset="0"/>
                        </a:rPr>
                        <m:t>𝐼𝑛𝑝𝑢𝑡</m:t>
                      </m:r>
                      <m:r>
                        <a:rPr lang="en-US" sz="2400" b="0" i="1" smtClean="0">
                          <a:solidFill>
                            <a:schemeClr val="accent1">
                              <a:lumMod val="50000"/>
                            </a:schemeClr>
                          </a:solidFill>
                          <a:latin typeface="Cambria Math" panose="02040503050406030204" pitchFamily="18" charset="0"/>
                        </a:rPr>
                        <m:t>: </m:t>
                      </m:r>
                    </m:oMath>
                  </m:oMathPara>
                </a14:m>
                <a:endParaRPr lang="en-US" sz="2400" b="0" i="1" dirty="0">
                  <a:solidFill>
                    <a:schemeClr val="accent1">
                      <a:lumMod val="50000"/>
                    </a:schemeClr>
                  </a:solidFill>
                  <a:latin typeface="Cambria Math" panose="02040503050406030204" pitchFamily="18" charset="0"/>
                </a:endParaRPr>
              </a:p>
              <a:p>
                <a:pPr algn="just"/>
                <a:r>
                  <a:rPr lang="en-US" sz="2400" dirty="0">
                    <a:solidFill>
                      <a:schemeClr val="accent1">
                        <a:lumMod val="50000"/>
                      </a:schemeClr>
                    </a:solidFill>
                  </a:rPr>
                  <a:t>          </a:t>
                </a:r>
                <a14:m>
                  <m:oMath xmlns:m="http://schemas.openxmlformats.org/officeDocument/2006/math">
                    <m:r>
                      <a:rPr lang="en-US" sz="2400" b="0" i="1"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𝟓</m:t>
                    </m:r>
                    <m:r>
                      <a:rPr lang="en-US" sz="2400" b="1" i="1"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𝟒</m:t>
                    </m:r>
                  </m:oMath>
                </a14:m>
                <a:endParaRPr lang="en-US" sz="2400" b="1" i="1" dirty="0">
                  <a:solidFill>
                    <a:schemeClr val="accent1">
                      <a:lumMod val="50000"/>
                    </a:schemeClr>
                  </a:solidFill>
                  <a:latin typeface="Cambria Math" panose="02040503050406030204" pitchFamily="18" charset="0"/>
                </a:endParaRPr>
              </a:p>
              <a:p>
                <a:pPr algn="just"/>
                <a:r>
                  <a:rPr lang="en-US" sz="2400" b="1" dirty="0">
                    <a:solidFill>
                      <a:schemeClr val="accent1">
                        <a:lumMod val="50000"/>
                      </a:schemeClr>
                    </a:solidFill>
                  </a:rPr>
                  <a:t>           </a:t>
                </a:r>
                <a14:m>
                  <m:oMath xmlns:m="http://schemas.openxmlformats.org/officeDocument/2006/math">
                    <m:r>
                      <a:rPr lang="en-US" sz="2400" b="1" i="0" smtClean="0">
                        <a:solidFill>
                          <a:schemeClr val="accent1">
                            <a:lumMod val="50000"/>
                          </a:schemeClr>
                        </a:solidFill>
                        <a:latin typeface="Cambria Math" panose="02040503050406030204" pitchFamily="18" charset="0"/>
                      </a:rPr>
                      <m:t>𝟏</m:t>
                    </m:r>
                    <m:r>
                      <a:rPr lang="en-US" sz="2400" b="1" i="0" smtClean="0">
                        <a:solidFill>
                          <a:schemeClr val="accent1">
                            <a:lumMod val="50000"/>
                          </a:schemeClr>
                        </a:solidFill>
                        <a:latin typeface="Cambria Math" panose="02040503050406030204" pitchFamily="18" charset="0"/>
                      </a:rPr>
                      <m:t>.</m:t>
                    </m:r>
                    <m:r>
                      <a:rPr lang="en-US" sz="2400" b="1" i="0" smtClean="0">
                        <a:solidFill>
                          <a:schemeClr val="accent1">
                            <a:lumMod val="50000"/>
                          </a:schemeClr>
                        </a:solidFill>
                        <a:latin typeface="Cambria Math" panose="02040503050406030204" pitchFamily="18" charset="0"/>
                      </a:rPr>
                      <m:t>𝟎</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𝟏</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𝟐</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𝟑</m:t>
                    </m:r>
                  </m:oMath>
                </a14:m>
                <a:endParaRPr lang="en-US" sz="2400" b="1" dirty="0">
                  <a:solidFill>
                    <a:schemeClr val="accent1">
                      <a:lumMod val="50000"/>
                    </a:schemeClr>
                  </a:solidFill>
                </a:endParaRPr>
              </a:p>
              <a:p>
                <a:pPr algn="just"/>
                <a:r>
                  <a:rPr lang="en-US" sz="2400" b="1" dirty="0">
                    <a:solidFill>
                      <a:schemeClr val="accent1">
                        <a:lumMod val="50000"/>
                      </a:schemeClr>
                    </a:solidFill>
                  </a:rPr>
                  <a:t>           </a:t>
                </a:r>
                <a14:m>
                  <m:oMath xmlns:m="http://schemas.openxmlformats.org/officeDocument/2006/math">
                    <m:r>
                      <a:rPr lang="en-US" sz="2400" b="1" i="0" smtClean="0">
                        <a:solidFill>
                          <a:schemeClr val="accent1">
                            <a:lumMod val="50000"/>
                          </a:schemeClr>
                        </a:solidFill>
                        <a:latin typeface="Cambria Math" panose="02040503050406030204" pitchFamily="18" charset="0"/>
                      </a:rPr>
                      <m:t>𝟑</m:t>
                    </m:r>
                    <m:r>
                      <a:rPr lang="en-US" sz="2400" b="1" i="0" smtClean="0">
                        <a:solidFill>
                          <a:schemeClr val="accent1">
                            <a:lumMod val="50000"/>
                          </a:schemeClr>
                        </a:solidFill>
                        <a:latin typeface="Cambria Math" panose="02040503050406030204" pitchFamily="18" charset="0"/>
                      </a:rPr>
                      <m:t>.</m:t>
                    </m:r>
                    <m:r>
                      <a:rPr lang="en-US" sz="2400" b="1" i="0" smtClean="0">
                        <a:solidFill>
                          <a:schemeClr val="accent1">
                            <a:lumMod val="50000"/>
                          </a:schemeClr>
                        </a:solidFill>
                        <a:latin typeface="Cambria Math" panose="02040503050406030204" pitchFamily="18" charset="0"/>
                      </a:rPr>
                      <m:t>𝟎</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𝟐</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𝟒</m:t>
                    </m:r>
                  </m:oMath>
                </a14:m>
                <a:endParaRPr lang="en-US" sz="2400" b="1" dirty="0"/>
              </a:p>
              <a:p>
                <a:pPr algn="just"/>
                <a:r>
                  <a:rPr lang="en-US" sz="2400" b="1" dirty="0"/>
                  <a:t>           </a:t>
                </a:r>
                <a14:m>
                  <m:oMath xmlns:m="http://schemas.openxmlformats.org/officeDocument/2006/math">
                    <m:r>
                      <a:rPr lang="en-US" sz="2400" b="1" i="1">
                        <a:solidFill>
                          <a:schemeClr val="accent1">
                            <a:lumMod val="50000"/>
                          </a:schemeClr>
                        </a:solidFill>
                        <a:latin typeface="Cambria Math" panose="02040503050406030204" pitchFamily="18" charset="0"/>
                      </a:rPr>
                      <m:t>𝟓</m:t>
                    </m:r>
                    <m:r>
                      <a:rPr lang="en-US" sz="2400" b="1" i="0" smtClean="0">
                        <a:solidFill>
                          <a:schemeClr val="accent1">
                            <a:lumMod val="50000"/>
                          </a:schemeClr>
                        </a:solidFill>
                        <a:latin typeface="Cambria Math" panose="02040503050406030204" pitchFamily="18" charset="0"/>
                      </a:rPr>
                      <m:t>.</m:t>
                    </m:r>
                    <m:r>
                      <a:rPr lang="en-US" sz="2400" b="1" i="0" smtClean="0">
                        <a:solidFill>
                          <a:schemeClr val="accent1">
                            <a:lumMod val="50000"/>
                          </a:schemeClr>
                        </a:solidFill>
                        <a:latin typeface="Cambria Math" panose="02040503050406030204" pitchFamily="18" charset="0"/>
                      </a:rPr>
                      <m:t>𝟎</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𝟑</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𝟒</m:t>
                    </m:r>
                    <m:r>
                      <a:rPr lang="en-US" sz="2400" b="1" i="1" smtClean="0">
                        <a:solidFill>
                          <a:schemeClr val="accent1">
                            <a:lumMod val="50000"/>
                          </a:schemeClr>
                        </a:solidFill>
                        <a:latin typeface="Cambria Math" panose="02040503050406030204" pitchFamily="18" charset="0"/>
                      </a:rPr>
                      <m:t> </m:t>
                    </m:r>
                  </m:oMath>
                </a14:m>
                <a:endParaRPr lang="en-US" sz="2400" b="1" dirty="0">
                  <a:solidFill>
                    <a:schemeClr val="accent1">
                      <a:lumMod val="50000"/>
                    </a:schemeClr>
                  </a:solidFill>
                </a:endParaRPr>
              </a:p>
              <a:p>
                <a:pPr algn="just"/>
                <a14:m>
                  <m:oMath xmlns:m="http://schemas.openxmlformats.org/officeDocument/2006/math">
                    <m:r>
                      <a:rPr lang="en-US" sz="2400" b="1" i="0" smtClean="0">
                        <a:solidFill>
                          <a:schemeClr val="accent1">
                            <a:lumMod val="50000"/>
                          </a:schemeClr>
                        </a:solidFill>
                        <a:latin typeface="Cambria Math" panose="02040503050406030204" pitchFamily="18" charset="0"/>
                      </a:rPr>
                      <m:t>           </m:t>
                    </m:r>
                    <m:r>
                      <a:rPr lang="en-US" sz="2400" b="1" i="1">
                        <a:solidFill>
                          <a:schemeClr val="accent1">
                            <a:lumMod val="50000"/>
                          </a:schemeClr>
                        </a:solidFill>
                        <a:latin typeface="Cambria Math" panose="02040503050406030204" pitchFamily="18" charset="0"/>
                      </a:rPr>
                      <m:t>𝟐</m:t>
                    </m:r>
                    <m:r>
                      <a:rPr lang="en-US" sz="2400" b="1" i="0" smtClean="0">
                        <a:solidFill>
                          <a:schemeClr val="accent1">
                            <a:lumMod val="50000"/>
                          </a:schemeClr>
                        </a:solidFill>
                        <a:latin typeface="Cambria Math" panose="02040503050406030204" pitchFamily="18" charset="0"/>
                      </a:rPr>
                      <m:t>.</m:t>
                    </m:r>
                    <m:r>
                      <a:rPr lang="en-US" sz="2400" b="1" i="0" smtClean="0">
                        <a:solidFill>
                          <a:schemeClr val="accent1">
                            <a:lumMod val="50000"/>
                          </a:schemeClr>
                        </a:solidFill>
                        <a:latin typeface="Cambria Math" panose="02040503050406030204" pitchFamily="18" charset="0"/>
                      </a:rPr>
                      <m:t>𝟎</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𝟒</m:t>
                    </m:r>
                    <m:r>
                      <a:rPr lang="en-US" sz="2400" b="1" i="0"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𝟓</m:t>
                    </m:r>
                    <m:r>
                      <a:rPr lang="en-US" sz="2400" b="1" i="1" smtClean="0">
                        <a:solidFill>
                          <a:schemeClr val="accent1">
                            <a:lumMod val="50000"/>
                          </a:schemeClr>
                        </a:solidFill>
                        <a:latin typeface="Cambria Math" panose="02040503050406030204" pitchFamily="18" charset="0"/>
                      </a:rPr>
                      <m:t> </m:t>
                    </m:r>
                  </m:oMath>
                </a14:m>
                <a:r>
                  <a:rPr lang="en-US" sz="2400" dirty="0"/>
                  <a:t>	</a:t>
                </a:r>
                <a:endParaRPr lang="en-US" sz="2400" i="1" dirty="0">
                  <a:latin typeface="Cambria Math" panose="02040503050406030204" pitchFamily="18" charset="0"/>
                </a:endParaRPr>
              </a:p>
              <a:p>
                <a:pPr algn="just"/>
                <a:r>
                  <a:rPr lang="en-US" sz="2400" b="0" dirty="0"/>
                  <a:t>          </a:t>
                </a:r>
                <a14:m>
                  <m:oMath xmlns:m="http://schemas.openxmlformats.org/officeDocument/2006/math">
                    <m:r>
                      <a:rPr lang="en-US" sz="2400" b="0" i="0" smtClean="0">
                        <a:latin typeface="Cambria Math" panose="02040503050406030204" pitchFamily="18" charset="0"/>
                      </a:rPr>
                      <m:t> </m:t>
                    </m:r>
                  </m:oMath>
                </a14:m>
                <a:endParaRPr lang="en-US" sz="2400" b="0" i="0" dirty="0">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US" sz="2400" b="0" i="1" smtClean="0">
                          <a:solidFill>
                            <a:srgbClr val="7030A0"/>
                          </a:solidFill>
                          <a:latin typeface="Cambria Math" panose="02040503050406030204" pitchFamily="18" charset="0"/>
                        </a:rPr>
                        <m:t>𝑂𝑢𝑡𝑝𝑢𝑡</m:t>
                      </m:r>
                      <m:r>
                        <a:rPr lang="en-US" sz="2400" b="0" i="1" smtClean="0">
                          <a:solidFill>
                            <a:srgbClr val="7030A0"/>
                          </a:solidFill>
                          <a:latin typeface="Cambria Math" panose="02040503050406030204" pitchFamily="18" charset="0"/>
                        </a:rPr>
                        <m:t>:</m:t>
                      </m:r>
                    </m:oMath>
                  </m:oMathPara>
                </a14:m>
                <a:endParaRPr lang="en-US" sz="2400" b="0" dirty="0">
                  <a:solidFill>
                    <a:srgbClr val="7030A0"/>
                  </a:solidFill>
                </a:endParaRPr>
              </a:p>
              <a:p>
                <a:pPr algn="just"/>
                <a:r>
                  <a:rPr lang="en-US" sz="2400" dirty="0">
                    <a:solidFill>
                      <a:srgbClr val="7030A0"/>
                    </a:solidFill>
                  </a:rPr>
                  <a:t>            </a:t>
                </a:r>
                <a14:m>
                  <m:oMath xmlns:m="http://schemas.openxmlformats.org/officeDocument/2006/math">
                    <m:r>
                      <a:rPr lang="en-US" sz="2400" b="1" i="1" smtClean="0">
                        <a:solidFill>
                          <a:srgbClr val="7030A0"/>
                        </a:solidFill>
                        <a:latin typeface="Cambria Math" panose="02040503050406030204" pitchFamily="18" charset="0"/>
                      </a:rPr>
                      <m:t>𝟑</m:t>
                    </m:r>
                    <m:r>
                      <a:rPr lang="en-US" sz="2400" b="1" i="1" smtClean="0">
                        <a:solidFill>
                          <a:srgbClr val="7030A0"/>
                        </a:solidFill>
                        <a:latin typeface="Cambria Math" panose="02040503050406030204" pitchFamily="18" charset="0"/>
                      </a:rPr>
                      <m:t>.</m:t>
                    </m:r>
                    <m:r>
                      <a:rPr lang="en-US" sz="2400" b="1" i="1" smtClean="0">
                        <a:solidFill>
                          <a:srgbClr val="7030A0"/>
                        </a:solidFill>
                        <a:latin typeface="Cambria Math" panose="02040503050406030204" pitchFamily="18" charset="0"/>
                      </a:rPr>
                      <m:t>𝟎</m:t>
                    </m:r>
                  </m:oMath>
                </a14:m>
                <a:endParaRPr lang="en-US" sz="2400" b="1" dirty="0">
                  <a:solidFill>
                    <a:srgbClr val="7030A0"/>
                  </a:solidFill>
                </a:endParaRPr>
              </a:p>
              <a:p>
                <a:pPr algn="just"/>
                <a:r>
                  <a:rPr lang="en-US" sz="2400" b="1" dirty="0">
                    <a:solidFill>
                      <a:srgbClr val="7030A0"/>
                    </a:solidFill>
                  </a:rPr>
                  <a:t>            1001</a:t>
                </a:r>
              </a:p>
            </p:txBody>
          </p:sp>
        </mc:Choice>
        <mc:Fallback xmlns="">
          <p:sp>
            <p:nvSpPr>
              <p:cNvPr id="8" name="TextBox 7"/>
              <p:cNvSpPr txBox="1">
                <a:spLocks noRot="1" noChangeAspect="1" noMove="1" noResize="1" noEditPoints="1" noAdjustHandles="1" noChangeArrowheads="1" noChangeShapeType="1" noTextEdit="1"/>
              </p:cNvSpPr>
              <p:nvPr/>
            </p:nvSpPr>
            <p:spPr>
              <a:xfrm>
                <a:off x="7382435" y="1967751"/>
                <a:ext cx="4531659" cy="3785652"/>
              </a:xfrm>
              <a:prstGeom prst="rect">
                <a:avLst/>
              </a:prstGeom>
              <a:blipFill>
                <a:blip r:embed="rId4"/>
                <a:stretch>
                  <a:fillRect l="-1077" b="-2738"/>
                </a:stretch>
              </a:blipFill>
            </p:spPr>
            <p:txBody>
              <a:bodyPr/>
              <a:lstStyle/>
              <a:p>
                <a:r>
                  <a:rPr lang="en-US">
                    <a:noFill/>
                  </a:rPr>
                  <a:t> </a:t>
                </a:r>
              </a:p>
            </p:txBody>
          </p:sp>
        </mc:Fallback>
      </mc:AlternateContent>
      <p:cxnSp>
        <p:nvCxnSpPr>
          <p:cNvPr id="10" name="Straight Connector 9"/>
          <p:cNvCxnSpPr/>
          <p:nvPr/>
        </p:nvCxnSpPr>
        <p:spPr>
          <a:xfrm>
            <a:off x="6952129" y="1694329"/>
            <a:ext cx="0" cy="4374559"/>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9180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Greedy Heuristic Based</a:t>
            </a:r>
          </a:p>
        </p:txBody>
      </p:sp>
      <mc:AlternateContent xmlns:mc="http://schemas.openxmlformats.org/markup-compatibility/2006" xmlns:a14="http://schemas.microsoft.com/office/drawing/2010/main">
        <mc:Choice Requires="a14">
          <p:sp>
            <p:nvSpPr>
              <p:cNvPr id="4" name="TextBox 3"/>
              <p:cNvSpPr txBox="1"/>
              <p:nvPr/>
            </p:nvSpPr>
            <p:spPr>
              <a:xfrm>
                <a:off x="1146362" y="4020669"/>
                <a:ext cx="10051676" cy="15530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𝐴𝑙𝑔𝑜𝑟𝑖𝑡h𝑚</m:t>
                      </m:r>
                      <m:r>
                        <a:rPr lang="en-US" b="0" i="1" smtClean="0">
                          <a:latin typeface="Cambria Math" panose="02040503050406030204" pitchFamily="18" charset="0"/>
                        </a:rPr>
                        <m:t> </m:t>
                      </m:r>
                      <m:r>
                        <a:rPr lang="en-US" b="1" i="1" smtClean="0">
                          <a:latin typeface="Cambria Math" panose="02040503050406030204" pitchFamily="18" charset="0"/>
                        </a:rPr>
                        <m:t>𝑺𝒆𝒕𝑪𝒐𝒗𝒆𝒓𝑮𝒓𝒆𝒆𝒅𝒚</m:t>
                      </m:r>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 </m:t>
                      </m:r>
                      <m:r>
                        <a:rPr lang="en-US" b="1" i="1" smtClean="0">
                          <a:latin typeface="Cambria Math" panose="02040503050406030204" pitchFamily="18" charset="0"/>
                        </a:rPr>
                        <m:t>𝒘𝒆𝒊𝒈𝒉𝒕𝒔</m:t>
                      </m:r>
                      <m:r>
                        <a:rPr lang="en-US" b="1" i="1" smtClean="0">
                          <a:latin typeface="Cambria Math" panose="02040503050406030204" pitchFamily="18" charset="0"/>
                        </a:rPr>
                        <m:t>):</m:t>
                      </m:r>
                    </m:oMath>
                  </m:oMathPara>
                </a14:m>
                <a:endParaRPr lang="en-US" b="1" dirty="0"/>
              </a:p>
              <a:p>
                <a:r>
                  <a:rPr lang="en-US" b="1" dirty="0"/>
                  <a:t>	</a:t>
                </a:r>
                <a14:m>
                  <m:oMath xmlns:m="http://schemas.openxmlformats.org/officeDocument/2006/math">
                    <m:r>
                      <a:rPr lang="en-US" b="0" i="1" smtClean="0">
                        <a:latin typeface="Cambria Math" panose="02040503050406030204" pitchFamily="18" charset="0"/>
                      </a:rPr>
                      <m:t>𝑊h𝑖𝑙𝑒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𝜙</m:t>
                        </m:r>
                      </m:e>
                    </m:d>
                    <m:r>
                      <a:rPr lang="en-US" b="0" i="1" smtClean="0">
                        <a:latin typeface="Cambria Math" panose="02040503050406030204" pitchFamily="18" charset="0"/>
                      </a:rPr>
                      <m:t> </m:t>
                    </m:r>
                    <m:r>
                      <a:rPr lang="en-US" b="0" i="1" smtClean="0">
                        <a:latin typeface="Cambria Math" panose="02040503050406030204" pitchFamily="18" charset="0"/>
                      </a:rPr>
                      <m:t>𝑑𝑜</m:t>
                    </m:r>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𝐼𝑑𝑒𝑛𝑡𝑖𝑓𝑦</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𝑠𝑢𝑏𝑠𝑒𝑡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𝑙𝑎𝑟𝑔𝑒𝑠𝑡</m:t>
                    </m:r>
                    <m:r>
                      <a:rPr lang="en-US" b="0" i="1" smtClean="0">
                        <a:latin typeface="Cambria Math" panose="02040503050406030204" pitchFamily="18" charset="0"/>
                      </a:rPr>
                      <m:t> </m:t>
                    </m:r>
                    <m:r>
                      <a:rPr lang="en-US" b="1" i="1" smtClean="0">
                        <a:latin typeface="Cambria Math" panose="02040503050406030204" pitchFamily="18" charset="0"/>
                      </a:rPr>
                      <m:t>𝒄𝒐𝒔𝒕</m:t>
                    </m:r>
                    <m:r>
                      <a:rPr lang="en-US" b="1" i="1" smtClean="0">
                        <a:latin typeface="Cambria Math" panose="02040503050406030204" pitchFamily="18" charset="0"/>
                      </a:rPr>
                      <m:t> </m:t>
                    </m:r>
                    <m:r>
                      <a:rPr lang="en-US" b="1" i="1" smtClean="0">
                        <a:latin typeface="Cambria Math" panose="02040503050406030204" pitchFamily="18" charset="0"/>
                      </a:rPr>
                      <m:t>𝒆𝒇𝒇𝒆𝒄𝒕𝒊𝒗𝒆𝒏𝒆𝒔𝒔</m:t>
                    </m:r>
                    <m:r>
                      <a:rPr lang="en-US" b="1"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𝑆</m:t>
                                </m:r>
                              </m:e>
                              <m:sub>
                                <m:r>
                                  <a:rPr lang="en-US" b="0" i="1" smtClean="0">
                                    <a:latin typeface="Cambria Math" panose="02040503050406030204" pitchFamily="18" charset="0"/>
                                  </a:rPr>
                                  <m:t>𝑖</m:t>
                                </m:r>
                              </m:sub>
                            </m:sSub>
                          </m:e>
                        </m:d>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1"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𝑈</m:t>
                    </m:r>
                  </m:oMath>
                </a14:m>
                <a:endParaRPr lang="en-US" b="0" dirty="0"/>
              </a:p>
              <a:p>
                <a:r>
                  <a:rPr lang="en-US" dirty="0"/>
                  <a:t>	       </a:t>
                </a:r>
                <a14:m>
                  <m:oMath xmlns:m="http://schemas.openxmlformats.org/officeDocument/2006/math">
                    <m:r>
                      <a:rPr lang="en-US" b="0" i="1" smtClean="0">
                        <a:latin typeface="Cambria Math" panose="02040503050406030204" pitchFamily="18" charset="0"/>
                      </a:rPr>
                      <m:t>𝑆𝑒𝑙𝑒𝑐𝑡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𝑐𝑜𝑣𝑒𝑟</m:t>
                    </m:r>
                  </m:oMath>
                </a14:m>
                <a:endParaRPr lang="en-US" b="0" dirty="0"/>
              </a:p>
              <a:p>
                <a:r>
                  <a:rPr lang="en-US" dirty="0"/>
                  <a:t>	        </a:t>
                </a:r>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46362" y="4020669"/>
                <a:ext cx="10051676" cy="1553054"/>
              </a:xfrm>
              <a:prstGeom prst="rect">
                <a:avLst/>
              </a:prstGeom>
              <a:blipFill>
                <a:blip r:embed="rId3"/>
                <a:stretch>
                  <a:fillRect t="-781" b="-2344"/>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284193" y="1640541"/>
                <a:ext cx="10373032" cy="89934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solidFill>
                            <a:srgbClr val="0070C0"/>
                          </a:solidFill>
                          <a:latin typeface="Cambria Math" panose="02040503050406030204" pitchFamily="18" charset="0"/>
                        </a:rPr>
                        <m:t>𝑃𝑟𝑜𝑏𝑙𝑒𝑚</m:t>
                      </m:r>
                      <m:r>
                        <a:rPr lang="en-US" b="0" i="1" smtClean="0">
                          <a:solidFill>
                            <a:srgbClr val="0070C0"/>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𝑆𝑒𝑡</m:t>
                      </m:r>
                      <m:r>
                        <a:rPr lang="en-US" b="0" i="1" smtClean="0">
                          <a:solidFill>
                            <a:schemeClr val="accent4">
                              <a:lumMod val="50000"/>
                            </a:schemeClr>
                          </a:solidFill>
                          <a:latin typeface="Cambria Math" panose="02040503050406030204" pitchFamily="18" charset="0"/>
                        </a:rPr>
                        <m:t> </m:t>
                      </m:r>
                      <m:r>
                        <a:rPr lang="en-US" b="0" i="1" smtClean="0">
                          <a:solidFill>
                            <a:schemeClr val="accent4">
                              <a:lumMod val="50000"/>
                            </a:schemeClr>
                          </a:solidFill>
                          <a:latin typeface="Cambria Math" panose="02040503050406030204" pitchFamily="18" charset="0"/>
                        </a:rPr>
                        <m:t>𝐶𝑜𝑣𝑒𝑟</m:t>
                      </m:r>
                    </m:oMath>
                  </m:oMathPara>
                </a14:m>
                <a:endParaRPr lang="en-US" b="0" dirty="0">
                  <a:solidFill>
                    <a:srgbClr val="00B0F0"/>
                  </a:solidFill>
                </a:endParaRPr>
              </a:p>
              <a:p>
                <a:pPr/>
                <a14:m>
                  <m:oMathPara xmlns:m="http://schemas.openxmlformats.org/officeDocument/2006/math">
                    <m:oMathParaPr>
                      <m:jc m:val="left"/>
                    </m:oMathParaPr>
                    <m:oMath xmlns:m="http://schemas.openxmlformats.org/officeDocument/2006/math">
                      <m:r>
                        <a:rPr lang="en-US" b="0" i="1" smtClean="0">
                          <a:solidFill>
                            <a:srgbClr val="0070C0"/>
                          </a:solidFill>
                          <a:latin typeface="Cambria Math" panose="02040503050406030204" pitchFamily="18" charset="0"/>
                        </a:rPr>
                        <m:t>𝐼𝑛𝑝𝑢𝑡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𝑠𝑢𝑏𝑠𝑒𝑡𝑠</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𝑚</m:t>
                              </m:r>
                            </m:sub>
                          </m:sSub>
                        </m:e>
                      </m:d>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𝑢𝑛𝑖𝑣𝑒𝑟𝑠𝑎𝑙</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 </m:t>
                          </m:r>
                          <m:r>
                            <a:rPr lang="en-US" b="0" i="1" smtClean="0">
                              <a:latin typeface="Cambria Math" panose="02040503050406030204" pitchFamily="18" charset="0"/>
                            </a:rPr>
                            <m:t>𝑛</m:t>
                          </m:r>
                        </m:e>
                      </m:d>
                      <m:r>
                        <a:rPr lang="en-US" b="0" i="1" smtClean="0">
                          <a:latin typeface="Cambria Math" panose="02040503050406030204" pitchFamily="18" charset="0"/>
                        </a:rPr>
                        <m:t>.</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solidFill>
                            <a:srgbClr val="0070C0"/>
                          </a:solidFill>
                          <a:latin typeface="Cambria Math" panose="02040503050406030204" pitchFamily="18" charset="0"/>
                        </a:rPr>
                        <m:t>𝑂𝑢𝑡𝑝𝑢𝑡</m:t>
                      </m:r>
                      <m:r>
                        <a:rPr lang="en-US" b="0" i="1" smtClean="0">
                          <a:latin typeface="Cambria Math" panose="02040503050406030204" pitchFamily="18" charset="0"/>
                        </a:rPr>
                        <m:t>:</m:t>
                      </m:r>
                      <m:r>
                        <a:rPr lang="en-US" b="0" i="1" smtClean="0">
                          <a:latin typeface="Cambria Math" panose="02040503050406030204" pitchFamily="18" charset="0"/>
                        </a:rPr>
                        <m:t>𝑊h𝑎𝑡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𝑠𝑚𝑎𝑙𝑙𝑒𝑠𝑡</m:t>
                      </m:r>
                      <m:r>
                        <a:rPr lang="en-US" b="0" i="1" smtClean="0">
                          <a:latin typeface="Cambria Math" panose="02040503050406030204" pitchFamily="18" charset="0"/>
                        </a:rPr>
                        <m:t> </m:t>
                      </m:r>
                      <m:r>
                        <a:rPr lang="en-US" b="0" i="1" smtClean="0">
                          <a:latin typeface="Cambria Math" panose="02040503050406030204" pitchFamily="18" charset="0"/>
                        </a:rPr>
                        <m:t>𝑠𝑢𝑏𝑠𝑒𝑡</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𝑤h𝑜𝑠𝑒</m:t>
                      </m:r>
                      <m:r>
                        <a:rPr lang="en-US" b="0" i="1" smtClean="0">
                          <a:latin typeface="Cambria Math" panose="02040503050406030204" pitchFamily="18" charset="0"/>
                        </a:rPr>
                        <m:t> </m:t>
                      </m:r>
                      <m:r>
                        <a:rPr lang="en-US" b="0" i="1" smtClean="0">
                          <a:latin typeface="Cambria Math" panose="02040503050406030204" pitchFamily="18" charset="0"/>
                        </a:rPr>
                        <m:t>𝑢𝑛𝑖𝑜𝑛</m:t>
                      </m:r>
                      <m:r>
                        <a:rPr lang="en-US" b="0" i="1" smtClean="0">
                          <a:latin typeface="Cambria Math" panose="02040503050406030204" pitchFamily="18" charset="0"/>
                        </a:rPr>
                        <m:t> </m:t>
                      </m:r>
                      <m:r>
                        <a:rPr lang="en-US" b="0" i="1" smtClean="0">
                          <a:latin typeface="Cambria Math" panose="02040503050406030204" pitchFamily="18" charset="0"/>
                        </a:rPr>
                        <m:t>𝑒𝑞𝑢𝑎𝑙𝑠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𝑢𝑛𝑖𝑣𝑒𝑟𝑠𝑎𝑙</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𝑇</m:t>
                              </m:r>
                            </m:e>
                          </m:d>
                        </m:sup>
                      </m:sSub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284193" y="1640541"/>
                <a:ext cx="10373032" cy="899349"/>
              </a:xfrm>
              <a:prstGeom prst="rect">
                <a:avLst/>
              </a:prstGeom>
              <a:blipFill>
                <a:blip r:embed="rId4"/>
                <a:stretch>
                  <a:fillRect l="-1058" b="-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146362" y="3281290"/>
                <a:ext cx="10144059" cy="276999"/>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𝑅𝑒𝑝𝑒𝑎𝑡𝑒𝑑𝑙𝑦</m:t>
                      </m:r>
                      <m:r>
                        <a:rPr lang="en-US" b="0" i="1" smtClean="0">
                          <a:latin typeface="Cambria Math" panose="02040503050406030204" pitchFamily="18" charset="0"/>
                        </a:rPr>
                        <m:t> </m:t>
                      </m:r>
                      <m:r>
                        <a:rPr lang="en-US" b="0" i="1" smtClean="0">
                          <a:latin typeface="Cambria Math" panose="02040503050406030204" pitchFamily="18" charset="0"/>
                        </a:rPr>
                        <m:t>𝑠𝑒𝑙𝑒𝑐𝑡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𝑠𝑢𝑏𝑠𝑒𝑡</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𝑐𝑜𝑣𝑒𝑟𝑠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𝑙𝑎𝑟𝑔𝑒𝑠𝑡</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𝑡h𝑢𝑠</m:t>
                      </m:r>
                      <m:r>
                        <a:rPr lang="en-US" b="0" i="1" smtClean="0">
                          <a:latin typeface="Cambria Math" panose="02040503050406030204" pitchFamily="18" charset="0"/>
                        </a:rPr>
                        <m:t>−</m:t>
                      </m:r>
                      <m:r>
                        <a:rPr lang="en-US" b="0" i="1" smtClean="0">
                          <a:latin typeface="Cambria Math" panose="02040503050406030204" pitchFamily="18" charset="0"/>
                        </a:rPr>
                        <m:t>𝑓𝑎𝑟</m:t>
                      </m:r>
                      <m:r>
                        <a:rPr lang="en-US" b="0" i="1" smtClean="0">
                          <a:latin typeface="Cambria Math" panose="02040503050406030204" pitchFamily="18" charset="0"/>
                        </a:rPr>
                        <m:t> </m:t>
                      </m:r>
                      <m:r>
                        <a:rPr lang="en-US" b="0" i="1" smtClean="0">
                          <a:latin typeface="Cambria Math" panose="02040503050406030204" pitchFamily="18" charset="0"/>
                        </a:rPr>
                        <m:t>𝑢𝑛𝑐𝑜𝑣𝑒𝑟𝑒𝑑</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146362" y="3281290"/>
                <a:ext cx="10144059" cy="276999"/>
              </a:xfrm>
              <a:prstGeom prst="rect">
                <a:avLst/>
              </a:prstGeom>
              <a:blipFill>
                <a:blip r:embed="rId5"/>
                <a:stretch>
                  <a:fillRect l="-1020"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2F4932A-4652-4F23-89D4-7CD5AF7A4217}"/>
                  </a:ext>
                </a:extLst>
              </p:cNvPr>
              <p:cNvSpPr txBox="1"/>
              <p:nvPr/>
            </p:nvSpPr>
            <p:spPr>
              <a:xfrm>
                <a:off x="1146362" y="5666771"/>
                <a:ext cx="10051676" cy="369332"/>
              </a:xfrm>
              <a:prstGeom prst="rect">
                <a:avLst/>
              </a:prstGeom>
              <a:noFill/>
            </p:spPr>
            <p:txBody>
              <a:bodyPr wrap="square" rtlCol="0">
                <a:spAutoFit/>
              </a:bodyPr>
              <a:lstStyle/>
              <a:p>
                <a:pPr algn="ctr"/>
                <a:r>
                  <a:rPr lang="en-US" i="1" dirty="0">
                    <a:solidFill>
                      <a:srgbClr val="FF0000"/>
                    </a:solidFill>
                  </a:rPr>
                  <a:t>Time complexity is O(</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𝑚𝑛</m:t>
                        </m:r>
                      </m:e>
                      <m:sup>
                        <m:r>
                          <a:rPr lang="en-US" b="0" i="1" smtClean="0">
                            <a:solidFill>
                              <a:srgbClr val="FF0000"/>
                            </a:solidFill>
                            <a:latin typeface="Cambria Math" panose="02040503050406030204" pitchFamily="18" charset="0"/>
                          </a:rPr>
                          <m:t>2</m:t>
                        </m:r>
                      </m:sup>
                    </m:sSup>
                  </m:oMath>
                </a14:m>
                <a:r>
                  <a:rPr lang="en-US" i="1" dirty="0">
                    <a:solidFill>
                      <a:srgbClr val="FF0000"/>
                    </a:solidFill>
                  </a:rPr>
                  <a:t>)</a:t>
                </a:r>
              </a:p>
            </p:txBody>
          </p:sp>
        </mc:Choice>
        <mc:Fallback xmlns="">
          <p:sp>
            <p:nvSpPr>
              <p:cNvPr id="6" name="TextBox 5">
                <a:extLst>
                  <a:ext uri="{FF2B5EF4-FFF2-40B4-BE49-F238E27FC236}">
                    <a16:creationId xmlns:a16="http://schemas.microsoft.com/office/drawing/2014/main" id="{02F4932A-4652-4F23-89D4-7CD5AF7A4217}"/>
                  </a:ext>
                </a:extLst>
              </p:cNvPr>
              <p:cNvSpPr txBox="1">
                <a:spLocks noRot="1" noChangeAspect="1" noMove="1" noResize="1" noEditPoints="1" noAdjustHandles="1" noChangeArrowheads="1" noChangeShapeType="1" noTextEdit="1"/>
              </p:cNvSpPr>
              <p:nvPr/>
            </p:nvSpPr>
            <p:spPr>
              <a:xfrm>
                <a:off x="1146362" y="5666771"/>
                <a:ext cx="10051676" cy="369332"/>
              </a:xfrm>
              <a:prstGeom prst="rect">
                <a:avLst/>
              </a:prstGeom>
              <a:blipFill>
                <a:blip r:embed="rId6"/>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10256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Greedy Heuristic Based</a:t>
            </a:r>
          </a:p>
        </p:txBody>
      </p:sp>
      <mc:AlternateContent xmlns:mc="http://schemas.openxmlformats.org/markup-compatibility/2006">
        <mc:Choice xmlns:a14="http://schemas.microsoft.com/office/drawing/2010/main" Requires="a14">
          <p:sp>
            <p:nvSpPr>
              <p:cNvPr id="4" name="TextBox 3"/>
              <p:cNvSpPr txBox="1"/>
              <p:nvPr/>
            </p:nvSpPr>
            <p:spPr>
              <a:xfrm>
                <a:off x="1559859" y="1473412"/>
                <a:ext cx="9487586" cy="15530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𝐴𝑙𝑔𝑜𝑟𝑖𝑡h𝑚</m:t>
                      </m:r>
                      <m:r>
                        <a:rPr lang="en-US" b="0" i="1" smtClean="0">
                          <a:latin typeface="Cambria Math" panose="02040503050406030204" pitchFamily="18" charset="0"/>
                        </a:rPr>
                        <m:t> </m:t>
                      </m:r>
                      <m:r>
                        <a:rPr lang="en-US" b="1" i="1" smtClean="0">
                          <a:latin typeface="Cambria Math" panose="02040503050406030204" pitchFamily="18" charset="0"/>
                        </a:rPr>
                        <m:t>𝑺𝒆𝒕𝑪𝒐𝒗𝒆𝒓𝑮𝒓𝒆𝒆𝒅𝒚</m:t>
                      </m:r>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 </m:t>
                      </m:r>
                      <m:r>
                        <a:rPr lang="en-US" b="1" i="1" smtClean="0">
                          <a:latin typeface="Cambria Math" panose="02040503050406030204" pitchFamily="18" charset="0"/>
                        </a:rPr>
                        <m:t>𝒘𝒆𝒊𝒈𝒉𝒕𝒔</m:t>
                      </m:r>
                      <m:r>
                        <a:rPr lang="en-US" b="1" i="1" smtClean="0">
                          <a:latin typeface="Cambria Math" panose="02040503050406030204" pitchFamily="18" charset="0"/>
                        </a:rPr>
                        <m:t>):</m:t>
                      </m:r>
                    </m:oMath>
                  </m:oMathPara>
                </a14:m>
                <a:endParaRPr lang="en-US" b="1" dirty="0"/>
              </a:p>
              <a:p>
                <a:r>
                  <a:rPr lang="en-US" b="1" dirty="0"/>
                  <a:t>	</a:t>
                </a:r>
                <a14:m>
                  <m:oMath xmlns:m="http://schemas.openxmlformats.org/officeDocument/2006/math">
                    <m:r>
                      <a:rPr lang="en-US" b="0" i="1" smtClean="0">
                        <a:latin typeface="Cambria Math" panose="02040503050406030204" pitchFamily="18" charset="0"/>
                      </a:rPr>
                      <m:t>𝑊h𝑖𝑙𝑒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𝜙</m:t>
                        </m:r>
                      </m:e>
                    </m:d>
                    <m:r>
                      <a:rPr lang="en-US" b="0" i="1" smtClean="0">
                        <a:latin typeface="Cambria Math" panose="02040503050406030204" pitchFamily="18" charset="0"/>
                      </a:rPr>
                      <m:t> </m:t>
                    </m:r>
                    <m:r>
                      <a:rPr lang="en-US" b="0" i="1" smtClean="0">
                        <a:latin typeface="Cambria Math" panose="02040503050406030204" pitchFamily="18" charset="0"/>
                      </a:rPr>
                      <m:t>𝑑𝑜</m:t>
                    </m:r>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𝐼𝑑𝑒𝑛𝑡𝑖𝑓𝑦</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𝑠𝑢𝑏𝑠𝑒𝑡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𝑙𝑎𝑟𝑔𝑒𝑠𝑡</m:t>
                    </m:r>
                    <m:r>
                      <a:rPr lang="en-US" b="0" i="1" smtClean="0">
                        <a:latin typeface="Cambria Math" panose="02040503050406030204" pitchFamily="18" charset="0"/>
                      </a:rPr>
                      <m:t> </m:t>
                    </m:r>
                    <m:r>
                      <a:rPr lang="en-US" b="1" i="1" smtClean="0">
                        <a:latin typeface="Cambria Math" panose="02040503050406030204" pitchFamily="18" charset="0"/>
                      </a:rPr>
                      <m:t>𝒄𝒐𝒔𝒕</m:t>
                    </m:r>
                    <m:r>
                      <a:rPr lang="en-US" b="1" i="1" smtClean="0">
                        <a:latin typeface="Cambria Math" panose="02040503050406030204" pitchFamily="18" charset="0"/>
                      </a:rPr>
                      <m:t> </m:t>
                    </m:r>
                    <m:r>
                      <a:rPr lang="en-US" b="1" i="1" smtClean="0">
                        <a:latin typeface="Cambria Math" panose="02040503050406030204" pitchFamily="18" charset="0"/>
                      </a:rPr>
                      <m:t>𝒆𝒇𝒇𝒆𝒄𝒕𝒊𝒗𝒆𝒏𝒆𝒔𝒔</m:t>
                    </m:r>
                    <m:r>
                      <a:rPr lang="en-US" b="1"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𝑆</m:t>
                                </m:r>
                              </m:e>
                              <m:sub>
                                <m:r>
                                  <a:rPr lang="en-US" b="0" i="1" smtClean="0">
                                    <a:latin typeface="Cambria Math" panose="02040503050406030204" pitchFamily="18" charset="0"/>
                                  </a:rPr>
                                  <m:t>𝑖</m:t>
                                </m:r>
                              </m:sub>
                            </m:sSub>
                          </m:e>
                        </m:d>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1"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𝑈</m:t>
                    </m:r>
                  </m:oMath>
                </a14:m>
                <a:endParaRPr lang="en-US" b="0" dirty="0"/>
              </a:p>
              <a:p>
                <a:r>
                  <a:rPr lang="en-US" dirty="0"/>
                  <a:t>	       </a:t>
                </a:r>
                <a14:m>
                  <m:oMath xmlns:m="http://schemas.openxmlformats.org/officeDocument/2006/math">
                    <m:r>
                      <a:rPr lang="en-US" b="0" i="1" smtClean="0">
                        <a:latin typeface="Cambria Math" panose="02040503050406030204" pitchFamily="18" charset="0"/>
                      </a:rPr>
                      <m:t>𝑆𝑒𝑙𝑒𝑐𝑡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𝑐𝑜𝑣𝑒𝑟</m:t>
                    </m:r>
                  </m:oMath>
                </a14:m>
                <a:endParaRPr lang="en-US" b="0" dirty="0"/>
              </a:p>
              <a:p>
                <a:r>
                  <a:rPr lang="en-US" dirty="0"/>
                  <a:t>	        </a:t>
                </a:r>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1559859" y="1473412"/>
                <a:ext cx="9487586" cy="1553054"/>
              </a:xfrm>
              <a:prstGeom prst="rect">
                <a:avLst/>
              </a:prstGeom>
              <a:blipFill>
                <a:blip r:embed="rId3"/>
                <a:stretch>
                  <a:fillRect t="-781" b="-2344"/>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pic>
        <p:nvPicPr>
          <p:cNvPr id="8" name="Picture 7">
            <a:extLst>
              <a:ext uri="{FF2B5EF4-FFF2-40B4-BE49-F238E27FC236}">
                <a16:creationId xmlns:a16="http://schemas.microsoft.com/office/drawing/2014/main" id="{EF137D02-7BBF-4E37-8201-371BF9A91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735" y="3331029"/>
            <a:ext cx="8294914" cy="3256383"/>
          </a:xfrm>
          <a:prstGeom prst="rect">
            <a:avLst/>
          </a:prstGeom>
        </p:spPr>
      </p:pic>
    </p:spTree>
    <p:extLst>
      <p:ext uri="{BB962C8B-B14F-4D97-AF65-F5344CB8AC3E}">
        <p14:creationId xmlns:p14="http://schemas.microsoft.com/office/powerpoint/2010/main" val="74217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Greedy Heuristic Based</a:t>
            </a:r>
          </a:p>
        </p:txBody>
      </p:sp>
      <mc:AlternateContent xmlns:mc="http://schemas.openxmlformats.org/markup-compatibility/2006" xmlns:a14="http://schemas.microsoft.com/office/drawing/2010/main">
        <mc:Choice Requires="a14">
          <p:sp>
            <p:nvSpPr>
              <p:cNvPr id="4" name="TextBox 3"/>
              <p:cNvSpPr txBox="1"/>
              <p:nvPr/>
            </p:nvSpPr>
            <p:spPr>
              <a:xfrm>
                <a:off x="811763" y="2732775"/>
                <a:ext cx="10898155" cy="38902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spAutoFit/>
              </a:bodyPr>
              <a:lstStyle/>
              <a:p>
                <a:endParaRPr lang="en-US" dirty="0"/>
              </a:p>
              <a:p>
                <a:pPr algn="ctr"/>
                <a:r>
                  <a:rPr lang="en-US" dirty="0"/>
                  <a:t>Since the optimal solution uses k sets, there must some set that covers at least a 1/k fraction of the points. The algorithm chooses the set that covers the most points, so it covers at least that many. Therefore, after the first iteration of the algorithm, there are at most n(1 − 1/k) points left. </a:t>
                </a:r>
              </a:p>
              <a:p>
                <a:pPr algn="ctr"/>
                <a:endParaRPr lang="en-US" dirty="0"/>
              </a:p>
              <a:p>
                <a:pPr algn="ctr"/>
                <a:r>
                  <a:rPr lang="en-US" dirty="0"/>
                  <a:t>Again, since the optimal solution uses k sets, there must some set that covers at least a 1/k fraction of the remainder (if we got lucky we might have chosen one of the sets used by the optimal solution and so there are actually k − 1 sets covering the remainder, but we can’t count on that necessarily happening). So, again, since we choose the set that covers the most points remaining, after the second iteration, there are at most </a:t>
                </a:r>
                <a14:m>
                  <m:oMath xmlns:m="http://schemas.openxmlformats.org/officeDocument/2006/math">
                    <m:sSup>
                      <m:sSupPr>
                        <m:ctrlPr>
                          <a:rPr lang="en-US" i="1" smtClean="0">
                            <a:latin typeface="Cambria Math" panose="02040503050406030204" pitchFamily="18" charset="0"/>
                          </a:rPr>
                        </m:ctrlPr>
                      </m:sSupPr>
                      <m:e>
                        <m:r>
                          <m:rPr>
                            <m:nor/>
                          </m:rPr>
                          <a:rPr lang="en-US" dirty="0"/>
                          <m:t>n</m:t>
                        </m:r>
                        <m:r>
                          <m:rPr>
                            <m:nor/>
                          </m:rPr>
                          <a:rPr lang="en-US" dirty="0"/>
                          <m:t>(1 − 1/</m:t>
                        </m:r>
                        <m:r>
                          <m:rPr>
                            <m:nor/>
                          </m:rPr>
                          <a:rPr lang="en-US" dirty="0"/>
                          <m:t>k</m:t>
                        </m:r>
                        <m:r>
                          <m:rPr>
                            <m:nor/>
                          </m:rPr>
                          <a:rPr lang="en-US" dirty="0"/>
                          <m:t>)</m:t>
                        </m:r>
                      </m:e>
                      <m:sup>
                        <m:r>
                          <a:rPr lang="en-US" b="0" i="1" smtClean="0">
                            <a:latin typeface="Cambria Math" panose="02040503050406030204" pitchFamily="18" charset="0"/>
                          </a:rPr>
                          <m:t>2</m:t>
                        </m:r>
                      </m:sup>
                    </m:sSup>
                  </m:oMath>
                </a14:m>
                <a:r>
                  <a:rPr lang="en-US" dirty="0"/>
                  <a:t> points left.</a:t>
                </a:r>
              </a:p>
              <a:p>
                <a:pPr algn="ctr"/>
                <a:endParaRPr lang="en-US" dirty="0"/>
              </a:p>
              <a:p>
                <a:pPr algn="ctr"/>
                <a:r>
                  <a:rPr lang="en-US" dirty="0"/>
                  <a:t> More generally, after t rounds, there are at most </a:t>
                </a:r>
                <a14:m>
                  <m:oMath xmlns:m="http://schemas.openxmlformats.org/officeDocument/2006/math">
                    <m:sSup>
                      <m:sSupPr>
                        <m:ctrlPr>
                          <a:rPr lang="en-US" i="1">
                            <a:latin typeface="Cambria Math" panose="02040503050406030204" pitchFamily="18" charset="0"/>
                          </a:rPr>
                        </m:ctrlPr>
                      </m:sSupPr>
                      <m:e>
                        <m:r>
                          <m:rPr>
                            <m:nor/>
                          </m:rPr>
                          <a:rPr lang="en-US" dirty="0"/>
                          <m:t>n</m:t>
                        </m:r>
                        <m:r>
                          <m:rPr>
                            <m:nor/>
                          </m:rPr>
                          <a:rPr lang="en-US" dirty="0"/>
                          <m:t>(1 − 1/</m:t>
                        </m:r>
                        <m:r>
                          <m:rPr>
                            <m:nor/>
                          </m:rPr>
                          <a:rPr lang="en-US" dirty="0"/>
                          <m:t>k</m:t>
                        </m:r>
                        <m:r>
                          <m:rPr>
                            <m:nor/>
                          </m:rPr>
                          <a:rPr lang="en-US" dirty="0"/>
                          <m:t>)</m:t>
                        </m:r>
                      </m:e>
                      <m:sup>
                        <m:r>
                          <a:rPr lang="en-US" b="0" i="1" dirty="0" smtClean="0">
                            <a:latin typeface="Cambria Math" panose="02040503050406030204" pitchFamily="18" charset="0"/>
                          </a:rPr>
                          <m:t>𝑡</m:t>
                        </m:r>
                      </m:sup>
                    </m:sSup>
                    <m:r>
                      <a:rPr lang="en-US" i="1">
                        <a:latin typeface="Cambria Math" panose="02040503050406030204" pitchFamily="18" charset="0"/>
                      </a:rPr>
                      <m:t> </m:t>
                    </m:r>
                  </m:oMath>
                </a14:m>
                <a:r>
                  <a:rPr lang="en-US" dirty="0"/>
                  <a:t>points left. After t = </a:t>
                </a:r>
                <a:r>
                  <a:rPr lang="en-US" dirty="0">
                    <a:solidFill>
                      <a:srgbClr val="FF0000"/>
                    </a:solidFill>
                  </a:rPr>
                  <a:t>k ln n </a:t>
                </a:r>
                <a:r>
                  <a:rPr lang="en-US" dirty="0"/>
                  <a:t>rounds, there are at most </a:t>
                </a:r>
              </a:p>
              <a:p>
                <a:pPr algn="ctr"/>
                <a14:m>
                  <m:oMath xmlns:m="http://schemas.openxmlformats.org/officeDocument/2006/math">
                    <m:sSup>
                      <m:sSupPr>
                        <m:ctrlPr>
                          <a:rPr lang="en-US" i="1">
                            <a:latin typeface="Cambria Math" panose="02040503050406030204" pitchFamily="18" charset="0"/>
                          </a:rPr>
                        </m:ctrlPr>
                      </m:sSupPr>
                      <m:e>
                        <m:r>
                          <m:rPr>
                            <m:nor/>
                          </m:rPr>
                          <a:rPr lang="en-US" dirty="0"/>
                          <m:t>n</m:t>
                        </m:r>
                        <m:r>
                          <m:rPr>
                            <m:nor/>
                          </m:rPr>
                          <a:rPr lang="en-US" dirty="0"/>
                          <m:t>(1 − 1/</m:t>
                        </m:r>
                        <m:r>
                          <m:rPr>
                            <m:nor/>
                          </m:rPr>
                          <a:rPr lang="en-US" dirty="0"/>
                          <m:t>k</m:t>
                        </m:r>
                        <m:r>
                          <m:rPr>
                            <m:nor/>
                          </m:rPr>
                          <a:rPr lang="en-US" dirty="0"/>
                          <m:t>)</m:t>
                        </m:r>
                      </m:e>
                      <m:sup>
                        <m:r>
                          <a:rPr lang="en-US" b="0" i="1" dirty="0" smtClean="0">
                            <a:latin typeface="Cambria Math" panose="02040503050406030204" pitchFamily="18" charset="0"/>
                          </a:rPr>
                          <m:t>𝑘</m:t>
                        </m:r>
                        <m:r>
                          <a:rPr lang="en-US" b="0" i="1" dirty="0" smtClean="0">
                            <a:latin typeface="Cambria Math" panose="02040503050406030204" pitchFamily="18" charset="0"/>
                          </a:rPr>
                          <m:t> </m:t>
                        </m:r>
                        <m:r>
                          <a:rPr lang="en-US" b="0" i="1" dirty="0" smtClean="0">
                            <a:latin typeface="Cambria Math" panose="02040503050406030204" pitchFamily="18" charset="0"/>
                          </a:rPr>
                          <m:t>𝑙𝑛</m:t>
                        </m:r>
                        <m:r>
                          <a:rPr lang="en-US" b="0" i="1" dirty="0" smtClean="0">
                            <a:latin typeface="Cambria Math" panose="02040503050406030204" pitchFamily="18" charset="0"/>
                          </a:rPr>
                          <m:t> </m:t>
                        </m:r>
                        <m:r>
                          <a:rPr lang="en-US" b="0" i="1" dirty="0" smtClean="0">
                            <a:latin typeface="Cambria Math" panose="02040503050406030204" pitchFamily="18" charset="0"/>
                          </a:rPr>
                          <m:t>𝑛</m:t>
                        </m:r>
                      </m:sup>
                    </m:sSup>
                  </m:oMath>
                </a14:m>
                <a:r>
                  <a:rPr lang="en-US" dirty="0"/>
                  <a:t> &lt;  </a:t>
                </a:r>
                <a14:m>
                  <m:oMath xmlns:m="http://schemas.openxmlformats.org/officeDocument/2006/math">
                    <m:sSup>
                      <m:sSupPr>
                        <m:ctrlPr>
                          <a:rPr lang="en-US" i="1">
                            <a:latin typeface="Cambria Math" panose="02040503050406030204" pitchFamily="18" charset="0"/>
                          </a:rPr>
                        </m:ctrlPr>
                      </m:sSupPr>
                      <m:e>
                        <m:r>
                          <m:rPr>
                            <m:nor/>
                          </m:rPr>
                          <a:rPr lang="en-US" dirty="0"/>
                          <m:t>n</m:t>
                        </m:r>
                        <m:r>
                          <m:rPr>
                            <m:nor/>
                          </m:rPr>
                          <a:rPr lang="en-US" dirty="0"/>
                          <m:t>(1 /</m:t>
                        </m:r>
                        <m:r>
                          <m:rPr>
                            <m:nor/>
                          </m:rPr>
                          <a:rPr lang="en-US" b="0" i="0" dirty="0" smtClean="0"/>
                          <m:t>e</m:t>
                        </m:r>
                        <m:r>
                          <m:rPr>
                            <m:nor/>
                          </m:rPr>
                          <a:rPr lang="en-US" dirty="0"/>
                          <m:t>)</m:t>
                        </m:r>
                      </m:e>
                      <m:sup>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ln</m:t>
                            </m:r>
                          </m:fName>
                          <m:e>
                            <m:r>
                              <a:rPr lang="en-US" b="0" i="1" dirty="0" smtClean="0">
                                <a:latin typeface="Cambria Math" panose="02040503050406030204" pitchFamily="18" charset="0"/>
                              </a:rPr>
                              <m:t>𝑛</m:t>
                            </m:r>
                          </m:e>
                        </m:func>
                      </m:sup>
                    </m:sSup>
                    <m:r>
                      <a:rPr lang="en-US" i="1" dirty="0">
                        <a:latin typeface="Cambria Math" panose="02040503050406030204" pitchFamily="18" charset="0"/>
                      </a:rPr>
                      <m:t> </m:t>
                    </m:r>
                  </m:oMath>
                </a14:m>
                <a:r>
                  <a:rPr lang="en-US" dirty="0"/>
                  <a:t>= 1 points left, which means we must be done.</a:t>
                </a:r>
                <a:endParaRPr lang="en-US" b="1" dirty="0"/>
              </a:p>
              <a:p>
                <a:endParaRPr lang="en-US" b="1" dirty="0"/>
              </a:p>
              <a:p>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811763" y="2732775"/>
                <a:ext cx="10898155" cy="3890296"/>
              </a:xfrm>
              <a:prstGeom prst="rect">
                <a:avLst/>
              </a:prstGeom>
              <a:blipFill>
                <a:blip r:embed="rId3"/>
                <a:stretch>
                  <a:fillRect l="-950" r="-1341"/>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sp>
        <p:nvSpPr>
          <p:cNvPr id="2" name="TextBox 1"/>
          <p:cNvSpPr txBox="1"/>
          <p:nvPr/>
        </p:nvSpPr>
        <p:spPr>
          <a:xfrm>
            <a:off x="1559854" y="1219654"/>
            <a:ext cx="9224683" cy="553998"/>
          </a:xfrm>
          <a:prstGeom prst="rect">
            <a:avLst/>
          </a:prstGeom>
          <a:noFill/>
        </p:spPr>
        <p:txBody>
          <a:bodyPr wrap="square" lIns="0" tIns="0" rIns="0" bIns="0" rtlCol="0">
            <a:spAutoFit/>
          </a:bodyPr>
          <a:lstStyle/>
          <a:p>
            <a:pPr algn="ctr"/>
            <a:r>
              <a:rPr lang="en-US" dirty="0">
                <a:solidFill>
                  <a:srgbClr val="00B0F0"/>
                </a:solidFill>
              </a:rPr>
              <a:t>G</a:t>
            </a:r>
            <a:r>
              <a:rPr lang="en-US" b="0" dirty="0">
                <a:solidFill>
                  <a:srgbClr val="00B0F0"/>
                </a:solidFill>
              </a:rPr>
              <a:t>reedy approximation </a:t>
            </a:r>
            <a:r>
              <a:rPr lang="en-US" dirty="0">
                <a:solidFill>
                  <a:srgbClr val="00B0F0"/>
                </a:solidFill>
              </a:rPr>
              <a:t>algorithm is ln(n) approximate.</a:t>
            </a:r>
            <a:endParaRPr lang="en-US" b="0" dirty="0">
              <a:solidFill>
                <a:srgbClr val="00B0F0"/>
              </a:solidFill>
            </a:endParaRPr>
          </a:p>
          <a:p>
            <a:endParaRPr lang="en-US" b="0" dirty="0"/>
          </a:p>
        </p:txBody>
      </p:sp>
      <p:sp>
        <p:nvSpPr>
          <p:cNvPr id="5" name="TextBox 4"/>
          <p:cNvSpPr txBox="1"/>
          <p:nvPr/>
        </p:nvSpPr>
        <p:spPr>
          <a:xfrm>
            <a:off x="1407463" y="1619390"/>
            <a:ext cx="9537345" cy="830997"/>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dirty="0"/>
              <a:t> Theorem :</a:t>
            </a:r>
          </a:p>
          <a:p>
            <a:r>
              <a:rPr lang="en-US" i="1" dirty="0">
                <a:solidFill>
                  <a:srgbClr val="FF0000"/>
                </a:solidFill>
              </a:rPr>
              <a:t>If the optimal solution uses k sets, the greedy algorithm finds a solution with at most k ln n sets.</a:t>
            </a:r>
          </a:p>
          <a:p>
            <a:r>
              <a:rPr lang="en-US" dirty="0"/>
              <a:t>                                                 </a:t>
            </a:r>
          </a:p>
        </p:txBody>
      </p:sp>
    </p:spTree>
    <p:extLst>
      <p:ext uri="{BB962C8B-B14F-4D97-AF65-F5344CB8AC3E}">
        <p14:creationId xmlns:p14="http://schemas.microsoft.com/office/powerpoint/2010/main" val="188358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1035</TotalTime>
  <Words>2609</Words>
  <Application>Microsoft Office PowerPoint</Application>
  <PresentationFormat>Widescreen</PresentationFormat>
  <Paragraphs>419</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Book Antiqua</vt:lpstr>
      <vt:lpstr>Bradley Hand ITC</vt:lpstr>
      <vt:lpstr>Calibri</vt:lpstr>
      <vt:lpstr>Calibri Light</vt:lpstr>
      <vt:lpstr>Cambria Math</vt:lpstr>
      <vt:lpstr>Linux Libertine</vt:lpstr>
      <vt:lpstr>Wingdings</vt:lpstr>
      <vt:lpstr>Office Theme</vt:lpstr>
      <vt:lpstr>Set Cover  Formulation and Applications</vt:lpstr>
      <vt:lpstr> </vt:lpstr>
      <vt:lpstr>Introduction</vt:lpstr>
      <vt:lpstr>Problem Formulation</vt:lpstr>
      <vt:lpstr>Problem Formulation</vt:lpstr>
      <vt:lpstr>Sample Input-Output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Cover  Formulation and Applications</dc:title>
  <dc:creator>Sabit</dc:creator>
  <cp:lastModifiedBy>1605057 - Zahin Ahmed</cp:lastModifiedBy>
  <cp:revision>79</cp:revision>
  <dcterms:created xsi:type="dcterms:W3CDTF">2022-01-11T14:55:00Z</dcterms:created>
  <dcterms:modified xsi:type="dcterms:W3CDTF">2022-02-23T04:52:21Z</dcterms:modified>
</cp:coreProperties>
</file>