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Architects Daughter"/>
      <p:regular r:id="rId24"/>
    </p:embeddedFont>
    <p:embeddedFont>
      <p:font typeface="Book Antiqu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CI6cT7VGVTk58Oj9OsIn53Sx1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rchitectsDaughter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ookAntiqua-bold.fntdata"/><Relationship Id="rId25" Type="http://schemas.openxmlformats.org/officeDocument/2006/relationships/font" Target="fonts/BookAntiqua-regular.fntdata"/><Relationship Id="rId28" Type="http://schemas.openxmlformats.org/officeDocument/2006/relationships/font" Target="fonts/BookAntiqua-boldItalic.fntdata"/><Relationship Id="rId27" Type="http://schemas.openxmlformats.org/officeDocument/2006/relationships/font" Target="fonts/BookAntiqu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50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9.png"/><Relationship Id="rId9" Type="http://schemas.openxmlformats.org/officeDocument/2006/relationships/image" Target="../media/image32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Relationship Id="rId7" Type="http://schemas.openxmlformats.org/officeDocument/2006/relationships/image" Target="../media/image37.png"/><Relationship Id="rId8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3.png"/><Relationship Id="rId5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49.png"/><Relationship Id="rId5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46.png"/><Relationship Id="rId5" Type="http://schemas.openxmlformats.org/officeDocument/2006/relationships/image" Target="../media/image48.png"/><Relationship Id="rId6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41.png"/><Relationship Id="rId5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47.png"/><Relationship Id="rId5" Type="http://schemas.openxmlformats.org/officeDocument/2006/relationships/image" Target="../media/image53.png"/><Relationship Id="rId6" Type="http://schemas.openxmlformats.org/officeDocument/2006/relationships/image" Target="../media/image5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43.png"/><Relationship Id="rId5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2.png"/><Relationship Id="rId10" Type="http://schemas.openxmlformats.org/officeDocument/2006/relationships/image" Target="../media/image58.png"/><Relationship Id="rId13" Type="http://schemas.openxmlformats.org/officeDocument/2006/relationships/image" Target="../media/image65.png"/><Relationship Id="rId1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56.jpg"/><Relationship Id="rId9" Type="http://schemas.openxmlformats.org/officeDocument/2006/relationships/image" Target="../media/image51.png"/><Relationship Id="rId15" Type="http://schemas.openxmlformats.org/officeDocument/2006/relationships/image" Target="../media/image63.png"/><Relationship Id="rId14" Type="http://schemas.openxmlformats.org/officeDocument/2006/relationships/image" Target="../media/image60.png"/><Relationship Id="rId5" Type="http://schemas.openxmlformats.org/officeDocument/2006/relationships/image" Target="../media/image54.png"/><Relationship Id="rId6" Type="http://schemas.openxmlformats.org/officeDocument/2006/relationships/image" Target="../media/image57.png"/><Relationship Id="rId7" Type="http://schemas.openxmlformats.org/officeDocument/2006/relationships/image" Target="../media/image55.png"/><Relationship Id="rId8" Type="http://schemas.openxmlformats.org/officeDocument/2006/relationships/image" Target="../media/image5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6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9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1.png"/><Relationship Id="rId9" Type="http://schemas.openxmlformats.org/officeDocument/2006/relationships/image" Target="../media/image34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35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Set Cover </a:t>
            </a:r>
            <a:br>
              <a:rPr lang="en-US"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3100">
                <a:latin typeface="Book Antiqua"/>
                <a:ea typeface="Book Antiqua"/>
                <a:cs typeface="Book Antiqua"/>
                <a:sym typeface="Book Antiqua"/>
              </a:rPr>
              <a:t>Formulation and Applications</a:t>
            </a:r>
            <a:endParaRPr sz="31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2738717" y="4222375"/>
            <a:ext cx="6714565" cy="40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i="1" lang="en-US">
                <a:solidFill>
                  <a:srgbClr val="7030A0"/>
                </a:solidFill>
                <a:latin typeface="Book Antiqua"/>
                <a:ea typeface="Book Antiqua"/>
                <a:cs typeface="Book Antiqua"/>
                <a:sym typeface="Book Antiqua"/>
              </a:rPr>
              <a:t>1605018, 1605047, 1605057, 1605102, 1605107 </a:t>
            </a:r>
            <a:endParaRPr i="1">
              <a:solidFill>
                <a:srgbClr val="7030A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966656" y="4625788"/>
            <a:ext cx="1154419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84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3600">
                <a:latin typeface="Book Antiqua"/>
                <a:ea typeface="Book Antiqua"/>
                <a:cs typeface="Book Antiqua"/>
                <a:sym typeface="Book Antiqua"/>
              </a:rPr>
              <a:t>Proof of NP-Completeness of Decision Version</a:t>
            </a:r>
            <a:endParaRPr sz="36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1360744" y="1509448"/>
            <a:ext cx="2945678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764" l="-103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1360744" y="1801904"/>
            <a:ext cx="9423797" cy="553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302" l="-19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1360744" y="2663815"/>
            <a:ext cx="1419428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381" l="-3403" r="-34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1360744" y="2947611"/>
            <a:ext cx="7580408" cy="55399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9562" l="-1604" r="-159" t="-97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82199" y="3801583"/>
            <a:ext cx="2568777" cy="2384065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sp>
        <p:nvSpPr>
          <p:cNvPr id="180" name="Google Shape;180;p10"/>
          <p:cNvSpPr txBox="1"/>
          <p:nvPr/>
        </p:nvSpPr>
        <p:spPr>
          <a:xfrm>
            <a:off x="7459221" y="6084856"/>
            <a:ext cx="2643416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4166" l="-1608" r="-137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6575611" y="4233035"/>
            <a:ext cx="4410636" cy="149957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61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1713649" y="6361855"/>
            <a:ext cx="3013454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381" l="-1007" r="-14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>
            <a:off x="4879503" y="4939798"/>
            <a:ext cx="1413720" cy="35834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2702859" y="4827495"/>
            <a:ext cx="1294875" cy="1129553"/>
          </a:xfrm>
          <a:custGeom>
            <a:rect b="b" l="l" r="r" t="t"/>
            <a:pathLst>
              <a:path extrusionOk="0" h="1129553" w="1294875">
                <a:moveTo>
                  <a:pt x="174811" y="968188"/>
                </a:moveTo>
                <a:cubicBezTo>
                  <a:pt x="141004" y="925929"/>
                  <a:pt x="111156" y="898247"/>
                  <a:pt x="94129" y="847164"/>
                </a:cubicBezTo>
                <a:cubicBezTo>
                  <a:pt x="86902" y="825481"/>
                  <a:pt x="86696" y="801979"/>
                  <a:pt x="80682" y="779929"/>
                </a:cubicBezTo>
                <a:cubicBezTo>
                  <a:pt x="73223" y="752579"/>
                  <a:pt x="59348" y="727045"/>
                  <a:pt x="53788" y="699247"/>
                </a:cubicBezTo>
                <a:cubicBezTo>
                  <a:pt x="49306" y="676835"/>
                  <a:pt x="45884" y="654184"/>
                  <a:pt x="40341" y="632011"/>
                </a:cubicBezTo>
                <a:cubicBezTo>
                  <a:pt x="33314" y="603905"/>
                  <a:pt x="8226" y="545000"/>
                  <a:pt x="0" y="524435"/>
                </a:cubicBezTo>
                <a:cubicBezTo>
                  <a:pt x="4482" y="457200"/>
                  <a:pt x="6006" y="389701"/>
                  <a:pt x="13447" y="322729"/>
                </a:cubicBezTo>
                <a:cubicBezTo>
                  <a:pt x="15012" y="308641"/>
                  <a:pt x="18039" y="293456"/>
                  <a:pt x="26894" y="282388"/>
                </a:cubicBezTo>
                <a:cubicBezTo>
                  <a:pt x="36990" y="269768"/>
                  <a:pt x="53788" y="264459"/>
                  <a:pt x="67235" y="255494"/>
                </a:cubicBezTo>
                <a:cubicBezTo>
                  <a:pt x="112058" y="188260"/>
                  <a:pt x="80683" y="224116"/>
                  <a:pt x="174811" y="161364"/>
                </a:cubicBezTo>
                <a:lnTo>
                  <a:pt x="215153" y="134470"/>
                </a:lnTo>
                <a:cubicBezTo>
                  <a:pt x="228600" y="125505"/>
                  <a:pt x="241039" y="114804"/>
                  <a:pt x="255494" y="107576"/>
                </a:cubicBezTo>
                <a:cubicBezTo>
                  <a:pt x="273423" y="98611"/>
                  <a:pt x="290857" y="88578"/>
                  <a:pt x="309282" y="80682"/>
                </a:cubicBezTo>
                <a:cubicBezTo>
                  <a:pt x="322310" y="75098"/>
                  <a:pt x="336945" y="73574"/>
                  <a:pt x="349623" y="67235"/>
                </a:cubicBezTo>
                <a:cubicBezTo>
                  <a:pt x="364078" y="60007"/>
                  <a:pt x="375509" y="47568"/>
                  <a:pt x="389964" y="40341"/>
                </a:cubicBezTo>
                <a:cubicBezTo>
                  <a:pt x="402642" y="34002"/>
                  <a:pt x="416729" y="30967"/>
                  <a:pt x="430306" y="26894"/>
                </a:cubicBezTo>
                <a:cubicBezTo>
                  <a:pt x="461562" y="17517"/>
                  <a:pt x="493059" y="8965"/>
                  <a:pt x="524435" y="0"/>
                </a:cubicBezTo>
                <a:cubicBezTo>
                  <a:pt x="614082" y="4482"/>
                  <a:pt x="703903" y="6289"/>
                  <a:pt x="793376" y="13447"/>
                </a:cubicBezTo>
                <a:cubicBezTo>
                  <a:pt x="819252" y="15517"/>
                  <a:pt x="873199" y="28446"/>
                  <a:pt x="900953" y="40341"/>
                </a:cubicBezTo>
                <a:cubicBezTo>
                  <a:pt x="1017274" y="90192"/>
                  <a:pt x="900471" y="49145"/>
                  <a:pt x="995082" y="80682"/>
                </a:cubicBezTo>
                <a:cubicBezTo>
                  <a:pt x="1074223" y="140037"/>
                  <a:pt x="1033027" y="105179"/>
                  <a:pt x="1116106" y="188258"/>
                </a:cubicBezTo>
                <a:cubicBezTo>
                  <a:pt x="1125071" y="197223"/>
                  <a:pt x="1137330" y="203813"/>
                  <a:pt x="1143000" y="215153"/>
                </a:cubicBezTo>
                <a:cubicBezTo>
                  <a:pt x="1160929" y="251012"/>
                  <a:pt x="1184110" y="284695"/>
                  <a:pt x="1196788" y="322729"/>
                </a:cubicBezTo>
                <a:cubicBezTo>
                  <a:pt x="1241976" y="458294"/>
                  <a:pt x="1173031" y="248021"/>
                  <a:pt x="1223682" y="416858"/>
                </a:cubicBezTo>
                <a:cubicBezTo>
                  <a:pt x="1231828" y="444012"/>
                  <a:pt x="1243700" y="470038"/>
                  <a:pt x="1250576" y="497541"/>
                </a:cubicBezTo>
                <a:cubicBezTo>
                  <a:pt x="1267461" y="565080"/>
                  <a:pt x="1258179" y="533796"/>
                  <a:pt x="1277470" y="591670"/>
                </a:cubicBezTo>
                <a:cubicBezTo>
                  <a:pt x="1303087" y="745375"/>
                  <a:pt x="1298137" y="679846"/>
                  <a:pt x="1277470" y="927847"/>
                </a:cubicBezTo>
                <a:cubicBezTo>
                  <a:pt x="1275572" y="950624"/>
                  <a:pt x="1272048" y="973682"/>
                  <a:pt x="1264023" y="995082"/>
                </a:cubicBezTo>
                <a:cubicBezTo>
                  <a:pt x="1258348" y="1010214"/>
                  <a:pt x="1247475" y="1023008"/>
                  <a:pt x="1237129" y="1035423"/>
                </a:cubicBezTo>
                <a:cubicBezTo>
                  <a:pt x="1215886" y="1060915"/>
                  <a:pt x="1186669" y="1087547"/>
                  <a:pt x="1156447" y="1102658"/>
                </a:cubicBezTo>
                <a:cubicBezTo>
                  <a:pt x="1128877" y="1116444"/>
                  <a:pt x="1074451" y="1124437"/>
                  <a:pt x="1048870" y="1129553"/>
                </a:cubicBezTo>
                <a:lnTo>
                  <a:pt x="591670" y="1116106"/>
                </a:lnTo>
                <a:cubicBezTo>
                  <a:pt x="542210" y="1113908"/>
                  <a:pt x="492163" y="1113032"/>
                  <a:pt x="443753" y="1102658"/>
                </a:cubicBezTo>
                <a:cubicBezTo>
                  <a:pt x="427950" y="1099272"/>
                  <a:pt x="417443" y="1083782"/>
                  <a:pt x="403411" y="1075764"/>
                </a:cubicBezTo>
                <a:cubicBezTo>
                  <a:pt x="386006" y="1065819"/>
                  <a:pt x="368048" y="1056766"/>
                  <a:pt x="349623" y="1048870"/>
                </a:cubicBezTo>
                <a:cubicBezTo>
                  <a:pt x="336595" y="1043286"/>
                  <a:pt x="321673" y="1042307"/>
                  <a:pt x="309282" y="1035423"/>
                </a:cubicBezTo>
                <a:cubicBezTo>
                  <a:pt x="281027" y="1019726"/>
                  <a:pt x="257510" y="996090"/>
                  <a:pt x="228600" y="981635"/>
                </a:cubicBezTo>
                <a:lnTo>
                  <a:pt x="174811" y="968188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2312894" y="3926542"/>
            <a:ext cx="1680882" cy="1210235"/>
          </a:xfrm>
          <a:custGeom>
            <a:rect b="b" l="l" r="r" t="t"/>
            <a:pathLst>
              <a:path extrusionOk="0" h="1210235" w="1680882">
                <a:moveTo>
                  <a:pt x="26894" y="739588"/>
                </a:moveTo>
                <a:cubicBezTo>
                  <a:pt x="28156" y="749682"/>
                  <a:pt x="38981" y="871338"/>
                  <a:pt x="53788" y="900953"/>
                </a:cubicBezTo>
                <a:cubicBezTo>
                  <a:pt x="68243" y="929863"/>
                  <a:pt x="84720" y="958780"/>
                  <a:pt x="107576" y="981635"/>
                </a:cubicBezTo>
                <a:cubicBezTo>
                  <a:pt x="116541" y="990600"/>
                  <a:pt x="122818" y="1003535"/>
                  <a:pt x="134471" y="1008529"/>
                </a:cubicBezTo>
                <a:cubicBezTo>
                  <a:pt x="155479" y="1017532"/>
                  <a:pt x="179294" y="1017494"/>
                  <a:pt x="201706" y="1021976"/>
                </a:cubicBezTo>
                <a:cubicBezTo>
                  <a:pt x="219635" y="1030941"/>
                  <a:pt x="236725" y="1041832"/>
                  <a:pt x="255494" y="1048870"/>
                </a:cubicBezTo>
                <a:cubicBezTo>
                  <a:pt x="272798" y="1055359"/>
                  <a:pt x="291512" y="1057240"/>
                  <a:pt x="309282" y="1062317"/>
                </a:cubicBezTo>
                <a:cubicBezTo>
                  <a:pt x="474694" y="1109578"/>
                  <a:pt x="137625" y="1066547"/>
                  <a:pt x="658906" y="1089211"/>
                </a:cubicBezTo>
                <a:cubicBezTo>
                  <a:pt x="691784" y="1105651"/>
                  <a:pt x="724527" y="1119243"/>
                  <a:pt x="753035" y="1143000"/>
                </a:cubicBezTo>
                <a:cubicBezTo>
                  <a:pt x="856568" y="1229277"/>
                  <a:pt x="733561" y="1143466"/>
                  <a:pt x="833718" y="1210235"/>
                </a:cubicBezTo>
                <a:cubicBezTo>
                  <a:pt x="883024" y="1205753"/>
                  <a:pt x="934138" y="1210758"/>
                  <a:pt x="981635" y="1196788"/>
                </a:cubicBezTo>
                <a:cubicBezTo>
                  <a:pt x="1012644" y="1187668"/>
                  <a:pt x="1062318" y="1143000"/>
                  <a:pt x="1062318" y="1143000"/>
                </a:cubicBezTo>
                <a:cubicBezTo>
                  <a:pt x="1071283" y="1120588"/>
                  <a:pt x="1081579" y="1098664"/>
                  <a:pt x="1089212" y="1075764"/>
                </a:cubicBezTo>
                <a:cubicBezTo>
                  <a:pt x="1095015" y="1058356"/>
                  <a:pt x="1105314" y="1001060"/>
                  <a:pt x="1116106" y="981635"/>
                </a:cubicBezTo>
                <a:cubicBezTo>
                  <a:pt x="1131803" y="953380"/>
                  <a:pt x="1143000" y="918882"/>
                  <a:pt x="1169894" y="900953"/>
                </a:cubicBezTo>
                <a:cubicBezTo>
                  <a:pt x="1247415" y="849272"/>
                  <a:pt x="1172638" y="894014"/>
                  <a:pt x="1250576" y="860611"/>
                </a:cubicBezTo>
                <a:cubicBezTo>
                  <a:pt x="1269001" y="852714"/>
                  <a:pt x="1285025" y="838991"/>
                  <a:pt x="1304365" y="833717"/>
                </a:cubicBezTo>
                <a:cubicBezTo>
                  <a:pt x="1334943" y="825378"/>
                  <a:pt x="1367118" y="824752"/>
                  <a:pt x="1398494" y="820270"/>
                </a:cubicBezTo>
                <a:cubicBezTo>
                  <a:pt x="1449222" y="803361"/>
                  <a:pt x="1473281" y="799272"/>
                  <a:pt x="1519518" y="753035"/>
                </a:cubicBezTo>
                <a:cubicBezTo>
                  <a:pt x="1569882" y="702671"/>
                  <a:pt x="1541818" y="718708"/>
                  <a:pt x="1600200" y="699247"/>
                </a:cubicBezTo>
                <a:lnTo>
                  <a:pt x="1653988" y="618564"/>
                </a:lnTo>
                <a:lnTo>
                  <a:pt x="1680882" y="578223"/>
                </a:lnTo>
                <a:cubicBezTo>
                  <a:pt x="1676400" y="510988"/>
                  <a:pt x="1674876" y="443489"/>
                  <a:pt x="1667435" y="376517"/>
                </a:cubicBezTo>
                <a:cubicBezTo>
                  <a:pt x="1665870" y="362429"/>
                  <a:pt x="1662843" y="347244"/>
                  <a:pt x="1653988" y="336176"/>
                </a:cubicBezTo>
                <a:cubicBezTo>
                  <a:pt x="1643892" y="323556"/>
                  <a:pt x="1626062" y="319628"/>
                  <a:pt x="1613647" y="309282"/>
                </a:cubicBezTo>
                <a:cubicBezTo>
                  <a:pt x="1572950" y="275367"/>
                  <a:pt x="1550887" y="229719"/>
                  <a:pt x="1492623" y="215153"/>
                </a:cubicBezTo>
                <a:lnTo>
                  <a:pt x="1438835" y="201706"/>
                </a:lnTo>
                <a:cubicBezTo>
                  <a:pt x="1356376" y="119245"/>
                  <a:pt x="1449439" y="200282"/>
                  <a:pt x="1317812" y="134470"/>
                </a:cubicBezTo>
                <a:cubicBezTo>
                  <a:pt x="1299882" y="125505"/>
                  <a:pt x="1282733" y="114772"/>
                  <a:pt x="1264023" y="107576"/>
                </a:cubicBezTo>
                <a:cubicBezTo>
                  <a:pt x="1118340" y="51544"/>
                  <a:pt x="1187351" y="81828"/>
                  <a:pt x="1089212" y="53788"/>
                </a:cubicBezTo>
                <a:cubicBezTo>
                  <a:pt x="1075583" y="49894"/>
                  <a:pt x="1062817" y="42877"/>
                  <a:pt x="1048871" y="40341"/>
                </a:cubicBezTo>
                <a:cubicBezTo>
                  <a:pt x="964042" y="24918"/>
                  <a:pt x="793376" y="0"/>
                  <a:pt x="793376" y="0"/>
                </a:cubicBezTo>
                <a:cubicBezTo>
                  <a:pt x="645458" y="4482"/>
                  <a:pt x="497214" y="2648"/>
                  <a:pt x="349623" y="13447"/>
                </a:cubicBezTo>
                <a:cubicBezTo>
                  <a:pt x="312759" y="16144"/>
                  <a:pt x="242047" y="40341"/>
                  <a:pt x="242047" y="40341"/>
                </a:cubicBezTo>
                <a:cubicBezTo>
                  <a:pt x="224118" y="53788"/>
                  <a:pt x="205275" y="66097"/>
                  <a:pt x="188259" y="80682"/>
                </a:cubicBezTo>
                <a:cubicBezTo>
                  <a:pt x="173820" y="93058"/>
                  <a:pt x="162527" y="108849"/>
                  <a:pt x="147918" y="121023"/>
                </a:cubicBezTo>
                <a:cubicBezTo>
                  <a:pt x="76541" y="180503"/>
                  <a:pt x="134595" y="107430"/>
                  <a:pt x="53788" y="201706"/>
                </a:cubicBezTo>
                <a:cubicBezTo>
                  <a:pt x="43270" y="213977"/>
                  <a:pt x="33458" y="227279"/>
                  <a:pt x="26894" y="242047"/>
                </a:cubicBezTo>
                <a:cubicBezTo>
                  <a:pt x="15380" y="267952"/>
                  <a:pt x="0" y="322729"/>
                  <a:pt x="0" y="322729"/>
                </a:cubicBezTo>
                <a:lnTo>
                  <a:pt x="26894" y="73958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3600">
                <a:latin typeface="Book Antiqua"/>
                <a:ea typeface="Book Antiqua"/>
                <a:cs typeface="Book Antiqua"/>
                <a:sym typeface="Book Antiqua"/>
              </a:rPr>
              <a:t>Proof of NP-Completeness of Decision Version</a:t>
            </a:r>
            <a:endParaRPr sz="36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1629962" y="3129570"/>
            <a:ext cx="9084475" cy="30210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019" l="-1807" r="0" t="-2007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>
            <a:off x="1559858" y="1733336"/>
            <a:ext cx="9224683" cy="7386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392" l="-1189" r="-79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/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3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Solution Approach 1 : Dynamic Programming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961465" y="1600200"/>
            <a:ext cx="9674443" cy="36246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1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8149" y="5076611"/>
            <a:ext cx="5368101" cy="155586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/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3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Solution Approach 2 : Linear Programming Relaxation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021978" y="1846229"/>
            <a:ext cx="6494929" cy="34872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971" l="-2253" r="-656" t="-19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6" name="Google Shape;206;p13"/>
          <p:cNvSpPr txBox="1"/>
          <p:nvPr/>
        </p:nvSpPr>
        <p:spPr>
          <a:xfrm>
            <a:off x="7651378" y="4392225"/>
            <a:ext cx="2305503" cy="8309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7" name="Google Shape;207;p13"/>
          <p:cNvCxnSpPr>
            <a:endCxn id="206" idx="1"/>
          </p:cNvCxnSpPr>
          <p:nvPr/>
        </p:nvCxnSpPr>
        <p:spPr>
          <a:xfrm flipH="1" rot="10800000">
            <a:off x="6548578" y="4807724"/>
            <a:ext cx="1102800" cy="26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8" name="Google Shape;208;p13"/>
          <p:cNvSpPr/>
          <p:nvPr/>
        </p:nvSpPr>
        <p:spPr>
          <a:xfrm>
            <a:off x="10337093" y="3348318"/>
            <a:ext cx="760425" cy="161988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11235683" y="3973594"/>
            <a:ext cx="48409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332" l="-374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/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3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Solution Approach 2 : Linear Programming Relaxation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1146362" y="1411940"/>
            <a:ext cx="10051676" cy="280429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215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1465729" y="4814047"/>
            <a:ext cx="9197789" cy="138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113" l="-792" r="-119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/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3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Solution Approach 3 : Greedy Heuristic Based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1146362" y="4020669"/>
            <a:ext cx="10051676" cy="15530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42" l="0" r="0" t="-78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1284193" y="1640541"/>
            <a:ext cx="10373032" cy="8993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106" l="-105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1146362" y="3281290"/>
            <a:ext cx="10144059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9165" l="-101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/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3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Real Life Application – 1 : Fire Stations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059" y="1350688"/>
            <a:ext cx="5154830" cy="523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4246" y="1350688"/>
            <a:ext cx="5311589" cy="521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/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3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Real Life Application – 2 : Software Package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950" y="1500708"/>
            <a:ext cx="739572" cy="62742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2045159" y="1740826"/>
            <a:ext cx="3009285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7774" l="-1821" r="-3034" t="-44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8087" y="2335937"/>
            <a:ext cx="704809" cy="66521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 txBox="1"/>
          <p:nvPr/>
        </p:nvSpPr>
        <p:spPr>
          <a:xfrm>
            <a:off x="2045159" y="2576055"/>
            <a:ext cx="1746376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7774" l="-2438" r="-4876" t="-44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41" name="Google Shape;24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2950" y="3271153"/>
            <a:ext cx="762758" cy="5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7"/>
          <p:cNvSpPr txBox="1"/>
          <p:nvPr/>
        </p:nvSpPr>
        <p:spPr>
          <a:xfrm>
            <a:off x="2000021" y="3411284"/>
            <a:ext cx="3550010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7774" l="-1374" r="-2403" t="-44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7068" y="4223531"/>
            <a:ext cx="665453" cy="6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/>
          <p:nvPr/>
        </p:nvSpPr>
        <p:spPr>
          <a:xfrm>
            <a:off x="2045159" y="4463649"/>
            <a:ext cx="4555863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6955" l="-934" r="-1736" t="-21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45" name="Google Shape;245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7068" y="5352796"/>
            <a:ext cx="665453" cy="49844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 txBox="1"/>
          <p:nvPr/>
        </p:nvSpPr>
        <p:spPr>
          <a:xfrm>
            <a:off x="2045159" y="5509411"/>
            <a:ext cx="4263283" cy="27699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37774" l="-999" r="-1856" t="-44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7" name="Google Shape;247;p17"/>
          <p:cNvSpPr txBox="1"/>
          <p:nvPr/>
        </p:nvSpPr>
        <p:spPr>
          <a:xfrm>
            <a:off x="5627081" y="1740826"/>
            <a:ext cx="6385402" cy="27699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51107" l="-2194" r="-475" t="-288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7913594" y="4001984"/>
            <a:ext cx="3931141" cy="73866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98352" l="0" r="0" t="-147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9" name="Google Shape;249;p17"/>
          <p:cNvCxnSpPr>
            <a:stCxn id="238" idx="3"/>
          </p:cNvCxnSpPr>
          <p:nvPr/>
        </p:nvCxnSpPr>
        <p:spPr>
          <a:xfrm>
            <a:off x="5054444" y="1879325"/>
            <a:ext cx="2859300" cy="234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17"/>
          <p:cNvCxnSpPr>
            <a:stCxn id="244" idx="3"/>
            <a:endCxn id="248" idx="1"/>
          </p:cNvCxnSpPr>
          <p:nvPr/>
        </p:nvCxnSpPr>
        <p:spPr>
          <a:xfrm flipH="1" rot="10800000">
            <a:off x="6601022" y="4371449"/>
            <a:ext cx="1312500" cy="23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/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Real Life Application – 3 : Interval Scheduling (Assigning minimum observers/guards)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56" name="Google Shape;25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0806" y="1660712"/>
            <a:ext cx="8602788" cy="451148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3258670" y="2476313"/>
            <a:ext cx="573741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chitects Daughter"/>
              <a:buNone/>
            </a:pPr>
            <a:r>
              <a:rPr lang="en-US" sz="8000">
                <a:latin typeface="Architects Daughter"/>
                <a:ea typeface="Architects Daughter"/>
                <a:cs typeface="Architects Daughter"/>
                <a:sym typeface="Architects Daughter"/>
              </a:rPr>
              <a:t>Thank You</a:t>
            </a:r>
            <a:endParaRPr sz="80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018" y="1424355"/>
            <a:ext cx="7839237" cy="507491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195482" y="365125"/>
            <a:ext cx="3361765" cy="697192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US" sz="3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Introduction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3186952" y="282389"/>
            <a:ext cx="5988424" cy="860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Introduction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4" name="Google Shape;10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787" y="1143002"/>
            <a:ext cx="7688565" cy="5538052"/>
          </a:xfrm>
          <a:prstGeom prst="rect">
            <a:avLst/>
          </a:prstGeom>
          <a:noFill/>
          <a:ln>
            <a:noFill/>
          </a:ln>
          <a:effectLst>
            <a:outerShdw sx="67000" rotWithShape="0" algn="ctr" dir="5400000" dist="50800" sy="67000">
              <a:srgbClr val="000000"/>
            </a:outerShdw>
          </a:effectLst>
        </p:spPr>
      </p:pic>
      <p:sp>
        <p:nvSpPr>
          <p:cNvPr id="105" name="Google Shape;105;p3"/>
          <p:cNvSpPr txBox="1"/>
          <p:nvPr/>
        </p:nvSpPr>
        <p:spPr>
          <a:xfrm>
            <a:off x="3591939" y="282389"/>
            <a:ext cx="4435955" cy="6858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US" sz="3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Introduction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3684494" y="432362"/>
            <a:ext cx="4760259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US" sz="3600">
                <a:latin typeface="Book Antiqua"/>
                <a:ea typeface="Book Antiqua"/>
                <a:cs typeface="Book Antiqua"/>
                <a:sym typeface="Book Antiqua"/>
              </a:rPr>
              <a:t>Problem Formulation</a:t>
            </a:r>
            <a:endParaRPr sz="36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70646" y="2276649"/>
            <a:ext cx="6104966" cy="26196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96" r="0" t="-924"/>
            </a:stretch>
          </a:blipFill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6575612" y="2263536"/>
            <a:ext cx="5325035" cy="26132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913" r="0" t="-927"/>
            </a:stretch>
          </a:blipFill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3" name="Google Shape;113;p4"/>
          <p:cNvCxnSpPr>
            <a:stCxn id="111" idx="1"/>
            <a:endCxn id="112" idx="3"/>
          </p:cNvCxnSpPr>
          <p:nvPr/>
        </p:nvCxnSpPr>
        <p:spPr>
          <a:xfrm flipH="1" rot="10800000">
            <a:off x="470646" y="3570263"/>
            <a:ext cx="11430000" cy="16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3684494" y="432362"/>
            <a:ext cx="4760259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US" sz="3600">
                <a:latin typeface="Book Antiqua"/>
                <a:ea typeface="Book Antiqua"/>
                <a:cs typeface="Book Antiqua"/>
                <a:sym typeface="Book Antiqua"/>
              </a:rPr>
              <a:t>Problem Formulation</a:t>
            </a:r>
            <a:endParaRPr sz="36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510987" y="2610944"/>
            <a:ext cx="6158753" cy="37627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790" r="0" t="-643"/>
            </a:stretch>
          </a:blipFill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6669741" y="2610944"/>
            <a:ext cx="5096435" cy="37970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833" r="0" t="-639"/>
            </a:stretch>
          </a:blipFill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1" name="Google Shape;121;p5"/>
          <p:cNvCxnSpPr/>
          <p:nvPr/>
        </p:nvCxnSpPr>
        <p:spPr>
          <a:xfrm flipH="1" rot="10800000">
            <a:off x="510987" y="4370977"/>
            <a:ext cx="11255189" cy="3241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2" name="Google Shape;122;p5"/>
          <p:cNvSpPr txBox="1"/>
          <p:nvPr/>
        </p:nvSpPr>
        <p:spPr>
          <a:xfrm>
            <a:off x="3385290" y="1716425"/>
            <a:ext cx="5183855" cy="43088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3630706" y="445809"/>
            <a:ext cx="4760259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US" sz="3600">
                <a:latin typeface="Book Antiqua"/>
                <a:ea typeface="Book Antiqua"/>
                <a:cs typeface="Book Antiqua"/>
                <a:sym typeface="Book Antiqua"/>
              </a:rPr>
              <a:t>Sample Input-Output</a:t>
            </a:r>
            <a:endParaRPr sz="36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304364" y="1815351"/>
            <a:ext cx="5432611" cy="42535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01" l="-89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7382435" y="1967751"/>
            <a:ext cx="4531659" cy="37856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736" l="-107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>
            <a:off x="6952129" y="1694329"/>
            <a:ext cx="0" cy="4374559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3600">
                <a:latin typeface="Book Antiqua"/>
                <a:ea typeface="Book Antiqua"/>
                <a:cs typeface="Book Antiqua"/>
                <a:sym typeface="Book Antiqua"/>
              </a:rPr>
              <a:t>Proof of NP-Completeness of Decision Version</a:t>
            </a:r>
            <a:endParaRPr sz="36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484093" y="1882588"/>
            <a:ext cx="11497235" cy="8617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2312894" y="410135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880782" y="3613637"/>
            <a:ext cx="1918217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166" l="-1886" r="-1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880782" y="3890636"/>
            <a:ext cx="10840082" cy="553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053" l="0" r="0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3600">
                <a:latin typeface="Book Antiqua"/>
                <a:ea typeface="Book Antiqua"/>
                <a:cs typeface="Book Antiqua"/>
                <a:sym typeface="Book Antiqua"/>
              </a:rPr>
              <a:t>Proof of NP-Completeness of Decision Version</a:t>
            </a:r>
            <a:endParaRPr sz="36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484093" y="1882588"/>
            <a:ext cx="11497235" cy="1107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78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2312894" y="410135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3839135" y="3859190"/>
            <a:ext cx="3947171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529" l="-921" r="-13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484093" y="1605588"/>
            <a:ext cx="3219086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9165" l="-1131" r="-1319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484092" y="5132054"/>
            <a:ext cx="1149723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25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02975" y="4855055"/>
            <a:ext cx="3619837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9165" l="-1007" r="-1174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5671526" y="3108086"/>
            <a:ext cx="282388" cy="67611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671526" y="4218507"/>
            <a:ext cx="282388" cy="86860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1559859" y="378574"/>
            <a:ext cx="9224682" cy="6971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3600">
                <a:latin typeface="Book Antiqua"/>
                <a:ea typeface="Book Antiqua"/>
                <a:cs typeface="Book Antiqua"/>
                <a:sym typeface="Book Antiqua"/>
              </a:rPr>
              <a:t>Proof of NP-Completeness of Decision Version</a:t>
            </a:r>
            <a:endParaRPr sz="36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2140579" y="1696248"/>
            <a:ext cx="5723401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437" l="-180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8790523" y="3830901"/>
            <a:ext cx="2600584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9165" l="-2563" r="-13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701821" y="3830902"/>
            <a:ext cx="3302827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9165" l="-1653" r="-11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4931190" y="3830903"/>
            <a:ext cx="2932791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9165" l="-2069" r="-124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8545071" y="4780254"/>
            <a:ext cx="3091487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9165" l="-1964" r="-117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2894708" y="4776224"/>
            <a:ext cx="3461525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1911" l="-1753" r="-875" t="-21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64" name="Google Shape;164;p9"/>
          <p:cNvCxnSpPr>
            <a:stCxn id="160" idx="3"/>
            <a:endCxn id="161" idx="1"/>
          </p:cNvCxnSpPr>
          <p:nvPr/>
        </p:nvCxnSpPr>
        <p:spPr>
          <a:xfrm>
            <a:off x="4004648" y="3969402"/>
            <a:ext cx="926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5" name="Google Shape;165;p9"/>
          <p:cNvCxnSpPr>
            <a:stCxn id="161" idx="3"/>
            <a:endCxn id="159" idx="1"/>
          </p:cNvCxnSpPr>
          <p:nvPr/>
        </p:nvCxnSpPr>
        <p:spPr>
          <a:xfrm>
            <a:off x="7863981" y="3969403"/>
            <a:ext cx="926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6" name="Google Shape;166;p9"/>
          <p:cNvCxnSpPr>
            <a:stCxn id="159" idx="2"/>
            <a:endCxn id="162" idx="0"/>
          </p:cNvCxnSpPr>
          <p:nvPr/>
        </p:nvCxnSpPr>
        <p:spPr>
          <a:xfrm>
            <a:off x="10090815" y="4107900"/>
            <a:ext cx="0" cy="67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7" name="Google Shape;167;p9"/>
          <p:cNvCxnSpPr>
            <a:stCxn id="162" idx="1"/>
            <a:endCxn id="163" idx="3"/>
          </p:cNvCxnSpPr>
          <p:nvPr/>
        </p:nvCxnSpPr>
        <p:spPr>
          <a:xfrm rot="10800000">
            <a:off x="6356271" y="4914854"/>
            <a:ext cx="2188800" cy="3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8" name="Google Shape;168;p9"/>
          <p:cNvSpPr txBox="1"/>
          <p:nvPr/>
        </p:nvSpPr>
        <p:spPr>
          <a:xfrm>
            <a:off x="9400123" y="3553902"/>
            <a:ext cx="1153456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381" l="-418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1048134" y="5721545"/>
            <a:ext cx="9736407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4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2022-01-11T14:55:00Z</dcterms:created>
  <dc:creator>Sabit</dc:creator>
</cp:coreProperties>
</file>