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79" r:id="rId3"/>
    <p:sldId id="265" r:id="rId4"/>
    <p:sldId id="263" r:id="rId5"/>
    <p:sldId id="264" r:id="rId6"/>
    <p:sldId id="258" r:id="rId7"/>
    <p:sldId id="267" r:id="rId8"/>
    <p:sldId id="266" r:id="rId9"/>
    <p:sldId id="268" r:id="rId10"/>
    <p:sldId id="269" r:id="rId11"/>
    <p:sldId id="274" r:id="rId12"/>
    <p:sldId id="262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94" autoAdjust="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9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4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4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1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2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5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2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9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7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9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78C-4CB3-4ADB-ADF6-661DFC968D0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7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0F78C-4CB3-4ADB-ADF6-661DFC968D0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48301-1145-4A07-8F9B-7D705404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86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F_-MxQczsxhrAeYP43aMRHiGpGInv0im?usp=sharing" TargetMode="External"/><Relationship Id="rId2" Type="http://schemas.openxmlformats.org/officeDocument/2006/relationships/hyperlink" Target="https://www.dreamincode.net/forums/forum/29-pyth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9311" y="1582214"/>
            <a:ext cx="6502757" cy="215265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41719C"/>
                </a:solidFill>
              </a:rPr>
              <a:t> </a:t>
            </a:r>
            <a:r>
              <a:rPr lang="en-US" sz="44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as a Language</a:t>
            </a:r>
            <a:endParaRPr lang="en-US" b="1" dirty="0">
              <a:solidFill>
                <a:srgbClr val="41719C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1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3774" y="576552"/>
            <a:ext cx="10515600" cy="437882"/>
          </a:xfrm>
        </p:spPr>
        <p:txBody>
          <a:bodyPr>
            <a:noAutofit/>
          </a:bodyPr>
          <a:lstStyle/>
          <a:p>
            <a:b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Operators</a:t>
            </a:r>
            <a:b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solidFill>
                <a:srgbClr val="41719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342F0E5-BC17-4485-B591-4D76BBD10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016693"/>
              </p:ext>
            </p:extLst>
          </p:nvPr>
        </p:nvGraphicFramePr>
        <p:xfrm>
          <a:off x="1635617" y="1470890"/>
          <a:ext cx="8822028" cy="4946440"/>
        </p:xfrm>
        <a:graphic>
          <a:graphicData uri="http://schemas.openxmlformats.org/drawingml/2006/table">
            <a:tbl>
              <a:tblPr/>
              <a:tblGrid>
                <a:gridCol w="2940676">
                  <a:extLst>
                    <a:ext uri="{9D8B030D-6E8A-4147-A177-3AD203B41FA5}">
                      <a16:colId xmlns:a16="http://schemas.microsoft.com/office/drawing/2014/main" val="1718572684"/>
                    </a:ext>
                  </a:extLst>
                </a:gridCol>
                <a:gridCol w="2940676">
                  <a:extLst>
                    <a:ext uri="{9D8B030D-6E8A-4147-A177-3AD203B41FA5}">
                      <a16:colId xmlns:a16="http://schemas.microsoft.com/office/drawing/2014/main" val="1184620333"/>
                    </a:ext>
                  </a:extLst>
                </a:gridCol>
                <a:gridCol w="2940676">
                  <a:extLst>
                    <a:ext uri="{9D8B030D-6E8A-4147-A177-3AD203B41FA5}">
                      <a16:colId xmlns:a16="http://schemas.microsoft.com/office/drawing/2014/main" val="3794467143"/>
                    </a:ext>
                  </a:extLst>
                </a:gridCol>
              </a:tblGrid>
              <a:tr h="313382"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OPERATOR</a:t>
                      </a:r>
                    </a:p>
                  </a:txBody>
                  <a:tcPr marL="43997" marR="43997" marT="43997" marB="43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43997" marR="43997" marT="43997" marB="43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SYNTAX</a:t>
                      </a:r>
                    </a:p>
                  </a:txBody>
                  <a:tcPr marL="43997" marR="43997" marT="43997" marB="439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128728"/>
                  </a:ext>
                </a:extLst>
              </a:tr>
              <a:tr h="738918"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&gt;</a:t>
                      </a:r>
                    </a:p>
                  </a:txBody>
                  <a:tcPr marL="76995" marR="76995" marT="38498" marB="384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Greater than: True if left operand is greater than the right</a:t>
                      </a:r>
                    </a:p>
                  </a:txBody>
                  <a:tcPr marL="76995" marR="76995" marT="38498" marB="384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 &gt; y</a:t>
                      </a:r>
                    </a:p>
                  </a:txBody>
                  <a:tcPr marL="76995" marR="76995" marT="38498" marB="384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938284"/>
                  </a:ext>
                </a:extLst>
              </a:tr>
              <a:tr h="574206"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solidFill>
                            <a:schemeClr val="bg1"/>
                          </a:solidFill>
                        </a:rPr>
                        <a:t>&lt;</a:t>
                      </a:r>
                    </a:p>
                  </a:txBody>
                  <a:tcPr marL="76995" marR="76995" marT="38498" marB="384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Less than: True if left operand is less than the right</a:t>
                      </a:r>
                    </a:p>
                  </a:txBody>
                  <a:tcPr marL="76995" marR="76995" marT="38498" marB="384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solidFill>
                            <a:schemeClr val="bg1"/>
                          </a:solidFill>
                        </a:rPr>
                        <a:t>x &lt; y</a:t>
                      </a:r>
                    </a:p>
                  </a:txBody>
                  <a:tcPr marL="76995" marR="76995" marT="38498" marB="384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908941"/>
                  </a:ext>
                </a:extLst>
              </a:tr>
              <a:tr h="574206"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==</a:t>
                      </a:r>
                    </a:p>
                  </a:txBody>
                  <a:tcPr marL="76995" marR="76995" marT="38498" marB="384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Equal to: True if both operands are equal</a:t>
                      </a:r>
                    </a:p>
                  </a:txBody>
                  <a:tcPr marL="76995" marR="76995" marT="38498" marB="384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 == y</a:t>
                      </a:r>
                    </a:p>
                  </a:txBody>
                  <a:tcPr marL="76995" marR="76995" marT="38498" marB="384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812435"/>
                  </a:ext>
                </a:extLst>
              </a:tr>
              <a:tr h="574206"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!=</a:t>
                      </a:r>
                    </a:p>
                  </a:txBody>
                  <a:tcPr marL="76995" marR="76995" marT="38498" marB="384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Not equal to - True if operands are not equal</a:t>
                      </a:r>
                    </a:p>
                  </a:txBody>
                  <a:tcPr marL="76995" marR="76995" marT="38498" marB="384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 != y</a:t>
                      </a:r>
                    </a:p>
                  </a:txBody>
                  <a:tcPr marL="76995" marR="76995" marT="38498" marB="384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656399"/>
                  </a:ext>
                </a:extLst>
              </a:tr>
              <a:tr h="903631"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&gt;=</a:t>
                      </a:r>
                    </a:p>
                  </a:txBody>
                  <a:tcPr marL="76995" marR="76995" marT="38498" marB="384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solidFill>
                            <a:schemeClr val="bg1"/>
                          </a:solidFill>
                        </a:rPr>
                        <a:t>Greater than or equal to: True if left operand is greater than or equal to the right</a:t>
                      </a:r>
                    </a:p>
                  </a:txBody>
                  <a:tcPr marL="76995" marR="76995" marT="38498" marB="384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 &gt;= y</a:t>
                      </a:r>
                    </a:p>
                  </a:txBody>
                  <a:tcPr marL="76995" marR="76995" marT="38498" marB="384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72468"/>
                  </a:ext>
                </a:extLst>
              </a:tr>
              <a:tr h="903631"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&lt;=</a:t>
                      </a:r>
                    </a:p>
                  </a:txBody>
                  <a:tcPr marL="76995" marR="76995" marT="38498" marB="384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solidFill>
                            <a:schemeClr val="bg1"/>
                          </a:solidFill>
                        </a:rPr>
                        <a:t>Less than or equal to: True if left operand is less than or equal to the right</a:t>
                      </a:r>
                    </a:p>
                  </a:txBody>
                  <a:tcPr marL="76995" marR="76995" marT="38498" marB="384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 &lt;= y</a:t>
                      </a:r>
                    </a:p>
                  </a:txBody>
                  <a:tcPr marL="76995" marR="76995" marT="38498" marB="3849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888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04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BFA34-BE0D-43EF-8AA2-10E1E1461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54" y="0"/>
            <a:ext cx="4107287" cy="781095"/>
          </a:xfrm>
        </p:spPr>
        <p:txBody>
          <a:bodyPr>
            <a:normAutofit/>
          </a:bodyPr>
          <a:lstStyle/>
          <a:p>
            <a:r>
              <a:rPr lang="en-US" sz="2000" b="1" i="0" dirty="0">
                <a:effectLst/>
                <a:latin typeface="Roboto"/>
              </a:rPr>
              <a:t>Assignment operators</a:t>
            </a:r>
            <a:endParaRPr lang="en-US" sz="2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4BECA6-2E55-4D37-9A5E-A1E8B60890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472891"/>
              </p:ext>
            </p:extLst>
          </p:nvPr>
        </p:nvGraphicFramePr>
        <p:xfrm>
          <a:off x="1635617" y="604453"/>
          <a:ext cx="10277340" cy="6145906"/>
        </p:xfrm>
        <a:graphic>
          <a:graphicData uri="http://schemas.openxmlformats.org/drawingml/2006/table">
            <a:tbl>
              <a:tblPr/>
              <a:tblGrid>
                <a:gridCol w="3425780">
                  <a:extLst>
                    <a:ext uri="{9D8B030D-6E8A-4147-A177-3AD203B41FA5}">
                      <a16:colId xmlns:a16="http://schemas.microsoft.com/office/drawing/2014/main" val="2756754342"/>
                    </a:ext>
                  </a:extLst>
                </a:gridCol>
                <a:gridCol w="4043966">
                  <a:extLst>
                    <a:ext uri="{9D8B030D-6E8A-4147-A177-3AD203B41FA5}">
                      <a16:colId xmlns:a16="http://schemas.microsoft.com/office/drawing/2014/main" val="1464627150"/>
                    </a:ext>
                  </a:extLst>
                </a:gridCol>
                <a:gridCol w="2807594">
                  <a:extLst>
                    <a:ext uri="{9D8B030D-6E8A-4147-A177-3AD203B41FA5}">
                      <a16:colId xmlns:a16="http://schemas.microsoft.com/office/drawing/2014/main" val="2609804034"/>
                    </a:ext>
                  </a:extLst>
                </a:gridCol>
              </a:tblGrid>
              <a:tr h="49025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cap="all" dirty="0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23047" marR="23047" marT="23047" marB="230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cap="all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23047" marR="23047" marT="23047" marB="230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cap="all" dirty="0">
                          <a:solidFill>
                            <a:srgbClr val="000000"/>
                          </a:solidFill>
                          <a:effectLst/>
                        </a:rPr>
                        <a:t>SYNTAX</a:t>
                      </a:r>
                    </a:p>
                  </a:txBody>
                  <a:tcPr marL="23047" marR="23047" marT="23047" marB="230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298560"/>
                  </a:ext>
                </a:extLst>
              </a:tr>
              <a:tr h="48231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</a:p>
                  </a:txBody>
                  <a:tcPr marL="40333" marR="40333" marT="20166" marB="20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 value of right side of expression to left side operand</a:t>
                      </a:r>
                    </a:p>
                  </a:txBody>
                  <a:tcPr marL="40333" marR="40333" marT="20166" marB="20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y + z</a:t>
                      </a:r>
                    </a:p>
                  </a:txBody>
                  <a:tcPr marL="40333" marR="40333" marT="20166" marB="20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492539"/>
                  </a:ext>
                </a:extLst>
              </a:tr>
              <a:tr h="70695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+=</a:t>
                      </a:r>
                    </a:p>
                  </a:txBody>
                  <a:tcPr marL="40333" marR="40333" marT="20166" marB="20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AND: Add right side operand with left side operand and then assign to left operand</a:t>
                      </a:r>
                    </a:p>
                  </a:txBody>
                  <a:tcPr marL="40333" marR="40333" marT="20166" marB="20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4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a+=b     a=a+b</a:t>
                      </a:r>
                    </a:p>
                  </a:txBody>
                  <a:tcPr marL="40333" marR="40333" marT="20166" marB="20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850107"/>
                  </a:ext>
                </a:extLst>
              </a:tr>
              <a:tr h="70695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-=</a:t>
                      </a:r>
                    </a:p>
                  </a:txBody>
                  <a:tcPr marL="40333" marR="40333" marT="20166" marB="20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Subtract AND: Subtract right operand from left operand and then assign to left operand</a:t>
                      </a:r>
                    </a:p>
                  </a:txBody>
                  <a:tcPr marL="40333" marR="40333" marT="20166" marB="20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a-=b       a=a-b</a:t>
                      </a:r>
                    </a:p>
                  </a:txBody>
                  <a:tcPr marL="40333" marR="40333" marT="20166" marB="20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469997"/>
                  </a:ext>
                </a:extLst>
              </a:tr>
              <a:tr h="70695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*=</a:t>
                      </a:r>
                    </a:p>
                  </a:txBody>
                  <a:tcPr marL="40333" marR="40333" marT="20166" marB="20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Multiply AND: Multiply right operand with left operand and then assign to left operand</a:t>
                      </a:r>
                    </a:p>
                  </a:txBody>
                  <a:tcPr marL="40333" marR="40333" marT="20166" marB="20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4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a*=b       a=a*b</a:t>
                      </a:r>
                    </a:p>
                  </a:txBody>
                  <a:tcPr marL="40333" marR="40333" marT="20166" marB="20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1173"/>
                  </a:ext>
                </a:extLst>
              </a:tr>
              <a:tr h="70695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/=</a:t>
                      </a:r>
                    </a:p>
                  </a:txBody>
                  <a:tcPr marL="40333" marR="40333" marT="20166" marB="20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Divide AND: Divide left operand with right operand and then assign to left operand</a:t>
                      </a:r>
                    </a:p>
                  </a:txBody>
                  <a:tcPr marL="40333" marR="40333" marT="20166" marB="20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4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a/=b         a=a/b</a:t>
                      </a:r>
                    </a:p>
                  </a:txBody>
                  <a:tcPr marL="40333" marR="40333" marT="20166" marB="20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223480"/>
                  </a:ext>
                </a:extLst>
              </a:tr>
              <a:tr h="70695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%=</a:t>
                      </a:r>
                    </a:p>
                  </a:txBody>
                  <a:tcPr marL="40333" marR="40333" marT="20166" marB="20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Modulus AND: Takes modulus using left and right operands and assign result to left operand</a:t>
                      </a:r>
                    </a:p>
                  </a:txBody>
                  <a:tcPr marL="40333" marR="40333" marT="20166" marB="20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4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a%=b   a=a%b</a:t>
                      </a:r>
                    </a:p>
                  </a:txBody>
                  <a:tcPr marL="40333" marR="40333" marT="20166" marB="20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297669"/>
                  </a:ext>
                </a:extLst>
              </a:tr>
              <a:tr h="70695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//=</a:t>
                      </a:r>
                    </a:p>
                  </a:txBody>
                  <a:tcPr marL="40333" marR="40333" marT="20166" marB="20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Divide(floor) AND: Divide left operand with right operand and then assign the value(floor) to left operand</a:t>
                      </a:r>
                    </a:p>
                  </a:txBody>
                  <a:tcPr marL="40333" marR="40333" marT="20166" marB="20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4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a//=b       a=a//b</a:t>
                      </a:r>
                    </a:p>
                  </a:txBody>
                  <a:tcPr marL="40333" marR="40333" marT="20166" marB="20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808250"/>
                  </a:ext>
                </a:extLst>
              </a:tr>
              <a:tr h="93159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**=</a:t>
                      </a:r>
                    </a:p>
                  </a:txBody>
                  <a:tcPr marL="40333" marR="40333" marT="20166" marB="20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Exponent AND: Calculate exponent(raise power) value using operands and assign value to left operand</a:t>
                      </a:r>
                    </a:p>
                  </a:txBody>
                  <a:tcPr marL="40333" marR="40333" marT="20166" marB="20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4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a**=b     a=a**b</a:t>
                      </a:r>
                    </a:p>
                  </a:txBody>
                  <a:tcPr marL="40333" marR="40333" marT="20166" marB="201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868656"/>
                  </a:ext>
                </a:extLst>
              </a:tr>
            </a:tbl>
          </a:graphicData>
        </a:graphic>
      </p:graphicFrame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9FEA81B1-C4DA-4371-9853-B1EFC060DE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71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6251" y="558059"/>
            <a:ext cx="2776802" cy="569513"/>
          </a:xfrm>
        </p:spPr>
        <p:txBody>
          <a:bodyPr>
            <a:normAutofit/>
          </a:bodyPr>
          <a:lstStyle/>
          <a:p>
            <a:pPr algn="ctr"/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Print Function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868806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638F67-F8E1-44DC-83DD-12A7AB05A51B}"/>
              </a:ext>
            </a:extLst>
          </p:cNvPr>
          <p:cNvSpPr txBox="1"/>
          <p:nvPr/>
        </p:nvSpPr>
        <p:spPr>
          <a:xfrm>
            <a:off x="1538518" y="1135601"/>
            <a:ext cx="8036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built-in </a:t>
            </a:r>
            <a:r>
              <a:rPr lang="en-US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function </a:t>
            </a:r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its argument(s) as a line of text: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latin typeface="LucidaSansTypewriter"/>
              </a:rPr>
              <a:t>In [1]: print('Welcome to Python!')</a:t>
            </a:r>
          </a:p>
          <a:p>
            <a:pPr algn="l"/>
            <a:r>
              <a:rPr lang="en-US" sz="1800" b="0" i="0" u="none" strike="noStrike" baseline="0" dirty="0">
                <a:latin typeface="LucidaSansTypewriter"/>
              </a:rPr>
              <a:t>Welcome to Python!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B3C24-22A6-4F04-9BCF-4520D544DAA9}"/>
              </a:ext>
            </a:extLst>
          </p:cNvPr>
          <p:cNvSpPr txBox="1"/>
          <p:nvPr/>
        </p:nvSpPr>
        <p:spPr>
          <a:xfrm>
            <a:off x="1538518" y="2568567"/>
            <a:ext cx="8921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Printing a Comma-Separated List of Items</a:t>
            </a:r>
          </a:p>
          <a:p>
            <a:endParaRPr lang="en-US" b="1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[2]: print('Welcome', 'to', 'Python!')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Python!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89EBF8-B128-45E8-89AD-2DB8D80F384C}"/>
              </a:ext>
            </a:extLst>
          </p:cNvPr>
          <p:cNvSpPr txBox="1"/>
          <p:nvPr/>
        </p:nvSpPr>
        <p:spPr>
          <a:xfrm>
            <a:off x="1538518" y="3888416"/>
            <a:ext cx="91149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Printing Many Lines of Text with One Statement</a:t>
            </a:r>
          </a:p>
          <a:p>
            <a:r>
              <a:rPr lang="en-US" sz="1800" b="0" i="0" u="none" strike="noStrike" baseline="0" dirty="0">
                <a:latin typeface="AGaramond-Regular"/>
              </a:rPr>
              <a:t>When a backslash (</a:t>
            </a:r>
            <a:r>
              <a:rPr lang="en-US" sz="1800" b="0" i="0" u="none" strike="noStrike" baseline="0" dirty="0">
                <a:latin typeface="LucidaSansTypewriter"/>
              </a:rPr>
              <a:t>\</a:t>
            </a:r>
            <a:r>
              <a:rPr lang="en-US" sz="1800" b="0" i="0" u="none" strike="noStrike" baseline="0" dirty="0">
                <a:latin typeface="AGaramond-Regular"/>
              </a:rPr>
              <a:t>) appears in a string, it’s known as the </a:t>
            </a:r>
            <a:r>
              <a:rPr lang="en-US" sz="1800" b="1" i="0" u="none" strike="noStrike" baseline="0" dirty="0">
                <a:latin typeface="AGaramond-Semibold"/>
              </a:rPr>
              <a:t>escape character</a:t>
            </a:r>
            <a:r>
              <a:rPr lang="en-US" sz="1800" b="0" i="0" u="none" strike="noStrike" baseline="0" dirty="0">
                <a:latin typeface="AGaramond-Regular"/>
              </a:rPr>
              <a:t>.</a:t>
            </a:r>
            <a:endParaRPr lang="en-US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i="0" u="none" strike="noStrike" baseline="0" dirty="0">
              <a:latin typeface="GoudySans-Bold"/>
            </a:endParaRPr>
          </a:p>
          <a:p>
            <a:pPr algn="l"/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 [3]: print('Welcome\</a:t>
            </a:r>
            <a:r>
              <a:rPr lang="en-US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nto</a:t>
            </a: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\n\</a:t>
            </a:r>
            <a:r>
              <a:rPr lang="en-US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nPython</a:t>
            </a: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!')</a:t>
            </a:r>
          </a:p>
          <a:p>
            <a:pPr algn="l"/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Welcome</a:t>
            </a:r>
          </a:p>
          <a:p>
            <a:pPr algn="l"/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</a:p>
          <a:p>
            <a:pPr algn="l"/>
            <a:endParaRPr lang="en-US" sz="16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Python!</a:t>
            </a:r>
            <a:endParaRPr lang="en-US" sz="1800" b="1" i="0" u="none" strike="noStrike" baseline="0" dirty="0">
              <a:latin typeface="GoudySans-Bol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6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2BF9-05DA-41C9-835D-124F3007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395"/>
          </a:xfrm>
        </p:spPr>
        <p:txBody>
          <a:bodyPr>
            <a:normAutofit/>
          </a:bodyPr>
          <a:lstStyle/>
          <a:p>
            <a:r>
              <a:rPr lang="en-US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Escape Sequences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580445A7-36A2-40F3-90BD-3969188E4C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868806" cy="840124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563B6FD-BA87-4E39-A2C6-49D153141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026331"/>
              </p:ext>
            </p:extLst>
          </p:nvPr>
        </p:nvGraphicFramePr>
        <p:xfrm>
          <a:off x="1010992" y="1286335"/>
          <a:ext cx="10515600" cy="3736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1772727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44466453"/>
                    </a:ext>
                  </a:extLst>
                </a:gridCol>
              </a:tblGrid>
              <a:tr h="503788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Escape sequence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81040"/>
                  </a:ext>
                </a:extLst>
              </a:tr>
              <a:tr h="10075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Insert a newline character in a string. When the string is displayed , for each newline, move the screen cursor to the beginning of the next line.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274584"/>
                  </a:ext>
                </a:extLst>
              </a:tr>
              <a:tr h="71369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Insert a horizontal tab. When the string is displayed, for each tab, move the screen cursor to the next tab stop.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698634"/>
                  </a:ext>
                </a:extLst>
              </a:tr>
              <a:tr h="5037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 a backslash character in a string.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268860"/>
                  </a:ext>
                </a:extLst>
              </a:tr>
              <a:tr h="5037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\”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 a double quote character in a string.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766200"/>
                  </a:ext>
                </a:extLst>
              </a:tr>
              <a:tr h="5037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\’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 a single quote character in a string.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586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181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EE7D-FD91-44E3-AD3A-2F5D6ACBF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699"/>
          </a:xfrm>
        </p:spPr>
        <p:txBody>
          <a:bodyPr>
            <a:normAutofit/>
          </a:bodyPr>
          <a:lstStyle/>
          <a:p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Printing the Value of an Expression and some Escape Sequences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782C4-0FA5-4039-B2A5-1A93B2A4B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825"/>
            <a:ext cx="10515600" cy="4507606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[1]: print('Sum is', 7 + 3)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is 10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[2]: print('Display \'hi\' in quotes')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'hi' in quotes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Ln [3]: print("Display \"hi\" in quotes")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"hi" in quotes</a:t>
            </a:r>
          </a:p>
          <a:p>
            <a:pPr marL="0" indent="0" algn="l">
              <a:buNone/>
            </a:pPr>
            <a:endParaRPr lang="en-US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[4]: print("""Display "hi" and 'bye' in quotes""")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"hi" and 'bye' in quotes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FA48EE0C-5D88-4B6D-9679-205E87BE24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868806" cy="8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85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C9E4-C5D0-4579-AA3B-3C147B4E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8"/>
          </a:xfrm>
        </p:spPr>
        <p:txBody>
          <a:bodyPr>
            <a:normAutofit/>
          </a:bodyPr>
          <a:lstStyle/>
          <a:p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Input from the User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8C891-9C46-40A7-8969-8956BF65E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584"/>
            <a:ext cx="10515600" cy="4765182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LucidaSansTypewriter"/>
              </a:rPr>
              <a:t>In [1]: name = input("What's your name? ")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LucidaSansTypewriter"/>
              </a:rPr>
              <a:t>What's your name? </a:t>
            </a:r>
            <a:r>
              <a:rPr lang="en-US" sz="1800" b="1" i="0" u="none" strike="noStrike" baseline="0" dirty="0">
                <a:latin typeface="LucidaSansTypewriter-Bd"/>
              </a:rPr>
              <a:t>Paul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LucidaSansTypewriter"/>
              </a:rPr>
              <a:t>In [2]: print(name)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LucidaSansTypewriter"/>
              </a:rPr>
              <a:t>Paul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LucidaSansTypewriter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LucidaSansTypewriter"/>
              </a:rPr>
              <a:t>In [3]: value1 = input('Enter first number: ')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LucidaSansTypewriter"/>
              </a:rPr>
              <a:t>Enter first number: </a:t>
            </a:r>
            <a:r>
              <a:rPr lang="en-US" sz="1800" b="1" i="0" u="none" strike="noStrike" baseline="0" dirty="0">
                <a:latin typeface="LucidaSansTypewriter-Bd"/>
              </a:rPr>
              <a:t>7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LucidaSansTypewriter"/>
              </a:rPr>
              <a:t>In [4]: value2 = input('Enter second number: ‘)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LucidaSansTypewriter"/>
              </a:rPr>
              <a:t>Enter second number: </a:t>
            </a:r>
            <a:r>
              <a:rPr lang="en-US" sz="1800" b="1" i="0" u="none" strike="noStrike" baseline="0" dirty="0">
                <a:latin typeface="LucidaSansTypewriter-Bd"/>
              </a:rPr>
              <a:t>3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LucidaSansTypewriter"/>
              </a:rPr>
              <a:t>In [5]: value1 + value2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LucidaSansTypewriter"/>
              </a:rPr>
              <a:t>Out[9]: '73'</a:t>
            </a:r>
            <a:endParaRPr lang="en-US" dirty="0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3F9893D1-5082-4A08-9A45-62B3972A60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868806" cy="8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48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375B-D496-4883-9799-EFBBD8DC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from the User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E4D44-9875-4D49-B069-A115DCD13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155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0" i="0" u="none" strike="noStrike" baseline="0" dirty="0">
                <a:latin typeface="LucidaSansTypewriter"/>
              </a:rPr>
              <a:t>In [1]: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, b = input().split()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5 10</a:t>
            </a:r>
          </a:p>
          <a:p>
            <a:pPr marL="0" indent="0">
              <a:buNone/>
            </a:pPr>
            <a:r>
              <a:rPr lang="en-US" sz="2800" b="0" i="0" u="none" strike="noStrike" baseline="0" dirty="0">
                <a:latin typeface="LucidaSansTypewriter"/>
              </a:rPr>
              <a:t>In [2]: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 , b)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5 10</a:t>
            </a:r>
          </a:p>
          <a:p>
            <a:pPr marL="0" indent="0">
              <a:buNone/>
            </a:pPr>
            <a:r>
              <a:rPr lang="en-US" sz="2800" b="0" i="0" u="none" strike="noStrike" baseline="0" dirty="0">
                <a:latin typeface="LucidaSansTypewriter"/>
              </a:rPr>
              <a:t>In [3]: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Print(type(a))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‘str’&gt;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C3A914-DBAA-4BD2-8EB8-2E6529A717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868806" cy="8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36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7E08-6571-4348-BA2B-82DC51A7F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</p:spPr>
        <p:txBody>
          <a:bodyPr>
            <a:normAutofit/>
          </a:bodyPr>
          <a:lstStyle/>
          <a:p>
            <a:r>
              <a:rPr lang="en-US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and Dynamic Typing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AFDC1-A5E4-4408-B2DC-D3D28A9F3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856"/>
            <a:ext cx="10836499" cy="4351338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[1]: type(7)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Out[1]: int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[2]: type(4.1)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Out[2]: float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[3]: type('dog')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Out[3]: str</a:t>
            </a:r>
          </a:p>
          <a:p>
            <a:pPr algn="l"/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such as 7 (an integer), 4.1 (a floating-point number) and 'dog' are all objects. Every object has a type and a value. An object’s value is the data stored in the object. The snippets above show objects of Python built-in types </a:t>
            </a:r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integers), </a:t>
            </a:r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floating-point numbers) and </a:t>
            </a:r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strings).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9DBC1B67-3C1C-48A6-9423-6015B34E10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868806" cy="8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58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F424-31B9-4FE8-883B-4DB50DE2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169" y="277611"/>
            <a:ext cx="10515600" cy="546637"/>
          </a:xfrm>
        </p:spPr>
        <p:txBody>
          <a:bodyPr>
            <a:normAutofit/>
          </a:bodyPr>
          <a:lstStyle/>
          <a:p>
            <a:r>
              <a:rPr lang="en-US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Refer to Objects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1AE53-1680-43F3-9C8E-2D819F5E7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143"/>
            <a:ext cx="10515600" cy="4710591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an object to a variable </a:t>
            </a:r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binds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(associates) that variable’s name to the object. As you’ve seen, you can then use the variable in your code to access the object’s value:</a:t>
            </a:r>
          </a:p>
          <a:p>
            <a:pPr algn="l"/>
            <a:r>
              <a:rPr lang="en-US" sz="1800" b="0" i="0" u="none" strike="noStrike" baseline="0" dirty="0">
                <a:latin typeface="LucidaSansTypewriter"/>
              </a:rPr>
              <a:t>In [4]: x = 7</a:t>
            </a:r>
          </a:p>
          <a:p>
            <a:pPr algn="l"/>
            <a:r>
              <a:rPr lang="en-US" sz="1800" b="0" i="0" u="none" strike="noStrike" baseline="0" dirty="0">
                <a:latin typeface="LucidaSansTypewriter"/>
              </a:rPr>
              <a:t>In [5]: x + 10</a:t>
            </a:r>
          </a:p>
          <a:p>
            <a:pPr algn="l"/>
            <a:r>
              <a:rPr lang="en-US" sz="1800" b="0" i="0" u="none" strike="noStrike" baseline="0" dirty="0">
                <a:latin typeface="LucidaSansTypewriter"/>
              </a:rPr>
              <a:t>Out[5]: 17</a:t>
            </a:r>
          </a:p>
          <a:p>
            <a:pPr algn="l"/>
            <a:r>
              <a:rPr lang="en-US" sz="1800" b="0" i="0" u="none" strike="noStrike" baseline="0" dirty="0">
                <a:latin typeface="LucidaSansTypewriter"/>
              </a:rPr>
              <a:t>In [6]: x</a:t>
            </a:r>
          </a:p>
          <a:p>
            <a:pPr algn="l"/>
            <a:r>
              <a:rPr lang="en-US" sz="1800" b="0" i="0" u="none" strike="noStrike" baseline="0" dirty="0">
                <a:latin typeface="LucidaSansTypewriter"/>
              </a:rPr>
              <a:t>Out[6]: 7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AGaramond-Regular"/>
              </a:rPr>
              <a:t>After snippet </a:t>
            </a:r>
            <a:r>
              <a:rPr lang="en-US" sz="1800" b="0" i="0" u="none" strike="noStrike" baseline="0" dirty="0">
                <a:latin typeface="LucidaSansTypewriter"/>
              </a:rPr>
              <a:t>[4]</a:t>
            </a:r>
            <a:r>
              <a:rPr lang="en-US" sz="1800" b="0" i="0" u="none" strike="noStrike" baseline="0" dirty="0">
                <a:latin typeface="AGaramond-Regular"/>
              </a:rPr>
              <a:t>’s assignment, the variable </a:t>
            </a:r>
            <a:r>
              <a:rPr lang="en-US" sz="1800" b="0" i="0" u="none" strike="noStrike" baseline="0" dirty="0">
                <a:latin typeface="LucidaSansTypewriter"/>
              </a:rPr>
              <a:t>x </a:t>
            </a:r>
            <a:r>
              <a:rPr lang="en-US" sz="1800" b="1" i="0" u="none" strike="noStrike" baseline="0" dirty="0">
                <a:latin typeface="AGaramond-Semibold"/>
              </a:rPr>
              <a:t>refers </a:t>
            </a:r>
            <a:r>
              <a:rPr lang="en-US" sz="1800" b="0" i="0" u="none" strike="noStrike" baseline="0" dirty="0">
                <a:latin typeface="AGaramond-Regular"/>
              </a:rPr>
              <a:t>to the integer object containing </a:t>
            </a:r>
            <a:r>
              <a:rPr lang="en-US" sz="1800" b="0" i="0" u="none" strike="noStrike" baseline="0" dirty="0">
                <a:latin typeface="LucidaSansTypewriter"/>
              </a:rPr>
              <a:t>7</a:t>
            </a:r>
            <a:r>
              <a:rPr lang="en-US" sz="1800" b="0" i="0" u="none" strike="noStrike" baseline="0" dirty="0">
                <a:latin typeface="AGaramond-Regular"/>
              </a:rPr>
              <a:t>. As shown in snippet </a:t>
            </a:r>
            <a:r>
              <a:rPr lang="en-US" sz="1800" b="0" i="0" u="none" strike="noStrike" baseline="0" dirty="0">
                <a:latin typeface="LucidaSansTypewriter"/>
              </a:rPr>
              <a:t>[6]</a:t>
            </a:r>
            <a:r>
              <a:rPr lang="en-US" sz="1800" b="0" i="0" u="none" strike="noStrike" baseline="0" dirty="0">
                <a:latin typeface="AGaramond-Regular"/>
              </a:rPr>
              <a:t>, snippet </a:t>
            </a:r>
            <a:r>
              <a:rPr lang="en-US" sz="1800" b="0" i="0" u="none" strike="noStrike" baseline="0" dirty="0">
                <a:latin typeface="LucidaSansTypewriter"/>
              </a:rPr>
              <a:t>[5] </a:t>
            </a:r>
            <a:r>
              <a:rPr lang="en-US" sz="1800" b="0" i="0" u="none" strike="noStrike" baseline="0" dirty="0">
                <a:latin typeface="AGaramond-Regular"/>
              </a:rPr>
              <a:t>does not change </a:t>
            </a:r>
            <a:r>
              <a:rPr lang="en-US" sz="1800" b="0" i="0" u="none" strike="noStrike" baseline="0" dirty="0">
                <a:latin typeface="LucidaSansTypewriter"/>
              </a:rPr>
              <a:t>x</a:t>
            </a:r>
            <a:r>
              <a:rPr lang="en-US" sz="1800" b="0" i="0" u="none" strike="noStrike" baseline="0" dirty="0">
                <a:latin typeface="AGaramond-Regular"/>
              </a:rPr>
              <a:t>’s value. You can change </a:t>
            </a:r>
            <a:r>
              <a:rPr lang="en-US" sz="1800" b="0" i="0" u="none" strike="noStrike" baseline="0" dirty="0">
                <a:latin typeface="LucidaSansTypewriter"/>
              </a:rPr>
              <a:t>x </a:t>
            </a:r>
            <a:r>
              <a:rPr lang="en-US" sz="1800" b="0" i="0" u="none" strike="noStrike" baseline="0" dirty="0">
                <a:latin typeface="AGaramond-Regular"/>
              </a:rPr>
              <a:t>as follows:</a:t>
            </a:r>
          </a:p>
          <a:p>
            <a:pPr algn="l"/>
            <a:r>
              <a:rPr lang="en-US" sz="1800" b="0" i="0" u="none" strike="noStrike" baseline="0" dirty="0">
                <a:latin typeface="LucidaSansTypewriter"/>
              </a:rPr>
              <a:t>In [7]: x = x + 10</a:t>
            </a:r>
          </a:p>
          <a:p>
            <a:pPr algn="l"/>
            <a:r>
              <a:rPr lang="en-US" sz="1800" b="0" i="0" u="none" strike="noStrike" baseline="0" dirty="0">
                <a:latin typeface="LucidaSansTypewriter"/>
              </a:rPr>
              <a:t>In [8]: x</a:t>
            </a:r>
          </a:p>
          <a:p>
            <a:pPr algn="l"/>
            <a:r>
              <a:rPr lang="en-US" sz="1800" b="0" i="0" u="none" strike="noStrike" baseline="0" dirty="0">
                <a:latin typeface="LucidaSansTypewriter"/>
              </a:rPr>
              <a:t>Out[8]: 17</a:t>
            </a: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8D456BD3-C807-466C-B8D6-11E2A9B751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868806" cy="8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73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8757-B4B1-4933-A916-1EC262E4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033"/>
          </a:xfrm>
        </p:spPr>
        <p:txBody>
          <a:bodyPr>
            <a:normAutofit/>
          </a:bodyPr>
          <a:lstStyle/>
          <a:p>
            <a:r>
              <a:rPr lang="en-US" sz="2000" b="1" i="0" u="none" strike="noStrike" baseline="0" dirty="0">
                <a:latin typeface="GoudySans-Bold"/>
              </a:rPr>
              <a:t>Dynamic Typing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91C80-F3F1-4632-8866-B186379C4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96" y="1233009"/>
            <a:ext cx="10515600" cy="4351338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AGaramond-Regular"/>
              </a:rPr>
              <a:t>Python uses </a:t>
            </a:r>
            <a:r>
              <a:rPr lang="en-US" sz="1800" b="1" i="0" u="none" strike="noStrike" baseline="0" dirty="0">
                <a:latin typeface="AGaramond-Semibold"/>
              </a:rPr>
              <a:t>dynamic typing</a:t>
            </a:r>
            <a:r>
              <a:rPr lang="en-US" sz="1800" b="0" i="0" u="none" strike="noStrike" baseline="0" dirty="0">
                <a:latin typeface="AGaramond-Regular"/>
              </a:rPr>
              <a:t>—it determines the type of the object a variable refers to while executing your code. We can show this by rebinding the variable </a:t>
            </a:r>
            <a:r>
              <a:rPr lang="en-US" sz="1800" b="0" i="0" u="none" strike="noStrike" baseline="0" dirty="0">
                <a:latin typeface="LucidaSansTypewriter"/>
              </a:rPr>
              <a:t>x </a:t>
            </a:r>
            <a:r>
              <a:rPr lang="en-US" sz="1800" b="0" i="0" u="none" strike="noStrike" baseline="0" dirty="0">
                <a:latin typeface="AGaramond-Regular"/>
              </a:rPr>
              <a:t>to different objects and checking their types:</a:t>
            </a:r>
          </a:p>
          <a:p>
            <a:pPr algn="l"/>
            <a:r>
              <a:rPr lang="en-US" sz="2000" b="0" i="0" u="none" strike="noStrike" baseline="0" dirty="0">
                <a:latin typeface="LucidaSansTypewriter"/>
              </a:rPr>
              <a:t>In [9]: type(x)</a:t>
            </a:r>
          </a:p>
          <a:p>
            <a:pPr algn="l"/>
            <a:r>
              <a:rPr lang="en-US" sz="2000" b="0" i="0" u="none" strike="noStrike" baseline="0" dirty="0">
                <a:latin typeface="LucidaSansTypewriter"/>
              </a:rPr>
              <a:t>Out[9]: int</a:t>
            </a:r>
          </a:p>
          <a:p>
            <a:pPr algn="l"/>
            <a:r>
              <a:rPr lang="en-US" sz="2000" b="0" i="0" u="none" strike="noStrike" baseline="0" dirty="0">
                <a:latin typeface="LucidaSansTypewriter"/>
              </a:rPr>
              <a:t>In [10]: x = 4.1</a:t>
            </a:r>
          </a:p>
          <a:p>
            <a:pPr algn="l"/>
            <a:r>
              <a:rPr lang="en-US" sz="2000" b="0" i="0" u="none" strike="noStrike" baseline="0" dirty="0">
                <a:latin typeface="LucidaSansTypewriter"/>
              </a:rPr>
              <a:t>In [11]: type(x)</a:t>
            </a:r>
          </a:p>
          <a:p>
            <a:pPr algn="l"/>
            <a:r>
              <a:rPr lang="en-US" sz="2000" b="0" i="0" u="none" strike="noStrike" baseline="0" dirty="0">
                <a:latin typeface="LucidaSansTypewriter"/>
              </a:rPr>
              <a:t>Out[11]: float</a:t>
            </a:r>
          </a:p>
          <a:p>
            <a:pPr algn="l"/>
            <a:r>
              <a:rPr lang="en-US" sz="2000" b="0" i="0" u="none" strike="noStrike" baseline="0" dirty="0">
                <a:latin typeface="LucidaSansTypewriter"/>
              </a:rPr>
              <a:t>In [12]: x = 'dog'</a:t>
            </a:r>
          </a:p>
          <a:p>
            <a:pPr algn="l"/>
            <a:r>
              <a:rPr lang="en-US" sz="2000" b="0" i="0" u="none" strike="noStrike" baseline="0" dirty="0">
                <a:latin typeface="LucidaSansTypewriter"/>
              </a:rPr>
              <a:t>In [13]: type(x)</a:t>
            </a:r>
          </a:p>
          <a:p>
            <a:pPr algn="l"/>
            <a:r>
              <a:rPr lang="en-US" sz="2000" b="0" i="0" u="none" strike="noStrike" baseline="0" dirty="0">
                <a:latin typeface="LucidaSansTypewriter"/>
              </a:rPr>
              <a:t>Out[13]: str</a:t>
            </a:r>
            <a:endParaRPr lang="en-US" sz="2000" dirty="0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D0733C78-A4DE-4261-ACD4-5E5291ACC3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868806" cy="8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5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718447-7B1B-49ED-A6C8-AEE4900C08A3}"/>
              </a:ext>
            </a:extLst>
          </p:cNvPr>
          <p:cNvSpPr txBox="1"/>
          <p:nvPr/>
        </p:nvSpPr>
        <p:spPr>
          <a:xfrm>
            <a:off x="347731" y="746975"/>
            <a:ext cx="11050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general-purpose interpreted, interactive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language. It was created by Guido van Rossum during 1985- object-oriented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high-level programming 1990. Like Perl, Python source code is also available under the GNU General Public License (GPL).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ACBE79-5355-47BC-AD81-9EBA88AFF1F4}"/>
              </a:ext>
            </a:extLst>
          </p:cNvPr>
          <p:cNvSpPr txBox="1"/>
          <p:nvPr/>
        </p:nvSpPr>
        <p:spPr>
          <a:xfrm>
            <a:off x="605306" y="2704562"/>
            <a:ext cx="10212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is designed to be highly readable. It uses English keywords frequently where as other languages use punctuation, and it has fewer syntactical constructions than other languages.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4CC23F-6C9C-4CB7-BA44-875E74A60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829" y="3904891"/>
            <a:ext cx="2742127" cy="175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54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A7E1-76B6-40DC-8B68-DB233240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17" y="494000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801EF-EC2D-4B23-BC94-15F684609E8C}"/>
              </a:ext>
            </a:extLst>
          </p:cNvPr>
          <p:cNvSpPr txBox="1"/>
          <p:nvPr/>
        </p:nvSpPr>
        <p:spPr>
          <a:xfrm>
            <a:off x="534473" y="592429"/>
            <a:ext cx="105156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baseline="0" dirty="0">
                <a:latin typeface="+mj-lt"/>
              </a:rPr>
              <a:t>Getting Your Questions Answered</a:t>
            </a:r>
          </a:p>
          <a:p>
            <a:pPr algn="l"/>
            <a:endParaRPr lang="en-US" sz="1800" b="1" i="0" u="none" strike="noStrike" baseline="0" dirty="0">
              <a:latin typeface="GoudySans-Bold"/>
            </a:endParaRPr>
          </a:p>
          <a:p>
            <a:pPr algn="l"/>
            <a:r>
              <a:rPr lang="en-US" sz="1800" b="0" i="0" u="none" strike="noStrike" baseline="0" dirty="0">
                <a:latin typeface="AGaramond-Regular"/>
              </a:rPr>
              <a:t>Online forums enable you to interact with other Python programmers and get your Python questions answered. Popular Python and general programming forums include:</a:t>
            </a:r>
          </a:p>
          <a:p>
            <a:pPr algn="l"/>
            <a:endParaRPr lang="en-US" sz="2800" b="0" i="0" u="none" strike="noStrike" baseline="0" dirty="0">
              <a:latin typeface="+mj-lt"/>
            </a:endParaRPr>
          </a:p>
          <a:p>
            <a:pPr algn="l"/>
            <a:r>
              <a:rPr lang="en-US" sz="2800" b="0" i="0" u="none" strike="noStrike" baseline="0" dirty="0">
                <a:latin typeface="+mj-lt"/>
              </a:rPr>
              <a:t>• python-forum.io</a:t>
            </a:r>
          </a:p>
          <a:p>
            <a:pPr algn="l"/>
            <a:r>
              <a:rPr lang="en-US" sz="2800" b="0" i="0" u="none" strike="noStrike" baseline="0" dirty="0">
                <a:latin typeface="+mj-lt"/>
              </a:rPr>
              <a:t>• StackOverflow.com</a:t>
            </a:r>
          </a:p>
          <a:p>
            <a:pPr algn="l"/>
            <a:r>
              <a:rPr lang="en-US" sz="2800" b="0" i="0" u="none" strike="noStrike" baseline="0" dirty="0">
                <a:latin typeface="+mj-lt"/>
              </a:rPr>
              <a:t>• </a:t>
            </a:r>
            <a:r>
              <a:rPr lang="en-US" sz="2800" b="0" i="0" u="none" strike="noStrike" baseline="0" dirty="0">
                <a:latin typeface="+mj-lt"/>
                <a:hlinkClick r:id="rId2"/>
              </a:rPr>
              <a:t>https://www.dreamincode.net/forums/forum/29-python/</a:t>
            </a:r>
            <a:endParaRPr lang="en-US" sz="2800" b="0" i="0" u="none" strike="noStrike" baseline="0" dirty="0">
              <a:latin typeface="+mj-lt"/>
            </a:endParaRPr>
          </a:p>
          <a:p>
            <a:pPr algn="l"/>
            <a:endParaRPr lang="en-US" sz="2800" dirty="0">
              <a:latin typeface="+mj-lt"/>
            </a:endParaRPr>
          </a:p>
          <a:p>
            <a:pPr algn="l"/>
            <a:r>
              <a:rPr lang="en-US" sz="2800" dirty="0" err="1">
                <a:latin typeface="+mj-lt"/>
                <a:hlinkClick r:id="rId3"/>
              </a:rPr>
              <a:t>Colab</a:t>
            </a:r>
            <a:r>
              <a:rPr lang="en-US" sz="2800">
                <a:latin typeface="+mj-lt"/>
                <a:hlinkClick r:id="rId3"/>
              </a:rPr>
              <a:t> Notebook for lab</a:t>
            </a:r>
            <a:endParaRPr lang="en-US" sz="2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836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6824" y="1246112"/>
            <a:ext cx="83712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none" strike="noStrike" cap="none" dirty="0">
                <a:solidFill>
                  <a:srgbClr val="FFFF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  <a:sym typeface="Cabin"/>
              </a:rPr>
              <a:t>Python</a:t>
            </a:r>
            <a:r>
              <a:rPr lang="en-US" sz="2800" u="none" strike="noStrike" cap="none" dirty="0">
                <a:solidFill>
                  <a:srgbClr val="FFFFFF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  <a:sym typeface="Cabin"/>
              </a:rPr>
              <a:t> is the language of the Python Interpreter and those who can converse with it. An individual who can speak </a:t>
            </a:r>
            <a:r>
              <a:rPr lang="en-US" sz="2800" u="none" strike="noStrike" cap="none" dirty="0">
                <a:solidFill>
                  <a:srgbClr val="FFFF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  <a:sym typeface="Cabin"/>
              </a:rPr>
              <a:t>Python</a:t>
            </a:r>
            <a:r>
              <a:rPr lang="en-US" sz="2800" u="none" strike="noStrike" cap="none" dirty="0">
                <a:solidFill>
                  <a:srgbClr val="FFFFFF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  <a:sym typeface="Cabin"/>
              </a:rPr>
              <a:t> is known as a </a:t>
            </a:r>
            <a:r>
              <a:rPr lang="en-US" sz="2800" u="none" strike="noStrike" cap="none" dirty="0">
                <a:solidFill>
                  <a:srgbClr val="00FF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  <a:sym typeface="Cabin"/>
              </a:rPr>
              <a:t>Pythonista</a:t>
            </a:r>
            <a:r>
              <a:rPr lang="en-US" sz="2800" u="none" strike="noStrike" cap="none" dirty="0">
                <a:solidFill>
                  <a:srgbClr val="FFFFFF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  <a:sym typeface="Cabin"/>
              </a:rPr>
              <a:t>. It is a very uncommon skill, and may be hereditary. Nearly all known </a:t>
            </a:r>
            <a:r>
              <a:rPr lang="en-US" sz="2800" u="none" strike="noStrike" cap="none" dirty="0">
                <a:solidFill>
                  <a:srgbClr val="00FF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  <a:sym typeface="Cabin"/>
              </a:rPr>
              <a:t>Pythonistas</a:t>
            </a:r>
            <a:r>
              <a:rPr lang="en-US" sz="2800" u="none" strike="noStrike" cap="none" dirty="0">
                <a:solidFill>
                  <a:srgbClr val="FFFFFF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  <a:sym typeface="Cabin"/>
              </a:rPr>
              <a:t> use software </a:t>
            </a: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  <a:sym typeface="Cabin"/>
              </a:rPr>
              <a:t>initially</a:t>
            </a:r>
            <a:r>
              <a:rPr lang="en-US" sz="2800" u="none" strike="noStrike" cap="none" dirty="0">
                <a:solidFill>
                  <a:srgbClr val="FFFFFF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  <a:sym typeface="Cabin"/>
              </a:rPr>
              <a:t> developed by </a:t>
            </a:r>
            <a:r>
              <a:rPr lang="en-US" sz="2800" u="none" strike="noStrike" cap="none" dirty="0">
                <a:solidFill>
                  <a:srgbClr val="F6B26B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  <a:sym typeface="Cabin"/>
              </a:rPr>
              <a:t>Guido van Rossum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  <a:sym typeface="Cabin"/>
              </a:rPr>
              <a:t>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released in 1991.</a:t>
            </a:r>
            <a:endParaRPr lang="en-US" sz="2800" u="none" strike="noStrike" cap="none" dirty="0"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  <a:sym typeface="Cabin"/>
            </a:endParaRPr>
          </a:p>
          <a:p>
            <a:endParaRPr lang="en-US" sz="2400" dirty="0"/>
          </a:p>
        </p:txBody>
      </p:sp>
      <p:pic>
        <p:nvPicPr>
          <p:cNvPr id="2" name="Shape 445">
            <a:extLst>
              <a:ext uri="{FF2B5EF4-FFF2-40B4-BE49-F238E27FC236}">
                <a16:creationId xmlns:a16="http://schemas.microsoft.com/office/drawing/2014/main" id="{7E0E5BA8-DCEA-4782-88F1-8FD49D042EE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69002" y="776356"/>
            <a:ext cx="1966173" cy="190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Shape 444">
            <a:extLst>
              <a:ext uri="{FF2B5EF4-FFF2-40B4-BE49-F238E27FC236}">
                <a16:creationId xmlns:a16="http://schemas.microsoft.com/office/drawing/2014/main" id="{343AA45D-A25D-47A6-8920-59A95843170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69002" y="2891632"/>
            <a:ext cx="1966173" cy="2575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3633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746980"/>
            <a:ext cx="10515600" cy="800866"/>
          </a:xfrm>
        </p:spPr>
        <p:txBody>
          <a:bodyPr>
            <a:normAutofit/>
          </a:bodyPr>
          <a:lstStyle/>
          <a:p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for: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8200" y="1576741"/>
            <a:ext cx="808180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(server-side),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mathematics,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scripting.</a:t>
            </a:r>
          </a:p>
          <a:p>
            <a:endParaRPr lang="en-US" sz="2400" dirty="0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4224270" y="3419524"/>
            <a:ext cx="2064911" cy="107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4353059" y="4451572"/>
            <a:ext cx="1936123" cy="23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21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746980"/>
            <a:ext cx="10515600" cy="608082"/>
          </a:xfrm>
        </p:spPr>
        <p:txBody>
          <a:bodyPr>
            <a:normAutofit/>
          </a:bodyPr>
          <a:lstStyle/>
          <a:p>
            <a:pPr algn="l"/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Python?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1334" y="1531727"/>
            <a:ext cx="1109131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works on different platforms (Windows, Mac, Linux, Raspberry Pi, (etc.)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has a simple syntax similar to the English language.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has syntax that allows developers to write programs with fewer lines than some other programming languages.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runs on an interpreter system, meaning that code can be executed as soon   as it is written. This means that prototyping can be very quick.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can be treated in a procedural way, an object-orientated way or a functional way.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2986847" y="3322281"/>
            <a:ext cx="1718086" cy="97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2986847" y="4293315"/>
            <a:ext cx="1471766" cy="497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5525038" y="3335629"/>
            <a:ext cx="2820472" cy="115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73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4345" y="855593"/>
            <a:ext cx="10515600" cy="978795"/>
          </a:xfrm>
        </p:spPr>
        <p:txBody>
          <a:bodyPr>
            <a:normAutofit fontScale="90000"/>
          </a:bodyPr>
          <a:lstStyle/>
          <a:p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 Syntax</a:t>
            </a:r>
            <a:br>
              <a:rPr lang="en-US" b="0" i="0" dirty="0">
                <a:effectLst/>
                <a:latin typeface="Segoe UI" panose="020B0502040204020203" pitchFamily="34" charset="0"/>
              </a:rPr>
            </a:br>
            <a:br>
              <a:rPr lang="en-AU" dirty="0"/>
            </a:b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1097" y="1695717"/>
            <a:ext cx="836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&gt;&gt;&gt; print("Hello, World!")</a:t>
            </a:r>
            <a:br>
              <a:rPr lang="en-US" sz="2400" dirty="0"/>
            </a:br>
            <a:r>
              <a:rPr lang="en-US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Hello, World!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279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4078" y="629715"/>
            <a:ext cx="10515600" cy="840124"/>
          </a:xfrm>
        </p:spPr>
        <p:txBody>
          <a:bodyPr>
            <a:noAutofit/>
          </a:bodyPr>
          <a:lstStyle/>
          <a:p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 Variables</a:t>
            </a:r>
            <a:br>
              <a:rPr lang="en-A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74078" y="1335090"/>
            <a:ext cx="951748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containers for storing data values.</a:t>
            </a:r>
          </a:p>
          <a:p>
            <a:pPr algn="l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has no command for declaring a variable.</a:t>
            </a:r>
          </a:p>
          <a:p>
            <a:pPr algn="l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variable is created the moment you first assign a value to it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5286F-4AFA-4064-8C9D-A6398A3F8487}"/>
              </a:ext>
            </a:extLst>
          </p:cNvPr>
          <p:cNvSpPr txBox="1"/>
          <p:nvPr/>
        </p:nvSpPr>
        <p:spPr>
          <a:xfrm>
            <a:off x="674078" y="2796357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89800-2ACE-4FBE-AACE-D9FEF47F63A0}"/>
              </a:ext>
            </a:extLst>
          </p:cNvPr>
          <p:cNvSpPr txBox="1"/>
          <p:nvPr/>
        </p:nvSpPr>
        <p:spPr>
          <a:xfrm>
            <a:off x="951880" y="3660862"/>
            <a:ext cx="2126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= 50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 = “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angladesh"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print(y)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769D1C-071A-4E51-86C6-5B07D6327CA8}"/>
              </a:ext>
            </a:extLst>
          </p:cNvPr>
          <p:cNvSpPr txBox="1"/>
          <p:nvPr/>
        </p:nvSpPr>
        <p:spPr>
          <a:xfrm>
            <a:off x="5164430" y="3511182"/>
            <a:ext cx="6181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= 40     # x is of type int</a:t>
            </a:r>
            <a:b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= ”shifat”     # x is now of type str</a:t>
            </a:r>
            <a:b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Print(type(x))</a:t>
            </a:r>
          </a:p>
        </p:txBody>
      </p:sp>
    </p:spTree>
    <p:extLst>
      <p:ext uri="{BB962C8B-B14F-4D97-AF65-F5344CB8AC3E}">
        <p14:creationId xmlns:p14="http://schemas.microsoft.com/office/powerpoint/2010/main" val="194902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986" y="549542"/>
            <a:ext cx="10515600" cy="696970"/>
          </a:xfrm>
        </p:spPr>
        <p:txBody>
          <a:bodyPr>
            <a:normAutofit/>
          </a:bodyPr>
          <a:lstStyle/>
          <a:p>
            <a:pPr algn="l"/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Built-in Data Types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5877199"/>
            <a:ext cx="1229018" cy="840124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18DE27D-69AC-408D-8DB7-9036AF7FB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919597"/>
              </p:ext>
            </p:extLst>
          </p:nvPr>
        </p:nvGraphicFramePr>
        <p:xfrm>
          <a:off x="2009104" y="1622738"/>
          <a:ext cx="7957869" cy="4455194"/>
        </p:xfrm>
        <a:graphic>
          <a:graphicData uri="http://schemas.openxmlformats.org/drawingml/2006/table">
            <a:tbl>
              <a:tblPr/>
              <a:tblGrid>
                <a:gridCol w="1455153">
                  <a:extLst>
                    <a:ext uri="{9D8B030D-6E8A-4147-A177-3AD203B41FA5}">
                      <a16:colId xmlns:a16="http://schemas.microsoft.com/office/drawing/2014/main" val="714803351"/>
                    </a:ext>
                  </a:extLst>
                </a:gridCol>
                <a:gridCol w="6502716">
                  <a:extLst>
                    <a:ext uri="{9D8B030D-6E8A-4147-A177-3AD203B41FA5}">
                      <a16:colId xmlns:a16="http://schemas.microsoft.com/office/drawing/2014/main" val="2083525226"/>
                    </a:ext>
                  </a:extLst>
                </a:gridCol>
              </a:tblGrid>
              <a:tr h="52327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 Type: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476309"/>
                  </a:ext>
                </a:extLst>
              </a:tr>
              <a:tr h="66400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Numeric Types: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int, float, complex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741634"/>
                  </a:ext>
                </a:extLst>
              </a:tr>
              <a:tr h="66400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Sequence Types: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list, tuple, range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450459"/>
                  </a:ext>
                </a:extLst>
              </a:tr>
              <a:tr h="66400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Mapping Type: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dict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288408"/>
                  </a:ext>
                </a:extLst>
              </a:tr>
              <a:tr h="41114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Types: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set, frozenset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509306"/>
                  </a:ext>
                </a:extLst>
              </a:tr>
              <a:tr h="66400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 Type: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429161"/>
                  </a:ext>
                </a:extLst>
              </a:tr>
              <a:tr h="66400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Binary Types: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bytes, bytearray, memoryview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069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62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9411" y="406779"/>
            <a:ext cx="10515600" cy="643939"/>
          </a:xfrm>
        </p:spPr>
        <p:txBody>
          <a:bodyPr>
            <a:normAutofit/>
          </a:bodyPr>
          <a:lstStyle/>
          <a:p>
            <a:r>
              <a:rPr lang="en-US" sz="3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3" y="6073383"/>
            <a:ext cx="1229018" cy="643939"/>
          </a:xfrm>
        </p:spPr>
      </p:pic>
      <p:sp>
        <p:nvSpPr>
          <p:cNvPr id="7" name="Rectangle 6"/>
          <p:cNvSpPr/>
          <p:nvPr/>
        </p:nvSpPr>
        <p:spPr>
          <a:xfrm>
            <a:off x="-1" y="2"/>
            <a:ext cx="12192001" cy="302797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94703" y="1654517"/>
            <a:ext cx="10006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829206-C52E-47A5-BC1E-A17348DA1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525081"/>
              </p:ext>
            </p:extLst>
          </p:nvPr>
        </p:nvGraphicFramePr>
        <p:xfrm>
          <a:off x="1660979" y="1154698"/>
          <a:ext cx="9872732" cy="4996222"/>
        </p:xfrm>
        <a:graphic>
          <a:graphicData uri="http://schemas.openxmlformats.org/drawingml/2006/table">
            <a:tbl>
              <a:tblPr/>
              <a:tblGrid>
                <a:gridCol w="3239132">
                  <a:extLst>
                    <a:ext uri="{9D8B030D-6E8A-4147-A177-3AD203B41FA5}">
                      <a16:colId xmlns:a16="http://schemas.microsoft.com/office/drawing/2014/main" val="4085221234"/>
                    </a:ext>
                  </a:extLst>
                </a:gridCol>
                <a:gridCol w="3316800">
                  <a:extLst>
                    <a:ext uri="{9D8B030D-6E8A-4147-A177-3AD203B41FA5}">
                      <a16:colId xmlns:a16="http://schemas.microsoft.com/office/drawing/2014/main" val="3255284424"/>
                    </a:ext>
                  </a:extLst>
                </a:gridCol>
                <a:gridCol w="3316800">
                  <a:extLst>
                    <a:ext uri="{9D8B030D-6E8A-4147-A177-3AD203B41FA5}">
                      <a16:colId xmlns:a16="http://schemas.microsoft.com/office/drawing/2014/main" val="3546710582"/>
                    </a:ext>
                  </a:extLst>
                </a:gridCol>
              </a:tblGrid>
              <a:tr h="62555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L="41739" marR="41739" marT="41739" marB="417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cap="all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41739" marR="41739" marT="41739" marB="417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cap="all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SYNTAX</a:t>
                      </a:r>
                    </a:p>
                  </a:txBody>
                  <a:tcPr marL="41739" marR="41739" marT="41739" marB="417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33502"/>
                  </a:ext>
                </a:extLst>
              </a:tr>
              <a:tr h="39538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73044" marR="73044" marT="36522" marB="365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Addition: adds two operands</a:t>
                      </a:r>
                    </a:p>
                  </a:txBody>
                  <a:tcPr marL="73044" marR="73044" marT="36522" marB="365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+ y</a:t>
                      </a:r>
                    </a:p>
                  </a:txBody>
                  <a:tcPr marL="73044" marR="73044" marT="36522" marB="365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7422745"/>
                  </a:ext>
                </a:extLst>
              </a:tr>
              <a:tr h="5544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3044" marR="73044" marT="36522" marB="365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Subtraction: subtracts two operands</a:t>
                      </a:r>
                    </a:p>
                  </a:txBody>
                  <a:tcPr marL="73044" marR="73044" marT="36522" marB="365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- y</a:t>
                      </a:r>
                    </a:p>
                  </a:txBody>
                  <a:tcPr marL="73044" marR="73044" marT="36522" marB="365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812825"/>
                  </a:ext>
                </a:extLst>
              </a:tr>
              <a:tr h="5544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73044" marR="73044" marT="36522" marB="365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Multiplication: multiplies two operands</a:t>
                      </a:r>
                    </a:p>
                  </a:txBody>
                  <a:tcPr marL="73044" marR="73044" marT="36522" marB="365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* y</a:t>
                      </a:r>
                    </a:p>
                  </a:txBody>
                  <a:tcPr marL="73044" marR="73044" marT="36522" marB="365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987327"/>
                  </a:ext>
                </a:extLst>
              </a:tr>
              <a:tr h="71345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</a:txBody>
                  <a:tcPr marL="73044" marR="73044" marT="36522" marB="365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Division (float): divides the first operand by the second</a:t>
                      </a:r>
                    </a:p>
                  </a:txBody>
                  <a:tcPr marL="73044" marR="73044" marT="36522" marB="365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/ y</a:t>
                      </a:r>
                    </a:p>
                  </a:txBody>
                  <a:tcPr marL="73044" marR="73044" marT="36522" marB="365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507299"/>
                  </a:ext>
                </a:extLst>
              </a:tr>
              <a:tr h="71345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//</a:t>
                      </a:r>
                    </a:p>
                  </a:txBody>
                  <a:tcPr marL="73044" marR="73044" marT="36522" marB="365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Division (floor): divides the first operand by the second</a:t>
                      </a:r>
                    </a:p>
                  </a:txBody>
                  <a:tcPr marL="73044" marR="73044" marT="36522" marB="365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// y</a:t>
                      </a:r>
                    </a:p>
                  </a:txBody>
                  <a:tcPr marL="73044" marR="73044" marT="36522" marB="365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163808"/>
                  </a:ext>
                </a:extLst>
              </a:tr>
              <a:tr h="87249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 marL="73044" marR="73044" marT="36522" marB="365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Modulus: returns the remainder when first operand is divided by the second</a:t>
                      </a:r>
                    </a:p>
                  </a:txBody>
                  <a:tcPr marL="73044" marR="73044" marT="36522" marB="365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% y</a:t>
                      </a:r>
                    </a:p>
                  </a:txBody>
                  <a:tcPr marL="73044" marR="73044" marT="36522" marB="365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166567"/>
                  </a:ext>
                </a:extLst>
              </a:tr>
              <a:tr h="5544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</a:p>
                  </a:txBody>
                  <a:tcPr marL="73044" marR="73044" marT="36522" marB="365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: Returns first raised to power second</a:t>
                      </a:r>
                    </a:p>
                  </a:txBody>
                  <a:tcPr marL="73044" marR="73044" marT="36522" marB="365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** y</a:t>
                      </a:r>
                    </a:p>
                  </a:txBody>
                  <a:tcPr marL="73044" marR="73044" marT="36522" marB="3652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69741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F1D5C1F-D5A6-4787-AD9A-3F1CA9D1A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950" y="1798638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1424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58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1600</TotalTime>
  <Words>1600</Words>
  <Application>Microsoft Office PowerPoint</Application>
  <PresentationFormat>Widescreen</PresentationFormat>
  <Paragraphs>217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AGaramond-Regular</vt:lpstr>
      <vt:lpstr>AGaramond-Semibold</vt:lpstr>
      <vt:lpstr>Arial</vt:lpstr>
      <vt:lpstr>Calibri</vt:lpstr>
      <vt:lpstr>Calibri Light</vt:lpstr>
      <vt:lpstr>Consolas</vt:lpstr>
      <vt:lpstr>GoudySans-Bold</vt:lpstr>
      <vt:lpstr>LucidaSansTypewriter</vt:lpstr>
      <vt:lpstr>LucidaSansTypewriter-Bd</vt:lpstr>
      <vt:lpstr>Roboto</vt:lpstr>
      <vt:lpstr>Segoe UI</vt:lpstr>
      <vt:lpstr>Times New Roman</vt:lpstr>
      <vt:lpstr>Office Theme</vt:lpstr>
      <vt:lpstr> Python as a Language</vt:lpstr>
      <vt:lpstr>PowerPoint Presentation</vt:lpstr>
      <vt:lpstr>PowerPoint Presentation</vt:lpstr>
      <vt:lpstr>It is used for:</vt:lpstr>
      <vt:lpstr>Why Python?</vt:lpstr>
      <vt:lpstr>Python Syntax  </vt:lpstr>
      <vt:lpstr>Python Variables </vt:lpstr>
      <vt:lpstr>Built-in Data Types</vt:lpstr>
      <vt:lpstr>Arithmetic operators</vt:lpstr>
      <vt:lpstr> Relational Operators </vt:lpstr>
      <vt:lpstr>Assignment operators</vt:lpstr>
      <vt:lpstr>Print Function</vt:lpstr>
      <vt:lpstr>Other Escape Sequences</vt:lpstr>
      <vt:lpstr>Printing the Value of an Expression and some Escape Sequences</vt:lpstr>
      <vt:lpstr>Getting Input from the User</vt:lpstr>
      <vt:lpstr>Multiple Input from the User</vt:lpstr>
      <vt:lpstr>Objects and Dynamic Typing</vt:lpstr>
      <vt:lpstr>Variables Refer to Objects</vt:lpstr>
      <vt:lpstr>Dynamic Typing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Technique (Neural Network )</dc:title>
  <dc:creator>Fahad Hasan</dc:creator>
  <cp:lastModifiedBy>shifat nayme</cp:lastModifiedBy>
  <cp:revision>51</cp:revision>
  <dcterms:created xsi:type="dcterms:W3CDTF">2020-07-18T05:30:57Z</dcterms:created>
  <dcterms:modified xsi:type="dcterms:W3CDTF">2020-08-31T13:57:53Z</dcterms:modified>
</cp:coreProperties>
</file>