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8"/>
  </p:notesMasterIdLst>
  <p:sldIdLst>
    <p:sldId id="257" r:id="rId2"/>
    <p:sldId id="265" r:id="rId3"/>
    <p:sldId id="263" r:id="rId4"/>
    <p:sldId id="264" r:id="rId5"/>
    <p:sldId id="258" r:id="rId6"/>
    <p:sldId id="267" r:id="rId7"/>
    <p:sldId id="266" r:id="rId8"/>
    <p:sldId id="268" r:id="rId9"/>
    <p:sldId id="269" r:id="rId10"/>
    <p:sldId id="274" r:id="rId11"/>
    <p:sldId id="262" r:id="rId12"/>
    <p:sldId id="270" r:id="rId13"/>
    <p:sldId id="271" r:id="rId14"/>
    <p:sldId id="272" r:id="rId15"/>
    <p:sldId id="273" r:id="rId16"/>
    <p:sldId id="275" r:id="rId17"/>
    <p:sldId id="276" r:id="rId18"/>
    <p:sldId id="277" r:id="rId19"/>
    <p:sldId id="279" r:id="rId20"/>
    <p:sldId id="283" r:id="rId21"/>
    <p:sldId id="284" r:id="rId22"/>
    <p:sldId id="280" r:id="rId23"/>
    <p:sldId id="281" r:id="rId24"/>
    <p:sldId id="282" r:id="rId25"/>
    <p:sldId id="285" r:id="rId26"/>
    <p:sldId id="286" r:id="rId27"/>
    <p:sldId id="287" r:id="rId28"/>
    <p:sldId id="288" r:id="rId29"/>
    <p:sldId id="289" r:id="rId30"/>
    <p:sldId id="290" r:id="rId31"/>
    <p:sldId id="291" r:id="rId32"/>
    <p:sldId id="292" r:id="rId33"/>
    <p:sldId id="293" r:id="rId34"/>
    <p:sldId id="294" r:id="rId35"/>
    <p:sldId id="295" r:id="rId36"/>
    <p:sldId id="27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94"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95D5B-4717-4FFF-9CAC-A6B08792A09E}"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B3BD2-5358-4FB1-BFCB-F7122667B755}" type="slidenum">
              <a:rPr lang="en-US" smtClean="0"/>
              <a:t>‹#›</a:t>
            </a:fld>
            <a:endParaRPr lang="en-US"/>
          </a:p>
        </p:txBody>
      </p:sp>
    </p:spTree>
    <p:extLst>
      <p:ext uri="{BB962C8B-B14F-4D97-AF65-F5344CB8AC3E}">
        <p14:creationId xmlns:p14="http://schemas.microsoft.com/office/powerpoint/2010/main" val="1099078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0F78C-4CB3-4ADB-ADF6-661DFC968D04}"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48301-1145-4A07-8F9B-7D7054042E4B}" type="slidenum">
              <a:rPr lang="en-US" smtClean="0"/>
              <a:t>‹#›</a:t>
            </a:fld>
            <a:endParaRPr lang="en-US"/>
          </a:p>
        </p:txBody>
      </p:sp>
    </p:spTree>
    <p:extLst>
      <p:ext uri="{BB962C8B-B14F-4D97-AF65-F5344CB8AC3E}">
        <p14:creationId xmlns:p14="http://schemas.microsoft.com/office/powerpoint/2010/main" val="244069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0F78C-4CB3-4ADB-ADF6-661DFC968D04}"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48301-1145-4A07-8F9B-7D7054042E4B}" type="slidenum">
              <a:rPr lang="en-US" smtClean="0"/>
              <a:t>‹#›</a:t>
            </a:fld>
            <a:endParaRPr lang="en-US"/>
          </a:p>
        </p:txBody>
      </p:sp>
    </p:spTree>
    <p:extLst>
      <p:ext uri="{BB962C8B-B14F-4D97-AF65-F5344CB8AC3E}">
        <p14:creationId xmlns:p14="http://schemas.microsoft.com/office/powerpoint/2010/main" val="199014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0F78C-4CB3-4ADB-ADF6-661DFC968D04}"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48301-1145-4A07-8F9B-7D7054042E4B}" type="slidenum">
              <a:rPr lang="en-US" smtClean="0"/>
              <a:t>‹#›</a:t>
            </a:fld>
            <a:endParaRPr lang="en-US"/>
          </a:p>
        </p:txBody>
      </p:sp>
    </p:spTree>
    <p:extLst>
      <p:ext uri="{BB962C8B-B14F-4D97-AF65-F5344CB8AC3E}">
        <p14:creationId xmlns:p14="http://schemas.microsoft.com/office/powerpoint/2010/main" val="226774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0F78C-4CB3-4ADB-ADF6-661DFC968D04}"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48301-1145-4A07-8F9B-7D7054042E4B}" type="slidenum">
              <a:rPr lang="en-US" smtClean="0"/>
              <a:t>‹#›</a:t>
            </a:fld>
            <a:endParaRPr lang="en-US"/>
          </a:p>
        </p:txBody>
      </p:sp>
    </p:spTree>
    <p:extLst>
      <p:ext uri="{BB962C8B-B14F-4D97-AF65-F5344CB8AC3E}">
        <p14:creationId xmlns:p14="http://schemas.microsoft.com/office/powerpoint/2010/main" val="230851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0F78C-4CB3-4ADB-ADF6-661DFC968D04}"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48301-1145-4A07-8F9B-7D7054042E4B}" type="slidenum">
              <a:rPr lang="en-US" smtClean="0"/>
              <a:t>‹#›</a:t>
            </a:fld>
            <a:endParaRPr lang="en-US"/>
          </a:p>
        </p:txBody>
      </p:sp>
    </p:spTree>
    <p:extLst>
      <p:ext uri="{BB962C8B-B14F-4D97-AF65-F5344CB8AC3E}">
        <p14:creationId xmlns:p14="http://schemas.microsoft.com/office/powerpoint/2010/main" val="172412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0F78C-4CB3-4ADB-ADF6-661DFC968D04}"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48301-1145-4A07-8F9B-7D7054042E4B}" type="slidenum">
              <a:rPr lang="en-US" smtClean="0"/>
              <a:t>‹#›</a:t>
            </a:fld>
            <a:endParaRPr lang="en-US"/>
          </a:p>
        </p:txBody>
      </p:sp>
    </p:spTree>
    <p:extLst>
      <p:ext uri="{BB962C8B-B14F-4D97-AF65-F5344CB8AC3E}">
        <p14:creationId xmlns:p14="http://schemas.microsoft.com/office/powerpoint/2010/main" val="382395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0F78C-4CB3-4ADB-ADF6-661DFC968D04}"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48301-1145-4A07-8F9B-7D7054042E4B}" type="slidenum">
              <a:rPr lang="en-US" smtClean="0"/>
              <a:t>‹#›</a:t>
            </a:fld>
            <a:endParaRPr lang="en-US"/>
          </a:p>
        </p:txBody>
      </p:sp>
    </p:spTree>
    <p:extLst>
      <p:ext uri="{BB962C8B-B14F-4D97-AF65-F5344CB8AC3E}">
        <p14:creationId xmlns:p14="http://schemas.microsoft.com/office/powerpoint/2010/main" val="130852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0F78C-4CB3-4ADB-ADF6-661DFC968D04}"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48301-1145-4A07-8F9B-7D7054042E4B}" type="slidenum">
              <a:rPr lang="en-US" smtClean="0"/>
              <a:t>‹#›</a:t>
            </a:fld>
            <a:endParaRPr lang="en-US"/>
          </a:p>
        </p:txBody>
      </p:sp>
    </p:spTree>
    <p:extLst>
      <p:ext uri="{BB962C8B-B14F-4D97-AF65-F5344CB8AC3E}">
        <p14:creationId xmlns:p14="http://schemas.microsoft.com/office/powerpoint/2010/main" val="174799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0F78C-4CB3-4ADB-ADF6-661DFC968D04}"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948301-1145-4A07-8F9B-7D7054042E4B}" type="slidenum">
              <a:rPr lang="en-US" smtClean="0"/>
              <a:t>‹#›</a:t>
            </a:fld>
            <a:endParaRPr lang="en-US"/>
          </a:p>
        </p:txBody>
      </p:sp>
    </p:spTree>
    <p:extLst>
      <p:ext uri="{BB962C8B-B14F-4D97-AF65-F5344CB8AC3E}">
        <p14:creationId xmlns:p14="http://schemas.microsoft.com/office/powerpoint/2010/main" val="344217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50F78C-4CB3-4ADB-ADF6-661DFC968D04}"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48301-1145-4A07-8F9B-7D7054042E4B}" type="slidenum">
              <a:rPr lang="en-US" smtClean="0"/>
              <a:t>‹#›</a:t>
            </a:fld>
            <a:endParaRPr lang="en-US"/>
          </a:p>
        </p:txBody>
      </p:sp>
    </p:spTree>
    <p:extLst>
      <p:ext uri="{BB962C8B-B14F-4D97-AF65-F5344CB8AC3E}">
        <p14:creationId xmlns:p14="http://schemas.microsoft.com/office/powerpoint/2010/main" val="261749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50F78C-4CB3-4ADB-ADF6-661DFC968D04}"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48301-1145-4A07-8F9B-7D7054042E4B}" type="slidenum">
              <a:rPr lang="en-US" smtClean="0"/>
              <a:t>‹#›</a:t>
            </a:fld>
            <a:endParaRPr lang="en-US"/>
          </a:p>
        </p:txBody>
      </p:sp>
    </p:spTree>
    <p:extLst>
      <p:ext uri="{BB962C8B-B14F-4D97-AF65-F5344CB8AC3E}">
        <p14:creationId xmlns:p14="http://schemas.microsoft.com/office/powerpoint/2010/main" val="98597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0F78C-4CB3-4ADB-ADF6-661DFC968D04}" type="datetimeFigureOut">
              <a:rPr lang="en-US" smtClean="0"/>
              <a:t>8/31/2020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48301-1145-4A07-8F9B-7D7054042E4B}" type="slidenum">
              <a:rPr lang="en-US" smtClean="0"/>
              <a:t>‹#›</a:t>
            </a:fld>
            <a:endParaRPr lang="en-US"/>
          </a:p>
        </p:txBody>
      </p:sp>
    </p:spTree>
    <p:extLst>
      <p:ext uri="{BB962C8B-B14F-4D97-AF65-F5344CB8AC3E}">
        <p14:creationId xmlns:p14="http://schemas.microsoft.com/office/powerpoint/2010/main" val="319208623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olab.research.google.com/drive/1Sz71eeOrCbxojybZzSRkEZh287-TiXqc?usp=sharing" TargetMode="External"/><Relationship Id="rId2" Type="http://schemas.openxmlformats.org/officeDocument/2006/relationships/hyperlink" Target="https://www.dreamincode.net/forums/forum/29-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19311" y="1582214"/>
            <a:ext cx="6502757" cy="2152659"/>
          </a:xfrm>
        </p:spPr>
        <p:txBody>
          <a:bodyPr>
            <a:normAutofit/>
          </a:bodyPr>
          <a:lstStyle/>
          <a:p>
            <a:r>
              <a:rPr lang="en-US" sz="3200" b="1" i="0" u="none" strike="noStrike" baseline="0" dirty="0">
                <a:latin typeface="Arial Black" panose="020B0A04020102020204" pitchFamily="34" charset="0"/>
              </a:rPr>
              <a:t>Control Statements</a:t>
            </a:r>
            <a:endParaRPr lang="en-US" sz="3200" b="1" dirty="0">
              <a:latin typeface="Arial Black" panose="020B0A04020102020204" pitchFamily="34"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1229018" cy="840124"/>
          </a:xfrm>
        </p:spPr>
      </p:pic>
      <p:sp>
        <p:nvSpPr>
          <p:cNvPr id="7" name="Rectangle 6"/>
          <p:cNvSpPr/>
          <p:nvPr/>
        </p:nvSpPr>
        <p:spPr>
          <a:xfrm>
            <a:off x="-1" y="2"/>
            <a:ext cx="12192001" cy="302797"/>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9781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FA34-BE0D-43EF-8AA2-10E1E146161E}"/>
              </a:ext>
            </a:extLst>
          </p:cNvPr>
          <p:cNvSpPr>
            <a:spLocks noGrp="1"/>
          </p:cNvSpPr>
          <p:nvPr>
            <p:ph type="title"/>
          </p:nvPr>
        </p:nvSpPr>
        <p:spPr>
          <a:xfrm>
            <a:off x="639654" y="0"/>
            <a:ext cx="4107287" cy="781095"/>
          </a:xfrm>
        </p:spPr>
        <p:txBody>
          <a:bodyPr>
            <a:normAutofit/>
          </a:bodyPr>
          <a:lstStyle/>
          <a:p>
            <a:r>
              <a:rPr lang="en-US" sz="2000" b="1" i="0" u="none" strike="noStrike" baseline="0" dirty="0">
                <a:latin typeface="Times New Roman" panose="02020603050405020304" pitchFamily="18" charset="0"/>
                <a:cs typeface="Times New Roman" panose="02020603050405020304" pitchFamily="18" charset="0"/>
              </a:rPr>
              <a:t>if…elif…else Statement Flowchart</a:t>
            </a:r>
            <a:endParaRPr lang="en-US" sz="2000" dirty="0">
              <a:latin typeface="Times New Roman" panose="02020603050405020304" pitchFamily="18" charset="0"/>
              <a:cs typeface="Times New Roman" panose="02020603050405020304" pitchFamily="18" charset="0"/>
            </a:endParaRPr>
          </a:p>
        </p:txBody>
      </p:sp>
      <p:pic>
        <p:nvPicPr>
          <p:cNvPr id="5" name="Content Placeholder 7">
            <a:extLst>
              <a:ext uri="{FF2B5EF4-FFF2-40B4-BE49-F238E27FC236}">
                <a16:creationId xmlns:a16="http://schemas.microsoft.com/office/drawing/2014/main" id="{9FEA81B1-C4DA-4371-9853-B1EFC060DE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93" y="5877199"/>
            <a:ext cx="1229018" cy="840124"/>
          </a:xfrm>
          <a:prstGeom prst="rect">
            <a:avLst/>
          </a:prstGeom>
        </p:spPr>
      </p:pic>
      <p:pic>
        <p:nvPicPr>
          <p:cNvPr id="8" name="Picture 7">
            <a:extLst>
              <a:ext uri="{FF2B5EF4-FFF2-40B4-BE49-F238E27FC236}">
                <a16:creationId xmlns:a16="http://schemas.microsoft.com/office/drawing/2014/main" id="{89088796-294C-4C9A-860F-93A3795C0332}"/>
              </a:ext>
            </a:extLst>
          </p:cNvPr>
          <p:cNvPicPr>
            <a:picLocks noChangeAspect="1"/>
          </p:cNvPicPr>
          <p:nvPr/>
        </p:nvPicPr>
        <p:blipFill>
          <a:blip r:embed="rId3"/>
          <a:stretch>
            <a:fillRect/>
          </a:stretch>
        </p:blipFill>
        <p:spPr>
          <a:xfrm>
            <a:off x="2859110" y="781095"/>
            <a:ext cx="6413679" cy="5800009"/>
          </a:xfrm>
          <a:prstGeom prst="rect">
            <a:avLst/>
          </a:prstGeom>
        </p:spPr>
      </p:pic>
    </p:spTree>
    <p:extLst>
      <p:ext uri="{BB962C8B-B14F-4D97-AF65-F5344CB8AC3E}">
        <p14:creationId xmlns:p14="http://schemas.microsoft.com/office/powerpoint/2010/main" val="174537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4696" y="566088"/>
            <a:ext cx="2776802" cy="569513"/>
          </a:xfrm>
        </p:spPr>
        <p:txBody>
          <a:bodyPr>
            <a:normAutofit/>
          </a:bodyPr>
          <a:lstStyle/>
          <a:p>
            <a:pPr algn="ctr"/>
            <a:r>
              <a:rPr lang="en-US" sz="2400" b="1" dirty="0">
                <a:latin typeface="Times New Roman" panose="02020603050405020304" pitchFamily="18" charset="0"/>
                <a:cs typeface="Times New Roman" panose="02020603050405020304" pitchFamily="18" charset="0"/>
              </a:rPr>
              <a:t>W</a:t>
            </a:r>
            <a:r>
              <a:rPr lang="en-US" sz="2400" b="1" i="0" u="none" strike="noStrike" baseline="0" dirty="0">
                <a:latin typeface="Times New Roman" panose="02020603050405020304" pitchFamily="18" charset="0"/>
                <a:cs typeface="Times New Roman" panose="02020603050405020304" pitchFamily="18" charset="0"/>
              </a:rPr>
              <a:t>hile Statement</a:t>
            </a:r>
            <a:endParaRPr lang="en-US" sz="24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p:spPr>
      </p:pic>
      <p:sp>
        <p:nvSpPr>
          <p:cNvPr id="7" name="Rectangle 6"/>
          <p:cNvSpPr/>
          <p:nvPr/>
        </p:nvSpPr>
        <p:spPr>
          <a:xfrm>
            <a:off x="-1" y="2"/>
            <a:ext cx="12192001" cy="302797"/>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7A638F67-F8E1-44DC-83DD-12A7AB05A51B}"/>
              </a:ext>
            </a:extLst>
          </p:cNvPr>
          <p:cNvSpPr txBox="1"/>
          <p:nvPr/>
        </p:nvSpPr>
        <p:spPr>
          <a:xfrm>
            <a:off x="1159099" y="1107060"/>
            <a:ext cx="8590208" cy="923330"/>
          </a:xfrm>
          <a:prstGeom prst="rect">
            <a:avLst/>
          </a:prstGeom>
          <a:noFill/>
        </p:spPr>
        <p:txBody>
          <a:bodyPr wrap="square" rtlCol="0">
            <a:spAutoFit/>
          </a:bodyPr>
          <a:lstStyle/>
          <a:p>
            <a:pPr algn="l"/>
            <a:r>
              <a:rPr lang="en-US" b="0" i="0" u="none" strike="noStrike" baseline="0" dirty="0">
                <a:latin typeface="Times New Roman" panose="02020603050405020304" pitchFamily="18" charset="0"/>
                <a:cs typeface="Times New Roman" panose="02020603050405020304" pitchFamily="18" charset="0"/>
              </a:rPr>
              <a:t>The </a:t>
            </a:r>
            <a:r>
              <a:rPr lang="en-US" b="1" i="0" u="none" strike="noStrike" baseline="0" dirty="0">
                <a:latin typeface="Times New Roman" panose="02020603050405020304" pitchFamily="18" charset="0"/>
                <a:cs typeface="Times New Roman" panose="02020603050405020304" pitchFamily="18" charset="0"/>
              </a:rPr>
              <a:t>while statement </a:t>
            </a:r>
            <a:r>
              <a:rPr lang="en-US" b="0" i="0" u="none" strike="noStrike" baseline="0" dirty="0">
                <a:latin typeface="Times New Roman" panose="02020603050405020304" pitchFamily="18" charset="0"/>
                <a:cs typeface="Times New Roman" panose="02020603050405020304" pitchFamily="18" charset="0"/>
              </a:rPr>
              <a:t>allows you to </a:t>
            </a:r>
            <a:r>
              <a:rPr lang="en-US" b="0" i="1" u="none" strike="noStrike" baseline="0" dirty="0">
                <a:latin typeface="Times New Roman" panose="02020603050405020304" pitchFamily="18" charset="0"/>
                <a:cs typeface="Times New Roman" panose="02020603050405020304" pitchFamily="18" charset="0"/>
              </a:rPr>
              <a:t>repeat </a:t>
            </a:r>
            <a:r>
              <a:rPr lang="en-US" b="0" i="0" u="none" strike="noStrike" baseline="0" dirty="0">
                <a:latin typeface="Times New Roman" panose="02020603050405020304" pitchFamily="18" charset="0"/>
                <a:cs typeface="Times New Roman" panose="02020603050405020304" pitchFamily="18" charset="0"/>
              </a:rPr>
              <a:t>one or more actions while a condition remains</a:t>
            </a:r>
          </a:p>
          <a:p>
            <a:pPr algn="l"/>
            <a:r>
              <a:rPr lang="en-US" b="0" i="0" u="none" strike="noStrike" baseline="0" dirty="0">
                <a:latin typeface="Times New Roman" panose="02020603050405020304" pitchFamily="18" charset="0"/>
                <a:cs typeface="Times New Roman" panose="02020603050405020304" pitchFamily="18" charset="0"/>
              </a:rPr>
              <a:t>True. Such a statement often is called a </a:t>
            </a:r>
            <a:r>
              <a:rPr lang="en-US" b="1" i="0" u="none" strike="noStrike" baseline="0" dirty="0">
                <a:latin typeface="Times New Roman" panose="02020603050405020304" pitchFamily="18" charset="0"/>
                <a:cs typeface="Times New Roman" panose="02020603050405020304" pitchFamily="18" charset="0"/>
              </a:rPr>
              <a:t>loop</a:t>
            </a:r>
            <a:r>
              <a:rPr lang="en-US" b="0" i="0" u="none" strike="noStrike" baseline="0" dirty="0">
                <a:latin typeface="Times New Roman" panose="02020603050405020304" pitchFamily="18" charset="0"/>
                <a:cs typeface="Times New Roman" panose="02020603050405020304" pitchFamily="18" charset="0"/>
              </a:rPr>
              <a:t>. The following pseudocode specifies what happens when you go shopping:</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B3C24-22A6-4F04-9BCF-4520D544DAA9}"/>
              </a:ext>
            </a:extLst>
          </p:cNvPr>
          <p:cNvSpPr txBox="1"/>
          <p:nvPr/>
        </p:nvSpPr>
        <p:spPr>
          <a:xfrm>
            <a:off x="1538518" y="2245871"/>
            <a:ext cx="8921778" cy="954107"/>
          </a:xfrm>
          <a:prstGeom prst="rect">
            <a:avLst/>
          </a:prstGeom>
          <a:noFill/>
        </p:spPr>
        <p:txBody>
          <a:bodyPr wrap="square" rtlCol="0">
            <a:spAutoFit/>
          </a:bodyPr>
          <a:lstStyle/>
          <a:p>
            <a:pPr algn="l"/>
            <a:r>
              <a:rPr lang="en-US" sz="2800" b="0" i="1" u="none" strike="noStrike" baseline="0" dirty="0">
                <a:latin typeface="Times New Roman" panose="02020603050405020304" pitchFamily="18" charset="0"/>
                <a:cs typeface="Times New Roman" panose="02020603050405020304" pitchFamily="18" charset="0"/>
              </a:rPr>
              <a:t>While there are more items on my shopping list</a:t>
            </a:r>
          </a:p>
          <a:p>
            <a:pPr algn="l"/>
            <a:r>
              <a:rPr lang="en-US" sz="2800" b="0" i="1" u="none" strike="noStrike" baseline="0" dirty="0">
                <a:latin typeface="Times New Roman" panose="02020603050405020304" pitchFamily="18" charset="0"/>
                <a:cs typeface="Times New Roman" panose="02020603050405020304" pitchFamily="18" charset="0"/>
              </a:rPr>
              <a:t>Buy next item and cross it off my list</a:t>
            </a:r>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A89EBF8-B128-45E8-89AD-2DB8D80F384C}"/>
              </a:ext>
            </a:extLst>
          </p:cNvPr>
          <p:cNvSpPr txBox="1"/>
          <p:nvPr/>
        </p:nvSpPr>
        <p:spPr>
          <a:xfrm>
            <a:off x="1159099" y="3614256"/>
            <a:ext cx="10740979" cy="1569660"/>
          </a:xfrm>
          <a:prstGeom prst="rect">
            <a:avLst/>
          </a:prstGeom>
          <a:noFill/>
        </p:spPr>
        <p:txBody>
          <a:bodyPr wrap="square" rtlCol="0">
            <a:spAutoFit/>
          </a:bodyPr>
          <a:lstStyle/>
          <a:p>
            <a:pPr algn="l"/>
            <a:r>
              <a:rPr lang="en-US" sz="2400" b="0" i="0" u="none" strike="noStrike" baseline="0" dirty="0">
                <a:latin typeface="Times New Roman" panose="02020603050405020304" pitchFamily="18" charset="0"/>
                <a:cs typeface="Times New Roman" panose="02020603050405020304" pitchFamily="18" charset="0"/>
              </a:rPr>
              <a:t>If the condition “there are more items on my shopping list” is </a:t>
            </a:r>
            <a:r>
              <a:rPr lang="en-US" sz="2400" b="0" i="1" u="none" strike="noStrike" baseline="0" dirty="0">
                <a:latin typeface="Times New Roman" panose="02020603050405020304" pitchFamily="18" charset="0"/>
                <a:cs typeface="Times New Roman" panose="02020603050405020304" pitchFamily="18" charset="0"/>
              </a:rPr>
              <a:t>true</a:t>
            </a:r>
            <a:r>
              <a:rPr lang="en-US" sz="2400" b="0" i="0" u="none" strike="noStrike" baseline="0" dirty="0">
                <a:latin typeface="Times New Roman" panose="02020603050405020304" pitchFamily="18" charset="0"/>
                <a:cs typeface="Times New Roman" panose="02020603050405020304" pitchFamily="18" charset="0"/>
              </a:rPr>
              <a:t>, you perform the action “Buy next item and cross it off my list.” You </a:t>
            </a:r>
            <a:r>
              <a:rPr lang="en-US" sz="2400" b="0" i="1" u="none" strike="noStrike" baseline="0" dirty="0">
                <a:latin typeface="Times New Roman" panose="02020603050405020304" pitchFamily="18" charset="0"/>
                <a:cs typeface="Times New Roman" panose="02020603050405020304" pitchFamily="18" charset="0"/>
              </a:rPr>
              <a:t>repeat </a:t>
            </a:r>
            <a:r>
              <a:rPr lang="en-US" sz="2400" b="0" i="0" u="none" strike="noStrike" baseline="0" dirty="0">
                <a:latin typeface="Times New Roman" panose="02020603050405020304" pitchFamily="18" charset="0"/>
                <a:cs typeface="Times New Roman" panose="02020603050405020304" pitchFamily="18" charset="0"/>
              </a:rPr>
              <a:t>this action while the condition remains </a:t>
            </a:r>
            <a:r>
              <a:rPr lang="en-US" sz="2400" b="0" i="1" u="none" strike="noStrike" baseline="0" dirty="0">
                <a:latin typeface="Times New Roman" panose="02020603050405020304" pitchFamily="18" charset="0"/>
                <a:cs typeface="Times New Roman" panose="02020603050405020304" pitchFamily="18" charset="0"/>
              </a:rPr>
              <a:t>true</a:t>
            </a:r>
            <a:r>
              <a:rPr lang="en-US" sz="2400" b="0" i="0" u="none" strike="noStrike" baseline="0" dirty="0">
                <a:latin typeface="Times New Roman" panose="02020603050405020304" pitchFamily="18" charset="0"/>
                <a:cs typeface="Times New Roman" panose="02020603050405020304" pitchFamily="18" charset="0"/>
              </a:rPr>
              <a:t>. You stop repeating this action when the condition becomes </a:t>
            </a:r>
            <a:r>
              <a:rPr lang="en-US" sz="2400" b="0" i="1" u="none" strike="noStrike" baseline="0" dirty="0">
                <a:latin typeface="Times New Roman" panose="02020603050405020304" pitchFamily="18" charset="0"/>
                <a:cs typeface="Times New Roman" panose="02020603050405020304" pitchFamily="18" charset="0"/>
              </a:rPr>
              <a:t>false</a:t>
            </a:r>
            <a:r>
              <a:rPr lang="en-US" sz="2400" b="0" i="0" u="none" strike="noStrike" baseline="0" dirty="0">
                <a:latin typeface="Times New Roman" panose="02020603050405020304" pitchFamily="18" charset="0"/>
                <a:cs typeface="Times New Roman" panose="02020603050405020304" pitchFamily="18" charset="0"/>
              </a:rPr>
              <a:t>—that is, when you’ve crossed all items off your shopping list.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86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2BF9-05DA-41C9-835D-124F30077B4B}"/>
              </a:ext>
            </a:extLst>
          </p:cNvPr>
          <p:cNvSpPr>
            <a:spLocks noGrp="1"/>
          </p:cNvSpPr>
          <p:nvPr>
            <p:ph type="title"/>
          </p:nvPr>
        </p:nvSpPr>
        <p:spPr>
          <a:xfrm>
            <a:off x="838200" y="365126"/>
            <a:ext cx="10515600" cy="536395"/>
          </a:xfrm>
        </p:spPr>
        <p:txBody>
          <a:bodyPr>
            <a:normAutofit/>
          </a:bodyPr>
          <a:lstStyle/>
          <a:p>
            <a:r>
              <a:rPr lang="en-US" sz="2400" b="0" i="0" u="none" strike="noStrike" baseline="0" dirty="0">
                <a:latin typeface="Times New Roman" panose="02020603050405020304" pitchFamily="18" charset="0"/>
                <a:cs typeface="Times New Roman" panose="02020603050405020304" pitchFamily="18" charset="0"/>
              </a:rPr>
              <a:t>Let’s use a while statement to find the first power of 3 larger than 50:</a:t>
            </a:r>
            <a:endParaRPr lang="en-US" sz="2400" dirty="0">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580445A7-36A2-40F3-90BD-3969188E4C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a:prstGeom prst="rect">
            <a:avLst/>
          </a:prstGeom>
        </p:spPr>
      </p:pic>
      <p:sp>
        <p:nvSpPr>
          <p:cNvPr id="3" name="TextBox 2">
            <a:extLst>
              <a:ext uri="{FF2B5EF4-FFF2-40B4-BE49-F238E27FC236}">
                <a16:creationId xmlns:a16="http://schemas.microsoft.com/office/drawing/2014/main" id="{CB06C788-108A-4649-9C55-ACD418A33CA9}"/>
              </a:ext>
            </a:extLst>
          </p:cNvPr>
          <p:cNvSpPr txBox="1"/>
          <p:nvPr/>
        </p:nvSpPr>
        <p:spPr>
          <a:xfrm>
            <a:off x="1313644" y="1262130"/>
            <a:ext cx="8487177" cy="2308324"/>
          </a:xfrm>
          <a:prstGeom prst="rect">
            <a:avLst/>
          </a:prstGeom>
          <a:noFill/>
        </p:spPr>
        <p:txBody>
          <a:bodyPr wrap="square" rtlCol="0">
            <a:spAutoFit/>
          </a:bodyPr>
          <a:lstStyle/>
          <a:p>
            <a:pPr algn="l"/>
            <a:r>
              <a:rPr lang="en-US" sz="2400" b="0" i="0" u="none" strike="noStrike" baseline="0" dirty="0">
                <a:latin typeface="Times New Roman" panose="02020603050405020304" pitchFamily="18" charset="0"/>
                <a:cs typeface="Times New Roman" panose="02020603050405020304" pitchFamily="18" charset="0"/>
              </a:rPr>
              <a:t>In [1]: product = 3</a:t>
            </a:r>
          </a:p>
          <a:p>
            <a:pPr algn="l"/>
            <a:r>
              <a:rPr lang="en-US" sz="2400" b="0" i="0" u="none" strike="noStrike" baseline="0" dirty="0">
                <a:latin typeface="Times New Roman" panose="02020603050405020304" pitchFamily="18" charset="0"/>
                <a:cs typeface="Times New Roman" panose="02020603050405020304" pitchFamily="18" charset="0"/>
              </a:rPr>
              <a:t>In [2]: while product &lt;= 50:</a:t>
            </a:r>
          </a:p>
          <a:p>
            <a:pPr algn="l"/>
            <a:r>
              <a:rPr lang="en-US" sz="2400" b="0" i="0" u="none" strike="noStrike" baseline="0" dirty="0">
                <a:latin typeface="Times New Roman" panose="02020603050405020304" pitchFamily="18" charset="0"/>
                <a:cs typeface="Times New Roman" panose="02020603050405020304" pitchFamily="18" charset="0"/>
              </a:rPr>
              <a:t>...:                    product = product * 3</a:t>
            </a:r>
          </a:p>
          <a:p>
            <a:pPr algn="l"/>
            <a:r>
              <a:rPr lang="en-US" sz="2400" b="0" i="0" u="none" strike="noStrike" baseline="0" dirty="0">
                <a:latin typeface="Times New Roman" panose="02020603050405020304" pitchFamily="18" charset="0"/>
                <a:cs typeface="Times New Roman" panose="02020603050405020304" pitchFamily="18" charset="0"/>
              </a:rPr>
              <a:t>...:</a:t>
            </a:r>
          </a:p>
          <a:p>
            <a:pPr algn="l"/>
            <a:r>
              <a:rPr lang="en-US" sz="2400" b="0" i="0" u="none" strike="noStrike" baseline="0" dirty="0">
                <a:latin typeface="Times New Roman" panose="02020603050405020304" pitchFamily="18" charset="0"/>
                <a:cs typeface="Times New Roman" panose="02020603050405020304" pitchFamily="18" charset="0"/>
              </a:rPr>
              <a:t>In [3]: product</a:t>
            </a:r>
          </a:p>
          <a:p>
            <a:pPr algn="l"/>
            <a:r>
              <a:rPr lang="en-US" sz="2400" b="0" i="0" u="none" strike="noStrike" baseline="0" dirty="0">
                <a:latin typeface="Times New Roman" panose="02020603050405020304" pitchFamily="18" charset="0"/>
                <a:cs typeface="Times New Roman" panose="02020603050405020304" pitchFamily="18" charset="0"/>
              </a:rPr>
              <a:t>Out[3]: 81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181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EE7D-FD91-44E3-AD3A-2F5D6ACBFB7F}"/>
              </a:ext>
            </a:extLst>
          </p:cNvPr>
          <p:cNvSpPr>
            <a:spLocks noGrp="1"/>
          </p:cNvSpPr>
          <p:nvPr>
            <p:ph type="title"/>
          </p:nvPr>
        </p:nvSpPr>
        <p:spPr>
          <a:xfrm>
            <a:off x="838200" y="365126"/>
            <a:ext cx="10515600" cy="716699"/>
          </a:xfrm>
        </p:spPr>
        <p:txBody>
          <a:bodyPr>
            <a:normAutofit/>
          </a:bodyPr>
          <a:lstStyle/>
          <a:p>
            <a:r>
              <a:rPr lang="en-US" sz="2400" b="1" dirty="0">
                <a:latin typeface="Times New Roman" panose="02020603050405020304" pitchFamily="18" charset="0"/>
                <a:cs typeface="Times New Roman" panose="02020603050405020304" pitchFamily="18" charset="0"/>
              </a:rPr>
              <a:t>W</a:t>
            </a:r>
            <a:r>
              <a:rPr lang="en-US" sz="2400" b="1" i="0" u="none" strike="noStrike" baseline="0" dirty="0">
                <a:latin typeface="Times New Roman" panose="02020603050405020304" pitchFamily="18" charset="0"/>
                <a:cs typeface="Times New Roman" panose="02020603050405020304" pitchFamily="18" charset="0"/>
              </a:rPr>
              <a:t>hile Statement Flowchart</a:t>
            </a:r>
            <a:endParaRPr lang="en-US" sz="2400" dirty="0">
              <a:latin typeface="Times New Roman" panose="02020603050405020304" pitchFamily="18" charset="0"/>
              <a:cs typeface="Times New Roman" panose="02020603050405020304" pitchFamily="18" charset="0"/>
            </a:endParaRPr>
          </a:p>
        </p:txBody>
      </p:sp>
      <p:pic>
        <p:nvPicPr>
          <p:cNvPr id="5" name="Content Placeholder 7">
            <a:extLst>
              <a:ext uri="{FF2B5EF4-FFF2-40B4-BE49-F238E27FC236}">
                <a16:creationId xmlns:a16="http://schemas.microsoft.com/office/drawing/2014/main" id="{FA48EE0C-5D88-4B6D-9679-205E87BE2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a:prstGeom prst="rect">
            <a:avLst/>
          </a:prstGeom>
        </p:spPr>
      </p:pic>
      <p:pic>
        <p:nvPicPr>
          <p:cNvPr id="8" name="Picture 7">
            <a:extLst>
              <a:ext uri="{FF2B5EF4-FFF2-40B4-BE49-F238E27FC236}">
                <a16:creationId xmlns:a16="http://schemas.microsoft.com/office/drawing/2014/main" id="{B429B607-52F8-44F7-87AB-3D7AF76BA62A}"/>
              </a:ext>
            </a:extLst>
          </p:cNvPr>
          <p:cNvPicPr>
            <a:picLocks noChangeAspect="1"/>
          </p:cNvPicPr>
          <p:nvPr/>
        </p:nvPicPr>
        <p:blipFill>
          <a:blip r:embed="rId3"/>
          <a:stretch>
            <a:fillRect/>
          </a:stretch>
        </p:blipFill>
        <p:spPr>
          <a:xfrm>
            <a:off x="2021982" y="1429555"/>
            <a:ext cx="7778841" cy="3721993"/>
          </a:xfrm>
          <a:prstGeom prst="rect">
            <a:avLst/>
          </a:prstGeom>
        </p:spPr>
      </p:pic>
    </p:spTree>
    <p:extLst>
      <p:ext uri="{BB962C8B-B14F-4D97-AF65-F5344CB8AC3E}">
        <p14:creationId xmlns:p14="http://schemas.microsoft.com/office/powerpoint/2010/main" val="342468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C9E4-C5D0-4579-AA3B-3C147B4EC3AC}"/>
              </a:ext>
            </a:extLst>
          </p:cNvPr>
          <p:cNvSpPr>
            <a:spLocks noGrp="1"/>
          </p:cNvSpPr>
          <p:nvPr>
            <p:ph type="title"/>
          </p:nvPr>
        </p:nvSpPr>
        <p:spPr>
          <a:xfrm>
            <a:off x="838200" y="365126"/>
            <a:ext cx="10515600" cy="620108"/>
          </a:xfrm>
        </p:spPr>
        <p:txBody>
          <a:bodyPr>
            <a:normAutofit/>
          </a:bodyPr>
          <a:lstStyle/>
          <a:p>
            <a:r>
              <a:rPr lang="en-US" sz="2800" b="1" i="0" u="none" strike="noStrike" baseline="0" dirty="0">
                <a:latin typeface="Times New Roman" panose="02020603050405020304" pitchFamily="18" charset="0"/>
                <a:cs typeface="Times New Roman" panose="02020603050405020304" pitchFamily="18" charset="0"/>
              </a:rPr>
              <a:t>for Statement</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C891-9C46-40A7-8969-8956BF65EEA5}"/>
              </a:ext>
            </a:extLst>
          </p:cNvPr>
          <p:cNvSpPr>
            <a:spLocks noGrp="1"/>
          </p:cNvSpPr>
          <p:nvPr>
            <p:ph idx="1"/>
          </p:nvPr>
        </p:nvSpPr>
        <p:spPr>
          <a:xfrm>
            <a:off x="838200" y="1107584"/>
            <a:ext cx="10515600" cy="1635616"/>
          </a:xfrm>
        </p:spPr>
        <p:txBody>
          <a:bodyPr>
            <a:normAutofit/>
          </a:bodyPr>
          <a:lstStyle/>
          <a:p>
            <a:pPr marL="0" indent="0" algn="l">
              <a:buNone/>
            </a:pPr>
            <a:r>
              <a:rPr lang="en-US" sz="2400" b="0" i="0" u="none" strike="noStrike" baseline="0" dirty="0">
                <a:latin typeface="Times New Roman" panose="02020603050405020304" pitchFamily="18" charset="0"/>
                <a:cs typeface="Times New Roman" panose="02020603050405020304" pitchFamily="18" charset="0"/>
              </a:rPr>
              <a:t>Like the while statement, the </a:t>
            </a:r>
            <a:r>
              <a:rPr lang="en-US" sz="2400" b="1" i="0" u="none" strike="noStrike" baseline="0" dirty="0">
                <a:latin typeface="Times New Roman" panose="02020603050405020304" pitchFamily="18" charset="0"/>
                <a:cs typeface="Times New Roman" panose="02020603050405020304" pitchFamily="18" charset="0"/>
              </a:rPr>
              <a:t>for statement </a:t>
            </a:r>
            <a:r>
              <a:rPr lang="en-US" sz="2400" b="0" i="0" u="none" strike="noStrike" baseline="0" dirty="0">
                <a:latin typeface="Times New Roman" panose="02020603050405020304" pitchFamily="18" charset="0"/>
                <a:cs typeface="Times New Roman" panose="02020603050405020304" pitchFamily="18" charset="0"/>
              </a:rPr>
              <a:t>allows you to </a:t>
            </a:r>
            <a:r>
              <a:rPr lang="en-US" sz="2400" b="0" i="1" u="none" strike="noStrike" baseline="0" dirty="0">
                <a:latin typeface="Times New Roman" panose="02020603050405020304" pitchFamily="18" charset="0"/>
                <a:cs typeface="Times New Roman" panose="02020603050405020304" pitchFamily="18" charset="0"/>
              </a:rPr>
              <a:t>repeat </a:t>
            </a:r>
            <a:r>
              <a:rPr lang="en-US" sz="2400" b="0" i="0" u="none" strike="noStrike" baseline="0" dirty="0">
                <a:latin typeface="Times New Roman" panose="02020603050405020304" pitchFamily="18" charset="0"/>
                <a:cs typeface="Times New Roman" panose="02020603050405020304" pitchFamily="18" charset="0"/>
              </a:rPr>
              <a:t>an action or several actions. The for statement performs its action(s) for each item in a </a:t>
            </a:r>
            <a:r>
              <a:rPr lang="en-US" sz="2400" b="1" i="0" u="none" strike="noStrike" baseline="0" dirty="0">
                <a:latin typeface="Times New Roman" panose="02020603050405020304" pitchFamily="18" charset="0"/>
                <a:cs typeface="Times New Roman" panose="02020603050405020304" pitchFamily="18" charset="0"/>
              </a:rPr>
              <a:t>sequence </a:t>
            </a:r>
            <a:r>
              <a:rPr lang="en-US" sz="2400" b="0" i="0" u="none" strike="noStrike" baseline="0" dirty="0">
                <a:latin typeface="Times New Roman" panose="02020603050405020304" pitchFamily="18" charset="0"/>
                <a:cs typeface="Times New Roman" panose="02020603050405020304" pitchFamily="18" charset="0"/>
              </a:rPr>
              <a:t>of items. For example, a string is a sequence of individual characters. Let’s display 'Programming' with its characters separated by two spaces:</a:t>
            </a:r>
            <a:endParaRPr lang="en-US" sz="2400" dirty="0">
              <a:latin typeface="Times New Roman" panose="02020603050405020304" pitchFamily="18" charset="0"/>
              <a:cs typeface="Times New Roman" panose="02020603050405020304" pitchFamily="18" charset="0"/>
            </a:endParaRPr>
          </a:p>
        </p:txBody>
      </p:sp>
      <p:pic>
        <p:nvPicPr>
          <p:cNvPr id="5" name="Content Placeholder 7">
            <a:extLst>
              <a:ext uri="{FF2B5EF4-FFF2-40B4-BE49-F238E27FC236}">
                <a16:creationId xmlns:a16="http://schemas.microsoft.com/office/drawing/2014/main" id="{3F9893D1-5082-4A08-9A45-62B3972A60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a:prstGeom prst="rect">
            <a:avLst/>
          </a:prstGeom>
        </p:spPr>
      </p:pic>
      <p:sp>
        <p:nvSpPr>
          <p:cNvPr id="4" name="TextBox 3">
            <a:extLst>
              <a:ext uri="{FF2B5EF4-FFF2-40B4-BE49-F238E27FC236}">
                <a16:creationId xmlns:a16="http://schemas.microsoft.com/office/drawing/2014/main" id="{91D53DDB-DC4E-40AE-B8EB-CE8C1E9C9F0D}"/>
              </a:ext>
            </a:extLst>
          </p:cNvPr>
          <p:cNvSpPr txBox="1"/>
          <p:nvPr/>
        </p:nvSpPr>
        <p:spPr>
          <a:xfrm>
            <a:off x="2176530" y="3195871"/>
            <a:ext cx="7328079" cy="1323439"/>
          </a:xfrm>
          <a:prstGeom prst="rect">
            <a:avLst/>
          </a:prstGeom>
          <a:noFill/>
        </p:spPr>
        <p:txBody>
          <a:bodyPr wrap="square" rtlCol="0">
            <a:spAutoFit/>
          </a:bodyPr>
          <a:lstStyle/>
          <a:p>
            <a:pPr algn="l"/>
            <a:r>
              <a:rPr lang="en-US" sz="2000" b="0" i="0" u="none" strike="noStrike" baseline="0" dirty="0">
                <a:latin typeface="Arial Rounded MT Bold" panose="020F0704030504030204" pitchFamily="34" charset="0"/>
              </a:rPr>
              <a:t>In [1]: for character in 'Programming':</a:t>
            </a:r>
          </a:p>
          <a:p>
            <a:pPr algn="l"/>
            <a:r>
              <a:rPr lang="en-US" sz="2000" b="0" i="0" u="none" strike="noStrike" baseline="0" dirty="0">
                <a:latin typeface="Arial Rounded MT Bold" panose="020F0704030504030204" pitchFamily="34" charset="0"/>
              </a:rPr>
              <a:t>...:                     print(character, end='  ')</a:t>
            </a:r>
          </a:p>
          <a:p>
            <a:pPr algn="l"/>
            <a:r>
              <a:rPr lang="en-US" sz="2000" b="0" i="0" u="none" strike="noStrike" baseline="0" dirty="0">
                <a:latin typeface="Arial Rounded MT Bold" panose="020F0704030504030204" pitchFamily="34" charset="0"/>
              </a:rPr>
              <a:t>...:</a:t>
            </a:r>
          </a:p>
          <a:p>
            <a:pPr algn="l"/>
            <a:r>
              <a:rPr lang="pt-BR" sz="2000" b="0" i="0" u="none" strike="noStrike" baseline="0" dirty="0">
                <a:latin typeface="Arial Rounded MT Bold" panose="020F0704030504030204" pitchFamily="34" charset="0"/>
              </a:rPr>
              <a:t>P r o g r a m m i n g</a:t>
            </a:r>
          </a:p>
        </p:txBody>
      </p:sp>
    </p:spTree>
    <p:extLst>
      <p:ext uri="{BB962C8B-B14F-4D97-AF65-F5344CB8AC3E}">
        <p14:creationId xmlns:p14="http://schemas.microsoft.com/office/powerpoint/2010/main" val="168314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375B-D496-4883-9799-EFBBD8DCA7F1}"/>
              </a:ext>
            </a:extLst>
          </p:cNvPr>
          <p:cNvSpPr>
            <a:spLocks noGrp="1"/>
          </p:cNvSpPr>
          <p:nvPr>
            <p:ph type="title"/>
          </p:nvPr>
        </p:nvSpPr>
        <p:spPr>
          <a:xfrm>
            <a:off x="838200" y="365126"/>
            <a:ext cx="10515600" cy="652306"/>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for Statement Flowchart</a:t>
            </a:r>
            <a:endParaRPr lang="en-US"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DC3A914-DBAA-4BD2-8EB8-2E6529A717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a:prstGeom prst="rect">
            <a:avLst/>
          </a:prstGeom>
        </p:spPr>
      </p:pic>
      <p:pic>
        <p:nvPicPr>
          <p:cNvPr id="7" name="Picture 6">
            <a:extLst>
              <a:ext uri="{FF2B5EF4-FFF2-40B4-BE49-F238E27FC236}">
                <a16:creationId xmlns:a16="http://schemas.microsoft.com/office/drawing/2014/main" id="{F2416194-A072-4B89-99CA-BF78821843B6}"/>
              </a:ext>
            </a:extLst>
          </p:cNvPr>
          <p:cNvPicPr>
            <a:picLocks noChangeAspect="1"/>
          </p:cNvPicPr>
          <p:nvPr/>
        </p:nvPicPr>
        <p:blipFill>
          <a:blip r:embed="rId3"/>
          <a:stretch>
            <a:fillRect/>
          </a:stretch>
        </p:blipFill>
        <p:spPr>
          <a:xfrm>
            <a:off x="2039154" y="1987938"/>
            <a:ext cx="8113691" cy="3380419"/>
          </a:xfrm>
          <a:prstGeom prst="rect">
            <a:avLst/>
          </a:prstGeom>
        </p:spPr>
      </p:pic>
      <p:sp>
        <p:nvSpPr>
          <p:cNvPr id="10" name="TextBox 9">
            <a:extLst>
              <a:ext uri="{FF2B5EF4-FFF2-40B4-BE49-F238E27FC236}">
                <a16:creationId xmlns:a16="http://schemas.microsoft.com/office/drawing/2014/main" id="{0144464C-8A2F-4C85-B5BA-EB0950FEC556}"/>
              </a:ext>
            </a:extLst>
          </p:cNvPr>
          <p:cNvSpPr txBox="1"/>
          <p:nvPr/>
        </p:nvSpPr>
        <p:spPr>
          <a:xfrm>
            <a:off x="838199" y="1017432"/>
            <a:ext cx="9413383" cy="461665"/>
          </a:xfrm>
          <a:prstGeom prst="rect">
            <a:avLst/>
          </a:prstGeom>
          <a:noFill/>
        </p:spPr>
        <p:txBody>
          <a:bodyPr wrap="square">
            <a:spAutoFit/>
          </a:bodyPr>
          <a:lstStyle/>
          <a:p>
            <a:r>
              <a:rPr lang="en-US" sz="2400" b="0" i="0" u="none" strike="noStrike" baseline="0" dirty="0">
                <a:latin typeface="Times New Roman" panose="02020603050405020304" pitchFamily="18" charset="0"/>
                <a:cs typeface="Times New Roman" panose="02020603050405020304" pitchFamily="18" charset="0"/>
              </a:rPr>
              <a:t>The for statement’s flowchart is similar to that of the while statement: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33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7E08-6571-4348-BA2B-82DC51A7F8E0}"/>
              </a:ext>
            </a:extLst>
          </p:cNvPr>
          <p:cNvSpPr>
            <a:spLocks noGrp="1"/>
          </p:cNvSpPr>
          <p:nvPr>
            <p:ph type="title"/>
          </p:nvPr>
        </p:nvSpPr>
        <p:spPr>
          <a:xfrm>
            <a:off x="838200" y="365125"/>
            <a:ext cx="10515600" cy="819731"/>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Iterables , Lists and Iterators</a:t>
            </a:r>
            <a:endParaRPr lang="en-US" sz="2400" dirty="0">
              <a:latin typeface="Times New Roman" panose="02020603050405020304" pitchFamily="18" charset="0"/>
              <a:cs typeface="Times New Roman" panose="02020603050405020304" pitchFamily="18" charset="0"/>
            </a:endParaRPr>
          </a:p>
        </p:txBody>
      </p:sp>
      <p:pic>
        <p:nvPicPr>
          <p:cNvPr id="5" name="Content Placeholder 7">
            <a:extLst>
              <a:ext uri="{FF2B5EF4-FFF2-40B4-BE49-F238E27FC236}">
                <a16:creationId xmlns:a16="http://schemas.microsoft.com/office/drawing/2014/main" id="{9DBC1B67-3C1C-48A6-9423-6015B34E10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a:prstGeom prst="rect">
            <a:avLst/>
          </a:prstGeom>
        </p:spPr>
      </p:pic>
      <p:sp>
        <p:nvSpPr>
          <p:cNvPr id="4" name="TextBox 3">
            <a:extLst>
              <a:ext uri="{FF2B5EF4-FFF2-40B4-BE49-F238E27FC236}">
                <a16:creationId xmlns:a16="http://schemas.microsoft.com/office/drawing/2014/main" id="{A7ECCF08-A88E-4BED-AC2B-E463AB91F8D6}"/>
              </a:ext>
            </a:extLst>
          </p:cNvPr>
          <p:cNvSpPr txBox="1"/>
          <p:nvPr/>
        </p:nvSpPr>
        <p:spPr>
          <a:xfrm>
            <a:off x="724696" y="1313645"/>
            <a:ext cx="11243255" cy="1323439"/>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The sequence to the right of the for statement’s in keyword must be an </a:t>
            </a:r>
            <a:r>
              <a:rPr lang="en-US" sz="2000" b="1" i="0" u="none" strike="noStrike" baseline="0" dirty="0">
                <a:latin typeface="Times New Roman" panose="02020603050405020304" pitchFamily="18" charset="0"/>
                <a:cs typeface="Times New Roman" panose="02020603050405020304" pitchFamily="18" charset="0"/>
              </a:rPr>
              <a:t>iterable</a:t>
            </a:r>
            <a:r>
              <a:rPr lang="en-US" sz="2000" b="0" i="0" u="none" strike="noStrike" baseline="0" dirty="0">
                <a:latin typeface="Times New Roman" panose="02020603050405020304" pitchFamily="18" charset="0"/>
                <a:cs typeface="Times New Roman" panose="02020603050405020304" pitchFamily="18" charset="0"/>
              </a:rPr>
              <a:t>. An iterable</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an object from which the for statement can take one item at a time until no more items remain. Python has other iterable sequence types besides strings. One of the most common is a </a:t>
            </a:r>
            <a:r>
              <a:rPr lang="en-US" sz="2000" b="1" i="0" u="none" strike="noStrike" baseline="0" dirty="0">
                <a:latin typeface="Times New Roman" panose="02020603050405020304" pitchFamily="18" charset="0"/>
                <a:cs typeface="Times New Roman" panose="02020603050405020304" pitchFamily="18" charset="0"/>
              </a:rPr>
              <a:t>list</a:t>
            </a:r>
            <a:r>
              <a:rPr lang="en-US" sz="2000" b="0" i="0" u="none" strike="noStrike" baseline="0" dirty="0">
                <a:latin typeface="Times New Roman" panose="02020603050405020304" pitchFamily="18" charset="0"/>
                <a:cs typeface="Times New Roman" panose="02020603050405020304" pitchFamily="18" charset="0"/>
              </a:rPr>
              <a:t>, which is a comma-separated collection of items enclosed in square brackets ([ and ]). The following code totals five integers in a list:</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71CDB4-C5B3-4BF9-9F9D-9EDEB732A2AF}"/>
              </a:ext>
            </a:extLst>
          </p:cNvPr>
          <p:cNvSpPr txBox="1"/>
          <p:nvPr/>
        </p:nvSpPr>
        <p:spPr>
          <a:xfrm>
            <a:off x="1622738" y="3097532"/>
            <a:ext cx="7972023" cy="1938992"/>
          </a:xfrm>
          <a:prstGeom prst="rect">
            <a:avLst/>
          </a:prstGeom>
          <a:noFill/>
        </p:spPr>
        <p:txBody>
          <a:bodyPr wrap="square" rtlCol="0">
            <a:spAutoFit/>
          </a:bodyPr>
          <a:lstStyle/>
          <a:p>
            <a:pPr algn="l"/>
            <a:r>
              <a:rPr lang="en-US" sz="2000" b="0" i="0" u="none" strike="noStrike" baseline="0" dirty="0">
                <a:latin typeface="Arial Rounded MT Bold" panose="020F0704030504030204" pitchFamily="34" charset="0"/>
              </a:rPr>
              <a:t>In [3]: total = 0</a:t>
            </a:r>
          </a:p>
          <a:p>
            <a:pPr algn="l"/>
            <a:r>
              <a:rPr lang="en-US" sz="2000" b="0" i="0" u="none" strike="noStrike" baseline="0" dirty="0">
                <a:latin typeface="Arial Rounded MT Bold" panose="020F0704030504030204" pitchFamily="34" charset="0"/>
              </a:rPr>
              <a:t>In [4]: for number in [2, -3, 0, 17, 9]:</a:t>
            </a:r>
          </a:p>
          <a:p>
            <a:pPr algn="l"/>
            <a:r>
              <a:rPr lang="en-US" sz="2000" b="0" i="0" u="none" strike="noStrike" baseline="0" dirty="0">
                <a:latin typeface="Arial Rounded MT Bold" panose="020F0704030504030204" pitchFamily="34" charset="0"/>
              </a:rPr>
              <a:t>...:                       total = total + number</a:t>
            </a:r>
          </a:p>
          <a:p>
            <a:pPr algn="l"/>
            <a:r>
              <a:rPr lang="en-US" sz="2000" b="0" i="0" u="none" strike="noStrike" baseline="0" dirty="0">
                <a:latin typeface="Arial Rounded MT Bold" panose="020F0704030504030204" pitchFamily="34" charset="0"/>
              </a:rPr>
              <a:t>...:</a:t>
            </a:r>
          </a:p>
          <a:p>
            <a:pPr algn="l"/>
            <a:r>
              <a:rPr lang="en-US" sz="2000" b="0" i="0" u="none" strike="noStrike" baseline="0" dirty="0">
                <a:latin typeface="Arial Rounded MT Bold" panose="020F0704030504030204" pitchFamily="34" charset="0"/>
              </a:rPr>
              <a:t>In [5]: total</a:t>
            </a:r>
          </a:p>
          <a:p>
            <a:pPr algn="l"/>
            <a:r>
              <a:rPr lang="en-US" sz="2000" b="0" i="0" u="none" strike="noStrike" baseline="0" dirty="0">
                <a:latin typeface="Arial Rounded MT Bold" panose="020F0704030504030204" pitchFamily="34" charset="0"/>
              </a:rPr>
              <a:t>Out[5]: 25</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026258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F424-31B9-4FE8-883B-4DB50DE22C33}"/>
              </a:ext>
            </a:extLst>
          </p:cNvPr>
          <p:cNvSpPr>
            <a:spLocks noGrp="1"/>
          </p:cNvSpPr>
          <p:nvPr>
            <p:ph type="title"/>
          </p:nvPr>
        </p:nvSpPr>
        <p:spPr>
          <a:xfrm>
            <a:off x="735169" y="277611"/>
            <a:ext cx="10515600" cy="546637"/>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Built-In range Function</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61AE53-1680-43F3-9C8E-2D819F5E7073}"/>
              </a:ext>
            </a:extLst>
          </p:cNvPr>
          <p:cNvSpPr>
            <a:spLocks noGrp="1"/>
          </p:cNvSpPr>
          <p:nvPr>
            <p:ph idx="1"/>
          </p:nvPr>
        </p:nvSpPr>
        <p:spPr>
          <a:xfrm>
            <a:off x="838200" y="1059143"/>
            <a:ext cx="10515600" cy="840125"/>
          </a:xfrm>
        </p:spPr>
        <p:txBody>
          <a:bodyPr>
            <a:normAutofit/>
          </a:bodyPr>
          <a:lstStyle/>
          <a:p>
            <a:pPr marL="0" indent="0" algn="l">
              <a:buNone/>
            </a:pPr>
            <a:r>
              <a:rPr lang="en-US" sz="2000" b="0" i="0" u="none" strike="noStrike" baseline="0" dirty="0">
                <a:latin typeface="Times New Roman" panose="02020603050405020304" pitchFamily="18" charset="0"/>
                <a:cs typeface="Times New Roman" panose="02020603050405020304" pitchFamily="18" charset="0"/>
              </a:rPr>
              <a:t>Let’s use a for statement and the built-in </a:t>
            </a:r>
            <a:r>
              <a:rPr lang="en-US" sz="2000" b="1" i="0" u="none" strike="noStrike" baseline="0" dirty="0">
                <a:latin typeface="Times New Roman" panose="02020603050405020304" pitchFamily="18" charset="0"/>
                <a:cs typeface="Times New Roman" panose="02020603050405020304" pitchFamily="18" charset="0"/>
              </a:rPr>
              <a:t>range function </a:t>
            </a:r>
            <a:r>
              <a:rPr lang="en-US" sz="2000" b="0" i="0" u="none" strike="noStrike" baseline="0" dirty="0">
                <a:latin typeface="Times New Roman" panose="02020603050405020304" pitchFamily="18" charset="0"/>
                <a:cs typeface="Times New Roman" panose="02020603050405020304" pitchFamily="18" charset="0"/>
              </a:rPr>
              <a:t>to iterate precisely 10 times, displaying the values from 0 through 9:</a:t>
            </a:r>
            <a:endParaRPr lang="en-US" sz="2000" dirty="0">
              <a:latin typeface="Times New Roman" panose="02020603050405020304" pitchFamily="18" charset="0"/>
              <a:cs typeface="Times New Roman" panose="02020603050405020304" pitchFamily="18" charset="0"/>
            </a:endParaRPr>
          </a:p>
        </p:txBody>
      </p:sp>
      <p:pic>
        <p:nvPicPr>
          <p:cNvPr id="5" name="Content Placeholder 7">
            <a:extLst>
              <a:ext uri="{FF2B5EF4-FFF2-40B4-BE49-F238E27FC236}">
                <a16:creationId xmlns:a16="http://schemas.microsoft.com/office/drawing/2014/main" id="{8D456BD3-C807-466C-B8D6-11E2A9B751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a:prstGeom prst="rect">
            <a:avLst/>
          </a:prstGeom>
        </p:spPr>
      </p:pic>
      <p:sp>
        <p:nvSpPr>
          <p:cNvPr id="4" name="TextBox 3">
            <a:extLst>
              <a:ext uri="{FF2B5EF4-FFF2-40B4-BE49-F238E27FC236}">
                <a16:creationId xmlns:a16="http://schemas.microsoft.com/office/drawing/2014/main" id="{7F2A36EA-2B6E-469B-A6A9-1421459A3992}"/>
              </a:ext>
            </a:extLst>
          </p:cNvPr>
          <p:cNvSpPr txBox="1"/>
          <p:nvPr/>
        </p:nvSpPr>
        <p:spPr>
          <a:xfrm>
            <a:off x="1262129" y="2027284"/>
            <a:ext cx="7946265" cy="1323439"/>
          </a:xfrm>
          <a:prstGeom prst="rect">
            <a:avLst/>
          </a:prstGeom>
          <a:noFill/>
        </p:spPr>
        <p:txBody>
          <a:bodyPr wrap="square" rtlCol="0">
            <a:spAutoFit/>
          </a:bodyPr>
          <a:lstStyle/>
          <a:p>
            <a:pPr algn="l"/>
            <a:r>
              <a:rPr lang="en-US" sz="2000" b="0" i="0" u="none" strike="noStrike" baseline="0" dirty="0">
                <a:latin typeface="Arial Rounded MT Bold" panose="020F0704030504030204" pitchFamily="34" charset="0"/>
              </a:rPr>
              <a:t>In [6]: for counter in range(10):</a:t>
            </a:r>
          </a:p>
          <a:p>
            <a:pPr algn="l"/>
            <a:r>
              <a:rPr lang="en-US" sz="2000" b="0" i="0" u="none" strike="noStrike" baseline="0" dirty="0">
                <a:latin typeface="Arial Rounded MT Bold" panose="020F0704030504030204" pitchFamily="34" charset="0"/>
              </a:rPr>
              <a:t>...:                   print(counter, end=' ')</a:t>
            </a:r>
          </a:p>
          <a:p>
            <a:pPr algn="l"/>
            <a:r>
              <a:rPr lang="en-US" sz="2000" b="0" i="0" u="none" strike="noStrike" baseline="0" dirty="0">
                <a:latin typeface="Arial Rounded MT Bold" panose="020F0704030504030204" pitchFamily="34" charset="0"/>
              </a:rPr>
              <a:t>...:</a:t>
            </a:r>
          </a:p>
          <a:p>
            <a:pPr algn="l"/>
            <a:r>
              <a:rPr lang="en-US" sz="2000" b="0" i="0" u="none" strike="noStrike" baseline="0" dirty="0">
                <a:latin typeface="Arial Rounded MT Bold" panose="020F0704030504030204" pitchFamily="34" charset="0"/>
              </a:rPr>
              <a:t>0 1 2 3 4 5 6 7 8 9</a:t>
            </a:r>
            <a:endParaRPr lang="en-US" sz="2000" dirty="0">
              <a:latin typeface="Arial Rounded MT Bold" panose="020F0704030504030204" pitchFamily="34" charset="0"/>
            </a:endParaRPr>
          </a:p>
        </p:txBody>
      </p:sp>
      <p:sp>
        <p:nvSpPr>
          <p:cNvPr id="6" name="TextBox 5">
            <a:extLst>
              <a:ext uri="{FF2B5EF4-FFF2-40B4-BE49-F238E27FC236}">
                <a16:creationId xmlns:a16="http://schemas.microsoft.com/office/drawing/2014/main" id="{85FDB90B-157B-4F20-837F-4D59040A19D6}"/>
              </a:ext>
            </a:extLst>
          </p:cNvPr>
          <p:cNvSpPr txBox="1"/>
          <p:nvPr/>
        </p:nvSpPr>
        <p:spPr>
          <a:xfrm>
            <a:off x="476518" y="3670479"/>
            <a:ext cx="11715482" cy="400110"/>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 Use the range function and a for statement to calculate the total of the integers from 0 through 1,000,000.</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36417FB-93CA-4CD8-BF1A-49029E3AD9FF}"/>
              </a:ext>
            </a:extLst>
          </p:cNvPr>
          <p:cNvSpPr txBox="1"/>
          <p:nvPr/>
        </p:nvSpPr>
        <p:spPr>
          <a:xfrm>
            <a:off x="2419081" y="4361307"/>
            <a:ext cx="7830355" cy="1938992"/>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In [1]: total = 0</a:t>
            </a:r>
          </a:p>
          <a:p>
            <a:pPr algn="l"/>
            <a:r>
              <a:rPr lang="en-US" sz="2000" b="0" i="0" u="none" strike="noStrike" baseline="0" dirty="0">
                <a:latin typeface="Times New Roman" panose="02020603050405020304" pitchFamily="18" charset="0"/>
                <a:cs typeface="Times New Roman" panose="02020603050405020304" pitchFamily="18" charset="0"/>
              </a:rPr>
              <a:t>In [2]: for number in range(1000001):</a:t>
            </a:r>
          </a:p>
          <a:p>
            <a:pPr algn="l"/>
            <a:r>
              <a:rPr lang="en-US" sz="2000" b="0" i="0" u="none" strike="noStrike" baseline="0" dirty="0">
                <a:latin typeface="Times New Roman" panose="02020603050405020304" pitchFamily="18" charset="0"/>
                <a:cs typeface="Times New Roman" panose="02020603050405020304" pitchFamily="18" charset="0"/>
              </a:rPr>
              <a:t>...:                     total = total + number</a:t>
            </a:r>
          </a:p>
          <a:p>
            <a:pPr algn="l"/>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In [3]: total</a:t>
            </a:r>
          </a:p>
          <a:p>
            <a:pPr algn="l"/>
            <a:r>
              <a:rPr lang="en-US" sz="2000" b="0" i="0" u="none" strike="noStrike" baseline="0" dirty="0">
                <a:latin typeface="Times New Roman" panose="02020603050405020304" pitchFamily="18" charset="0"/>
                <a:cs typeface="Times New Roman" panose="02020603050405020304" pitchFamily="18" charset="0"/>
              </a:rPr>
              <a:t>Out[3]: 500000500000</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37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8757-B4B1-4933-A916-1EC262E4FDD5}"/>
              </a:ext>
            </a:extLst>
          </p:cNvPr>
          <p:cNvSpPr>
            <a:spLocks noGrp="1"/>
          </p:cNvSpPr>
          <p:nvPr>
            <p:ph type="title"/>
          </p:nvPr>
        </p:nvSpPr>
        <p:spPr>
          <a:xfrm>
            <a:off x="838200" y="365125"/>
            <a:ext cx="10515600" cy="575033"/>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Built-In Function range: A Deeper Look</a:t>
            </a:r>
            <a:endParaRPr lang="en-US" sz="2400" dirty="0">
              <a:latin typeface="Times New Roman" panose="02020603050405020304" pitchFamily="18" charset="0"/>
              <a:cs typeface="Times New Roman" panose="02020603050405020304" pitchFamily="18" charset="0"/>
            </a:endParaRPr>
          </a:p>
        </p:txBody>
      </p:sp>
      <p:pic>
        <p:nvPicPr>
          <p:cNvPr id="5" name="Content Placeholder 7">
            <a:extLst>
              <a:ext uri="{FF2B5EF4-FFF2-40B4-BE49-F238E27FC236}">
                <a16:creationId xmlns:a16="http://schemas.microsoft.com/office/drawing/2014/main" id="{D0733C78-A4DE-4261-ACD4-5E5291ACC3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a:prstGeom prst="rect">
            <a:avLst/>
          </a:prstGeom>
        </p:spPr>
      </p:pic>
      <p:sp>
        <p:nvSpPr>
          <p:cNvPr id="4" name="TextBox 3">
            <a:extLst>
              <a:ext uri="{FF2B5EF4-FFF2-40B4-BE49-F238E27FC236}">
                <a16:creationId xmlns:a16="http://schemas.microsoft.com/office/drawing/2014/main" id="{16FBEB59-753C-4955-84F6-B464AE423CE3}"/>
              </a:ext>
            </a:extLst>
          </p:cNvPr>
          <p:cNvSpPr txBox="1"/>
          <p:nvPr/>
        </p:nvSpPr>
        <p:spPr>
          <a:xfrm>
            <a:off x="838200" y="1120462"/>
            <a:ext cx="10702344" cy="1323439"/>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Function range also has two- and three-argument versions. As you’ve seen, range’s one argument</a:t>
            </a:r>
          </a:p>
          <a:p>
            <a:pPr algn="l"/>
            <a:r>
              <a:rPr lang="en-US" sz="2000" b="0" i="0" u="none" strike="noStrike" baseline="0" dirty="0">
                <a:latin typeface="Times New Roman" panose="02020603050405020304" pitchFamily="18" charset="0"/>
                <a:cs typeface="Times New Roman" panose="02020603050405020304" pitchFamily="18" charset="0"/>
              </a:rPr>
              <a:t>version produces a sequence of consecutive integers from 0 up to, but not including, the argument’s value. Function range’s two-argument version produces a sequence of consecutive integers from its first argument’s value up to, but not including, the second argument’s value, as in:</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B17ABFA-3F8D-40B6-AD30-D42A06846002}"/>
              </a:ext>
            </a:extLst>
          </p:cNvPr>
          <p:cNvSpPr txBox="1"/>
          <p:nvPr/>
        </p:nvSpPr>
        <p:spPr>
          <a:xfrm>
            <a:off x="1390918" y="2767280"/>
            <a:ext cx="8075053" cy="1323439"/>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In [1]: for number in range(5, 10):</a:t>
            </a:r>
          </a:p>
          <a:p>
            <a:pPr algn="l"/>
            <a:r>
              <a:rPr lang="en-US" sz="2000" b="0" i="0" u="none" strike="noStrike" baseline="0" dirty="0">
                <a:latin typeface="Times New Roman" panose="02020603050405020304" pitchFamily="18" charset="0"/>
                <a:cs typeface="Times New Roman" panose="02020603050405020304" pitchFamily="18" charset="0"/>
              </a:rPr>
              <a:t>...:             print(number, end=' ')</a:t>
            </a:r>
          </a:p>
          <a:p>
            <a:pPr algn="l"/>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5 6 7 8 9</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9A74777-BD7A-4F8D-911C-68EA1BF51B7F}"/>
              </a:ext>
            </a:extLst>
          </p:cNvPr>
          <p:cNvSpPr txBox="1"/>
          <p:nvPr/>
        </p:nvSpPr>
        <p:spPr>
          <a:xfrm>
            <a:off x="871471" y="4258643"/>
            <a:ext cx="11023242" cy="1015663"/>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Function range’s three-argument version produces a sequence of integers from its first argument’s value up to, but not including, the second argument’s value, </a:t>
            </a:r>
            <a:r>
              <a:rPr lang="en-US" sz="2000" b="0" i="1" u="none" strike="noStrike" baseline="0" dirty="0">
                <a:latin typeface="Times New Roman" panose="02020603050405020304" pitchFamily="18" charset="0"/>
                <a:cs typeface="Times New Roman" panose="02020603050405020304" pitchFamily="18" charset="0"/>
              </a:rPr>
              <a:t>incrementing </a:t>
            </a:r>
            <a:r>
              <a:rPr lang="en-US" sz="2000" b="0" i="0" u="none" strike="noStrike" baseline="0" dirty="0">
                <a:latin typeface="Times New Roman" panose="02020603050405020304" pitchFamily="18" charset="0"/>
                <a:cs typeface="Times New Roman" panose="02020603050405020304" pitchFamily="18" charset="0"/>
              </a:rPr>
              <a:t>by the third argument’s value, which is known as the </a:t>
            </a:r>
            <a:r>
              <a:rPr lang="en-US" sz="2000" b="1" i="0" u="none" strike="noStrike" baseline="0" dirty="0">
                <a:latin typeface="Times New Roman" panose="02020603050405020304" pitchFamily="18" charset="0"/>
                <a:cs typeface="Times New Roman" panose="02020603050405020304" pitchFamily="18" charset="0"/>
              </a:rPr>
              <a:t>step</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2586FC1-6C6E-492C-8DAE-0160799F16F6}"/>
              </a:ext>
            </a:extLst>
          </p:cNvPr>
          <p:cNvSpPr txBox="1"/>
          <p:nvPr/>
        </p:nvSpPr>
        <p:spPr>
          <a:xfrm>
            <a:off x="3368362" y="5292546"/>
            <a:ext cx="5962918" cy="1200329"/>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cs typeface="Times New Roman" panose="02020603050405020304" pitchFamily="18" charset="0"/>
              </a:rPr>
              <a:t>In [2]: for number in range(0, 10, 2):</a:t>
            </a:r>
          </a:p>
          <a:p>
            <a:pPr algn="l"/>
            <a:r>
              <a:rPr lang="en-US" sz="1800" b="0" i="0" u="none" strike="noStrike" baseline="0" dirty="0">
                <a:latin typeface="Times New Roman" panose="02020603050405020304" pitchFamily="18" charset="0"/>
                <a:cs typeface="Times New Roman" panose="02020603050405020304" pitchFamily="18" charset="0"/>
              </a:rPr>
              <a:t>...:                  print(number, end=' ')</a:t>
            </a:r>
          </a:p>
          <a:p>
            <a:pPr algn="l"/>
            <a:r>
              <a:rPr lang="en-US" sz="1800" b="0" i="0" u="none" strike="noStrike" baseline="0" dirty="0">
                <a:latin typeface="Times New Roman" panose="02020603050405020304" pitchFamily="18" charset="0"/>
                <a:cs typeface="Times New Roman" panose="02020603050405020304" pitchFamily="18" charset="0"/>
              </a:rPr>
              <a:t>...:</a:t>
            </a:r>
          </a:p>
          <a:p>
            <a:pPr algn="l"/>
            <a:r>
              <a:rPr lang="en-US" sz="1800" b="0" i="0" u="none" strike="noStrike" baseline="0" dirty="0">
                <a:latin typeface="Times New Roman" panose="02020603050405020304" pitchFamily="18" charset="0"/>
                <a:cs typeface="Times New Roman" panose="02020603050405020304" pitchFamily="18" charset="0"/>
              </a:rPr>
              <a:t>0 2 4 6 8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250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20626C-0370-4C32-BE01-5DC660F9EAC0}"/>
              </a:ext>
            </a:extLst>
          </p:cNvPr>
          <p:cNvSpPr txBox="1"/>
          <p:nvPr/>
        </p:nvSpPr>
        <p:spPr>
          <a:xfrm>
            <a:off x="746974" y="746975"/>
            <a:ext cx="11294771" cy="1200329"/>
          </a:xfrm>
          <a:prstGeom prst="rect">
            <a:avLst/>
          </a:prstGeom>
          <a:noFill/>
        </p:spPr>
        <p:txBody>
          <a:bodyPr wrap="square" rtlCol="0">
            <a:spAutoFit/>
          </a:bodyPr>
          <a:lstStyle/>
          <a:p>
            <a:pPr algn="l"/>
            <a:r>
              <a:rPr lang="en-US" sz="2400" b="0" i="0" u="none" strike="noStrike" baseline="0" dirty="0">
                <a:latin typeface="Times New Roman" panose="02020603050405020304" pitchFamily="18" charset="0"/>
                <a:cs typeface="Times New Roman" panose="02020603050405020304" pitchFamily="18" charset="0"/>
              </a:rPr>
              <a:t>If the third argument is negative, the sequence progresses from the first argument’s value </a:t>
            </a:r>
            <a:r>
              <a:rPr lang="en-US" sz="2400" b="0" i="1" u="none" strike="noStrike" baseline="0" dirty="0">
                <a:latin typeface="Times New Roman" panose="02020603050405020304" pitchFamily="18" charset="0"/>
                <a:cs typeface="Times New Roman" panose="02020603050405020304" pitchFamily="18" charset="0"/>
              </a:rPr>
              <a:t>down </a:t>
            </a:r>
            <a:r>
              <a:rPr lang="en-US" sz="2400" b="0" i="0" u="none" strike="noStrike" baseline="0" dirty="0">
                <a:latin typeface="Times New Roman" panose="02020603050405020304" pitchFamily="18" charset="0"/>
                <a:cs typeface="Times New Roman" panose="02020603050405020304" pitchFamily="18" charset="0"/>
              </a:rPr>
              <a:t>to, but not including the second argument’s value, </a:t>
            </a:r>
            <a:r>
              <a:rPr lang="en-US" sz="2400" b="0" i="1" u="none" strike="noStrike" baseline="0" dirty="0">
                <a:latin typeface="Times New Roman" panose="02020603050405020304" pitchFamily="18" charset="0"/>
                <a:cs typeface="Times New Roman" panose="02020603050405020304" pitchFamily="18" charset="0"/>
              </a:rPr>
              <a:t>decrementing </a:t>
            </a:r>
            <a:r>
              <a:rPr lang="en-US" sz="2400" b="0" i="0" u="none" strike="noStrike" baseline="0" dirty="0">
                <a:latin typeface="Times New Roman" panose="02020603050405020304" pitchFamily="18" charset="0"/>
                <a:cs typeface="Times New Roman" panose="02020603050405020304" pitchFamily="18" charset="0"/>
              </a:rPr>
              <a:t>by the third argument’s value, as in:</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4E7BD53-A9EB-4296-A43B-28887245A525}"/>
              </a:ext>
            </a:extLst>
          </p:cNvPr>
          <p:cNvSpPr txBox="1"/>
          <p:nvPr/>
        </p:nvSpPr>
        <p:spPr>
          <a:xfrm>
            <a:off x="2653046" y="2279560"/>
            <a:ext cx="7482625" cy="1323439"/>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In [3]: for number in range(10, 0, -2):</a:t>
            </a:r>
          </a:p>
          <a:p>
            <a:pPr algn="l"/>
            <a:r>
              <a:rPr lang="en-US" sz="2000" b="0" i="0" u="none" strike="noStrike" baseline="0" dirty="0">
                <a:latin typeface="Times New Roman" panose="02020603050405020304" pitchFamily="18" charset="0"/>
                <a:cs typeface="Times New Roman" panose="02020603050405020304" pitchFamily="18" charset="0"/>
              </a:rPr>
              <a:t>...:                 print(number, end=' ')</a:t>
            </a:r>
          </a:p>
          <a:p>
            <a:pPr algn="l"/>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10 8 6 4 2</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CC56D1B-A4A9-422D-B961-30679221E5CC}"/>
              </a:ext>
            </a:extLst>
          </p:cNvPr>
          <p:cNvSpPr txBox="1"/>
          <p:nvPr/>
        </p:nvSpPr>
        <p:spPr>
          <a:xfrm>
            <a:off x="802783" y="4062642"/>
            <a:ext cx="10586434" cy="400110"/>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Use for and range to sum the even integers from 2 through 100, then display the sum.</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3DB937-D484-43A5-A401-580E36BF294B}"/>
              </a:ext>
            </a:extLst>
          </p:cNvPr>
          <p:cNvSpPr txBox="1"/>
          <p:nvPr/>
        </p:nvSpPr>
        <p:spPr>
          <a:xfrm>
            <a:off x="2125013" y="4623515"/>
            <a:ext cx="6851561" cy="1754326"/>
          </a:xfrm>
          <a:prstGeom prst="rect">
            <a:avLst/>
          </a:prstGeom>
          <a:noFill/>
        </p:spPr>
        <p:txBody>
          <a:bodyPr wrap="square" rtlCol="0">
            <a:spAutoFit/>
          </a:bodyPr>
          <a:lstStyle/>
          <a:p>
            <a:pPr algn="l"/>
            <a:r>
              <a:rPr lang="en-US" b="0" i="0" u="none" strike="noStrike" baseline="0" dirty="0">
                <a:latin typeface="Times New Roman" panose="02020603050405020304" pitchFamily="18" charset="0"/>
                <a:cs typeface="Times New Roman" panose="02020603050405020304" pitchFamily="18" charset="0"/>
              </a:rPr>
              <a:t>In [1]: total = 0</a:t>
            </a:r>
          </a:p>
          <a:p>
            <a:pPr algn="l"/>
            <a:r>
              <a:rPr lang="en-US" b="0" i="0" u="none" strike="noStrike" baseline="0" dirty="0">
                <a:latin typeface="Times New Roman" panose="02020603050405020304" pitchFamily="18" charset="0"/>
                <a:cs typeface="Times New Roman" panose="02020603050405020304" pitchFamily="18" charset="0"/>
              </a:rPr>
              <a:t>In [2]: for number in range(2, 101, 2):</a:t>
            </a:r>
          </a:p>
          <a:p>
            <a:pPr algn="l"/>
            <a:r>
              <a:rPr lang="en-US" b="0" i="0" u="none" strike="noStrike" baseline="0" dirty="0">
                <a:latin typeface="Times New Roman" panose="02020603050405020304" pitchFamily="18" charset="0"/>
                <a:cs typeface="Times New Roman" panose="02020603050405020304" pitchFamily="18" charset="0"/>
              </a:rPr>
              <a:t>...:                       total += number</a:t>
            </a:r>
          </a:p>
          <a:p>
            <a:pPr algn="l"/>
            <a:r>
              <a:rPr lang="en-US" b="0" i="0" u="none" strike="noStrike" baseline="0" dirty="0">
                <a:latin typeface="Times New Roman" panose="02020603050405020304" pitchFamily="18" charset="0"/>
                <a:cs typeface="Times New Roman" panose="02020603050405020304" pitchFamily="18" charset="0"/>
              </a:rPr>
              <a:t>...:</a:t>
            </a:r>
          </a:p>
          <a:p>
            <a:pPr algn="l"/>
            <a:r>
              <a:rPr lang="en-US" b="0" i="0" u="none" strike="noStrike" baseline="0" dirty="0">
                <a:latin typeface="Times New Roman" panose="02020603050405020304" pitchFamily="18" charset="0"/>
                <a:cs typeface="Times New Roman" panose="02020603050405020304" pitchFamily="18" charset="0"/>
              </a:rPr>
              <a:t>In [3]: total</a:t>
            </a:r>
          </a:p>
          <a:p>
            <a:pPr algn="l"/>
            <a:r>
              <a:rPr lang="en-US" b="0" i="0" u="none" strike="noStrike" baseline="0" dirty="0">
                <a:latin typeface="Times New Roman" panose="02020603050405020304" pitchFamily="18" charset="0"/>
                <a:cs typeface="Times New Roman" panose="02020603050405020304" pitchFamily="18" charset="0"/>
              </a:rPr>
              <a:t>Out[3]: 2550</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6447021E-0440-4FBB-9041-4662F7AC5A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p:spPr>
      </p:pic>
    </p:spTree>
    <p:extLst>
      <p:ext uri="{BB962C8B-B14F-4D97-AF65-F5344CB8AC3E}">
        <p14:creationId xmlns:p14="http://schemas.microsoft.com/office/powerpoint/2010/main" val="328395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1229018" cy="840124"/>
          </a:xfrm>
        </p:spPr>
      </p:pic>
      <p:sp>
        <p:nvSpPr>
          <p:cNvPr id="7" name="Rectangle 6"/>
          <p:cNvSpPr/>
          <p:nvPr/>
        </p:nvSpPr>
        <p:spPr>
          <a:xfrm>
            <a:off x="-1" y="2"/>
            <a:ext cx="12192001" cy="302797"/>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654677" y="808963"/>
            <a:ext cx="10882646" cy="3170099"/>
          </a:xfrm>
          <a:prstGeom prst="rect">
            <a:avLst/>
          </a:prstGeom>
          <a:noFill/>
        </p:spPr>
        <p:txBody>
          <a:bodyPr wrap="square" rtlCol="0">
            <a:spAutoFit/>
          </a:bodyPr>
          <a:lstStyle/>
          <a:p>
            <a:pPr algn="l"/>
            <a:r>
              <a:rPr lang="en-US" sz="2000" b="0" i="0" u="none" strike="noStrike" baseline="0" dirty="0">
                <a:latin typeface="Arial Black" panose="020B0A04020102020204" pitchFamily="34" charset="0"/>
              </a:rPr>
              <a:t>Usually, statements in a program execute in the order in which they’re written. This is called </a:t>
            </a:r>
            <a:r>
              <a:rPr lang="en-US" sz="2000" b="0" i="1" u="none" strike="noStrike" baseline="0" dirty="0">
                <a:latin typeface="Arial Black" panose="020B0A04020102020204" pitchFamily="34" charset="0"/>
              </a:rPr>
              <a:t>sequential execution</a:t>
            </a:r>
            <a:r>
              <a:rPr lang="en-US" sz="2000" b="0" i="0" u="none" strike="noStrike" baseline="0" dirty="0">
                <a:latin typeface="Arial Black" panose="020B0A04020102020204" pitchFamily="34" charset="0"/>
              </a:rPr>
              <a:t>. Various Python statements enable you to specify that the next statement to execute may be </a:t>
            </a:r>
            <a:r>
              <a:rPr lang="en-US" sz="2000" b="0" i="1" u="none" strike="noStrike" baseline="0" dirty="0">
                <a:latin typeface="Arial Black" panose="020B0A04020102020204" pitchFamily="34" charset="0"/>
              </a:rPr>
              <a:t>other than </a:t>
            </a:r>
            <a:r>
              <a:rPr lang="en-US" sz="2000" b="0" i="0" u="none" strike="noStrike" baseline="0" dirty="0">
                <a:latin typeface="Arial Black" panose="020B0A04020102020204" pitchFamily="34" charset="0"/>
              </a:rPr>
              <a:t>the next one </a:t>
            </a:r>
            <a:r>
              <a:rPr lang="en-US" sz="2000" b="0" i="1" u="none" strike="noStrike" baseline="0" dirty="0">
                <a:latin typeface="Arial Black" panose="020B0A04020102020204" pitchFamily="34" charset="0"/>
              </a:rPr>
              <a:t>in sequence</a:t>
            </a:r>
            <a:r>
              <a:rPr lang="en-US" sz="2000" b="0" i="0" u="none" strike="noStrike" baseline="0" dirty="0">
                <a:latin typeface="Arial Black" panose="020B0A04020102020204" pitchFamily="34" charset="0"/>
              </a:rPr>
              <a:t>. This is called </a:t>
            </a:r>
            <a:r>
              <a:rPr lang="en-US" sz="2000" b="0" i="1" u="none" strike="noStrike" baseline="0" dirty="0">
                <a:latin typeface="Arial Black" panose="020B0A04020102020204" pitchFamily="34" charset="0"/>
              </a:rPr>
              <a:t>transfer of control </a:t>
            </a:r>
            <a:r>
              <a:rPr lang="en-US" sz="2000" b="0" i="0" u="none" strike="noStrike" baseline="0" dirty="0">
                <a:latin typeface="Arial Black" panose="020B0A04020102020204" pitchFamily="34" charset="0"/>
              </a:rPr>
              <a:t>and is achieved with Python </a:t>
            </a:r>
            <a:r>
              <a:rPr lang="en-US" sz="2000" b="0" i="1" u="none" strike="noStrike" baseline="0" dirty="0">
                <a:latin typeface="Arial Black" panose="020B0A04020102020204" pitchFamily="34" charset="0"/>
              </a:rPr>
              <a:t>control statements.</a:t>
            </a:r>
          </a:p>
          <a:p>
            <a:pPr algn="l"/>
            <a:endParaRPr lang="en-US" sz="2000" i="1" dirty="0">
              <a:latin typeface="Arial Black" panose="020B0A04020102020204" pitchFamily="34" charset="0"/>
            </a:endParaRPr>
          </a:p>
          <a:p>
            <a:pPr algn="l"/>
            <a:endParaRPr lang="en-US" sz="2000" b="0" i="1" u="none" strike="noStrike" baseline="0" dirty="0">
              <a:latin typeface="Arial Black" panose="020B0A04020102020204" pitchFamily="34" charset="0"/>
            </a:endParaRPr>
          </a:p>
          <a:p>
            <a:pPr algn="l"/>
            <a:endParaRPr lang="en-US" sz="2000" i="1" dirty="0">
              <a:latin typeface="Arial Black" panose="020B0A04020102020204" pitchFamily="34" charset="0"/>
            </a:endParaRPr>
          </a:p>
          <a:p>
            <a:pPr algn="l"/>
            <a:endParaRPr lang="en-US" sz="2000" i="1" dirty="0">
              <a:latin typeface="Arial Black" panose="020B0A04020102020204" pitchFamily="34" charset="0"/>
            </a:endParaRPr>
          </a:p>
          <a:p>
            <a:pPr algn="l"/>
            <a:endParaRPr lang="en-US" sz="2000" dirty="0">
              <a:latin typeface="Arial Black" panose="020B0A04020102020204" pitchFamily="34" charset="0"/>
            </a:endParaRPr>
          </a:p>
        </p:txBody>
      </p:sp>
    </p:spTree>
    <p:extLst>
      <p:ext uri="{BB962C8B-B14F-4D97-AF65-F5344CB8AC3E}">
        <p14:creationId xmlns:p14="http://schemas.microsoft.com/office/powerpoint/2010/main" val="1933633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2D76-D305-4DD2-ABF5-982CAD112708}"/>
              </a:ext>
            </a:extLst>
          </p:cNvPr>
          <p:cNvSpPr>
            <a:spLocks noGrp="1"/>
          </p:cNvSpPr>
          <p:nvPr>
            <p:ph type="title"/>
          </p:nvPr>
        </p:nvSpPr>
        <p:spPr>
          <a:xfrm>
            <a:off x="838200" y="365126"/>
            <a:ext cx="10515600" cy="626548"/>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Augmented Assignments</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194A94-438D-4C42-9586-EE7015A77D0A}"/>
              </a:ext>
            </a:extLst>
          </p:cNvPr>
          <p:cNvSpPr txBox="1"/>
          <p:nvPr/>
        </p:nvSpPr>
        <p:spPr>
          <a:xfrm>
            <a:off x="838200" y="1197735"/>
            <a:ext cx="11036121" cy="707886"/>
          </a:xfrm>
          <a:prstGeom prst="rect">
            <a:avLst/>
          </a:prstGeom>
          <a:noFill/>
        </p:spPr>
        <p:txBody>
          <a:bodyPr wrap="square" rtlCol="0">
            <a:spAutoFit/>
          </a:bodyPr>
          <a:lstStyle/>
          <a:p>
            <a:pPr algn="l"/>
            <a:r>
              <a:rPr lang="en-US" sz="2000" b="1" i="0" u="none" strike="noStrike" baseline="0" dirty="0">
                <a:latin typeface="Times New Roman" panose="02020603050405020304" pitchFamily="18" charset="0"/>
                <a:cs typeface="Times New Roman" panose="02020603050405020304" pitchFamily="18" charset="0"/>
              </a:rPr>
              <a:t>Augmented assignments </a:t>
            </a:r>
            <a:r>
              <a:rPr lang="en-US" sz="2000" b="0" i="0" u="none" strike="noStrike" baseline="0" dirty="0">
                <a:latin typeface="Times New Roman" panose="02020603050405020304" pitchFamily="18" charset="0"/>
                <a:cs typeface="Times New Roman" panose="02020603050405020304" pitchFamily="18" charset="0"/>
              </a:rPr>
              <a:t>abbreviate assignment expressions in which the same variable name appears on the left and right of the assignment’s =, as total does in:</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7F9E2D3-E467-4C4D-9CE2-2C339B6CE34E}"/>
              </a:ext>
            </a:extLst>
          </p:cNvPr>
          <p:cNvSpPr txBox="1"/>
          <p:nvPr/>
        </p:nvSpPr>
        <p:spPr>
          <a:xfrm>
            <a:off x="2972873" y="2183194"/>
            <a:ext cx="6246254" cy="707886"/>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for number in [1, 2, 3, 4, 5]:</a:t>
            </a:r>
          </a:p>
          <a:p>
            <a:pPr algn="l"/>
            <a:r>
              <a:rPr lang="en-US" sz="2000" b="0" i="0" u="none" strike="noStrike" baseline="0" dirty="0">
                <a:latin typeface="Times New Roman" panose="02020603050405020304" pitchFamily="18" charset="0"/>
                <a:cs typeface="Times New Roman" panose="02020603050405020304" pitchFamily="18" charset="0"/>
              </a:rPr>
              <a:t>                 total = total + number</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32347FD-BFD9-4103-A441-53E56E9453BF}"/>
              </a:ext>
            </a:extLst>
          </p:cNvPr>
          <p:cNvSpPr txBox="1"/>
          <p:nvPr/>
        </p:nvSpPr>
        <p:spPr>
          <a:xfrm>
            <a:off x="838200" y="3228945"/>
            <a:ext cx="10611118" cy="400110"/>
          </a:xfrm>
          <a:prstGeom prst="rect">
            <a:avLst/>
          </a:prstGeom>
          <a:noFill/>
        </p:spPr>
        <p:txBody>
          <a:bodyPr wrap="square" rtlCol="0">
            <a:spAutoFit/>
          </a:bodyPr>
          <a:lstStyle/>
          <a:p>
            <a:r>
              <a:rPr lang="en-US" sz="2000" b="0" i="0" u="none" strike="noStrike" baseline="0" dirty="0">
                <a:latin typeface="Times New Roman" panose="02020603050405020304" pitchFamily="18" charset="0"/>
                <a:cs typeface="Times New Roman" panose="02020603050405020304" pitchFamily="18" charset="0"/>
              </a:rPr>
              <a:t>reimplements this using an </a:t>
            </a:r>
            <a:r>
              <a:rPr lang="en-US" sz="2000" b="1" i="0" u="none" strike="noStrike" baseline="0" dirty="0">
                <a:latin typeface="Times New Roman" panose="02020603050405020304" pitchFamily="18" charset="0"/>
                <a:cs typeface="Times New Roman" panose="02020603050405020304" pitchFamily="18" charset="0"/>
              </a:rPr>
              <a:t>addition augmented assignment (+=) statement:</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5736656-00C0-4D64-84C4-74BA98C2378F}"/>
              </a:ext>
            </a:extLst>
          </p:cNvPr>
          <p:cNvSpPr txBox="1"/>
          <p:nvPr/>
        </p:nvSpPr>
        <p:spPr>
          <a:xfrm>
            <a:off x="1153733" y="3829110"/>
            <a:ext cx="10200067" cy="2862322"/>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In [1]: total = 0</a:t>
            </a:r>
          </a:p>
          <a:p>
            <a:pPr algn="l"/>
            <a:r>
              <a:rPr lang="en-US" sz="2000" b="0" i="0" u="none" strike="noStrike" baseline="0" dirty="0">
                <a:latin typeface="Times New Roman" panose="02020603050405020304" pitchFamily="18" charset="0"/>
                <a:cs typeface="Times New Roman" panose="02020603050405020304" pitchFamily="18" charset="0"/>
              </a:rPr>
              <a:t>In [2]: for number in [1, 2, 3, 4, 5]:</a:t>
            </a:r>
          </a:p>
          <a:p>
            <a:pPr algn="l"/>
            <a:r>
              <a:rPr lang="en-US" sz="2000" b="0" i="0" u="none" strike="noStrike" baseline="0" dirty="0">
                <a:latin typeface="Times New Roman" panose="02020603050405020304" pitchFamily="18" charset="0"/>
                <a:cs typeface="Times New Roman" panose="02020603050405020304" pitchFamily="18" charset="0"/>
              </a:rPr>
              <a:t>...:                   total += number     # add number to total and store in number</a:t>
            </a:r>
          </a:p>
          <a:p>
            <a:pPr algn="l"/>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In [3]: total</a:t>
            </a:r>
          </a:p>
          <a:p>
            <a:pPr algn="l"/>
            <a:r>
              <a:rPr lang="en-US" sz="2000" b="0" i="0" u="none" strike="noStrike" baseline="0" dirty="0">
                <a:latin typeface="Times New Roman" panose="02020603050405020304" pitchFamily="18" charset="0"/>
                <a:cs typeface="Times New Roman" panose="02020603050405020304" pitchFamily="18" charset="0"/>
              </a:rPr>
              <a:t>Out[3]: 15</a:t>
            </a:r>
          </a:p>
          <a:p>
            <a:pPr algn="l"/>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The += expression in snippet  first adds number’s value to the current total, then stores the new value in total</a:t>
            </a:r>
            <a:r>
              <a:rPr lang="en-US" sz="18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37B89D8-8664-4703-8476-856E2EDF02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625" y="5851308"/>
            <a:ext cx="868806" cy="840124"/>
          </a:xfrm>
        </p:spPr>
      </p:pic>
    </p:spTree>
    <p:extLst>
      <p:ext uri="{BB962C8B-B14F-4D97-AF65-F5344CB8AC3E}">
        <p14:creationId xmlns:p14="http://schemas.microsoft.com/office/powerpoint/2010/main" val="4565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1D4E-77BF-40F3-8901-CB1B1903B593}"/>
              </a:ext>
            </a:extLst>
          </p:cNvPr>
          <p:cNvSpPr>
            <a:spLocks noGrp="1"/>
          </p:cNvSpPr>
          <p:nvPr>
            <p:ph type="title"/>
          </p:nvPr>
        </p:nvSpPr>
        <p:spPr>
          <a:xfrm>
            <a:off x="838200" y="365126"/>
            <a:ext cx="10515600" cy="652306"/>
          </a:xfrm>
        </p:spPr>
        <p:txBody>
          <a:bodyPr>
            <a:normAutofit/>
          </a:bodyPr>
          <a:lstStyle/>
          <a:p>
            <a:r>
              <a:rPr lang="en-US" sz="2400" b="0" i="0" u="none" strike="noStrike" baseline="0" dirty="0">
                <a:latin typeface="AGaramond-Regular"/>
              </a:rPr>
              <a:t>The table below shows sample augmented assignments:</a:t>
            </a:r>
            <a:endParaRPr lang="en-US" sz="2400" dirty="0"/>
          </a:p>
        </p:txBody>
      </p:sp>
      <p:pic>
        <p:nvPicPr>
          <p:cNvPr id="5" name="Picture 4">
            <a:extLst>
              <a:ext uri="{FF2B5EF4-FFF2-40B4-BE49-F238E27FC236}">
                <a16:creationId xmlns:a16="http://schemas.microsoft.com/office/drawing/2014/main" id="{48007264-4F3C-4EBD-8927-C285E8E7F0E2}"/>
              </a:ext>
            </a:extLst>
          </p:cNvPr>
          <p:cNvPicPr>
            <a:picLocks noChangeAspect="1"/>
          </p:cNvPicPr>
          <p:nvPr/>
        </p:nvPicPr>
        <p:blipFill>
          <a:blip r:embed="rId2"/>
          <a:stretch>
            <a:fillRect/>
          </a:stretch>
        </p:blipFill>
        <p:spPr>
          <a:xfrm>
            <a:off x="1275008" y="1017432"/>
            <a:ext cx="9878096" cy="5254579"/>
          </a:xfrm>
          <a:prstGeom prst="rect">
            <a:avLst/>
          </a:prstGeom>
        </p:spPr>
      </p:pic>
      <p:pic>
        <p:nvPicPr>
          <p:cNvPr id="4" name="Content Placeholder 7">
            <a:extLst>
              <a:ext uri="{FF2B5EF4-FFF2-40B4-BE49-F238E27FC236}">
                <a16:creationId xmlns:a16="http://schemas.microsoft.com/office/drawing/2014/main" id="{F9100A3C-C4FA-49D9-8EF3-A84B0162774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293" y="5877199"/>
            <a:ext cx="868806" cy="840124"/>
          </a:xfrm>
        </p:spPr>
      </p:pic>
    </p:spTree>
    <p:extLst>
      <p:ext uri="{BB962C8B-B14F-4D97-AF65-F5344CB8AC3E}">
        <p14:creationId xmlns:p14="http://schemas.microsoft.com/office/powerpoint/2010/main" val="425344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D399-34C3-467A-8042-7203FF0485A6}"/>
              </a:ext>
            </a:extLst>
          </p:cNvPr>
          <p:cNvSpPr>
            <a:spLocks noGrp="1"/>
          </p:cNvSpPr>
          <p:nvPr>
            <p:ph type="title"/>
          </p:nvPr>
        </p:nvSpPr>
        <p:spPr>
          <a:xfrm>
            <a:off x="838200" y="365126"/>
            <a:ext cx="10515600" cy="742458"/>
          </a:xfrm>
        </p:spPr>
        <p:txBody>
          <a:bodyPr>
            <a:normAutofit/>
          </a:bodyPr>
          <a:lstStyle/>
          <a:p>
            <a:r>
              <a:rPr lang="en-US" sz="2400" b="1" dirty="0">
                <a:latin typeface="Times New Roman" panose="02020603050405020304" pitchFamily="18" charset="0"/>
                <a:cs typeface="Times New Roman" panose="02020603050405020304" pitchFamily="18" charset="0"/>
              </a:rPr>
              <a:t>B</a:t>
            </a:r>
            <a:r>
              <a:rPr lang="en-US" sz="2400" b="1" i="0" u="none" strike="noStrike" baseline="0" dirty="0">
                <a:latin typeface="Times New Roman" panose="02020603050405020304" pitchFamily="18" charset="0"/>
                <a:cs typeface="Times New Roman" panose="02020603050405020304" pitchFamily="18" charset="0"/>
              </a:rPr>
              <a:t>reak and continue Statements</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AE072F-D1D5-49E5-8686-78B3683BBFEB}"/>
              </a:ext>
            </a:extLst>
          </p:cNvPr>
          <p:cNvSpPr txBox="1"/>
          <p:nvPr/>
        </p:nvSpPr>
        <p:spPr>
          <a:xfrm>
            <a:off x="618186" y="1506828"/>
            <a:ext cx="11050073" cy="1015663"/>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The break and continue statements alter a loop’s flow of control. Executing a </a:t>
            </a:r>
            <a:r>
              <a:rPr lang="en-US" sz="2000" b="1" i="0" u="none" strike="noStrike" baseline="0" dirty="0">
                <a:latin typeface="Times New Roman" panose="02020603050405020304" pitchFamily="18" charset="0"/>
                <a:cs typeface="Times New Roman" panose="02020603050405020304" pitchFamily="18" charset="0"/>
              </a:rPr>
              <a:t>break </a:t>
            </a:r>
            <a:r>
              <a:rPr lang="en-US" sz="2000" b="0" i="0" u="none" strike="noStrike" baseline="0" dirty="0">
                <a:latin typeface="Times New Roman" panose="02020603050405020304" pitchFamily="18" charset="0"/>
                <a:cs typeface="Times New Roman" panose="02020603050405020304" pitchFamily="18" charset="0"/>
              </a:rPr>
              <a:t>statement in a while or for immediately exits that statement. In the following code, range produces the integer sequence 0–99, but the loop terminates when number is 10:</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2A8D6B3-87B1-4742-9208-E20BEE060C31}"/>
              </a:ext>
            </a:extLst>
          </p:cNvPr>
          <p:cNvSpPr txBox="1"/>
          <p:nvPr/>
        </p:nvSpPr>
        <p:spPr>
          <a:xfrm>
            <a:off x="2665927" y="2717442"/>
            <a:ext cx="8139448" cy="2308324"/>
          </a:xfrm>
          <a:prstGeom prst="rect">
            <a:avLst/>
          </a:prstGeom>
          <a:noFill/>
        </p:spPr>
        <p:txBody>
          <a:bodyPr wrap="square" rtlCol="0">
            <a:spAutoFit/>
          </a:bodyPr>
          <a:lstStyle/>
          <a:p>
            <a:pPr algn="l"/>
            <a:r>
              <a:rPr lang="en-US" sz="2400" b="0" i="0" u="none" strike="noStrike" baseline="0" dirty="0">
                <a:latin typeface="Times New Roman" panose="02020603050405020304" pitchFamily="18" charset="0"/>
                <a:cs typeface="Times New Roman" panose="02020603050405020304" pitchFamily="18" charset="0"/>
              </a:rPr>
              <a:t>In [1]: for number in range(100):</a:t>
            </a:r>
          </a:p>
          <a:p>
            <a:pPr algn="l"/>
            <a:r>
              <a:rPr lang="en-US" sz="2400" b="0" i="0" u="none" strike="noStrike" baseline="0" dirty="0">
                <a:latin typeface="Times New Roman" panose="02020603050405020304" pitchFamily="18" charset="0"/>
                <a:cs typeface="Times New Roman" panose="02020603050405020304" pitchFamily="18" charset="0"/>
              </a:rPr>
              <a:t>...:               if number == 10:</a:t>
            </a:r>
          </a:p>
          <a:p>
            <a:pPr algn="l"/>
            <a:r>
              <a:rPr lang="en-US" sz="2400" b="0" i="0" u="none" strike="noStrike" baseline="0" dirty="0">
                <a:latin typeface="Times New Roman" panose="02020603050405020304" pitchFamily="18" charset="0"/>
                <a:cs typeface="Times New Roman" panose="02020603050405020304" pitchFamily="18" charset="0"/>
              </a:rPr>
              <a:t>...:                           break</a:t>
            </a:r>
          </a:p>
          <a:p>
            <a:pPr algn="l"/>
            <a:r>
              <a:rPr lang="en-US" sz="2400" b="0" i="0" u="none" strike="noStrike" baseline="0" dirty="0">
                <a:latin typeface="Times New Roman" panose="02020603050405020304" pitchFamily="18" charset="0"/>
                <a:cs typeface="Times New Roman" panose="02020603050405020304" pitchFamily="18" charset="0"/>
              </a:rPr>
              <a:t>...:                print(number, end=' ')</a:t>
            </a:r>
          </a:p>
          <a:p>
            <a:pPr algn="l"/>
            <a:r>
              <a:rPr lang="en-US" sz="2400" b="0" i="0" u="none" strike="noStrike" baseline="0" dirty="0">
                <a:latin typeface="Times New Roman" panose="02020603050405020304" pitchFamily="18" charset="0"/>
                <a:cs typeface="Times New Roman" panose="02020603050405020304" pitchFamily="18" charset="0"/>
              </a:rPr>
              <a:t>...:</a:t>
            </a:r>
          </a:p>
          <a:p>
            <a:pPr algn="l"/>
            <a:r>
              <a:rPr lang="en-US" sz="2400" b="0" i="0" u="none" strike="noStrike" baseline="0" dirty="0">
                <a:latin typeface="Times New Roman" panose="02020603050405020304" pitchFamily="18" charset="0"/>
                <a:cs typeface="Times New Roman" panose="02020603050405020304" pitchFamily="18" charset="0"/>
              </a:rPr>
              <a:t>0 1 2 3 4 5 6 7 8 9</a:t>
            </a:r>
            <a:endParaRPr lang="en-US" sz="2400" dirty="0">
              <a:latin typeface="Times New Roman" panose="02020603050405020304" pitchFamily="18" charset="0"/>
              <a:cs typeface="Times New Roman" panose="02020603050405020304" pitchFamily="18" charset="0"/>
            </a:endParaRPr>
          </a:p>
        </p:txBody>
      </p:sp>
      <p:pic>
        <p:nvPicPr>
          <p:cNvPr id="6" name="Content Placeholder 7">
            <a:extLst>
              <a:ext uri="{FF2B5EF4-FFF2-40B4-BE49-F238E27FC236}">
                <a16:creationId xmlns:a16="http://schemas.microsoft.com/office/drawing/2014/main" id="{AE9F8EED-671A-425F-AFF6-15D9377B7F2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p:spPr>
      </p:pic>
    </p:spTree>
    <p:extLst>
      <p:ext uri="{BB962C8B-B14F-4D97-AF65-F5344CB8AC3E}">
        <p14:creationId xmlns:p14="http://schemas.microsoft.com/office/powerpoint/2010/main" val="3010460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A761C3-A6A5-4D3C-9C24-113A27587A57}"/>
              </a:ext>
            </a:extLst>
          </p:cNvPr>
          <p:cNvSpPr txBox="1"/>
          <p:nvPr/>
        </p:nvSpPr>
        <p:spPr>
          <a:xfrm>
            <a:off x="798490" y="695459"/>
            <a:ext cx="10805375" cy="1015663"/>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Executing </a:t>
            </a:r>
            <a:r>
              <a:rPr lang="en-US" sz="2000" dirty="0">
                <a:solidFill>
                  <a:srgbClr val="FF0000"/>
                </a:solidFill>
                <a:latin typeface="Times New Roman" panose="02020603050405020304" pitchFamily="18" charset="0"/>
                <a:cs typeface="Times New Roman" panose="02020603050405020304" pitchFamily="18" charset="0"/>
              </a:rPr>
              <a:t>a continue </a:t>
            </a:r>
            <a:r>
              <a:rPr lang="en-US" sz="2000" b="0" i="0" u="none" strike="noStrike" baseline="0" dirty="0">
                <a:latin typeface="Times New Roman" panose="02020603050405020304" pitchFamily="18" charset="0"/>
                <a:cs typeface="Times New Roman" panose="02020603050405020304" pitchFamily="18" charset="0"/>
              </a:rPr>
              <a:t>statement in a while or for loop skips the remainder of the loop’s suite. In a while, the condition is then tested to determine whether the loop should continue executing. In a for, the loop processes the next item in the sequence (if any):</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79948D1-3638-4B48-BF84-63AEFB9959F5}"/>
              </a:ext>
            </a:extLst>
          </p:cNvPr>
          <p:cNvSpPr txBox="1"/>
          <p:nvPr/>
        </p:nvSpPr>
        <p:spPr>
          <a:xfrm>
            <a:off x="2137892" y="2485623"/>
            <a:ext cx="9182637" cy="1938992"/>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In [2]: for number in range(10):</a:t>
            </a:r>
          </a:p>
          <a:p>
            <a:pPr algn="l"/>
            <a:r>
              <a:rPr lang="en-US" sz="2000" b="0" i="0" u="none" strike="noStrike" baseline="0" dirty="0">
                <a:latin typeface="Times New Roman" panose="02020603050405020304" pitchFamily="18" charset="0"/>
                <a:cs typeface="Times New Roman" panose="02020603050405020304" pitchFamily="18" charset="0"/>
              </a:rPr>
              <a:t>...:                   if number == 5:</a:t>
            </a:r>
          </a:p>
          <a:p>
            <a:pPr algn="l"/>
            <a:r>
              <a:rPr lang="en-US" sz="2000" b="0" i="0" u="none" strike="noStrike" baseline="0" dirty="0">
                <a:latin typeface="Times New Roman" panose="02020603050405020304" pitchFamily="18" charset="0"/>
                <a:cs typeface="Times New Roman" panose="02020603050405020304" pitchFamily="18" charset="0"/>
              </a:rPr>
              <a:t>...:                             continue</a:t>
            </a:r>
          </a:p>
          <a:p>
            <a:pPr algn="l"/>
            <a:r>
              <a:rPr lang="en-US" sz="2000" b="0" i="0" u="none" strike="noStrike" baseline="0" dirty="0">
                <a:latin typeface="Times New Roman" panose="02020603050405020304" pitchFamily="18" charset="0"/>
                <a:cs typeface="Times New Roman" panose="02020603050405020304" pitchFamily="18" charset="0"/>
              </a:rPr>
              <a:t>...:                   print(number, end=' ')</a:t>
            </a:r>
          </a:p>
          <a:p>
            <a:pPr algn="l"/>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0 1 2 3 4 6 7 8 9</a:t>
            </a:r>
            <a:endParaRPr lang="en-US" sz="2000" dirty="0">
              <a:latin typeface="Times New Roman" panose="02020603050405020304" pitchFamily="18" charset="0"/>
              <a:cs typeface="Times New Roman" panose="02020603050405020304" pitchFamily="18" charset="0"/>
            </a:endParaRPr>
          </a:p>
        </p:txBody>
      </p:sp>
      <p:pic>
        <p:nvPicPr>
          <p:cNvPr id="6" name="Content Placeholder 7">
            <a:extLst>
              <a:ext uri="{FF2B5EF4-FFF2-40B4-BE49-F238E27FC236}">
                <a16:creationId xmlns:a16="http://schemas.microsoft.com/office/drawing/2014/main" id="{E99C9C4F-4521-4412-9BA0-F0F173DA9AE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902957"/>
            <a:ext cx="868806" cy="840124"/>
          </a:xfrm>
        </p:spPr>
      </p:pic>
    </p:spTree>
    <p:extLst>
      <p:ext uri="{BB962C8B-B14F-4D97-AF65-F5344CB8AC3E}">
        <p14:creationId xmlns:p14="http://schemas.microsoft.com/office/powerpoint/2010/main" val="905599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85D3-374F-441F-B2FA-86F9A83CE441}"/>
              </a:ext>
            </a:extLst>
          </p:cNvPr>
          <p:cNvSpPr>
            <a:spLocks noGrp="1"/>
          </p:cNvSpPr>
          <p:nvPr>
            <p:ph type="title"/>
          </p:nvPr>
        </p:nvSpPr>
        <p:spPr>
          <a:xfrm>
            <a:off x="709411" y="206777"/>
            <a:ext cx="10515600" cy="948520"/>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Program Development: Sequence-Controlled Repetition</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4A11B17-16E6-4F64-9731-93409D30948D}"/>
              </a:ext>
            </a:extLst>
          </p:cNvPr>
          <p:cNvSpPr txBox="1"/>
          <p:nvPr/>
        </p:nvSpPr>
        <p:spPr>
          <a:xfrm>
            <a:off x="528034" y="1155297"/>
            <a:ext cx="11397803" cy="1323439"/>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Experience has shown that the most challenging part of solving a problem on a computer is developing an algorithm for the solution. As you’ll see, once a correct algorithm has been specified, creating a working Python program from the algorithm is typically straightforward. This section and the next present problem solving and program development by creating scripts that solve two class-averaging problems.</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51485A4-8E68-4EE4-994A-7C62691D59FF}"/>
              </a:ext>
            </a:extLst>
          </p:cNvPr>
          <p:cNvSpPr txBox="1"/>
          <p:nvPr/>
        </p:nvSpPr>
        <p:spPr>
          <a:xfrm>
            <a:off x="709410" y="2949262"/>
            <a:ext cx="10147479" cy="400110"/>
          </a:xfrm>
          <a:prstGeom prst="rect">
            <a:avLst/>
          </a:prstGeom>
          <a:noFill/>
        </p:spPr>
        <p:txBody>
          <a:bodyPr wrap="square" rtlCol="0">
            <a:spAutoFit/>
          </a:bodyPr>
          <a:lstStyle/>
          <a:p>
            <a:pPr marL="457200" indent="-457200">
              <a:buAutoNum type="arabicPeriod"/>
            </a:pPr>
            <a:r>
              <a:rPr lang="en-US" sz="2000" b="1" i="0" u="none" strike="noStrike" baseline="0" dirty="0">
                <a:latin typeface="Times New Roman" panose="02020603050405020304" pitchFamily="18" charset="0"/>
                <a:cs typeface="Times New Roman" panose="02020603050405020304" pitchFamily="18" charset="0"/>
              </a:rPr>
              <a:t>Requirements Statement</a:t>
            </a:r>
          </a:p>
        </p:txBody>
      </p:sp>
      <p:sp>
        <p:nvSpPr>
          <p:cNvPr id="6" name="TextBox 5">
            <a:extLst>
              <a:ext uri="{FF2B5EF4-FFF2-40B4-BE49-F238E27FC236}">
                <a16:creationId xmlns:a16="http://schemas.microsoft.com/office/drawing/2014/main" id="{032F8BF8-6DDE-4342-A1F5-C07AAE395FA8}"/>
              </a:ext>
            </a:extLst>
          </p:cNvPr>
          <p:cNvSpPr txBox="1"/>
          <p:nvPr/>
        </p:nvSpPr>
        <p:spPr>
          <a:xfrm>
            <a:off x="876836" y="3508629"/>
            <a:ext cx="10945969" cy="1323439"/>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A </a:t>
            </a:r>
            <a:r>
              <a:rPr lang="en-US" sz="2000" b="1" i="0" u="none" strike="noStrike" baseline="0" dirty="0">
                <a:latin typeface="Times New Roman" panose="02020603050405020304" pitchFamily="18" charset="0"/>
                <a:cs typeface="Times New Roman" panose="02020603050405020304" pitchFamily="18" charset="0"/>
              </a:rPr>
              <a:t>requirements statement </a:t>
            </a:r>
            <a:r>
              <a:rPr lang="en-US" sz="2000" b="0" i="0" u="none" strike="noStrike" baseline="0" dirty="0">
                <a:latin typeface="Times New Roman" panose="02020603050405020304" pitchFamily="18" charset="0"/>
                <a:cs typeface="Times New Roman" panose="02020603050405020304" pitchFamily="18" charset="0"/>
              </a:rPr>
              <a:t>describes </a:t>
            </a:r>
            <a:r>
              <a:rPr lang="en-US" sz="2000" b="0" i="1" u="none" strike="noStrike" baseline="0" dirty="0">
                <a:latin typeface="Times New Roman" panose="02020603050405020304" pitchFamily="18" charset="0"/>
                <a:cs typeface="Times New Roman" panose="02020603050405020304" pitchFamily="18" charset="0"/>
              </a:rPr>
              <a:t>what </a:t>
            </a:r>
            <a:r>
              <a:rPr lang="en-US" sz="2000" b="0" i="0" u="none" strike="noStrike" baseline="0" dirty="0">
                <a:latin typeface="Times New Roman" panose="02020603050405020304" pitchFamily="18" charset="0"/>
                <a:cs typeface="Times New Roman" panose="02020603050405020304" pitchFamily="18" charset="0"/>
              </a:rPr>
              <a:t>a program is supposed to do, but not </a:t>
            </a:r>
            <a:r>
              <a:rPr lang="en-US" sz="2000" b="0" i="1" u="none" strike="noStrike" baseline="0" dirty="0">
                <a:latin typeface="Times New Roman" panose="02020603050405020304" pitchFamily="18" charset="0"/>
                <a:cs typeface="Times New Roman" panose="02020603050405020304" pitchFamily="18" charset="0"/>
              </a:rPr>
              <a:t>how </a:t>
            </a:r>
            <a:r>
              <a:rPr lang="en-US" sz="2000" b="0" i="0" u="none" strike="noStrike" baseline="0" dirty="0">
                <a:latin typeface="Times New Roman" panose="02020603050405020304" pitchFamily="18" charset="0"/>
                <a:cs typeface="Times New Roman" panose="02020603050405020304" pitchFamily="18" charset="0"/>
              </a:rPr>
              <a:t>the</a:t>
            </a:r>
          </a:p>
          <a:p>
            <a:pPr algn="l"/>
            <a:r>
              <a:rPr lang="en-US" sz="2000" b="0" i="0" u="none" strike="noStrike" baseline="0" dirty="0">
                <a:latin typeface="Times New Roman" panose="02020603050405020304" pitchFamily="18" charset="0"/>
                <a:cs typeface="Times New Roman" panose="02020603050405020304" pitchFamily="18" charset="0"/>
              </a:rPr>
              <a:t>program should do it. Consider the following simple requirements statement:</a:t>
            </a:r>
          </a:p>
          <a:p>
            <a:pPr algn="l"/>
            <a:r>
              <a:rPr lang="en-US" sz="2000" b="0" i="1" u="none" strike="noStrike" baseline="0" dirty="0">
                <a:latin typeface="Times New Roman" panose="02020603050405020304" pitchFamily="18" charset="0"/>
                <a:cs typeface="Times New Roman" panose="02020603050405020304" pitchFamily="18" charset="0"/>
              </a:rPr>
              <a:t>A class of ten students took a quiz. Their grades (integers in the range 0 – 100) are</a:t>
            </a:r>
          </a:p>
          <a:p>
            <a:pPr algn="l"/>
            <a:r>
              <a:rPr lang="en-US" sz="2000" b="0" i="1" u="none" strike="noStrike" baseline="0" dirty="0">
                <a:latin typeface="Times New Roman" panose="02020603050405020304" pitchFamily="18" charset="0"/>
                <a:cs typeface="Times New Roman" panose="02020603050405020304" pitchFamily="18" charset="0"/>
              </a:rPr>
              <a:t>98, 76, 71, 87, 83, 90, 57, 79, 82, 94. Determine the class average on the quiz.</a:t>
            </a:r>
            <a:endParaRPr lang="en-US" sz="2000" dirty="0">
              <a:latin typeface="Times New Roman" panose="02020603050405020304" pitchFamily="18" charset="0"/>
              <a:cs typeface="Times New Roman" panose="02020603050405020304" pitchFamily="18" charset="0"/>
            </a:endParaRPr>
          </a:p>
        </p:txBody>
      </p:sp>
      <p:pic>
        <p:nvPicPr>
          <p:cNvPr id="7" name="Content Placeholder 7">
            <a:extLst>
              <a:ext uri="{FF2B5EF4-FFF2-40B4-BE49-F238E27FC236}">
                <a16:creationId xmlns:a16="http://schemas.microsoft.com/office/drawing/2014/main" id="{B38F6ED8-6B25-4C7D-B85D-5A74C3E642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p:spPr>
      </p:pic>
    </p:spTree>
    <p:extLst>
      <p:ext uri="{BB962C8B-B14F-4D97-AF65-F5344CB8AC3E}">
        <p14:creationId xmlns:p14="http://schemas.microsoft.com/office/powerpoint/2010/main" val="144570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9FD891-7A72-465A-880F-12A64EDE3299}"/>
              </a:ext>
            </a:extLst>
          </p:cNvPr>
          <p:cNvSpPr txBox="1"/>
          <p:nvPr/>
        </p:nvSpPr>
        <p:spPr>
          <a:xfrm>
            <a:off x="875762" y="605307"/>
            <a:ext cx="10947043" cy="1938992"/>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Once you know the problem’s requirements, you can begin creating an algorithm to solve it. Then, you can implement that solution as a program.</a:t>
            </a:r>
          </a:p>
          <a:p>
            <a:pPr algn="l"/>
            <a:r>
              <a:rPr lang="en-US" sz="2000" b="0" i="0" u="none" strike="noStrike" baseline="0" dirty="0">
                <a:latin typeface="Times New Roman" panose="02020603050405020304" pitchFamily="18" charset="0"/>
                <a:cs typeface="Times New Roman" panose="02020603050405020304" pitchFamily="18" charset="0"/>
              </a:rPr>
              <a:t>The algorithm for solving this problem must:</a:t>
            </a:r>
          </a:p>
          <a:p>
            <a:pPr algn="l"/>
            <a:r>
              <a:rPr lang="en-US" sz="2000" b="1" i="0" u="none" strike="noStrike" baseline="0" dirty="0">
                <a:latin typeface="Times New Roman" panose="02020603050405020304" pitchFamily="18" charset="0"/>
                <a:cs typeface="Times New Roman" panose="02020603050405020304" pitchFamily="18" charset="0"/>
              </a:rPr>
              <a:t>1. </a:t>
            </a:r>
            <a:r>
              <a:rPr lang="en-US" sz="2000" b="0" i="0" u="none" strike="noStrike" baseline="0" dirty="0">
                <a:latin typeface="Times New Roman" panose="02020603050405020304" pitchFamily="18" charset="0"/>
                <a:cs typeface="Times New Roman" panose="02020603050405020304" pitchFamily="18" charset="0"/>
              </a:rPr>
              <a:t>Keep a running total of the grades.</a:t>
            </a:r>
          </a:p>
          <a:p>
            <a:pPr algn="l"/>
            <a:r>
              <a:rPr lang="en-US" sz="2000" b="1" i="0" u="none" strike="noStrike" baseline="0" dirty="0">
                <a:latin typeface="Times New Roman" panose="02020603050405020304" pitchFamily="18" charset="0"/>
                <a:cs typeface="Times New Roman" panose="02020603050405020304" pitchFamily="18" charset="0"/>
              </a:rPr>
              <a:t>2. </a:t>
            </a:r>
            <a:r>
              <a:rPr lang="en-US" sz="2000" b="0" i="0" u="none" strike="noStrike" baseline="0" dirty="0">
                <a:latin typeface="Times New Roman" panose="02020603050405020304" pitchFamily="18" charset="0"/>
                <a:cs typeface="Times New Roman" panose="02020603050405020304" pitchFamily="18" charset="0"/>
              </a:rPr>
              <a:t>Calculate the average—the total of the grades divided by the number of grades.</a:t>
            </a:r>
          </a:p>
          <a:p>
            <a:pPr algn="l"/>
            <a:r>
              <a:rPr lang="en-US" sz="2000" b="1" i="0" u="none" strike="noStrike" baseline="0" dirty="0">
                <a:latin typeface="Times New Roman" panose="02020603050405020304" pitchFamily="18" charset="0"/>
                <a:cs typeface="Times New Roman" panose="02020603050405020304" pitchFamily="18" charset="0"/>
              </a:rPr>
              <a:t>3. </a:t>
            </a:r>
            <a:r>
              <a:rPr lang="en-US" sz="2000" b="0" i="0" u="none" strike="noStrike" baseline="0" dirty="0">
                <a:latin typeface="Times New Roman" panose="02020603050405020304" pitchFamily="18" charset="0"/>
                <a:cs typeface="Times New Roman" panose="02020603050405020304" pitchFamily="18" charset="0"/>
              </a:rPr>
              <a:t>Display the result.</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A4C431B-8C3D-4217-BC66-B21649BA8ABE}"/>
              </a:ext>
            </a:extLst>
          </p:cNvPr>
          <p:cNvSpPr txBox="1"/>
          <p:nvPr/>
        </p:nvSpPr>
        <p:spPr>
          <a:xfrm>
            <a:off x="875762" y="3028890"/>
            <a:ext cx="8976575" cy="400110"/>
          </a:xfrm>
          <a:prstGeom prst="rect">
            <a:avLst/>
          </a:prstGeom>
          <a:noFill/>
        </p:spPr>
        <p:txBody>
          <a:bodyPr wrap="square" rtlCol="0">
            <a:spAutoFit/>
          </a:bodyPr>
          <a:lstStyle/>
          <a:p>
            <a:r>
              <a:rPr lang="en-US" sz="2000" b="1" i="0" u="none" strike="noStrike" baseline="0" dirty="0">
                <a:latin typeface="Times New Roman" panose="02020603050405020304" pitchFamily="18" charset="0"/>
                <a:cs typeface="Times New Roman" panose="02020603050405020304" pitchFamily="18" charset="0"/>
              </a:rPr>
              <a:t>2. Pseudocode for the Algorithm</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4D2D726-81D8-4AEA-BD1D-B606CEA48409}"/>
              </a:ext>
            </a:extLst>
          </p:cNvPr>
          <p:cNvSpPr txBox="1"/>
          <p:nvPr/>
        </p:nvSpPr>
        <p:spPr>
          <a:xfrm>
            <a:off x="1171977" y="3587000"/>
            <a:ext cx="8976575" cy="2862322"/>
          </a:xfrm>
          <a:prstGeom prst="rect">
            <a:avLst/>
          </a:prstGeom>
          <a:noFill/>
        </p:spPr>
        <p:txBody>
          <a:bodyPr wrap="square" rtlCol="0">
            <a:spAutoFit/>
          </a:bodyPr>
          <a:lstStyle/>
          <a:p>
            <a:pPr algn="l"/>
            <a:r>
              <a:rPr lang="en-US" sz="2000" b="0" u="none" strike="noStrike" baseline="0" dirty="0">
                <a:latin typeface="Times New Roman" panose="02020603050405020304" pitchFamily="18" charset="0"/>
                <a:cs typeface="Times New Roman" panose="02020603050405020304" pitchFamily="18" charset="0"/>
              </a:rPr>
              <a:t>Set total to zero</a:t>
            </a:r>
          </a:p>
          <a:p>
            <a:pPr algn="l"/>
            <a:r>
              <a:rPr lang="en-US" sz="2000" b="0" u="none" strike="noStrike" baseline="0" dirty="0">
                <a:latin typeface="Times New Roman" panose="02020603050405020304" pitchFamily="18" charset="0"/>
                <a:cs typeface="Times New Roman" panose="02020603050405020304" pitchFamily="18" charset="0"/>
              </a:rPr>
              <a:t>Set grade counter to zero</a:t>
            </a:r>
          </a:p>
          <a:p>
            <a:pPr algn="l"/>
            <a:r>
              <a:rPr lang="en-US" sz="2000" b="0" u="none" strike="noStrike" baseline="0" dirty="0">
                <a:latin typeface="Times New Roman" panose="02020603050405020304" pitchFamily="18" charset="0"/>
                <a:cs typeface="Times New Roman" panose="02020603050405020304" pitchFamily="18" charset="0"/>
              </a:rPr>
              <a:t>Set grades to a list of the ten grades</a:t>
            </a:r>
          </a:p>
          <a:p>
            <a:pPr algn="l"/>
            <a:endParaRPr lang="en-US" sz="2000" b="0" u="none" strike="noStrike" baseline="0" dirty="0">
              <a:latin typeface="Times New Roman" panose="02020603050405020304" pitchFamily="18" charset="0"/>
              <a:cs typeface="Times New Roman" panose="02020603050405020304" pitchFamily="18" charset="0"/>
            </a:endParaRPr>
          </a:p>
          <a:p>
            <a:pPr algn="l"/>
            <a:r>
              <a:rPr lang="en-US" sz="2000" b="0" u="none" strike="noStrike" baseline="0" dirty="0">
                <a:latin typeface="Times New Roman" panose="02020603050405020304" pitchFamily="18" charset="0"/>
                <a:cs typeface="Times New Roman" panose="02020603050405020304" pitchFamily="18" charset="0"/>
              </a:rPr>
              <a:t>For each grade in the grades list:</a:t>
            </a:r>
          </a:p>
          <a:p>
            <a:pPr algn="l"/>
            <a:r>
              <a:rPr lang="en-US" sz="2000" b="0" u="none" strike="noStrike" baseline="0" dirty="0">
                <a:latin typeface="Times New Roman" panose="02020603050405020304" pitchFamily="18" charset="0"/>
                <a:cs typeface="Times New Roman" panose="02020603050405020304" pitchFamily="18" charset="0"/>
              </a:rPr>
              <a:t>             Add the grade to the total</a:t>
            </a:r>
          </a:p>
          <a:p>
            <a:pPr algn="l"/>
            <a:r>
              <a:rPr lang="en-US" sz="2000" b="0" u="none" strike="noStrike" baseline="0" dirty="0">
                <a:latin typeface="Times New Roman" panose="02020603050405020304" pitchFamily="18" charset="0"/>
                <a:cs typeface="Times New Roman" panose="02020603050405020304" pitchFamily="18" charset="0"/>
              </a:rPr>
              <a:t>            Add one to the grade counter</a:t>
            </a:r>
          </a:p>
          <a:p>
            <a:pPr algn="l"/>
            <a:r>
              <a:rPr lang="en-US" sz="2000" b="0" u="none" strike="noStrike" baseline="0" dirty="0">
                <a:latin typeface="Times New Roman" panose="02020603050405020304" pitchFamily="18" charset="0"/>
                <a:cs typeface="Times New Roman" panose="02020603050405020304" pitchFamily="18" charset="0"/>
              </a:rPr>
              <a:t>Set the class average to the total divided by the number of grades</a:t>
            </a:r>
          </a:p>
          <a:p>
            <a:pPr algn="l"/>
            <a:r>
              <a:rPr lang="en-US" sz="2000" b="0" u="none" strike="noStrike" baseline="0" dirty="0">
                <a:latin typeface="Times New Roman" panose="02020603050405020304" pitchFamily="18" charset="0"/>
                <a:cs typeface="Times New Roman" panose="02020603050405020304" pitchFamily="18" charset="0"/>
              </a:rPr>
              <a:t>Display the class average</a:t>
            </a:r>
            <a:endParaRPr lang="en-US" sz="2000" dirty="0">
              <a:latin typeface="Times New Roman" panose="02020603050405020304" pitchFamily="18" charset="0"/>
              <a:cs typeface="Times New Roman" panose="02020603050405020304" pitchFamily="18" charset="0"/>
            </a:endParaRPr>
          </a:p>
        </p:txBody>
      </p:sp>
      <p:pic>
        <p:nvPicPr>
          <p:cNvPr id="7" name="Content Placeholder 7">
            <a:extLst>
              <a:ext uri="{FF2B5EF4-FFF2-40B4-BE49-F238E27FC236}">
                <a16:creationId xmlns:a16="http://schemas.microsoft.com/office/drawing/2014/main" id="{0E3EB8F6-1B85-4980-AB36-54BEC16F465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10" y="5832631"/>
            <a:ext cx="868806" cy="840124"/>
          </a:xfrm>
        </p:spPr>
      </p:pic>
    </p:spTree>
    <p:extLst>
      <p:ext uri="{BB962C8B-B14F-4D97-AF65-F5344CB8AC3E}">
        <p14:creationId xmlns:p14="http://schemas.microsoft.com/office/powerpoint/2010/main" val="342098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09B3-B170-4B4C-ADB8-6AD0C72EEA9D}"/>
              </a:ext>
            </a:extLst>
          </p:cNvPr>
          <p:cNvSpPr>
            <a:spLocks noGrp="1"/>
          </p:cNvSpPr>
          <p:nvPr>
            <p:ph type="title"/>
          </p:nvPr>
        </p:nvSpPr>
        <p:spPr>
          <a:xfrm>
            <a:off x="838200" y="365126"/>
            <a:ext cx="10515600" cy="806852"/>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3. Coding the Algorithm in Python</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C74E20-A736-46B7-B886-6E846578B990}"/>
              </a:ext>
            </a:extLst>
          </p:cNvPr>
          <p:cNvSpPr txBox="1"/>
          <p:nvPr/>
        </p:nvSpPr>
        <p:spPr>
          <a:xfrm>
            <a:off x="1236371" y="1171978"/>
            <a:ext cx="10400763" cy="4708981"/>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"""Class average program with sequence-controlled repetition.""“</a:t>
            </a:r>
          </a:p>
          <a:p>
            <a:pPr algn="l"/>
            <a:endParaRPr lang="en-US" sz="2000" b="1"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initialization phase</a:t>
            </a:r>
          </a:p>
          <a:p>
            <a:pPr algn="l"/>
            <a:r>
              <a:rPr lang="en-US" sz="2000" b="1" dirty="0">
                <a:latin typeface="Times New Roman" panose="02020603050405020304" pitchFamily="18" charset="0"/>
                <a:cs typeface="Times New Roman" panose="02020603050405020304" pitchFamily="18" charset="0"/>
              </a:rPr>
              <a:t>1</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total = 0 # sum of grades</a:t>
            </a:r>
          </a:p>
          <a:p>
            <a:pPr algn="l"/>
            <a:r>
              <a:rPr lang="en-US" sz="2000" b="1" dirty="0">
                <a:latin typeface="Times New Roman" panose="02020603050405020304" pitchFamily="18" charset="0"/>
                <a:cs typeface="Times New Roman" panose="02020603050405020304" pitchFamily="18" charset="0"/>
              </a:rPr>
              <a:t>2</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grade_counter = 0</a:t>
            </a:r>
          </a:p>
          <a:p>
            <a:pPr algn="l"/>
            <a:r>
              <a:rPr lang="en-US" sz="2000" b="1" dirty="0">
                <a:latin typeface="Times New Roman" panose="02020603050405020304" pitchFamily="18" charset="0"/>
                <a:cs typeface="Times New Roman" panose="02020603050405020304" pitchFamily="18" charset="0"/>
              </a:rPr>
              <a:t>3</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grades = [98, 76, 71, 87, 83, 90, 57, 79, 82, 94] # list of 10 grades</a:t>
            </a:r>
          </a:p>
          <a:p>
            <a:pPr algn="l"/>
            <a:r>
              <a:rPr lang="en-US" sz="2000" b="1" dirty="0">
                <a:latin typeface="Times New Roman" panose="02020603050405020304" pitchFamily="18" charset="0"/>
                <a:cs typeface="Times New Roman" panose="02020603050405020304" pitchFamily="18" charset="0"/>
              </a:rPr>
              <a:t>4</a:t>
            </a:r>
            <a:endParaRPr lang="en-US" sz="2000" b="1"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5 # processing phase</a:t>
            </a:r>
          </a:p>
          <a:p>
            <a:pPr algn="l"/>
            <a:r>
              <a:rPr lang="en-US" sz="2000" b="1" dirty="0">
                <a:latin typeface="Times New Roman" panose="02020603050405020304" pitchFamily="18" charset="0"/>
                <a:cs typeface="Times New Roman" panose="02020603050405020304" pitchFamily="18" charset="0"/>
              </a:rPr>
              <a:t>6</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for grade in grades:</a:t>
            </a:r>
          </a:p>
          <a:p>
            <a:pPr algn="l"/>
            <a:r>
              <a:rPr lang="en-US" sz="2000" b="1" dirty="0">
                <a:latin typeface="Times New Roman" panose="02020603050405020304" pitchFamily="18" charset="0"/>
                <a:cs typeface="Times New Roman" panose="02020603050405020304" pitchFamily="18" charset="0"/>
              </a:rPr>
              <a:t>7</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total += grade # add current grade to the running total</a:t>
            </a:r>
          </a:p>
          <a:p>
            <a:pPr algn="l"/>
            <a:r>
              <a:rPr lang="en-US" sz="2000" b="1" dirty="0">
                <a:latin typeface="Times New Roman" panose="02020603050405020304" pitchFamily="18" charset="0"/>
                <a:cs typeface="Times New Roman" panose="02020603050405020304" pitchFamily="18" charset="0"/>
              </a:rPr>
              <a:t>8</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grade_counter += 1 # indicate that one more grade was processed</a:t>
            </a:r>
          </a:p>
          <a:p>
            <a:pPr algn="l"/>
            <a:r>
              <a:rPr lang="en-US" sz="2000" b="1" i="0" u="none" strike="noStrike" baseline="0" dirty="0">
                <a:latin typeface="Times New Roman" panose="02020603050405020304" pitchFamily="18" charset="0"/>
                <a:cs typeface="Times New Roman" panose="02020603050405020304" pitchFamily="18" charset="0"/>
              </a:rPr>
              <a:t>9</a:t>
            </a:r>
          </a:p>
          <a:p>
            <a:pPr algn="l"/>
            <a:r>
              <a:rPr lang="en-US" sz="2000" b="1" dirty="0">
                <a:latin typeface="Times New Roman" panose="02020603050405020304" pitchFamily="18" charset="0"/>
                <a:cs typeface="Times New Roman" panose="02020603050405020304" pitchFamily="18" charset="0"/>
              </a:rPr>
              <a:t>10</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 termination phase</a:t>
            </a:r>
          </a:p>
          <a:p>
            <a:pPr algn="l"/>
            <a:r>
              <a:rPr lang="en-US" sz="2000" b="1" dirty="0">
                <a:latin typeface="Times New Roman" panose="02020603050405020304" pitchFamily="18" charset="0"/>
                <a:cs typeface="Times New Roman" panose="02020603050405020304" pitchFamily="18" charset="0"/>
              </a:rPr>
              <a:t>11</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average = total / grade_counter</a:t>
            </a:r>
          </a:p>
          <a:p>
            <a:pPr algn="l"/>
            <a:r>
              <a:rPr lang="en-US" sz="2000" b="1" dirty="0">
                <a:latin typeface="Times New Roman" panose="02020603050405020304" pitchFamily="18" charset="0"/>
                <a:cs typeface="Times New Roman" panose="02020603050405020304" pitchFamily="18" charset="0"/>
              </a:rPr>
              <a:t>12</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print(f 'Class average is {average}')</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925199C-7A45-4539-A24A-B61D2E53099A}"/>
              </a:ext>
            </a:extLst>
          </p:cNvPr>
          <p:cNvSpPr txBox="1"/>
          <p:nvPr/>
        </p:nvSpPr>
        <p:spPr>
          <a:xfrm>
            <a:off x="1236371" y="6067007"/>
            <a:ext cx="6349284" cy="400110"/>
          </a:xfrm>
          <a:prstGeom prst="rect">
            <a:avLst/>
          </a:prstGeom>
          <a:noFill/>
        </p:spPr>
        <p:txBody>
          <a:bodyPr wrap="square" rtlCol="0">
            <a:spAutoFit/>
          </a:bodyPr>
          <a:lstStyle/>
          <a:p>
            <a:r>
              <a:rPr lang="en-US" sz="2000" b="0" i="0" u="none" strike="noStrike" baseline="0" dirty="0">
                <a:latin typeface="LucidaSansTypewriter"/>
              </a:rPr>
              <a:t>Class average is 81.7</a:t>
            </a:r>
            <a:endParaRPr lang="en-US" sz="2000" dirty="0"/>
          </a:p>
        </p:txBody>
      </p:sp>
      <p:pic>
        <p:nvPicPr>
          <p:cNvPr id="6" name="Content Placeholder 7">
            <a:extLst>
              <a:ext uri="{FF2B5EF4-FFF2-40B4-BE49-F238E27FC236}">
                <a16:creationId xmlns:a16="http://schemas.microsoft.com/office/drawing/2014/main" id="{0FCE860F-90BF-4EAA-B25C-A049AD37CB4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90078"/>
            <a:ext cx="868806" cy="840124"/>
          </a:xfrm>
        </p:spPr>
      </p:pic>
    </p:spTree>
    <p:extLst>
      <p:ext uri="{BB962C8B-B14F-4D97-AF65-F5344CB8AC3E}">
        <p14:creationId xmlns:p14="http://schemas.microsoft.com/office/powerpoint/2010/main" val="1678826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322D-3B35-4317-98EF-E153E6FE689D}"/>
              </a:ext>
            </a:extLst>
          </p:cNvPr>
          <p:cNvSpPr>
            <a:spLocks noGrp="1"/>
          </p:cNvSpPr>
          <p:nvPr>
            <p:ph type="title"/>
          </p:nvPr>
        </p:nvSpPr>
        <p:spPr>
          <a:xfrm>
            <a:off x="838200" y="365126"/>
            <a:ext cx="10515600" cy="562154"/>
          </a:xfrm>
        </p:spPr>
        <p:txBody>
          <a:bodyPr>
            <a:normAutofit/>
          </a:bodyPr>
          <a:lstStyle/>
          <a:p>
            <a:r>
              <a:rPr lang="en-US" sz="2000" b="1" i="0" u="none" strike="noStrike" baseline="0" dirty="0">
                <a:latin typeface="Times New Roman" panose="02020603050405020304" pitchFamily="18" charset="0"/>
                <a:cs typeface="Times New Roman" panose="02020603050405020304" pitchFamily="18" charset="0"/>
              </a:rPr>
              <a:t>4. Introduction to Formatted Strings</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999FF57-CE1A-4622-A7A5-6B07FAFD46DA}"/>
              </a:ext>
            </a:extLst>
          </p:cNvPr>
          <p:cNvSpPr txBox="1"/>
          <p:nvPr/>
        </p:nvSpPr>
        <p:spPr>
          <a:xfrm>
            <a:off x="1082899" y="1030309"/>
            <a:ext cx="10515600" cy="2246769"/>
          </a:xfrm>
          <a:prstGeom prst="rect">
            <a:avLst/>
          </a:prstGeom>
          <a:noFill/>
        </p:spPr>
        <p:txBody>
          <a:bodyPr wrap="square" rtlCol="0">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Line 12  uses the following simple </a:t>
            </a:r>
            <a:r>
              <a:rPr lang="en-US" sz="2000" b="1" i="0" u="none" strike="noStrike" baseline="0" dirty="0">
                <a:latin typeface="Times New Roman" panose="02020603050405020304" pitchFamily="18" charset="0"/>
                <a:cs typeface="Times New Roman" panose="02020603050405020304" pitchFamily="18" charset="0"/>
              </a:rPr>
              <a:t>f-string </a:t>
            </a:r>
            <a:r>
              <a:rPr lang="en-US" sz="2000" b="0" i="0" u="none" strike="noStrike" baseline="0" dirty="0">
                <a:latin typeface="Times New Roman" panose="02020603050405020304" pitchFamily="18" charset="0"/>
                <a:cs typeface="Times New Roman" panose="02020603050405020304" pitchFamily="18" charset="0"/>
              </a:rPr>
              <a:t>(short for </a:t>
            </a:r>
            <a:r>
              <a:rPr lang="en-US" sz="2000" b="1" i="0" u="none" strike="noStrike" baseline="0" dirty="0">
                <a:latin typeface="Times New Roman" panose="02020603050405020304" pitchFamily="18" charset="0"/>
                <a:cs typeface="Times New Roman" panose="02020603050405020304" pitchFamily="18" charset="0"/>
              </a:rPr>
              <a:t>formatted string</a:t>
            </a:r>
            <a:r>
              <a:rPr lang="en-US" sz="2000" b="0" i="0" u="none" strike="noStrike" baseline="0" dirty="0">
                <a:latin typeface="Times New Roman" panose="02020603050405020304" pitchFamily="18" charset="0"/>
                <a:cs typeface="Times New Roman" panose="02020603050405020304" pitchFamily="18" charset="0"/>
              </a:rPr>
              <a:t>) to format this</a:t>
            </a:r>
          </a:p>
          <a:p>
            <a:pPr algn="just"/>
            <a:r>
              <a:rPr lang="en-US" sz="2000" b="0" i="0" u="none" strike="noStrike" baseline="0" dirty="0">
                <a:latin typeface="Times New Roman" panose="02020603050405020304" pitchFamily="18" charset="0"/>
                <a:cs typeface="Times New Roman" panose="02020603050405020304" pitchFamily="18" charset="0"/>
              </a:rPr>
              <a:t>script’s result by inserting the value of average into a string: f 'Class average is {average}'</a:t>
            </a:r>
          </a:p>
          <a:p>
            <a:pPr algn="just"/>
            <a:r>
              <a:rPr lang="en-US" sz="2000" b="0" i="0" u="none" strike="noStrike" baseline="0" dirty="0">
                <a:latin typeface="Times New Roman" panose="02020603050405020304" pitchFamily="18" charset="0"/>
                <a:cs typeface="Times New Roman" panose="02020603050405020304" pitchFamily="18" charset="0"/>
              </a:rPr>
              <a:t>The letter f before the string’s opening quote indicates it’s an f-string. You specify where</a:t>
            </a:r>
          </a:p>
          <a:p>
            <a:pPr algn="just"/>
            <a:r>
              <a:rPr lang="en-US" sz="2000" b="0" i="0" u="none" strike="noStrike" baseline="0" dirty="0">
                <a:latin typeface="Times New Roman" panose="02020603050405020304" pitchFamily="18" charset="0"/>
                <a:cs typeface="Times New Roman" panose="02020603050405020304" pitchFamily="18" charset="0"/>
              </a:rPr>
              <a:t>to insert values by using placeholders delimited by curly braces ({ and }). The placeholder</a:t>
            </a:r>
          </a:p>
          <a:p>
            <a:pPr algn="just"/>
            <a:r>
              <a:rPr lang="en-US" sz="2000" b="0" i="0" u="none" strike="noStrike" baseline="0" dirty="0">
                <a:latin typeface="Times New Roman" panose="02020603050405020304" pitchFamily="18" charset="0"/>
                <a:cs typeface="Times New Roman" panose="02020603050405020304" pitchFamily="18" charset="0"/>
              </a:rPr>
              <a:t>{average} converts the variable average’s value to a string representation, then replaces {average}</a:t>
            </a:r>
          </a:p>
          <a:p>
            <a:pPr algn="just"/>
            <a:r>
              <a:rPr lang="en-US" sz="2000" b="0" i="0" u="none" strike="noStrike" baseline="0" dirty="0">
                <a:latin typeface="Times New Roman" panose="02020603050405020304" pitchFamily="18" charset="0"/>
                <a:cs typeface="Times New Roman" panose="02020603050405020304" pitchFamily="18" charset="0"/>
              </a:rPr>
              <a:t>with that </a:t>
            </a:r>
            <a:r>
              <a:rPr lang="en-US" sz="2000" b="1" i="0" u="none" strike="noStrike" baseline="0" dirty="0">
                <a:latin typeface="Times New Roman" panose="02020603050405020304" pitchFamily="18" charset="0"/>
                <a:cs typeface="Times New Roman" panose="02020603050405020304" pitchFamily="18" charset="0"/>
              </a:rPr>
              <a:t>replacement text</a:t>
            </a:r>
            <a:r>
              <a:rPr lang="en-US" sz="2000" b="0" i="0" u="none" strike="noStrike" baseline="0" dirty="0">
                <a:latin typeface="Times New Roman" panose="02020603050405020304" pitchFamily="18" charset="0"/>
                <a:cs typeface="Times New Roman" panose="02020603050405020304" pitchFamily="18" charset="0"/>
              </a:rPr>
              <a:t>. Replacement-text expressions may contain values, variables or</a:t>
            </a:r>
          </a:p>
          <a:p>
            <a:pPr algn="just"/>
            <a:r>
              <a:rPr lang="en-US" sz="2000" b="0" i="0" u="none" strike="noStrike" baseline="0" dirty="0">
                <a:latin typeface="Times New Roman" panose="02020603050405020304" pitchFamily="18" charset="0"/>
                <a:cs typeface="Times New Roman" panose="02020603050405020304" pitchFamily="18" charset="0"/>
              </a:rPr>
              <a:t>other expressions, such as calculations or function calls.</a:t>
            </a:r>
            <a:endParaRPr lang="en-US" sz="2000" dirty="0">
              <a:latin typeface="Times New Roman" panose="02020603050405020304" pitchFamily="18" charset="0"/>
              <a:cs typeface="Times New Roman" panose="02020603050405020304" pitchFamily="18" charset="0"/>
            </a:endParaRPr>
          </a:p>
        </p:txBody>
      </p:sp>
      <p:pic>
        <p:nvPicPr>
          <p:cNvPr id="5" name="Content Placeholder 7">
            <a:extLst>
              <a:ext uri="{FF2B5EF4-FFF2-40B4-BE49-F238E27FC236}">
                <a16:creationId xmlns:a16="http://schemas.microsoft.com/office/drawing/2014/main" id="{1A1AAE67-0B68-428A-BA13-98C5E45567A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p:spPr>
      </p:pic>
    </p:spTree>
    <p:extLst>
      <p:ext uri="{BB962C8B-B14F-4D97-AF65-F5344CB8AC3E}">
        <p14:creationId xmlns:p14="http://schemas.microsoft.com/office/powerpoint/2010/main" val="3598040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72B0-C3FE-4AD4-839A-9FACD5FF54BE}"/>
              </a:ext>
            </a:extLst>
          </p:cNvPr>
          <p:cNvSpPr>
            <a:spLocks noGrp="1"/>
          </p:cNvSpPr>
          <p:nvPr>
            <p:ph type="title"/>
          </p:nvPr>
        </p:nvSpPr>
        <p:spPr>
          <a:xfrm>
            <a:off x="838200" y="365125"/>
            <a:ext cx="10515600" cy="819731"/>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Program Development: Sentinel-Controlled  Repetition</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939B4E2-90F0-4BB4-A61A-1917E532975E}"/>
              </a:ext>
            </a:extLst>
          </p:cNvPr>
          <p:cNvSpPr txBox="1"/>
          <p:nvPr/>
        </p:nvSpPr>
        <p:spPr>
          <a:xfrm>
            <a:off x="838200" y="1455313"/>
            <a:ext cx="10759225" cy="1015663"/>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Let’s generalize the class-average problem. Consider the following requirements statement:</a:t>
            </a:r>
          </a:p>
          <a:p>
            <a:pPr algn="l"/>
            <a:r>
              <a:rPr lang="en-US" sz="2000" b="0" i="1" u="none" strike="noStrike" baseline="0" dirty="0">
                <a:latin typeface="Times New Roman" panose="02020603050405020304" pitchFamily="18" charset="0"/>
                <a:cs typeface="Times New Roman" panose="02020603050405020304" pitchFamily="18" charset="0"/>
              </a:rPr>
              <a:t>Develop a class-averaging program that processes an arbitrary number of grades</a:t>
            </a:r>
          </a:p>
          <a:p>
            <a:pPr algn="l"/>
            <a:r>
              <a:rPr lang="en-US" sz="2000" b="0" i="1" u="none" strike="noStrike" baseline="0" dirty="0">
                <a:latin typeface="Times New Roman" panose="02020603050405020304" pitchFamily="18" charset="0"/>
                <a:cs typeface="Times New Roman" panose="02020603050405020304" pitchFamily="18" charset="0"/>
              </a:rPr>
              <a:t>each time the program executes.</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6E5266-7F54-4180-87E7-1ECA1786A185}"/>
              </a:ext>
            </a:extLst>
          </p:cNvPr>
          <p:cNvSpPr txBox="1"/>
          <p:nvPr/>
        </p:nvSpPr>
        <p:spPr>
          <a:xfrm>
            <a:off x="773806" y="2897747"/>
            <a:ext cx="10933090" cy="1938992"/>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One way to solve this problem is to use a special value called a </a:t>
            </a:r>
            <a:r>
              <a:rPr lang="en-US" sz="2000" b="1" i="0" u="none" strike="noStrike" baseline="0" dirty="0">
                <a:latin typeface="Times New Roman" panose="02020603050405020304" pitchFamily="18" charset="0"/>
                <a:cs typeface="Times New Roman" panose="02020603050405020304" pitchFamily="18" charset="0"/>
              </a:rPr>
              <a:t>sentinel value </a:t>
            </a:r>
            <a:r>
              <a:rPr lang="en-US" sz="2000" b="0" i="0" u="none" strike="noStrike" baseline="0" dirty="0">
                <a:latin typeface="Times New Roman" panose="02020603050405020304" pitchFamily="18" charset="0"/>
                <a:cs typeface="Times New Roman" panose="02020603050405020304" pitchFamily="18" charset="0"/>
              </a:rPr>
              <a:t>(also called</a:t>
            </a:r>
          </a:p>
          <a:p>
            <a:pPr algn="l"/>
            <a:r>
              <a:rPr lang="en-US" sz="2000" b="0" i="0" u="none" strike="noStrike" baseline="0" dirty="0">
                <a:latin typeface="Times New Roman" panose="02020603050405020304" pitchFamily="18" charset="0"/>
                <a:cs typeface="Times New Roman" panose="02020603050405020304" pitchFamily="18" charset="0"/>
              </a:rPr>
              <a:t>a </a:t>
            </a:r>
            <a:r>
              <a:rPr lang="en-US" sz="2000" b="1" i="0" u="none" strike="noStrike" baseline="0" dirty="0">
                <a:latin typeface="Times New Roman" panose="02020603050405020304" pitchFamily="18" charset="0"/>
                <a:cs typeface="Times New Roman" panose="02020603050405020304" pitchFamily="18" charset="0"/>
              </a:rPr>
              <a:t>signal value</a:t>
            </a:r>
            <a:r>
              <a:rPr lang="en-US" sz="2000" b="0" i="0" u="none" strike="noStrike" baseline="0" dirty="0">
                <a:latin typeface="Times New Roman" panose="02020603050405020304" pitchFamily="18" charset="0"/>
                <a:cs typeface="Times New Roman" panose="02020603050405020304" pitchFamily="18" charset="0"/>
              </a:rPr>
              <a:t>, a </a:t>
            </a:r>
            <a:r>
              <a:rPr lang="en-US" sz="2000" b="1" i="0" u="none" strike="noStrike" baseline="0" dirty="0">
                <a:latin typeface="Times New Roman" panose="02020603050405020304" pitchFamily="18" charset="0"/>
                <a:cs typeface="Times New Roman" panose="02020603050405020304" pitchFamily="18" charset="0"/>
              </a:rPr>
              <a:t>dummy value </a:t>
            </a:r>
            <a:r>
              <a:rPr lang="en-US" sz="2000" b="0" i="0" u="none" strike="noStrike" baseline="0" dirty="0">
                <a:latin typeface="Times New Roman" panose="02020603050405020304" pitchFamily="18" charset="0"/>
                <a:cs typeface="Times New Roman" panose="02020603050405020304" pitchFamily="18" charset="0"/>
              </a:rPr>
              <a:t>or a </a:t>
            </a:r>
            <a:r>
              <a:rPr lang="en-US" sz="2000" b="1" i="0" u="none" strike="noStrike" baseline="0" dirty="0">
                <a:latin typeface="Times New Roman" panose="02020603050405020304" pitchFamily="18" charset="0"/>
                <a:cs typeface="Times New Roman" panose="02020603050405020304" pitchFamily="18" charset="0"/>
              </a:rPr>
              <a:t>flag value</a:t>
            </a:r>
            <a:r>
              <a:rPr lang="en-US" sz="2000" b="0" i="0" u="none" strike="noStrike" baseline="0" dirty="0">
                <a:latin typeface="Times New Roman" panose="02020603050405020304" pitchFamily="18" charset="0"/>
                <a:cs typeface="Times New Roman" panose="02020603050405020304" pitchFamily="18" charset="0"/>
              </a:rPr>
              <a:t>) to indicate “end of data entry.” This is a bit</a:t>
            </a:r>
          </a:p>
          <a:p>
            <a:pPr algn="l"/>
            <a:r>
              <a:rPr lang="en-US" sz="2000" b="0" i="0" u="none" strike="noStrike" baseline="0" dirty="0">
                <a:latin typeface="Times New Roman" panose="02020603050405020304" pitchFamily="18" charset="0"/>
                <a:cs typeface="Times New Roman" panose="02020603050405020304" pitchFamily="18" charset="0"/>
              </a:rPr>
              <a:t>like the way a caboose “marks” the end of a train. The user enters grades one at a time until</a:t>
            </a:r>
          </a:p>
          <a:p>
            <a:pPr algn="l"/>
            <a:r>
              <a:rPr lang="en-US" sz="2000" b="0" i="0" u="none" strike="noStrike" baseline="0" dirty="0">
                <a:latin typeface="Times New Roman" panose="02020603050405020304" pitchFamily="18" charset="0"/>
                <a:cs typeface="Times New Roman" panose="02020603050405020304" pitchFamily="18" charset="0"/>
              </a:rPr>
              <a:t>all the grades have been entered. The user then enters the sentinel value to indicate that</a:t>
            </a:r>
          </a:p>
          <a:p>
            <a:pPr algn="l"/>
            <a:r>
              <a:rPr lang="en-US" sz="2000" b="0" i="0" u="none" strike="noStrike" baseline="0" dirty="0">
                <a:latin typeface="Times New Roman" panose="02020603050405020304" pitchFamily="18" charset="0"/>
                <a:cs typeface="Times New Roman" panose="02020603050405020304" pitchFamily="18" charset="0"/>
              </a:rPr>
              <a:t>there are no more grades. </a:t>
            </a:r>
            <a:r>
              <a:rPr lang="en-US" sz="2000" b="1" i="0" u="none" strike="noStrike" baseline="0" dirty="0">
                <a:latin typeface="Times New Roman" panose="02020603050405020304" pitchFamily="18" charset="0"/>
                <a:cs typeface="Times New Roman" panose="02020603050405020304" pitchFamily="18" charset="0"/>
              </a:rPr>
              <a:t>Sentinel-controlled repetition </a:t>
            </a:r>
            <a:r>
              <a:rPr lang="en-US" sz="2000" b="0" i="0" u="none" strike="noStrike" baseline="0" dirty="0">
                <a:latin typeface="Times New Roman" panose="02020603050405020304" pitchFamily="18" charset="0"/>
                <a:cs typeface="Times New Roman" panose="02020603050405020304" pitchFamily="18" charset="0"/>
              </a:rPr>
              <a:t>is often called </a:t>
            </a:r>
            <a:r>
              <a:rPr lang="en-US" sz="2000" b="1" i="0" u="none" strike="noStrike" baseline="0" dirty="0">
                <a:latin typeface="Times New Roman" panose="02020603050405020304" pitchFamily="18" charset="0"/>
                <a:cs typeface="Times New Roman" panose="02020603050405020304" pitchFamily="18" charset="0"/>
              </a:rPr>
              <a:t>indefinite repetition</a:t>
            </a:r>
          </a:p>
          <a:p>
            <a:pPr algn="l"/>
            <a:r>
              <a:rPr lang="en-US" sz="2000" b="0" i="0" u="none" strike="noStrike" baseline="0" dirty="0">
                <a:latin typeface="Times New Roman" panose="02020603050405020304" pitchFamily="18" charset="0"/>
                <a:cs typeface="Times New Roman" panose="02020603050405020304" pitchFamily="18" charset="0"/>
              </a:rPr>
              <a:t>because the number of repetitions is </a:t>
            </a:r>
            <a:r>
              <a:rPr lang="en-US" sz="2000" b="0" i="1" u="none" strike="noStrike" baseline="0" dirty="0">
                <a:latin typeface="Times New Roman" panose="02020603050405020304" pitchFamily="18" charset="0"/>
                <a:cs typeface="Times New Roman" panose="02020603050405020304" pitchFamily="18" charset="0"/>
              </a:rPr>
              <a:t>not </a:t>
            </a:r>
            <a:r>
              <a:rPr lang="en-US" sz="2000" b="0" i="0" u="none" strike="noStrike" baseline="0" dirty="0">
                <a:latin typeface="Times New Roman" panose="02020603050405020304" pitchFamily="18" charset="0"/>
                <a:cs typeface="Times New Roman" panose="02020603050405020304" pitchFamily="18" charset="0"/>
              </a:rPr>
              <a:t>known before the loop begins executing.</a:t>
            </a:r>
            <a:endParaRPr lang="en-US" sz="2000" dirty="0">
              <a:latin typeface="Times New Roman" panose="02020603050405020304" pitchFamily="18" charset="0"/>
              <a:cs typeface="Times New Roman" panose="02020603050405020304" pitchFamily="18" charset="0"/>
            </a:endParaRPr>
          </a:p>
        </p:txBody>
      </p:sp>
      <p:pic>
        <p:nvPicPr>
          <p:cNvPr id="6" name="Content Placeholder 7">
            <a:extLst>
              <a:ext uri="{FF2B5EF4-FFF2-40B4-BE49-F238E27FC236}">
                <a16:creationId xmlns:a16="http://schemas.microsoft.com/office/drawing/2014/main" id="{762C9B61-81A3-46BE-9581-8802C11A70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p:spPr>
      </p:pic>
    </p:spTree>
    <p:extLst>
      <p:ext uri="{BB962C8B-B14F-4D97-AF65-F5344CB8AC3E}">
        <p14:creationId xmlns:p14="http://schemas.microsoft.com/office/powerpoint/2010/main" val="1341836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69FE-130D-44A7-93D8-3639C52F93FD}"/>
              </a:ext>
            </a:extLst>
          </p:cNvPr>
          <p:cNvSpPr>
            <a:spLocks noGrp="1"/>
          </p:cNvSpPr>
          <p:nvPr>
            <p:ph type="title"/>
          </p:nvPr>
        </p:nvSpPr>
        <p:spPr>
          <a:xfrm>
            <a:off x="838200" y="175393"/>
            <a:ext cx="10515600" cy="549275"/>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Implementing Sentinel-Controlled Iteration</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F0F872-263C-4198-805C-BC6F4DA3991F}"/>
              </a:ext>
            </a:extLst>
          </p:cNvPr>
          <p:cNvSpPr txBox="1"/>
          <p:nvPr/>
        </p:nvSpPr>
        <p:spPr>
          <a:xfrm>
            <a:off x="670775" y="724668"/>
            <a:ext cx="10070206" cy="523220"/>
          </a:xfrm>
          <a:prstGeom prst="rect">
            <a:avLst/>
          </a:prstGeom>
          <a:noFill/>
        </p:spPr>
        <p:txBody>
          <a:bodyPr wrap="square">
            <a:spAutoFit/>
          </a:bodyPr>
          <a:lstStyle/>
          <a:p>
            <a:pPr algn="l"/>
            <a:r>
              <a:rPr lang="en-US" sz="1400" b="0" i="0" u="none" strike="noStrike" baseline="0" dirty="0">
                <a:latin typeface="AGaramond-Regular"/>
              </a:rPr>
              <a:t>The following script implements the algorithm and shows a sample execution in which the user enters three grades and the sentinel value.</a:t>
            </a:r>
            <a:endParaRPr lang="en-US" sz="1400" dirty="0"/>
          </a:p>
        </p:txBody>
      </p:sp>
      <p:pic>
        <p:nvPicPr>
          <p:cNvPr id="8" name="Picture 7">
            <a:extLst>
              <a:ext uri="{FF2B5EF4-FFF2-40B4-BE49-F238E27FC236}">
                <a16:creationId xmlns:a16="http://schemas.microsoft.com/office/drawing/2014/main" id="{8C1C5CD9-AB9F-4A0E-B652-94C6D3961BE5}"/>
              </a:ext>
            </a:extLst>
          </p:cNvPr>
          <p:cNvPicPr>
            <a:picLocks noChangeAspect="1"/>
          </p:cNvPicPr>
          <p:nvPr/>
        </p:nvPicPr>
        <p:blipFill>
          <a:blip r:embed="rId2"/>
          <a:stretch>
            <a:fillRect/>
          </a:stretch>
        </p:blipFill>
        <p:spPr>
          <a:xfrm>
            <a:off x="838200" y="1273943"/>
            <a:ext cx="10515600" cy="5371557"/>
          </a:xfrm>
          <a:prstGeom prst="rect">
            <a:avLst/>
          </a:prstGeom>
        </p:spPr>
      </p:pic>
      <p:pic>
        <p:nvPicPr>
          <p:cNvPr id="5" name="Content Placeholder 7">
            <a:extLst>
              <a:ext uri="{FF2B5EF4-FFF2-40B4-BE49-F238E27FC236}">
                <a16:creationId xmlns:a16="http://schemas.microsoft.com/office/drawing/2014/main" id="{A9F154EF-6329-4093-B100-CA619260518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8346" y="5842483"/>
            <a:ext cx="868806" cy="840124"/>
          </a:xfrm>
        </p:spPr>
      </p:pic>
    </p:spTree>
    <p:extLst>
      <p:ext uri="{BB962C8B-B14F-4D97-AF65-F5344CB8AC3E}">
        <p14:creationId xmlns:p14="http://schemas.microsoft.com/office/powerpoint/2010/main" val="60544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46980"/>
            <a:ext cx="10515600" cy="800866"/>
          </a:xfrm>
        </p:spPr>
        <p:txBody>
          <a:bodyPr>
            <a:normAutofit/>
          </a:bodyPr>
          <a:lstStyle/>
          <a:p>
            <a:r>
              <a:rPr lang="en-US" sz="2400" b="1" i="0" u="none" strike="noStrike" baseline="0" dirty="0">
                <a:latin typeface="GoudySans-Bold"/>
              </a:rPr>
              <a:t>Keywords</a:t>
            </a:r>
            <a:endParaRPr lang="en-US" sz="24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1229018" cy="840124"/>
          </a:xfrm>
        </p:spPr>
      </p:pic>
      <p:sp>
        <p:nvSpPr>
          <p:cNvPr id="7" name="Rectangle 6"/>
          <p:cNvSpPr/>
          <p:nvPr/>
        </p:nvSpPr>
        <p:spPr>
          <a:xfrm>
            <a:off x="-1" y="2"/>
            <a:ext cx="12192001" cy="302797"/>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904802" y="1374746"/>
            <a:ext cx="10031569" cy="1323439"/>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The words if, elif  , else, while, for, True and False are keywords that Python reserves</a:t>
            </a:r>
          </a:p>
          <a:p>
            <a:pPr algn="l"/>
            <a:r>
              <a:rPr lang="en-US" sz="2000" b="0" i="0" u="none" strike="noStrike" baseline="0" dirty="0">
                <a:latin typeface="Times New Roman" panose="02020603050405020304" pitchFamily="18" charset="0"/>
                <a:cs typeface="Times New Roman" panose="02020603050405020304" pitchFamily="18" charset="0"/>
              </a:rPr>
              <a:t>to implement its features, such as control statements. Using a keyword as an identifier such</a:t>
            </a:r>
          </a:p>
          <a:p>
            <a:pPr algn="l"/>
            <a:r>
              <a:rPr lang="en-US" sz="2000" b="0" i="0" u="none" strike="noStrike" baseline="0" dirty="0">
                <a:latin typeface="Times New Roman" panose="02020603050405020304" pitchFamily="18" charset="0"/>
                <a:cs typeface="Times New Roman" panose="02020603050405020304" pitchFamily="18" charset="0"/>
              </a:rPr>
              <a:t>as a variable name is a syntax error. The following table lists Python’s keywords.</a:t>
            </a:r>
          </a:p>
          <a:p>
            <a:pPr algn="l"/>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p:cNvCxnSpPr>
            <a:cxnSpLocks/>
          </p:cNvCxnSpPr>
          <p:nvPr/>
        </p:nvCxnSpPr>
        <p:spPr>
          <a:xfrm>
            <a:off x="354169" y="3198167"/>
            <a:ext cx="1936123" cy="230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 name="Table 1">
            <a:extLst>
              <a:ext uri="{FF2B5EF4-FFF2-40B4-BE49-F238E27FC236}">
                <a16:creationId xmlns:a16="http://schemas.microsoft.com/office/drawing/2014/main" id="{D3DE0AFB-69D1-4343-A48F-320F6315BCCD}"/>
              </a:ext>
            </a:extLst>
          </p:cNvPr>
          <p:cNvGraphicFramePr>
            <a:graphicFrameLocks noGrp="1"/>
          </p:cNvGraphicFramePr>
          <p:nvPr>
            <p:extLst>
              <p:ext uri="{D42A27DB-BD31-4B8C-83A1-F6EECF244321}">
                <p14:modId xmlns:p14="http://schemas.microsoft.com/office/powerpoint/2010/main" val="3501457128"/>
              </p:ext>
            </p:extLst>
          </p:nvPr>
        </p:nvGraphicFramePr>
        <p:xfrm>
          <a:off x="1806323" y="3046693"/>
          <a:ext cx="9130048" cy="2740354"/>
        </p:xfrm>
        <a:graphic>
          <a:graphicData uri="http://schemas.openxmlformats.org/drawingml/2006/table">
            <a:tbl>
              <a:tblPr firstRow="1" firstCol="1" lastRow="1" lastCol="1" bandRow="1" bandCol="1">
                <a:tableStyleId>{5C22544A-7EE6-4342-B048-85BDC9FD1C3A}</a:tableStyleId>
              </a:tblPr>
              <a:tblGrid>
                <a:gridCol w="1297030">
                  <a:extLst>
                    <a:ext uri="{9D8B030D-6E8A-4147-A177-3AD203B41FA5}">
                      <a16:colId xmlns:a16="http://schemas.microsoft.com/office/drawing/2014/main" val="1882307331"/>
                    </a:ext>
                  </a:extLst>
                </a:gridCol>
                <a:gridCol w="1256110">
                  <a:extLst>
                    <a:ext uri="{9D8B030D-6E8A-4147-A177-3AD203B41FA5}">
                      <a16:colId xmlns:a16="http://schemas.microsoft.com/office/drawing/2014/main" val="327946836"/>
                    </a:ext>
                  </a:extLst>
                </a:gridCol>
                <a:gridCol w="1359029">
                  <a:extLst>
                    <a:ext uri="{9D8B030D-6E8A-4147-A177-3AD203B41FA5}">
                      <a16:colId xmlns:a16="http://schemas.microsoft.com/office/drawing/2014/main" val="1565143353"/>
                    </a:ext>
                  </a:extLst>
                </a:gridCol>
                <a:gridCol w="1464428">
                  <a:extLst>
                    <a:ext uri="{9D8B030D-6E8A-4147-A177-3AD203B41FA5}">
                      <a16:colId xmlns:a16="http://schemas.microsoft.com/office/drawing/2014/main" val="978784490"/>
                    </a:ext>
                  </a:extLst>
                </a:gridCol>
                <a:gridCol w="1204031">
                  <a:extLst>
                    <a:ext uri="{9D8B030D-6E8A-4147-A177-3AD203B41FA5}">
                      <a16:colId xmlns:a16="http://schemas.microsoft.com/office/drawing/2014/main" val="1532539861"/>
                    </a:ext>
                  </a:extLst>
                </a:gridCol>
                <a:gridCol w="1412349">
                  <a:extLst>
                    <a:ext uri="{9D8B030D-6E8A-4147-A177-3AD203B41FA5}">
                      <a16:colId xmlns:a16="http://schemas.microsoft.com/office/drawing/2014/main" val="2445162012"/>
                    </a:ext>
                  </a:extLst>
                </a:gridCol>
                <a:gridCol w="1137071">
                  <a:extLst>
                    <a:ext uri="{9D8B030D-6E8A-4147-A177-3AD203B41FA5}">
                      <a16:colId xmlns:a16="http://schemas.microsoft.com/office/drawing/2014/main" val="2113448187"/>
                    </a:ext>
                  </a:extLst>
                </a:gridCol>
              </a:tblGrid>
              <a:tr h="603872">
                <a:tc>
                  <a:txBody>
                    <a:bodyPr/>
                    <a:lstStyle/>
                    <a:p>
                      <a:pPr marL="100965" marR="0">
                        <a:spcBef>
                          <a:spcPts val="450"/>
                        </a:spcBef>
                        <a:spcAft>
                          <a:spcPts val="0"/>
                        </a:spcAft>
                      </a:pPr>
                      <a:r>
                        <a:rPr lang="en-US" sz="2000">
                          <a:effectLst/>
                          <a:latin typeface="Times New Roman" panose="02020603050405020304" pitchFamily="18" charset="0"/>
                          <a:cs typeface="Times New Roman" panose="02020603050405020304" pitchFamily="18" charset="0"/>
                        </a:rPr>
                        <a:t>a</a:t>
                      </a:r>
                      <a:r>
                        <a:rPr lang="en-US" sz="2000" spc="5">
                          <a:effectLst/>
                          <a:latin typeface="Times New Roman" panose="02020603050405020304" pitchFamily="18" charset="0"/>
                          <a:cs typeface="Times New Roman" panose="02020603050405020304" pitchFamily="18" charset="0"/>
                        </a:rPr>
                        <a:t>n</a:t>
                      </a:r>
                      <a:r>
                        <a:rPr lang="en-US" sz="2000">
                          <a:effectLst/>
                          <a:latin typeface="Times New Roman" panose="02020603050405020304" pitchFamily="18" charset="0"/>
                          <a:cs typeface="Times New Roman" panose="02020603050405020304" pitchFamily="18" charset="0"/>
                        </a:rPr>
                        <a:t>d</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33985" marR="0">
                        <a:spcBef>
                          <a:spcPts val="450"/>
                        </a:spcBef>
                        <a:spcAft>
                          <a:spcPts val="0"/>
                        </a:spcAft>
                      </a:pPr>
                      <a:r>
                        <a:rPr lang="en-US" sz="2000" spc="5">
                          <a:effectLst/>
                          <a:latin typeface="Times New Roman" panose="02020603050405020304" pitchFamily="18" charset="0"/>
                          <a:cs typeface="Times New Roman" panose="02020603050405020304" pitchFamily="18" charset="0"/>
                        </a:rPr>
                        <a:t>as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450"/>
                        </a:spcBef>
                        <a:spcAft>
                          <a:spcPts val="0"/>
                        </a:spcAft>
                      </a:pPr>
                      <a:r>
                        <a:rPr lang="en-US" sz="2000">
                          <a:effectLst/>
                          <a:latin typeface="Times New Roman" panose="02020603050405020304" pitchFamily="18" charset="0"/>
                          <a:cs typeface="Times New Roman" panose="02020603050405020304" pitchFamily="18" charset="0"/>
                        </a:rPr>
                        <a:t>ass</a:t>
                      </a:r>
                      <a:r>
                        <a:rPr lang="en-US" sz="2000" spc="5">
                          <a:effectLst/>
                          <a:latin typeface="Times New Roman" panose="02020603050405020304" pitchFamily="18" charset="0"/>
                          <a:cs typeface="Times New Roman" panose="02020603050405020304" pitchFamily="18" charset="0"/>
                        </a:rPr>
                        <a:t>e</a:t>
                      </a:r>
                      <a:r>
                        <a:rPr lang="en-US" sz="2000">
                          <a:effectLst/>
                          <a:latin typeface="Times New Roman" panose="02020603050405020304" pitchFamily="18" charset="0"/>
                          <a:cs typeface="Times New Roman" panose="02020603050405020304" pitchFamily="18" charset="0"/>
                        </a:rPr>
                        <a:t>rt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450"/>
                        </a:spcBef>
                        <a:spcAft>
                          <a:spcPts val="0"/>
                        </a:spcAft>
                      </a:pPr>
                      <a:r>
                        <a:rPr lang="en-US" sz="2000">
                          <a:effectLst/>
                          <a:latin typeface="Times New Roman" panose="02020603050405020304" pitchFamily="18" charset="0"/>
                          <a:cs typeface="Times New Roman" panose="02020603050405020304" pitchFamily="18" charset="0"/>
                        </a:rPr>
                        <a:t>a</a:t>
                      </a:r>
                      <a:r>
                        <a:rPr lang="en-US" sz="2000" spc="5">
                          <a:effectLst/>
                          <a:latin typeface="Times New Roman" panose="02020603050405020304" pitchFamily="18" charset="0"/>
                          <a:cs typeface="Times New Roman" panose="02020603050405020304" pitchFamily="18" charset="0"/>
                        </a:rPr>
                        <a:t>s</a:t>
                      </a:r>
                      <a:r>
                        <a:rPr lang="en-US" sz="2000">
                          <a:effectLst/>
                          <a:latin typeface="Times New Roman" panose="02020603050405020304" pitchFamily="18" charset="0"/>
                          <a:cs typeface="Times New Roman" panose="02020603050405020304" pitchFamily="18" charset="0"/>
                        </a:rPr>
                        <a:t>ync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33985" marR="0">
                        <a:spcBef>
                          <a:spcPts val="450"/>
                        </a:spcBef>
                        <a:spcAft>
                          <a:spcPts val="0"/>
                        </a:spcAft>
                      </a:pPr>
                      <a:r>
                        <a:rPr lang="en-US" sz="2000" spc="5">
                          <a:effectLst/>
                          <a:latin typeface="Times New Roman" panose="02020603050405020304" pitchFamily="18" charset="0"/>
                          <a:cs typeface="Times New Roman" panose="02020603050405020304" pitchFamily="18" charset="0"/>
                        </a:rPr>
                        <a:t>a</a:t>
                      </a:r>
                      <a:r>
                        <a:rPr lang="en-US" sz="2000">
                          <a:effectLst/>
                          <a:latin typeface="Times New Roman" panose="02020603050405020304" pitchFamily="18" charset="0"/>
                          <a:cs typeface="Times New Roman" panose="02020603050405020304" pitchFamily="18" charset="0"/>
                        </a:rPr>
                        <a:t>wait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14630" marR="0">
                        <a:spcBef>
                          <a:spcPts val="450"/>
                        </a:spcBef>
                        <a:spcAft>
                          <a:spcPts val="0"/>
                        </a:spcAft>
                      </a:pPr>
                      <a:r>
                        <a:rPr lang="en-US" sz="2000">
                          <a:effectLst/>
                          <a:latin typeface="Times New Roman" panose="02020603050405020304" pitchFamily="18" charset="0"/>
                          <a:cs typeface="Times New Roman" panose="02020603050405020304" pitchFamily="18" charset="0"/>
                        </a:rPr>
                        <a:t>bre</a:t>
                      </a:r>
                      <a:r>
                        <a:rPr lang="en-US" sz="2000" spc="5">
                          <a:effectLst/>
                          <a:latin typeface="Times New Roman" panose="02020603050405020304" pitchFamily="18" charset="0"/>
                          <a:cs typeface="Times New Roman" panose="02020603050405020304" pitchFamily="18" charset="0"/>
                        </a:rPr>
                        <a:t>a</a:t>
                      </a:r>
                      <a:r>
                        <a:rPr lang="en-US" sz="2000">
                          <a:effectLst/>
                          <a:latin typeface="Times New Roman" panose="02020603050405020304" pitchFamily="18" charset="0"/>
                          <a:cs typeface="Times New Roman" panose="02020603050405020304" pitchFamily="18" charset="0"/>
                        </a:rPr>
                        <a:t>k</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450"/>
                        </a:spcBef>
                        <a:spcAft>
                          <a:spcPts val="0"/>
                        </a:spcAft>
                      </a:pPr>
                      <a:r>
                        <a:rPr lang="en-US" sz="2000">
                          <a:effectLst/>
                          <a:latin typeface="Times New Roman" panose="02020603050405020304" pitchFamily="18" charset="0"/>
                          <a:cs typeface="Times New Roman" panose="02020603050405020304" pitchFamily="18" charset="0"/>
                        </a:rPr>
                        <a:t>c</a:t>
                      </a:r>
                      <a:r>
                        <a:rPr lang="en-US" sz="2000" spc="5">
                          <a:effectLst/>
                          <a:latin typeface="Times New Roman" panose="02020603050405020304" pitchFamily="18" charset="0"/>
                          <a:cs typeface="Times New Roman" panose="02020603050405020304" pitchFamily="18" charset="0"/>
                        </a:rPr>
                        <a:t>l</a:t>
                      </a:r>
                      <a:r>
                        <a:rPr lang="en-US" sz="2000">
                          <a:effectLst/>
                          <a:latin typeface="Times New Roman" panose="02020603050405020304" pitchFamily="18" charset="0"/>
                          <a:cs typeface="Times New Roman" panose="02020603050405020304" pitchFamily="18" charset="0"/>
                        </a:rPr>
                        <a:t>ass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49698679"/>
                  </a:ext>
                </a:extLst>
              </a:tr>
              <a:tr h="515966">
                <a:tc>
                  <a:txBody>
                    <a:bodyPr/>
                    <a:lstStyle/>
                    <a:p>
                      <a:pPr marL="100965" marR="0">
                        <a:spcBef>
                          <a:spcPts val="220"/>
                        </a:spcBef>
                        <a:spcAft>
                          <a:spcPts val="0"/>
                        </a:spcAft>
                      </a:pPr>
                      <a:r>
                        <a:rPr lang="en-US" sz="2000">
                          <a:effectLst/>
                          <a:latin typeface="Times New Roman" panose="02020603050405020304" pitchFamily="18" charset="0"/>
                          <a:cs typeface="Times New Roman" panose="02020603050405020304" pitchFamily="18" charset="0"/>
                        </a:rPr>
                        <a:t>c</a:t>
                      </a:r>
                      <a:r>
                        <a:rPr lang="en-US" sz="2000" spc="5">
                          <a:effectLst/>
                          <a:latin typeface="Times New Roman" panose="02020603050405020304" pitchFamily="18" charset="0"/>
                          <a:cs typeface="Times New Roman" panose="02020603050405020304" pitchFamily="18" charset="0"/>
                        </a:rPr>
                        <a:t>o</a:t>
                      </a:r>
                      <a:r>
                        <a:rPr lang="en-US" sz="2000">
                          <a:effectLst/>
                          <a:latin typeface="Times New Roman" panose="02020603050405020304" pitchFamily="18" charset="0"/>
                          <a:cs typeface="Times New Roman" panose="02020603050405020304" pitchFamily="18" charset="0"/>
                        </a:rPr>
                        <a:t>nti</a:t>
                      </a:r>
                      <a:r>
                        <a:rPr lang="en-US" sz="2000" spc="5">
                          <a:effectLst/>
                          <a:latin typeface="Times New Roman" panose="02020603050405020304" pitchFamily="18" charset="0"/>
                          <a:cs typeface="Times New Roman" panose="02020603050405020304" pitchFamily="18" charset="0"/>
                        </a:rPr>
                        <a:t>n</a:t>
                      </a:r>
                      <a:r>
                        <a:rPr lang="en-US" sz="2000">
                          <a:effectLst/>
                          <a:latin typeface="Times New Roman" panose="02020603050405020304" pitchFamily="18" charset="0"/>
                          <a:cs typeface="Times New Roman" panose="02020603050405020304" pitchFamily="18" charset="0"/>
                        </a:rPr>
                        <a:t>ue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33985" marR="0">
                        <a:spcBef>
                          <a:spcPts val="220"/>
                        </a:spcBef>
                        <a:spcAft>
                          <a:spcPts val="0"/>
                        </a:spcAft>
                      </a:pPr>
                      <a:r>
                        <a:rPr lang="en-US" sz="2000" spc="5">
                          <a:effectLst/>
                          <a:latin typeface="Times New Roman" panose="02020603050405020304" pitchFamily="18" charset="0"/>
                          <a:cs typeface="Times New Roman" panose="02020603050405020304" pitchFamily="18" charset="0"/>
                        </a:rPr>
                        <a:t>d</a:t>
                      </a:r>
                      <a:r>
                        <a:rPr lang="en-US" sz="2000">
                          <a:effectLst/>
                          <a:latin typeface="Times New Roman" panose="02020603050405020304" pitchFamily="18" charset="0"/>
                          <a:cs typeface="Times New Roman" panose="02020603050405020304" pitchFamily="18" charset="0"/>
                        </a:rPr>
                        <a:t>ef</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a:effectLst/>
                          <a:latin typeface="Times New Roman" panose="02020603050405020304" pitchFamily="18" charset="0"/>
                          <a:cs typeface="Times New Roman" panose="02020603050405020304" pitchFamily="18" charset="0"/>
                        </a:rPr>
                        <a:t>del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dirty="0">
                          <a:effectLst/>
                          <a:latin typeface="Times New Roman" panose="02020603050405020304" pitchFamily="18" charset="0"/>
                          <a:cs typeface="Times New Roman" panose="02020603050405020304" pitchFamily="18" charset="0"/>
                        </a:rPr>
                        <a:t>e</a:t>
                      </a:r>
                      <a:r>
                        <a:rPr lang="en-US" sz="2000" spc="5" dirty="0">
                          <a:effectLst/>
                          <a:latin typeface="Times New Roman" panose="02020603050405020304" pitchFamily="18" charset="0"/>
                          <a:cs typeface="Times New Roman" panose="02020603050405020304" pitchFamily="18" charset="0"/>
                        </a:rPr>
                        <a:t>l</a:t>
                      </a:r>
                      <a:r>
                        <a:rPr lang="en-US" sz="2000" dirty="0">
                          <a:effectLst/>
                          <a:latin typeface="Times New Roman" panose="02020603050405020304" pitchFamily="18" charset="0"/>
                          <a:cs typeface="Times New Roman" panose="02020603050405020304" pitchFamily="18" charset="0"/>
                        </a:rPr>
                        <a:t>if</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33985" marR="0">
                        <a:spcBef>
                          <a:spcPts val="220"/>
                        </a:spcBef>
                        <a:spcAft>
                          <a:spcPts val="0"/>
                        </a:spcAft>
                      </a:pPr>
                      <a:r>
                        <a:rPr lang="en-US" sz="2000" spc="5">
                          <a:effectLst/>
                          <a:latin typeface="Times New Roman" panose="02020603050405020304" pitchFamily="18" charset="0"/>
                          <a:cs typeface="Times New Roman" panose="02020603050405020304" pitchFamily="18" charset="0"/>
                        </a:rPr>
                        <a:t>e</a:t>
                      </a:r>
                      <a:r>
                        <a:rPr lang="en-US" sz="2000">
                          <a:effectLst/>
                          <a:latin typeface="Times New Roman" panose="02020603050405020304" pitchFamily="18" charset="0"/>
                          <a:cs typeface="Times New Roman" panose="02020603050405020304" pitchFamily="18" charset="0"/>
                        </a:rPr>
                        <a:t>lse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14630" marR="0">
                        <a:spcBef>
                          <a:spcPts val="220"/>
                        </a:spcBef>
                        <a:spcAft>
                          <a:spcPts val="0"/>
                        </a:spcAft>
                      </a:pPr>
                      <a:r>
                        <a:rPr lang="en-US" sz="2000">
                          <a:effectLst/>
                          <a:latin typeface="Times New Roman" panose="02020603050405020304" pitchFamily="18" charset="0"/>
                          <a:cs typeface="Times New Roman" panose="02020603050405020304" pitchFamily="18" charset="0"/>
                        </a:rPr>
                        <a:t>exc</a:t>
                      </a:r>
                      <a:r>
                        <a:rPr lang="en-US" sz="2000" spc="5">
                          <a:effectLst/>
                          <a:latin typeface="Times New Roman" panose="02020603050405020304" pitchFamily="18" charset="0"/>
                          <a:cs typeface="Times New Roman" panose="02020603050405020304" pitchFamily="18" charset="0"/>
                        </a:rPr>
                        <a:t>e</a:t>
                      </a:r>
                      <a:r>
                        <a:rPr lang="en-US" sz="2000">
                          <a:effectLst/>
                          <a:latin typeface="Times New Roman" panose="02020603050405020304" pitchFamily="18" charset="0"/>
                          <a:cs typeface="Times New Roman" panose="02020603050405020304" pitchFamily="18" charset="0"/>
                        </a:rPr>
                        <a:t>pt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a:effectLst/>
                          <a:latin typeface="Times New Roman" panose="02020603050405020304" pitchFamily="18" charset="0"/>
                          <a:cs typeface="Times New Roman" panose="02020603050405020304" pitchFamily="18" charset="0"/>
                        </a:rPr>
                        <a:t>F</a:t>
                      </a:r>
                      <a:r>
                        <a:rPr lang="en-US" sz="2000" spc="5">
                          <a:effectLst/>
                          <a:latin typeface="Times New Roman" panose="02020603050405020304" pitchFamily="18" charset="0"/>
                          <a:cs typeface="Times New Roman" panose="02020603050405020304" pitchFamily="18" charset="0"/>
                        </a:rPr>
                        <a:t>a</a:t>
                      </a:r>
                      <a:r>
                        <a:rPr lang="en-US" sz="2000">
                          <a:effectLst/>
                          <a:latin typeface="Times New Roman" panose="02020603050405020304" pitchFamily="18" charset="0"/>
                          <a:cs typeface="Times New Roman" panose="02020603050405020304" pitchFamily="18" charset="0"/>
                        </a:rPr>
                        <a:t>lse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1956425"/>
                  </a:ext>
                </a:extLst>
              </a:tr>
              <a:tr h="515966">
                <a:tc>
                  <a:txBody>
                    <a:bodyPr/>
                    <a:lstStyle/>
                    <a:p>
                      <a:pPr marL="100965" marR="0">
                        <a:spcBef>
                          <a:spcPts val="220"/>
                        </a:spcBef>
                        <a:spcAft>
                          <a:spcPts val="0"/>
                        </a:spcAft>
                      </a:pPr>
                      <a:r>
                        <a:rPr lang="en-US" sz="2000">
                          <a:effectLst/>
                          <a:latin typeface="Times New Roman" panose="02020603050405020304" pitchFamily="18" charset="0"/>
                          <a:cs typeface="Times New Roman" panose="02020603050405020304" pitchFamily="18" charset="0"/>
                        </a:rPr>
                        <a:t>f</a:t>
                      </a:r>
                      <a:r>
                        <a:rPr lang="en-US" sz="2000" spc="5">
                          <a:effectLst/>
                          <a:latin typeface="Times New Roman" panose="02020603050405020304" pitchFamily="18" charset="0"/>
                          <a:cs typeface="Times New Roman" panose="02020603050405020304" pitchFamily="18" charset="0"/>
                        </a:rPr>
                        <a:t>i</a:t>
                      </a:r>
                      <a:r>
                        <a:rPr lang="en-US" sz="2000">
                          <a:effectLst/>
                          <a:latin typeface="Times New Roman" panose="02020603050405020304" pitchFamily="18" charset="0"/>
                          <a:cs typeface="Times New Roman" panose="02020603050405020304" pitchFamily="18" charset="0"/>
                        </a:rPr>
                        <a:t>nal</a:t>
                      </a:r>
                      <a:r>
                        <a:rPr lang="en-US" sz="2000" spc="5">
                          <a:effectLst/>
                          <a:latin typeface="Times New Roman" panose="02020603050405020304" pitchFamily="18" charset="0"/>
                          <a:cs typeface="Times New Roman" panose="02020603050405020304" pitchFamily="18" charset="0"/>
                        </a:rPr>
                        <a:t>l</a:t>
                      </a:r>
                      <a:r>
                        <a:rPr lang="en-US" sz="2000">
                          <a:effectLst/>
                          <a:latin typeface="Times New Roman" panose="02020603050405020304" pitchFamily="18" charset="0"/>
                          <a:cs typeface="Times New Roman" panose="02020603050405020304" pitchFamily="18" charset="0"/>
                        </a:rPr>
                        <a:t>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33985" marR="0">
                        <a:spcBef>
                          <a:spcPts val="220"/>
                        </a:spcBef>
                        <a:spcAft>
                          <a:spcPts val="0"/>
                        </a:spcAft>
                      </a:pPr>
                      <a:r>
                        <a:rPr lang="en-US" sz="2000" spc="5">
                          <a:effectLst/>
                          <a:latin typeface="Times New Roman" panose="02020603050405020304" pitchFamily="18" charset="0"/>
                          <a:cs typeface="Times New Roman" panose="02020603050405020304" pitchFamily="18" charset="0"/>
                        </a:rPr>
                        <a:t>f</a:t>
                      </a:r>
                      <a:r>
                        <a:rPr lang="en-US" sz="2000">
                          <a:effectLst/>
                          <a:latin typeface="Times New Roman" panose="02020603050405020304" pitchFamily="18" charset="0"/>
                          <a:cs typeface="Times New Roman" panose="02020603050405020304" pitchFamily="18" charset="0"/>
                        </a:rPr>
                        <a:t>or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a:effectLst/>
                          <a:latin typeface="Times New Roman" panose="02020603050405020304" pitchFamily="18" charset="0"/>
                          <a:cs typeface="Times New Roman" panose="02020603050405020304" pitchFamily="18" charset="0"/>
                        </a:rPr>
                        <a:t>from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a:effectLst/>
                          <a:latin typeface="Times New Roman" panose="02020603050405020304" pitchFamily="18" charset="0"/>
                          <a:cs typeface="Times New Roman" panose="02020603050405020304" pitchFamily="18" charset="0"/>
                        </a:rPr>
                        <a:t>g</a:t>
                      </a:r>
                      <a:r>
                        <a:rPr lang="en-US" sz="2000" spc="5">
                          <a:effectLst/>
                          <a:latin typeface="Times New Roman" panose="02020603050405020304" pitchFamily="18" charset="0"/>
                          <a:cs typeface="Times New Roman" panose="02020603050405020304" pitchFamily="18" charset="0"/>
                        </a:rPr>
                        <a:t>l</a:t>
                      </a:r>
                      <a:r>
                        <a:rPr lang="en-US" sz="2000">
                          <a:effectLst/>
                          <a:latin typeface="Times New Roman" panose="02020603050405020304" pitchFamily="18" charset="0"/>
                          <a:cs typeface="Times New Roman" panose="02020603050405020304" pitchFamily="18" charset="0"/>
                        </a:rPr>
                        <a:t>obal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33985" marR="0">
                        <a:spcBef>
                          <a:spcPts val="220"/>
                        </a:spcBef>
                        <a:spcAft>
                          <a:spcPts val="0"/>
                        </a:spcAft>
                      </a:pPr>
                      <a:r>
                        <a:rPr lang="en-US" sz="2000" spc="5">
                          <a:effectLst/>
                          <a:latin typeface="Times New Roman" panose="02020603050405020304" pitchFamily="18" charset="0"/>
                          <a:cs typeface="Times New Roman" panose="02020603050405020304" pitchFamily="18" charset="0"/>
                        </a:rPr>
                        <a:t>if</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14630" marR="0">
                        <a:spcBef>
                          <a:spcPts val="220"/>
                        </a:spcBef>
                        <a:spcAft>
                          <a:spcPts val="0"/>
                        </a:spcAft>
                      </a:pPr>
                      <a:r>
                        <a:rPr lang="en-US" sz="2000">
                          <a:effectLst/>
                          <a:latin typeface="Times New Roman" panose="02020603050405020304" pitchFamily="18" charset="0"/>
                          <a:cs typeface="Times New Roman" panose="02020603050405020304" pitchFamily="18" charset="0"/>
                        </a:rPr>
                        <a:t>imp</a:t>
                      </a:r>
                      <a:r>
                        <a:rPr lang="en-US" sz="2000" spc="5">
                          <a:effectLst/>
                          <a:latin typeface="Times New Roman" panose="02020603050405020304" pitchFamily="18" charset="0"/>
                          <a:cs typeface="Times New Roman" panose="02020603050405020304" pitchFamily="18" charset="0"/>
                        </a:rPr>
                        <a:t>o</a:t>
                      </a:r>
                      <a:r>
                        <a:rPr lang="en-US" sz="2000">
                          <a:effectLst/>
                          <a:latin typeface="Times New Roman" panose="02020603050405020304" pitchFamily="18" charset="0"/>
                          <a:cs typeface="Times New Roman" panose="02020603050405020304" pitchFamily="18" charset="0"/>
                        </a:rPr>
                        <a:t>rt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a:effectLst/>
                          <a:latin typeface="Times New Roman" panose="02020603050405020304" pitchFamily="18" charset="0"/>
                          <a:cs typeface="Times New Roman" panose="02020603050405020304" pitchFamily="18" charset="0"/>
                        </a:rPr>
                        <a:t>in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65843911"/>
                  </a:ext>
                </a:extLst>
              </a:tr>
              <a:tr h="515966">
                <a:tc>
                  <a:txBody>
                    <a:bodyPr/>
                    <a:lstStyle/>
                    <a:p>
                      <a:pPr marL="100965" marR="0">
                        <a:spcBef>
                          <a:spcPts val="220"/>
                        </a:spcBef>
                        <a:spcAft>
                          <a:spcPts val="0"/>
                        </a:spcAft>
                      </a:pPr>
                      <a:r>
                        <a:rPr lang="en-US" sz="2000">
                          <a:effectLst/>
                          <a:latin typeface="Times New Roman" panose="02020603050405020304" pitchFamily="18" charset="0"/>
                          <a:cs typeface="Times New Roman" panose="02020603050405020304" pitchFamily="18" charset="0"/>
                        </a:rPr>
                        <a:t>is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33985" marR="0">
                        <a:spcBef>
                          <a:spcPts val="220"/>
                        </a:spcBef>
                        <a:spcAft>
                          <a:spcPts val="0"/>
                        </a:spcAft>
                      </a:pPr>
                      <a:r>
                        <a:rPr lang="en-US" sz="2000" spc="5">
                          <a:effectLst/>
                          <a:latin typeface="Times New Roman" panose="02020603050405020304" pitchFamily="18" charset="0"/>
                          <a:cs typeface="Times New Roman" panose="02020603050405020304" pitchFamily="18" charset="0"/>
                        </a:rPr>
                        <a:t>l</a:t>
                      </a:r>
                      <a:r>
                        <a:rPr lang="en-US" sz="2000">
                          <a:effectLst/>
                          <a:latin typeface="Times New Roman" panose="02020603050405020304" pitchFamily="18" charset="0"/>
                          <a:cs typeface="Times New Roman" panose="02020603050405020304" pitchFamily="18" charset="0"/>
                        </a:rPr>
                        <a:t>amb</a:t>
                      </a:r>
                      <a:r>
                        <a:rPr lang="en-US" sz="2000" spc="5">
                          <a:effectLst/>
                          <a:latin typeface="Times New Roman" panose="02020603050405020304" pitchFamily="18" charset="0"/>
                          <a:cs typeface="Times New Roman" panose="02020603050405020304" pitchFamily="18" charset="0"/>
                        </a:rPr>
                        <a:t>d</a:t>
                      </a:r>
                      <a:r>
                        <a:rPr lang="en-US" sz="2000">
                          <a:effectLst/>
                          <a:latin typeface="Times New Roman" panose="02020603050405020304" pitchFamily="18" charset="0"/>
                          <a:cs typeface="Times New Roman" panose="02020603050405020304" pitchFamily="18" charset="0"/>
                        </a:rPr>
                        <a:t>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a:effectLst/>
                          <a:latin typeface="Times New Roman" panose="02020603050405020304" pitchFamily="18" charset="0"/>
                          <a:cs typeface="Times New Roman" panose="02020603050405020304" pitchFamily="18" charset="0"/>
                        </a:rPr>
                        <a:t>None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a:effectLst/>
                          <a:latin typeface="Times New Roman" panose="02020603050405020304" pitchFamily="18" charset="0"/>
                          <a:cs typeface="Times New Roman" panose="02020603050405020304" pitchFamily="18" charset="0"/>
                        </a:rPr>
                        <a:t>n</a:t>
                      </a:r>
                      <a:r>
                        <a:rPr lang="en-US" sz="2000" spc="5">
                          <a:effectLst/>
                          <a:latin typeface="Times New Roman" panose="02020603050405020304" pitchFamily="18" charset="0"/>
                          <a:cs typeface="Times New Roman" panose="02020603050405020304" pitchFamily="18" charset="0"/>
                        </a:rPr>
                        <a:t>o</a:t>
                      </a:r>
                      <a:r>
                        <a:rPr lang="en-US" sz="2000">
                          <a:effectLst/>
                          <a:latin typeface="Times New Roman" panose="02020603050405020304" pitchFamily="18" charset="0"/>
                          <a:cs typeface="Times New Roman" panose="02020603050405020304" pitchFamily="18" charset="0"/>
                        </a:rPr>
                        <a:t>nlo</a:t>
                      </a:r>
                      <a:r>
                        <a:rPr lang="en-US" sz="2000" spc="5">
                          <a:effectLst/>
                          <a:latin typeface="Times New Roman" panose="02020603050405020304" pitchFamily="18" charset="0"/>
                          <a:cs typeface="Times New Roman" panose="02020603050405020304" pitchFamily="18" charset="0"/>
                        </a:rPr>
                        <a:t>c</a:t>
                      </a:r>
                      <a:r>
                        <a:rPr lang="en-US" sz="2000">
                          <a:effectLst/>
                          <a:latin typeface="Times New Roman" panose="02020603050405020304" pitchFamily="18" charset="0"/>
                          <a:cs typeface="Times New Roman" panose="02020603050405020304" pitchFamily="18" charset="0"/>
                        </a:rPr>
                        <a:t>al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33985" marR="0">
                        <a:spcBef>
                          <a:spcPts val="220"/>
                        </a:spcBef>
                        <a:spcAft>
                          <a:spcPts val="0"/>
                        </a:spcAft>
                      </a:pPr>
                      <a:r>
                        <a:rPr lang="en-US" sz="2000" spc="5">
                          <a:effectLst/>
                          <a:latin typeface="Times New Roman" panose="02020603050405020304" pitchFamily="18" charset="0"/>
                          <a:cs typeface="Times New Roman" panose="02020603050405020304" pitchFamily="18" charset="0"/>
                        </a:rPr>
                        <a:t>n</a:t>
                      </a:r>
                      <a:r>
                        <a:rPr lang="en-US" sz="2000">
                          <a:effectLst/>
                          <a:latin typeface="Times New Roman" panose="02020603050405020304" pitchFamily="18" charset="0"/>
                          <a:cs typeface="Times New Roman" panose="02020603050405020304" pitchFamily="18" charset="0"/>
                        </a:rPr>
                        <a:t>ot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14630" marR="0">
                        <a:spcBef>
                          <a:spcPts val="220"/>
                        </a:spcBef>
                        <a:spcAft>
                          <a:spcPts val="0"/>
                        </a:spcAft>
                      </a:pPr>
                      <a:r>
                        <a:rPr lang="en-US" sz="2000">
                          <a:effectLst/>
                          <a:latin typeface="Times New Roman" panose="02020603050405020304" pitchFamily="18" charset="0"/>
                          <a:cs typeface="Times New Roman" panose="02020603050405020304" pitchFamily="18" charset="0"/>
                        </a:rPr>
                        <a:t>or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a:effectLst/>
                          <a:latin typeface="Times New Roman" panose="02020603050405020304" pitchFamily="18" charset="0"/>
                          <a:cs typeface="Times New Roman" panose="02020603050405020304" pitchFamily="18" charset="0"/>
                        </a:rPr>
                        <a:t>p</a:t>
                      </a:r>
                      <a:r>
                        <a:rPr lang="en-US" sz="2000" spc="5">
                          <a:effectLst/>
                          <a:latin typeface="Times New Roman" panose="02020603050405020304" pitchFamily="18" charset="0"/>
                          <a:cs typeface="Times New Roman" panose="02020603050405020304" pitchFamily="18" charset="0"/>
                        </a:rPr>
                        <a:t>a</a:t>
                      </a:r>
                      <a:r>
                        <a:rPr lang="en-US" sz="2000">
                          <a:effectLst/>
                          <a:latin typeface="Times New Roman" panose="02020603050405020304" pitchFamily="18" charset="0"/>
                          <a:cs typeface="Times New Roman" panose="02020603050405020304" pitchFamily="18" charset="0"/>
                        </a:rPr>
                        <a:t>ss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85190233"/>
                  </a:ext>
                </a:extLst>
              </a:tr>
              <a:tr h="588584">
                <a:tc>
                  <a:txBody>
                    <a:bodyPr/>
                    <a:lstStyle/>
                    <a:p>
                      <a:pPr marL="100965" marR="0">
                        <a:spcBef>
                          <a:spcPts val="220"/>
                        </a:spcBef>
                        <a:spcAft>
                          <a:spcPts val="0"/>
                        </a:spcAft>
                      </a:pPr>
                      <a:r>
                        <a:rPr lang="en-US" sz="2000">
                          <a:effectLst/>
                          <a:latin typeface="Times New Roman" panose="02020603050405020304" pitchFamily="18" charset="0"/>
                          <a:cs typeface="Times New Roman" panose="02020603050405020304" pitchFamily="18" charset="0"/>
                        </a:rPr>
                        <a:t>r</a:t>
                      </a:r>
                      <a:r>
                        <a:rPr lang="en-US" sz="2000" spc="5">
                          <a:effectLst/>
                          <a:latin typeface="Times New Roman" panose="02020603050405020304" pitchFamily="18" charset="0"/>
                          <a:cs typeface="Times New Roman" panose="02020603050405020304" pitchFamily="18" charset="0"/>
                        </a:rPr>
                        <a:t>a</a:t>
                      </a:r>
                      <a:r>
                        <a:rPr lang="en-US" sz="2000">
                          <a:effectLst/>
                          <a:latin typeface="Times New Roman" panose="02020603050405020304" pitchFamily="18" charset="0"/>
                          <a:cs typeface="Times New Roman" panose="02020603050405020304" pitchFamily="18" charset="0"/>
                        </a:rPr>
                        <a:t>ise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33985" marR="0">
                        <a:spcBef>
                          <a:spcPts val="220"/>
                        </a:spcBef>
                        <a:spcAft>
                          <a:spcPts val="0"/>
                        </a:spcAft>
                      </a:pPr>
                      <a:r>
                        <a:rPr lang="en-US" sz="2000" spc="5">
                          <a:effectLst/>
                          <a:latin typeface="Times New Roman" panose="02020603050405020304" pitchFamily="18" charset="0"/>
                          <a:cs typeface="Times New Roman" panose="02020603050405020304" pitchFamily="18" charset="0"/>
                        </a:rPr>
                        <a:t>r</a:t>
                      </a:r>
                      <a:r>
                        <a:rPr lang="en-US" sz="2000">
                          <a:effectLst/>
                          <a:latin typeface="Times New Roman" panose="02020603050405020304" pitchFamily="18" charset="0"/>
                          <a:cs typeface="Times New Roman" panose="02020603050405020304" pitchFamily="18" charset="0"/>
                        </a:rPr>
                        <a:t>etu</a:t>
                      </a:r>
                      <a:r>
                        <a:rPr lang="en-US" sz="2000" spc="5">
                          <a:effectLst/>
                          <a:latin typeface="Times New Roman" panose="02020603050405020304" pitchFamily="18" charset="0"/>
                          <a:cs typeface="Times New Roman" panose="02020603050405020304" pitchFamily="18" charset="0"/>
                        </a:rPr>
                        <a:t>r</a:t>
                      </a:r>
                      <a:r>
                        <a:rPr lang="en-US" sz="2000">
                          <a:effectLst/>
                          <a:latin typeface="Times New Roman" panose="02020603050405020304" pitchFamily="18" charset="0"/>
                          <a:cs typeface="Times New Roman" panose="02020603050405020304" pitchFamily="18" charset="0"/>
                        </a:rPr>
                        <a:t>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a:effectLst/>
                          <a:latin typeface="Times New Roman" panose="02020603050405020304" pitchFamily="18" charset="0"/>
                          <a:cs typeface="Times New Roman" panose="02020603050405020304" pitchFamily="18" charset="0"/>
                        </a:rPr>
                        <a:t>True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a:effectLst/>
                          <a:latin typeface="Times New Roman" panose="02020603050405020304" pitchFamily="18" charset="0"/>
                          <a:cs typeface="Times New Roman" panose="02020603050405020304" pitchFamily="18" charset="0"/>
                        </a:rPr>
                        <a:t>t</a:t>
                      </a:r>
                      <a:r>
                        <a:rPr lang="en-US" sz="2000" spc="5">
                          <a:effectLst/>
                          <a:latin typeface="Times New Roman" panose="02020603050405020304" pitchFamily="18" charset="0"/>
                          <a:cs typeface="Times New Roman" panose="02020603050405020304" pitchFamily="18" charset="0"/>
                        </a:rPr>
                        <a:t>r</a:t>
                      </a:r>
                      <a:r>
                        <a:rPr lang="en-US" sz="2000">
                          <a:effectLst/>
                          <a:latin typeface="Times New Roman" panose="02020603050405020304" pitchFamily="18" charset="0"/>
                          <a:cs typeface="Times New Roman" panose="02020603050405020304" pitchFamily="18" charset="0"/>
                        </a:rPr>
                        <a:t>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33985" marR="0">
                        <a:spcBef>
                          <a:spcPts val="220"/>
                        </a:spcBef>
                        <a:spcAft>
                          <a:spcPts val="0"/>
                        </a:spcAft>
                      </a:pPr>
                      <a:r>
                        <a:rPr lang="en-US" sz="2000" spc="5">
                          <a:effectLst/>
                          <a:latin typeface="Times New Roman" panose="02020603050405020304" pitchFamily="18" charset="0"/>
                          <a:cs typeface="Times New Roman" panose="02020603050405020304" pitchFamily="18" charset="0"/>
                        </a:rPr>
                        <a:t>w</a:t>
                      </a:r>
                      <a:r>
                        <a:rPr lang="en-US" sz="2000">
                          <a:effectLst/>
                          <a:latin typeface="Times New Roman" panose="02020603050405020304" pitchFamily="18" charset="0"/>
                          <a:cs typeface="Times New Roman" panose="02020603050405020304" pitchFamily="18" charset="0"/>
                        </a:rPr>
                        <a:t>hile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14630" marR="0">
                        <a:spcBef>
                          <a:spcPts val="220"/>
                        </a:spcBef>
                        <a:spcAft>
                          <a:spcPts val="0"/>
                        </a:spcAft>
                      </a:pPr>
                      <a:r>
                        <a:rPr lang="en-US" sz="2000">
                          <a:effectLst/>
                          <a:latin typeface="Times New Roman" panose="02020603050405020304" pitchFamily="18" charset="0"/>
                          <a:cs typeface="Times New Roman" panose="02020603050405020304" pitchFamily="18" charset="0"/>
                        </a:rPr>
                        <a:t>with</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87325" marR="0">
                        <a:spcBef>
                          <a:spcPts val="220"/>
                        </a:spcBef>
                        <a:spcAft>
                          <a:spcPts val="0"/>
                        </a:spcAft>
                      </a:pPr>
                      <a:r>
                        <a:rPr lang="en-US" sz="2000" dirty="0">
                          <a:effectLst/>
                          <a:latin typeface="Times New Roman" panose="02020603050405020304" pitchFamily="18" charset="0"/>
                          <a:cs typeface="Times New Roman" panose="02020603050405020304" pitchFamily="18" charset="0"/>
                        </a:rPr>
                        <a:t>y</a:t>
                      </a:r>
                      <a:r>
                        <a:rPr lang="en-US" sz="2000" spc="5" dirty="0">
                          <a:effectLst/>
                          <a:latin typeface="Times New Roman" panose="02020603050405020304" pitchFamily="18" charset="0"/>
                          <a:cs typeface="Times New Roman" panose="02020603050405020304" pitchFamily="18" charset="0"/>
                        </a:rPr>
                        <a:t>i</a:t>
                      </a:r>
                      <a:r>
                        <a:rPr lang="en-US" sz="2000" dirty="0">
                          <a:effectLst/>
                          <a:latin typeface="Times New Roman" panose="02020603050405020304" pitchFamily="18" charset="0"/>
                          <a:cs typeface="Times New Roman" panose="02020603050405020304" pitchFamily="18" charset="0"/>
                        </a:rPr>
                        <a:t>eld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14484285"/>
                  </a:ext>
                </a:extLst>
              </a:tr>
            </a:tbl>
          </a:graphicData>
        </a:graphic>
      </p:graphicFrame>
    </p:spTree>
    <p:extLst>
      <p:ext uri="{BB962C8B-B14F-4D97-AF65-F5344CB8AC3E}">
        <p14:creationId xmlns:p14="http://schemas.microsoft.com/office/powerpoint/2010/main" val="3562219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52AC5-C13C-4CC7-86A2-94A6A9231D23}"/>
              </a:ext>
            </a:extLst>
          </p:cNvPr>
          <p:cNvPicPr>
            <a:picLocks noChangeAspect="1"/>
          </p:cNvPicPr>
          <p:nvPr/>
        </p:nvPicPr>
        <p:blipFill>
          <a:blip r:embed="rId2"/>
          <a:stretch>
            <a:fillRect/>
          </a:stretch>
        </p:blipFill>
        <p:spPr>
          <a:xfrm>
            <a:off x="1558344" y="489399"/>
            <a:ext cx="9337183" cy="2537136"/>
          </a:xfrm>
          <a:prstGeom prst="rect">
            <a:avLst/>
          </a:prstGeom>
        </p:spPr>
      </p:pic>
      <p:pic>
        <p:nvPicPr>
          <p:cNvPr id="3" name="Content Placeholder 7">
            <a:extLst>
              <a:ext uri="{FF2B5EF4-FFF2-40B4-BE49-F238E27FC236}">
                <a16:creationId xmlns:a16="http://schemas.microsoft.com/office/drawing/2014/main" id="{86492913-1C23-4516-AED8-FFD2955A640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293" y="5877199"/>
            <a:ext cx="868806" cy="840124"/>
          </a:xfrm>
        </p:spPr>
      </p:pic>
    </p:spTree>
    <p:extLst>
      <p:ext uri="{BB962C8B-B14F-4D97-AF65-F5344CB8AC3E}">
        <p14:creationId xmlns:p14="http://schemas.microsoft.com/office/powerpoint/2010/main" val="3543017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A419-A809-4FF0-BAFB-97D657FE2DDA}"/>
              </a:ext>
            </a:extLst>
          </p:cNvPr>
          <p:cNvSpPr>
            <a:spLocks noGrp="1"/>
          </p:cNvSpPr>
          <p:nvPr>
            <p:ph type="title"/>
          </p:nvPr>
        </p:nvSpPr>
        <p:spPr>
          <a:xfrm>
            <a:off x="838200" y="303368"/>
            <a:ext cx="10515600" cy="755337"/>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Program Development: Nested Control Statements</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A284C8-2430-48D3-900F-CC351A9E44C7}"/>
              </a:ext>
            </a:extLst>
          </p:cNvPr>
          <p:cNvSpPr txBox="1"/>
          <p:nvPr/>
        </p:nvSpPr>
        <p:spPr>
          <a:xfrm>
            <a:off x="708337" y="1058705"/>
            <a:ext cx="11123054" cy="646331"/>
          </a:xfrm>
          <a:prstGeom prst="rect">
            <a:avLst/>
          </a:prstGeom>
          <a:noFill/>
        </p:spPr>
        <p:txBody>
          <a:bodyPr wrap="square" rtlCol="0">
            <a:spAutoFit/>
          </a:bodyPr>
          <a:lstStyle/>
          <a:p>
            <a:pPr algn="l"/>
            <a:r>
              <a:rPr lang="en-US" b="0" u="none" strike="noStrike" baseline="0" dirty="0">
                <a:latin typeface="Times New Roman" panose="02020603050405020304" pitchFamily="18" charset="0"/>
                <a:cs typeface="Times New Roman" panose="02020603050405020304" pitchFamily="18" charset="0"/>
              </a:rPr>
              <a:t>Let’s work through another complete problem. Once again, we plan the algorithm using pseudocode and top-down, stepwise refinement and we develop a corresponding Python script. Consider the following requirements statement:</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F1AD8F-68D1-4434-9B0B-6D9CD4E70D0A}"/>
              </a:ext>
            </a:extLst>
          </p:cNvPr>
          <p:cNvSpPr txBox="1"/>
          <p:nvPr/>
        </p:nvSpPr>
        <p:spPr>
          <a:xfrm>
            <a:off x="708337" y="1951430"/>
            <a:ext cx="11316236" cy="3785652"/>
          </a:xfrm>
          <a:prstGeom prst="rect">
            <a:avLst/>
          </a:prstGeom>
          <a:noFill/>
        </p:spPr>
        <p:txBody>
          <a:bodyPr wrap="square" rtlCol="0">
            <a:spAutoFit/>
          </a:bodyPr>
          <a:lstStyle/>
          <a:p>
            <a:pPr algn="l"/>
            <a:r>
              <a:rPr lang="en-US" sz="2000" b="0" u="none" strike="noStrike" baseline="0" dirty="0">
                <a:latin typeface="Times New Roman" panose="02020603050405020304" pitchFamily="18" charset="0"/>
                <a:cs typeface="Times New Roman" panose="02020603050405020304" pitchFamily="18" charset="0"/>
              </a:rPr>
              <a:t>A college offers a course that prepares students for the state licensing exam for real estate brokers. Last year, several of the students who completed this course took the licensing examination. The college wants to know how well its students did on the exam. You have been asked to write a program to summarize the results. You have been given a list of these 10 students. Next to each name is written a 1 if the student passed the exam and a 2 if the student failed.</a:t>
            </a:r>
          </a:p>
          <a:p>
            <a:pPr algn="l"/>
            <a:r>
              <a:rPr lang="en-US" sz="2000" b="0" u="none" strike="noStrike" baseline="0" dirty="0">
                <a:latin typeface="Times New Roman" panose="02020603050405020304" pitchFamily="18" charset="0"/>
                <a:cs typeface="Times New Roman" panose="02020603050405020304" pitchFamily="18" charset="0"/>
              </a:rPr>
              <a:t>Your program should analyze the results of the exam as follows:</a:t>
            </a:r>
          </a:p>
          <a:p>
            <a:pPr algn="l"/>
            <a:r>
              <a:rPr lang="en-US" sz="2000" b="0" u="none" strike="noStrike" baseline="0" dirty="0">
                <a:latin typeface="Times New Roman" panose="02020603050405020304" pitchFamily="18" charset="0"/>
                <a:cs typeface="Times New Roman" panose="02020603050405020304" pitchFamily="18" charset="0"/>
              </a:rPr>
              <a:t>1. Input each test result (i.e., a 1 or a 2). Display the message “Enter result”</a:t>
            </a:r>
          </a:p>
          <a:p>
            <a:pPr algn="l"/>
            <a:r>
              <a:rPr lang="en-US" sz="2000" b="0" u="none" strike="noStrike" baseline="0" dirty="0">
                <a:latin typeface="Times New Roman" panose="02020603050405020304" pitchFamily="18" charset="0"/>
                <a:cs typeface="Times New Roman" panose="02020603050405020304" pitchFamily="18" charset="0"/>
              </a:rPr>
              <a:t>each time the program requests another test result.</a:t>
            </a:r>
          </a:p>
          <a:p>
            <a:pPr algn="l"/>
            <a:r>
              <a:rPr lang="en-US" sz="2000" b="0" u="none" strike="noStrike" baseline="0" dirty="0">
                <a:latin typeface="Times New Roman" panose="02020603050405020304" pitchFamily="18" charset="0"/>
                <a:cs typeface="Times New Roman" panose="02020603050405020304" pitchFamily="18" charset="0"/>
              </a:rPr>
              <a:t>2. Count the number of test results of each type.</a:t>
            </a:r>
          </a:p>
          <a:p>
            <a:pPr algn="l"/>
            <a:r>
              <a:rPr lang="en-US" sz="2000" b="0" u="none" strike="noStrike" baseline="0" dirty="0">
                <a:latin typeface="Times New Roman" panose="02020603050405020304" pitchFamily="18" charset="0"/>
                <a:cs typeface="Times New Roman" panose="02020603050405020304" pitchFamily="18" charset="0"/>
              </a:rPr>
              <a:t>3. Display a summary of the test results indicating the number of students who</a:t>
            </a:r>
          </a:p>
          <a:p>
            <a:pPr algn="l"/>
            <a:r>
              <a:rPr lang="en-US" sz="2000" b="0" u="none" strike="noStrike" baseline="0" dirty="0">
                <a:latin typeface="Times New Roman" panose="02020603050405020304" pitchFamily="18" charset="0"/>
                <a:cs typeface="Times New Roman" panose="02020603050405020304" pitchFamily="18" charset="0"/>
              </a:rPr>
              <a:t>passed and the number of students who failed.</a:t>
            </a:r>
          </a:p>
          <a:p>
            <a:pPr algn="l"/>
            <a:r>
              <a:rPr lang="en-US" sz="2000" b="0" u="none" strike="noStrike" baseline="0" dirty="0">
                <a:latin typeface="Times New Roman" panose="02020603050405020304" pitchFamily="18" charset="0"/>
                <a:cs typeface="Times New Roman" panose="02020603050405020304" pitchFamily="18" charset="0"/>
              </a:rPr>
              <a:t>4. If more than eight students passed the exam, display “Bonus to instructor.”</a:t>
            </a:r>
            <a:endParaRPr lang="en-US" sz="2000" dirty="0">
              <a:latin typeface="Times New Roman" panose="02020603050405020304" pitchFamily="18" charset="0"/>
              <a:cs typeface="Times New Roman" panose="02020603050405020304" pitchFamily="18" charset="0"/>
            </a:endParaRPr>
          </a:p>
        </p:txBody>
      </p:sp>
      <p:pic>
        <p:nvPicPr>
          <p:cNvPr id="6" name="Content Placeholder 7">
            <a:extLst>
              <a:ext uri="{FF2B5EF4-FFF2-40B4-BE49-F238E27FC236}">
                <a16:creationId xmlns:a16="http://schemas.microsoft.com/office/drawing/2014/main" id="{14B7ED2E-85A3-43A3-934F-6EB9640C85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p:spPr>
      </p:pic>
    </p:spTree>
    <p:extLst>
      <p:ext uri="{BB962C8B-B14F-4D97-AF65-F5344CB8AC3E}">
        <p14:creationId xmlns:p14="http://schemas.microsoft.com/office/powerpoint/2010/main" val="4088130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6B41-D351-4870-91D3-FC5137DBB0D7}"/>
              </a:ext>
            </a:extLst>
          </p:cNvPr>
          <p:cNvSpPr>
            <a:spLocks noGrp="1"/>
          </p:cNvSpPr>
          <p:nvPr>
            <p:ph type="title"/>
          </p:nvPr>
        </p:nvSpPr>
        <p:spPr>
          <a:xfrm>
            <a:off x="838200" y="333308"/>
            <a:ext cx="10515600" cy="1009651"/>
          </a:xfrm>
        </p:spPr>
        <p:txBody>
          <a:bodyPr/>
          <a:lstStyle/>
          <a:p>
            <a:r>
              <a:rPr lang="en-US" sz="1800" b="0" i="0" u="none" strike="noStrike" baseline="0" dirty="0">
                <a:latin typeface="AGaramond-Regular"/>
              </a:rPr>
              <a:t>After reading the requirements statement carefully, we make the following observations</a:t>
            </a:r>
            <a:br>
              <a:rPr lang="en-US" sz="1800" b="0" i="0" u="none" strike="noStrike" baseline="0" dirty="0">
                <a:latin typeface="AGaramond-Regular"/>
              </a:rPr>
            </a:br>
            <a:r>
              <a:rPr lang="en-US" sz="1800" b="0" i="0" u="none" strike="noStrike" baseline="0" dirty="0">
                <a:latin typeface="AGaramond-Regular"/>
              </a:rPr>
              <a:t>about the problem:</a:t>
            </a:r>
            <a:endParaRPr lang="en-US" dirty="0"/>
          </a:p>
        </p:txBody>
      </p:sp>
      <p:sp>
        <p:nvSpPr>
          <p:cNvPr id="4" name="TextBox 3">
            <a:extLst>
              <a:ext uri="{FF2B5EF4-FFF2-40B4-BE49-F238E27FC236}">
                <a16:creationId xmlns:a16="http://schemas.microsoft.com/office/drawing/2014/main" id="{1E704EE8-CB18-4DF3-9983-849629AE4A70}"/>
              </a:ext>
            </a:extLst>
          </p:cNvPr>
          <p:cNvSpPr txBox="1"/>
          <p:nvPr/>
        </p:nvSpPr>
        <p:spPr>
          <a:xfrm>
            <a:off x="645016" y="1493949"/>
            <a:ext cx="11353801" cy="3785652"/>
          </a:xfrm>
          <a:prstGeom prst="rect">
            <a:avLst/>
          </a:prstGeom>
          <a:noFill/>
        </p:spPr>
        <p:txBody>
          <a:bodyPr wrap="square" rtlCol="0">
            <a:spAutoFit/>
          </a:bodyPr>
          <a:lstStyle/>
          <a:p>
            <a:pPr marL="457200" indent="-457200" algn="l">
              <a:buAutoNum type="arabicPeriod"/>
            </a:pPr>
            <a:r>
              <a:rPr lang="en-US" sz="2000" b="0" i="0" u="none" strike="noStrike" baseline="0" dirty="0">
                <a:latin typeface="Times New Roman" panose="02020603050405020304" pitchFamily="18" charset="0"/>
                <a:cs typeface="Times New Roman" panose="02020603050405020304" pitchFamily="18" charset="0"/>
              </a:rPr>
              <a:t>The program must process 10 test results. We’ll use a for statement and the range function to control repetition.</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1" i="0" u="none" strike="noStrike" baseline="0" dirty="0">
                <a:latin typeface="Times New Roman" panose="02020603050405020304" pitchFamily="18" charset="0"/>
                <a:cs typeface="Times New Roman" panose="02020603050405020304" pitchFamily="18" charset="0"/>
              </a:rPr>
              <a:t>2. </a:t>
            </a:r>
            <a:r>
              <a:rPr lang="en-US" sz="2000" b="0" i="0" u="none" strike="noStrike" baseline="0" dirty="0">
                <a:latin typeface="Times New Roman" panose="02020603050405020304" pitchFamily="18" charset="0"/>
                <a:cs typeface="Times New Roman" panose="02020603050405020304" pitchFamily="18" charset="0"/>
              </a:rPr>
              <a:t>Each test result is a number—either a 1 or a 2. Each time the program reads a test result, the program must determine if the number is a 1 or a 2. We test for a 1 in our algorithm. If the number is not a 1, we assume that it’s a 2. (An exercise at the end of the chapter considers the consequences of this assumption.)</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1" i="0" u="none" strike="noStrike" baseline="0" dirty="0">
                <a:latin typeface="Times New Roman" panose="02020603050405020304" pitchFamily="18" charset="0"/>
                <a:cs typeface="Times New Roman" panose="02020603050405020304" pitchFamily="18" charset="0"/>
              </a:rPr>
              <a:t>3. </a:t>
            </a:r>
            <a:r>
              <a:rPr lang="en-US" sz="2000" b="0" i="0" u="none" strike="noStrike" baseline="0" dirty="0">
                <a:latin typeface="Times New Roman" panose="02020603050405020304" pitchFamily="18" charset="0"/>
                <a:cs typeface="Times New Roman" panose="02020603050405020304" pitchFamily="18" charset="0"/>
              </a:rPr>
              <a:t>We’ll use two counters—one to count the number of students who passed the</a:t>
            </a:r>
          </a:p>
          <a:p>
            <a:pPr algn="l"/>
            <a:r>
              <a:rPr lang="en-US" sz="2000" b="0" i="0" u="none" strike="noStrike" baseline="0" dirty="0">
                <a:latin typeface="Times New Roman" panose="02020603050405020304" pitchFamily="18" charset="0"/>
                <a:cs typeface="Times New Roman" panose="02020603050405020304" pitchFamily="18" charset="0"/>
              </a:rPr>
              <a:t>exam and one to count the number of students who failed.</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1" i="0" u="none" strike="noStrike" baseline="0" dirty="0">
                <a:latin typeface="Times New Roman" panose="02020603050405020304" pitchFamily="18" charset="0"/>
                <a:cs typeface="Times New Roman" panose="02020603050405020304" pitchFamily="18" charset="0"/>
              </a:rPr>
              <a:t>4. </a:t>
            </a:r>
            <a:r>
              <a:rPr lang="en-US" sz="2000" b="0" i="0" u="none" strike="noStrike" baseline="0" dirty="0">
                <a:latin typeface="Times New Roman" panose="02020603050405020304" pitchFamily="18" charset="0"/>
                <a:cs typeface="Times New Roman" panose="02020603050405020304" pitchFamily="18" charset="0"/>
              </a:rPr>
              <a:t>After the script processes all the results, it must decide if more than eight students</a:t>
            </a:r>
          </a:p>
          <a:p>
            <a:pPr algn="l"/>
            <a:r>
              <a:rPr lang="en-US" sz="2000" b="0" i="0" u="none" strike="noStrike" baseline="0" dirty="0">
                <a:latin typeface="Times New Roman" panose="02020603050405020304" pitchFamily="18" charset="0"/>
                <a:cs typeface="Times New Roman" panose="02020603050405020304" pitchFamily="18" charset="0"/>
              </a:rPr>
              <a:t>passed the exam so that it can bonus the instructor.</a:t>
            </a:r>
            <a:endParaRPr lang="en-US" sz="2000" dirty="0">
              <a:latin typeface="Times New Roman" panose="02020603050405020304" pitchFamily="18" charset="0"/>
              <a:cs typeface="Times New Roman" panose="02020603050405020304" pitchFamily="18" charset="0"/>
            </a:endParaRPr>
          </a:p>
        </p:txBody>
      </p:sp>
      <p:pic>
        <p:nvPicPr>
          <p:cNvPr id="5" name="Content Placeholder 7">
            <a:extLst>
              <a:ext uri="{FF2B5EF4-FFF2-40B4-BE49-F238E27FC236}">
                <a16:creationId xmlns:a16="http://schemas.microsoft.com/office/drawing/2014/main" id="{151B7C80-E898-44F0-AF22-ABFC3252122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868806" cy="840124"/>
          </a:xfrm>
        </p:spPr>
      </p:pic>
    </p:spTree>
    <p:extLst>
      <p:ext uri="{BB962C8B-B14F-4D97-AF65-F5344CB8AC3E}">
        <p14:creationId xmlns:p14="http://schemas.microsoft.com/office/powerpoint/2010/main" val="1615338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731E-798A-4243-87E1-6641DFA0ADDF}"/>
              </a:ext>
            </a:extLst>
          </p:cNvPr>
          <p:cNvSpPr>
            <a:spLocks noGrp="1"/>
          </p:cNvSpPr>
          <p:nvPr>
            <p:ph type="title"/>
          </p:nvPr>
        </p:nvSpPr>
        <p:spPr>
          <a:xfrm>
            <a:off x="838200" y="365126"/>
            <a:ext cx="10515600" cy="536396"/>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Implementing the Algorithm</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5D8E482-FC73-4930-82DB-9B11E25D6986}"/>
              </a:ext>
            </a:extLst>
          </p:cNvPr>
          <p:cNvPicPr>
            <a:picLocks noChangeAspect="1"/>
          </p:cNvPicPr>
          <p:nvPr/>
        </p:nvPicPr>
        <p:blipFill>
          <a:blip r:embed="rId2"/>
          <a:stretch>
            <a:fillRect/>
          </a:stretch>
        </p:blipFill>
        <p:spPr>
          <a:xfrm>
            <a:off x="708337" y="1043188"/>
            <a:ext cx="11256135" cy="5449685"/>
          </a:xfrm>
          <a:prstGeom prst="rect">
            <a:avLst/>
          </a:prstGeom>
        </p:spPr>
      </p:pic>
      <p:pic>
        <p:nvPicPr>
          <p:cNvPr id="4" name="Content Placeholder 7">
            <a:extLst>
              <a:ext uri="{FF2B5EF4-FFF2-40B4-BE49-F238E27FC236}">
                <a16:creationId xmlns:a16="http://schemas.microsoft.com/office/drawing/2014/main" id="{F0C569BA-0541-4CDE-9405-1116972C812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5909" y="5842491"/>
            <a:ext cx="868806" cy="840124"/>
          </a:xfrm>
        </p:spPr>
      </p:pic>
    </p:spTree>
    <p:extLst>
      <p:ext uri="{BB962C8B-B14F-4D97-AF65-F5344CB8AC3E}">
        <p14:creationId xmlns:p14="http://schemas.microsoft.com/office/powerpoint/2010/main" val="3212409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01E5C-1CE9-4EED-ACEE-DBB5D3D7FA27}"/>
              </a:ext>
            </a:extLst>
          </p:cNvPr>
          <p:cNvPicPr>
            <a:picLocks noChangeAspect="1"/>
          </p:cNvPicPr>
          <p:nvPr/>
        </p:nvPicPr>
        <p:blipFill>
          <a:blip r:embed="rId2"/>
          <a:stretch>
            <a:fillRect/>
          </a:stretch>
        </p:blipFill>
        <p:spPr>
          <a:xfrm>
            <a:off x="746975" y="386366"/>
            <a:ext cx="10947041" cy="6104586"/>
          </a:xfrm>
          <a:prstGeom prst="rect">
            <a:avLst/>
          </a:prstGeom>
        </p:spPr>
      </p:pic>
      <p:pic>
        <p:nvPicPr>
          <p:cNvPr id="3" name="Content Placeholder 7">
            <a:extLst>
              <a:ext uri="{FF2B5EF4-FFF2-40B4-BE49-F238E27FC236}">
                <a16:creationId xmlns:a16="http://schemas.microsoft.com/office/drawing/2014/main" id="{3855D14D-76B4-452E-923A-38CB8C36098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4383" y="5877199"/>
            <a:ext cx="868806" cy="840124"/>
          </a:xfrm>
        </p:spPr>
      </p:pic>
    </p:spTree>
    <p:extLst>
      <p:ext uri="{BB962C8B-B14F-4D97-AF65-F5344CB8AC3E}">
        <p14:creationId xmlns:p14="http://schemas.microsoft.com/office/powerpoint/2010/main" val="896046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0AD0CE-43B9-4E14-88EF-C810252BBC70}"/>
              </a:ext>
            </a:extLst>
          </p:cNvPr>
          <p:cNvPicPr>
            <a:picLocks noChangeAspect="1"/>
          </p:cNvPicPr>
          <p:nvPr/>
        </p:nvPicPr>
        <p:blipFill>
          <a:blip r:embed="rId2"/>
          <a:stretch>
            <a:fillRect/>
          </a:stretch>
        </p:blipFill>
        <p:spPr>
          <a:xfrm>
            <a:off x="528034" y="296214"/>
            <a:ext cx="11088709" cy="5756856"/>
          </a:xfrm>
          <a:prstGeom prst="rect">
            <a:avLst/>
          </a:prstGeom>
        </p:spPr>
      </p:pic>
    </p:spTree>
    <p:extLst>
      <p:ext uri="{BB962C8B-B14F-4D97-AF65-F5344CB8AC3E}">
        <p14:creationId xmlns:p14="http://schemas.microsoft.com/office/powerpoint/2010/main" val="3164987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3A7E1-76B6-40DC-8B68-DB233240C7D8}"/>
              </a:ext>
            </a:extLst>
          </p:cNvPr>
          <p:cNvSpPr>
            <a:spLocks noGrp="1"/>
          </p:cNvSpPr>
          <p:nvPr>
            <p:ph type="title"/>
          </p:nvPr>
        </p:nvSpPr>
        <p:spPr>
          <a:xfrm>
            <a:off x="657896" y="5442284"/>
            <a:ext cx="10515600" cy="1325563"/>
          </a:xfrm>
        </p:spPr>
        <p:txBody>
          <a:bodyPr/>
          <a:lstStyle/>
          <a:p>
            <a:pPr algn="ctr"/>
            <a:r>
              <a:rPr lang="en-US" dirty="0"/>
              <a:t>Thank You</a:t>
            </a:r>
          </a:p>
        </p:txBody>
      </p:sp>
      <p:sp>
        <p:nvSpPr>
          <p:cNvPr id="3" name="TextBox 2">
            <a:extLst>
              <a:ext uri="{FF2B5EF4-FFF2-40B4-BE49-F238E27FC236}">
                <a16:creationId xmlns:a16="http://schemas.microsoft.com/office/drawing/2014/main" id="{063801EF-EC2D-4B23-BC94-15F684609E8C}"/>
              </a:ext>
            </a:extLst>
          </p:cNvPr>
          <p:cNvSpPr txBox="1"/>
          <p:nvPr/>
        </p:nvSpPr>
        <p:spPr>
          <a:xfrm>
            <a:off x="534473" y="592429"/>
            <a:ext cx="10515600" cy="3877985"/>
          </a:xfrm>
          <a:prstGeom prst="rect">
            <a:avLst/>
          </a:prstGeom>
          <a:noFill/>
        </p:spPr>
        <p:txBody>
          <a:bodyPr wrap="square" rtlCol="0">
            <a:spAutoFit/>
          </a:bodyPr>
          <a:lstStyle/>
          <a:p>
            <a:pPr algn="l"/>
            <a:r>
              <a:rPr lang="en-US" sz="2400" b="1" i="0" u="none" strike="noStrike" baseline="0" dirty="0">
                <a:latin typeface="+mj-lt"/>
              </a:rPr>
              <a:t>Getting Your Questions Answered</a:t>
            </a:r>
          </a:p>
          <a:p>
            <a:pPr algn="l"/>
            <a:endParaRPr lang="en-US" sz="1800" b="1" i="0" u="none" strike="noStrike" baseline="0" dirty="0">
              <a:latin typeface="GoudySans-Bold"/>
            </a:endParaRPr>
          </a:p>
          <a:p>
            <a:pPr algn="l"/>
            <a:r>
              <a:rPr lang="en-US" sz="1800" b="0" i="0" u="none" strike="noStrike" baseline="0" dirty="0">
                <a:latin typeface="AGaramond-Regular"/>
              </a:rPr>
              <a:t>Online forums enable you to interact with other Python programmers and get your Python questions answered. Popular Python and general programming forums include:</a:t>
            </a:r>
          </a:p>
          <a:p>
            <a:pPr algn="l"/>
            <a:endParaRPr lang="en-US" sz="2800" b="0" i="0" u="none" strike="noStrike" baseline="0" dirty="0">
              <a:latin typeface="+mj-lt"/>
            </a:endParaRPr>
          </a:p>
          <a:p>
            <a:pPr algn="l"/>
            <a:r>
              <a:rPr lang="en-US" sz="2800" b="0" i="0" u="none" strike="noStrike" baseline="0" dirty="0">
                <a:latin typeface="+mj-lt"/>
              </a:rPr>
              <a:t>• python-forum.io</a:t>
            </a:r>
          </a:p>
          <a:p>
            <a:pPr algn="l"/>
            <a:r>
              <a:rPr lang="en-US" sz="2800" b="0" i="0" u="none" strike="noStrike" baseline="0" dirty="0">
                <a:latin typeface="+mj-lt"/>
              </a:rPr>
              <a:t>• StackOverflow.com</a:t>
            </a:r>
          </a:p>
          <a:p>
            <a:pPr algn="l"/>
            <a:r>
              <a:rPr lang="en-US" sz="2800" b="0" i="0" u="none" strike="noStrike" baseline="0" dirty="0">
                <a:latin typeface="+mj-lt"/>
              </a:rPr>
              <a:t>• </a:t>
            </a:r>
            <a:r>
              <a:rPr lang="en-US" sz="2800" b="0" i="0" u="none" strike="noStrike" baseline="0" dirty="0">
                <a:latin typeface="+mj-lt"/>
                <a:hlinkClick r:id="rId2"/>
              </a:rPr>
              <a:t>https://www.dreamincode.net/forums/forum/29-python/</a:t>
            </a:r>
            <a:endParaRPr lang="en-US" sz="2800" b="0" i="0" u="none" strike="noStrike" baseline="0" dirty="0">
              <a:latin typeface="+mj-lt"/>
            </a:endParaRPr>
          </a:p>
          <a:p>
            <a:pPr algn="l"/>
            <a:endParaRPr lang="en-US" sz="2800" dirty="0">
              <a:latin typeface="+mj-lt"/>
            </a:endParaRPr>
          </a:p>
          <a:p>
            <a:pPr algn="l"/>
            <a:r>
              <a:rPr lang="en-US" sz="2800" dirty="0" err="1">
                <a:latin typeface="+mj-lt"/>
                <a:hlinkClick r:id="rId3"/>
              </a:rPr>
              <a:t>Colab</a:t>
            </a:r>
            <a:r>
              <a:rPr lang="en-US" sz="2800" dirty="0">
                <a:latin typeface="+mj-lt"/>
                <a:hlinkClick r:id="rId3"/>
              </a:rPr>
              <a:t> Notebook - For lab</a:t>
            </a:r>
            <a:endParaRPr lang="en-US" sz="2800" dirty="0">
              <a:latin typeface="+mj-lt"/>
            </a:endParaRPr>
          </a:p>
        </p:txBody>
      </p:sp>
    </p:spTree>
    <p:extLst>
      <p:ext uri="{BB962C8B-B14F-4D97-AF65-F5344CB8AC3E}">
        <p14:creationId xmlns:p14="http://schemas.microsoft.com/office/powerpoint/2010/main" val="277836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46980"/>
            <a:ext cx="10515600" cy="608082"/>
          </a:xfrm>
        </p:spPr>
        <p:txBody>
          <a:bodyPr>
            <a:normAutofit/>
          </a:bodyPr>
          <a:lstStyle/>
          <a:p>
            <a:pPr algn="l"/>
            <a:r>
              <a:rPr lang="en-US" sz="2400" b="1" i="0" u="none" strike="noStrike" baseline="0" dirty="0">
                <a:latin typeface="Times New Roman" panose="02020603050405020304" pitchFamily="18" charset="0"/>
                <a:cs typeface="Times New Roman" panose="02020603050405020304" pitchFamily="18" charset="0"/>
              </a:rPr>
              <a:t>if Statement</a:t>
            </a:r>
            <a:endParaRPr lang="en-US" sz="2400" b="0" i="0" dirty="0">
              <a:effectLst/>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1229018" cy="840124"/>
          </a:xfrm>
        </p:spPr>
      </p:pic>
      <p:sp>
        <p:nvSpPr>
          <p:cNvPr id="7" name="Rectangle 6"/>
          <p:cNvSpPr/>
          <p:nvPr/>
        </p:nvSpPr>
        <p:spPr>
          <a:xfrm>
            <a:off x="-1" y="2"/>
            <a:ext cx="12192001" cy="302797"/>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641334" y="1531727"/>
            <a:ext cx="11091319" cy="3416320"/>
          </a:xfrm>
          <a:prstGeom prst="rect">
            <a:avLst/>
          </a:prstGeom>
          <a:noFill/>
        </p:spPr>
        <p:txBody>
          <a:bodyPr wrap="square" rtlCol="0">
            <a:spAutoFit/>
          </a:bodyPr>
          <a:lstStyle/>
          <a:p>
            <a:pPr algn="l"/>
            <a:r>
              <a:rPr lang="en-US" sz="1800" b="0" i="0" u="none" strike="noStrike" baseline="0" dirty="0">
                <a:latin typeface="AGaramond-Regular"/>
              </a:rPr>
              <a:t>Suppose that a passing grade on an examination is 60. The pseudocode</a:t>
            </a:r>
          </a:p>
          <a:p>
            <a:pPr algn="l"/>
            <a:endParaRPr lang="en-US" sz="1800" b="0" i="0" u="none" strike="noStrike" baseline="0" dirty="0">
              <a:latin typeface="AGaramond-Regular"/>
            </a:endParaRPr>
          </a:p>
          <a:p>
            <a:pPr algn="l"/>
            <a:r>
              <a:rPr lang="en-US" sz="2000" b="0" i="1" u="none" strike="noStrike" baseline="0" dirty="0">
                <a:latin typeface="AGaramond-Italic"/>
              </a:rPr>
              <a:t>If student’s grade is greater than or equal to 60</a:t>
            </a:r>
          </a:p>
          <a:p>
            <a:pPr algn="l"/>
            <a:r>
              <a:rPr lang="en-US" sz="2000" b="0" i="1" u="none" strike="noStrike" baseline="0" dirty="0">
                <a:latin typeface="AGaramond-Italic"/>
              </a:rPr>
              <a:t>Display 'Passed’</a:t>
            </a:r>
          </a:p>
          <a:p>
            <a:pPr algn="l"/>
            <a:endParaRPr lang="en-US" sz="2000" i="1" dirty="0">
              <a:effectLst/>
              <a:latin typeface="AGaramond-Italic"/>
              <a:cs typeface="Times New Roman" panose="02020603050405020304" pitchFamily="18" charset="0"/>
            </a:endParaRPr>
          </a:p>
          <a:p>
            <a:pPr algn="l"/>
            <a:r>
              <a:rPr lang="en-US" sz="2400" b="0" i="0" u="none" strike="noStrike" baseline="0" dirty="0">
                <a:latin typeface="LucidaSansTypewriter"/>
              </a:rPr>
              <a:t>In [1]: grade = 85</a:t>
            </a:r>
          </a:p>
          <a:p>
            <a:pPr algn="l"/>
            <a:r>
              <a:rPr lang="en-US" sz="2400" b="0" i="0" u="none" strike="noStrike" baseline="0" dirty="0">
                <a:latin typeface="LucidaSansTypewriter"/>
              </a:rPr>
              <a:t>In [2]: if grade &gt;= 60:</a:t>
            </a:r>
          </a:p>
          <a:p>
            <a:pPr algn="l"/>
            <a:r>
              <a:rPr lang="en-US" sz="2400" b="0" i="0" u="none" strike="noStrike" baseline="0" dirty="0">
                <a:latin typeface="LucidaSansTypewriter"/>
              </a:rPr>
              <a:t>...:              print('Passed')</a:t>
            </a:r>
          </a:p>
          <a:p>
            <a:pPr algn="l"/>
            <a:r>
              <a:rPr lang="en-US" sz="2400" b="0" i="0" u="none" strike="noStrike" baseline="0" dirty="0">
                <a:latin typeface="LucidaSansTypewriter"/>
              </a:rPr>
              <a:t>...:</a:t>
            </a:r>
          </a:p>
          <a:p>
            <a:pPr algn="l"/>
            <a:r>
              <a:rPr lang="en-US" sz="2400" dirty="0">
                <a:effectLst/>
                <a:latin typeface="LucidaSansTypewriter"/>
                <a:cs typeface="Times New Roman" panose="02020603050405020304" pitchFamily="18" charset="0"/>
              </a:rPr>
              <a:t>passed</a:t>
            </a:r>
            <a:endParaRPr lang="en-US" sz="2400" b="0" i="0" dirty="0">
              <a:effectLst/>
              <a:latin typeface="Times New Roman" panose="02020603050405020304" pitchFamily="18" charset="0"/>
              <a:cs typeface="Times New Roman" panose="02020603050405020304" pitchFamily="18" charset="0"/>
            </a:endParaRPr>
          </a:p>
        </p:txBody>
      </p:sp>
      <p:cxnSp>
        <p:nvCxnSpPr>
          <p:cNvPr id="24" name="Straight Arrow Connector 23"/>
          <p:cNvCxnSpPr>
            <a:cxnSpLocks/>
          </p:cNvCxnSpPr>
          <p:nvPr/>
        </p:nvCxnSpPr>
        <p:spPr>
          <a:xfrm>
            <a:off x="2986847" y="4293315"/>
            <a:ext cx="1471766" cy="497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H="1" flipV="1">
            <a:off x="5525038" y="3335629"/>
            <a:ext cx="2820472" cy="1150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773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1466" y="716922"/>
            <a:ext cx="10515600" cy="661117"/>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if Statement Flowchart</a:t>
            </a:r>
            <a:endParaRPr lang="en-US" sz="24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1229018" cy="840124"/>
          </a:xfrm>
        </p:spPr>
      </p:pic>
      <p:sp>
        <p:nvSpPr>
          <p:cNvPr id="7" name="Rectangle 6"/>
          <p:cNvSpPr/>
          <p:nvPr/>
        </p:nvSpPr>
        <p:spPr>
          <a:xfrm>
            <a:off x="-1" y="2"/>
            <a:ext cx="12192001" cy="302797"/>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p:cNvSpPr txBox="1"/>
          <p:nvPr/>
        </p:nvSpPr>
        <p:spPr>
          <a:xfrm>
            <a:off x="801097" y="1695717"/>
            <a:ext cx="8368660" cy="461665"/>
          </a:xfrm>
          <a:prstGeom prst="rect">
            <a:avLst/>
          </a:prstGeom>
          <a:noFill/>
        </p:spPr>
        <p:txBody>
          <a:bodyPr wrap="square" rtlCol="0">
            <a:spAutoFit/>
          </a:bodyPr>
          <a:lstStyle/>
          <a:p>
            <a:r>
              <a:rPr lang="en-US" sz="2400" b="0" i="0" u="none" strike="noStrike" baseline="0" dirty="0">
                <a:latin typeface="Times New Roman" panose="02020603050405020304" pitchFamily="18" charset="0"/>
                <a:cs typeface="Times New Roman" panose="02020603050405020304" pitchFamily="18" charset="0"/>
              </a:rPr>
              <a:t>The flowchart for the if statement in snippet  is: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9F47DA-1FBB-43A1-9709-D7AA064F8232}"/>
              </a:ext>
            </a:extLst>
          </p:cNvPr>
          <p:cNvPicPr>
            <a:picLocks noChangeAspect="1"/>
          </p:cNvPicPr>
          <p:nvPr/>
        </p:nvPicPr>
        <p:blipFill>
          <a:blip r:embed="rId3"/>
          <a:stretch>
            <a:fillRect/>
          </a:stretch>
        </p:blipFill>
        <p:spPr>
          <a:xfrm>
            <a:off x="3181082" y="2382592"/>
            <a:ext cx="6323526" cy="3039414"/>
          </a:xfrm>
          <a:prstGeom prst="rect">
            <a:avLst/>
          </a:prstGeom>
        </p:spPr>
      </p:pic>
    </p:spTree>
    <p:extLst>
      <p:ext uri="{BB962C8B-B14F-4D97-AF65-F5344CB8AC3E}">
        <p14:creationId xmlns:p14="http://schemas.microsoft.com/office/powerpoint/2010/main" val="46279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4078" y="629715"/>
            <a:ext cx="10515600" cy="587292"/>
          </a:xfrm>
        </p:spPr>
        <p:txBody>
          <a:bodyPr>
            <a:noAutofit/>
          </a:bodyPr>
          <a:lstStyle/>
          <a:p>
            <a:r>
              <a:rPr lang="en-US" sz="2400" b="1" dirty="0">
                <a:latin typeface="Times New Roman" panose="02020603050405020304" pitchFamily="18" charset="0"/>
                <a:cs typeface="Times New Roman" panose="02020603050405020304" pitchFamily="18" charset="0"/>
              </a:rPr>
              <a:t>If </a:t>
            </a:r>
            <a:r>
              <a:rPr lang="en-US" sz="2400" b="1" i="0" u="none" strike="noStrike" baseline="0" dirty="0">
                <a:latin typeface="Times New Roman" panose="02020603050405020304" pitchFamily="18" charset="0"/>
                <a:cs typeface="Times New Roman" panose="02020603050405020304" pitchFamily="18" charset="0"/>
              </a:rPr>
              <a:t>else Statements</a:t>
            </a:r>
            <a:br>
              <a:rPr lang="en-AU" sz="2400"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1229018" cy="840124"/>
          </a:xfrm>
        </p:spPr>
      </p:pic>
      <p:sp>
        <p:nvSpPr>
          <p:cNvPr id="7" name="Rectangle 6"/>
          <p:cNvSpPr/>
          <p:nvPr/>
        </p:nvSpPr>
        <p:spPr>
          <a:xfrm>
            <a:off x="-1" y="2"/>
            <a:ext cx="12192001" cy="302797"/>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p:cNvSpPr txBox="1"/>
          <p:nvPr/>
        </p:nvSpPr>
        <p:spPr>
          <a:xfrm>
            <a:off x="674078" y="1335090"/>
            <a:ext cx="9517487" cy="1015663"/>
          </a:xfrm>
          <a:prstGeom prst="rect">
            <a:avLst/>
          </a:prstGeom>
          <a:noFill/>
        </p:spPr>
        <p:txBody>
          <a:bodyPr wrap="square" rtlCol="0">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The if…else statement performs different suites, based on whether a condition is True</a:t>
            </a:r>
          </a:p>
          <a:p>
            <a:pPr algn="l"/>
            <a:r>
              <a:rPr lang="en-US" sz="2000" b="0" i="0" u="none" strike="noStrike" baseline="0" dirty="0">
                <a:latin typeface="Times New Roman" panose="02020603050405020304" pitchFamily="18" charset="0"/>
                <a:cs typeface="Times New Roman" panose="02020603050405020304" pitchFamily="18" charset="0"/>
              </a:rPr>
              <a:t>or False. The pseudocode below displays 'Passed' if the student’s grade is greater than or</a:t>
            </a:r>
          </a:p>
          <a:p>
            <a:pPr algn="l"/>
            <a:r>
              <a:rPr lang="en-US" sz="2000" b="0" i="0" u="none" strike="noStrike" baseline="0" dirty="0">
                <a:latin typeface="Times New Roman" panose="02020603050405020304" pitchFamily="18" charset="0"/>
                <a:cs typeface="Times New Roman" panose="02020603050405020304" pitchFamily="18" charset="0"/>
              </a:rPr>
              <a:t>equal to 60; otherwise, it displays 'Failed':</a:t>
            </a:r>
            <a:endParaRPr lang="en-US" sz="2000" b="0" i="0"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E15286F-4AFA-4064-8C9D-A6398A3F8487}"/>
              </a:ext>
            </a:extLst>
          </p:cNvPr>
          <p:cNvSpPr txBox="1"/>
          <p:nvPr/>
        </p:nvSpPr>
        <p:spPr>
          <a:xfrm>
            <a:off x="2180906" y="2590296"/>
            <a:ext cx="8444164" cy="1323439"/>
          </a:xfrm>
          <a:prstGeom prst="rect">
            <a:avLst/>
          </a:prstGeom>
          <a:noFill/>
        </p:spPr>
        <p:txBody>
          <a:bodyPr wrap="square" rtlCol="0">
            <a:spAutoFit/>
          </a:bodyPr>
          <a:lstStyle/>
          <a:p>
            <a:pPr algn="l"/>
            <a:r>
              <a:rPr lang="en-US" sz="2000" b="0" i="1" u="none" strike="noStrike" baseline="0" dirty="0">
                <a:latin typeface="AGaramond-Italic"/>
              </a:rPr>
              <a:t>If student’s grade is greater than or equal to 60</a:t>
            </a:r>
          </a:p>
          <a:p>
            <a:pPr algn="l"/>
            <a:r>
              <a:rPr lang="en-US" sz="2000" b="0" i="1" u="none" strike="noStrike" baseline="0" dirty="0">
                <a:latin typeface="AGaramond-Italic"/>
              </a:rPr>
              <a:t>      Display 'Passed'</a:t>
            </a:r>
          </a:p>
          <a:p>
            <a:pPr algn="l"/>
            <a:r>
              <a:rPr lang="en-US" sz="2000" b="0" i="1" u="none" strike="noStrike" baseline="0" dirty="0">
                <a:latin typeface="AGaramond-Italic"/>
              </a:rPr>
              <a:t>Else</a:t>
            </a:r>
          </a:p>
          <a:p>
            <a:pPr algn="l"/>
            <a:r>
              <a:rPr lang="en-US" sz="2000" b="0" i="1" u="none" strike="noStrike" baseline="0" dirty="0">
                <a:latin typeface="AGaramond-Italic"/>
              </a:rPr>
              <a:t>     Display 'Failed'</a:t>
            </a:r>
            <a:endParaRPr lang="en-US" sz="2000" b="0" i="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696565-476D-44F9-A2DE-4851FE0D0B08}"/>
              </a:ext>
            </a:extLst>
          </p:cNvPr>
          <p:cNvSpPr txBox="1"/>
          <p:nvPr/>
        </p:nvSpPr>
        <p:spPr>
          <a:xfrm>
            <a:off x="2168026" y="4146680"/>
            <a:ext cx="8817653" cy="2031325"/>
          </a:xfrm>
          <a:prstGeom prst="rect">
            <a:avLst/>
          </a:prstGeom>
          <a:noFill/>
        </p:spPr>
        <p:txBody>
          <a:bodyPr wrap="square" rtlCol="0">
            <a:spAutoFit/>
          </a:bodyPr>
          <a:lstStyle/>
          <a:p>
            <a:pPr algn="l"/>
            <a:r>
              <a:rPr lang="en-US" b="0" i="0" u="none" strike="noStrike" baseline="0" dirty="0">
                <a:latin typeface="Arial Black" panose="020B0A04020102020204" pitchFamily="34" charset="0"/>
              </a:rPr>
              <a:t>In [1]: grade = 85</a:t>
            </a:r>
          </a:p>
          <a:p>
            <a:pPr algn="l"/>
            <a:r>
              <a:rPr lang="en-US" b="0" i="0" u="none" strike="noStrike" baseline="0" dirty="0">
                <a:latin typeface="Arial Black" panose="020B0A04020102020204" pitchFamily="34" charset="0"/>
              </a:rPr>
              <a:t>In [2]: if grade &gt;= 60:</a:t>
            </a:r>
          </a:p>
          <a:p>
            <a:pPr algn="l"/>
            <a:r>
              <a:rPr lang="en-US" b="0" i="0" u="none" strike="noStrike" baseline="0" dirty="0">
                <a:latin typeface="Arial Black" panose="020B0A04020102020204" pitchFamily="34" charset="0"/>
              </a:rPr>
              <a:t>...:                print('Passed')</a:t>
            </a:r>
          </a:p>
          <a:p>
            <a:pPr algn="l"/>
            <a:r>
              <a:rPr lang="en-US" b="0" i="0" u="none" strike="noStrike" baseline="0" dirty="0">
                <a:latin typeface="Arial Black" panose="020B0A04020102020204" pitchFamily="34" charset="0"/>
              </a:rPr>
              <a:t>...:       else:</a:t>
            </a:r>
          </a:p>
          <a:p>
            <a:pPr algn="l"/>
            <a:r>
              <a:rPr lang="en-US" b="0" i="0" u="none" strike="noStrike" baseline="0" dirty="0">
                <a:latin typeface="Arial Black" panose="020B0A04020102020204" pitchFamily="34" charset="0"/>
              </a:rPr>
              <a:t>...:               print('Failed')</a:t>
            </a:r>
          </a:p>
          <a:p>
            <a:pPr algn="l"/>
            <a:r>
              <a:rPr lang="en-US" b="0" i="0" u="none" strike="noStrike" baseline="0" dirty="0">
                <a:latin typeface="Arial Black" panose="020B0A04020102020204" pitchFamily="34" charset="0"/>
              </a:rPr>
              <a:t>...:</a:t>
            </a:r>
          </a:p>
          <a:p>
            <a:pPr algn="l"/>
            <a:r>
              <a:rPr lang="en-US" b="0" i="0" u="none" strike="noStrike" baseline="0" dirty="0">
                <a:latin typeface="Arial Black" panose="020B0A04020102020204" pitchFamily="34" charset="0"/>
              </a:rPr>
              <a:t>Passed</a:t>
            </a:r>
            <a:endParaRPr lang="en-US" dirty="0">
              <a:latin typeface="Arial Black" panose="020B0A04020102020204" pitchFamily="34" charset="0"/>
            </a:endParaRPr>
          </a:p>
        </p:txBody>
      </p:sp>
    </p:spTree>
    <p:extLst>
      <p:ext uri="{BB962C8B-B14F-4D97-AF65-F5344CB8AC3E}">
        <p14:creationId xmlns:p14="http://schemas.microsoft.com/office/powerpoint/2010/main" val="194902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1986" y="549542"/>
            <a:ext cx="10515600" cy="635314"/>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if…else Statement Flowchart</a:t>
            </a:r>
            <a:endParaRPr lang="en-US" sz="2000" b="0" i="0" dirty="0">
              <a:effectLst/>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1229018" cy="840124"/>
          </a:xfrm>
        </p:spPr>
      </p:pic>
      <p:sp>
        <p:nvSpPr>
          <p:cNvPr id="7" name="Rectangle 6"/>
          <p:cNvSpPr/>
          <p:nvPr/>
        </p:nvSpPr>
        <p:spPr>
          <a:xfrm>
            <a:off x="-1" y="2"/>
            <a:ext cx="12192001" cy="302797"/>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586DEBDB-26F6-45F8-9263-0256C62F4444}"/>
              </a:ext>
            </a:extLst>
          </p:cNvPr>
          <p:cNvPicPr>
            <a:picLocks noChangeAspect="1"/>
          </p:cNvPicPr>
          <p:nvPr/>
        </p:nvPicPr>
        <p:blipFill>
          <a:blip r:embed="rId3"/>
          <a:stretch>
            <a:fillRect/>
          </a:stretch>
        </p:blipFill>
        <p:spPr>
          <a:xfrm>
            <a:off x="1854558" y="1700011"/>
            <a:ext cx="7701565" cy="3477296"/>
          </a:xfrm>
          <a:prstGeom prst="rect">
            <a:avLst/>
          </a:prstGeom>
        </p:spPr>
      </p:pic>
    </p:spTree>
    <p:extLst>
      <p:ext uri="{BB962C8B-B14F-4D97-AF65-F5344CB8AC3E}">
        <p14:creationId xmlns:p14="http://schemas.microsoft.com/office/powerpoint/2010/main" val="2457623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9411" y="406780"/>
            <a:ext cx="10515600" cy="539960"/>
          </a:xfrm>
        </p:spPr>
        <p:txBody>
          <a:bodyPr>
            <a:normAutofit/>
          </a:bodyPr>
          <a:lstStyle/>
          <a:p>
            <a:r>
              <a:rPr lang="en-US" sz="2800" b="1" i="0" u="none" strike="noStrike" baseline="0" dirty="0">
                <a:latin typeface="Times New Roman" panose="02020603050405020304" pitchFamily="18" charset="0"/>
                <a:cs typeface="Times New Roman" panose="02020603050405020304" pitchFamily="18" charset="0"/>
              </a:rPr>
              <a:t>if…elif…else Statement</a:t>
            </a:r>
            <a:endParaRPr lang="en-US" sz="28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6073383"/>
            <a:ext cx="1229018" cy="643939"/>
          </a:xfrm>
        </p:spPr>
      </p:pic>
      <p:sp>
        <p:nvSpPr>
          <p:cNvPr id="7" name="Rectangle 6"/>
          <p:cNvSpPr/>
          <p:nvPr/>
        </p:nvSpPr>
        <p:spPr>
          <a:xfrm>
            <a:off x="-1" y="2"/>
            <a:ext cx="12192001" cy="302797"/>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p:cNvSpPr txBox="1"/>
          <p:nvPr/>
        </p:nvSpPr>
        <p:spPr>
          <a:xfrm>
            <a:off x="801770" y="1336973"/>
            <a:ext cx="10608911" cy="923330"/>
          </a:xfrm>
          <a:prstGeom prst="rect">
            <a:avLst/>
          </a:prstGeom>
          <a:noFill/>
        </p:spPr>
        <p:txBody>
          <a:bodyPr wrap="square" rtlCol="0">
            <a:spAutoFit/>
          </a:bodyPr>
          <a:lstStyle/>
          <a:p>
            <a:pPr algn="l"/>
            <a:r>
              <a:rPr lang="en-US" b="0" i="0" u="none" strike="noStrike" baseline="0" dirty="0">
                <a:latin typeface="Times New Roman" panose="02020603050405020304" pitchFamily="18" charset="0"/>
                <a:cs typeface="Times New Roman" panose="02020603050405020304" pitchFamily="18" charset="0"/>
              </a:rPr>
              <a:t>You can test for many cases using the </a:t>
            </a:r>
            <a:r>
              <a:rPr lang="en-US" b="1" i="0" u="none" strike="noStrike" baseline="0" dirty="0">
                <a:latin typeface="Times New Roman" panose="02020603050405020304" pitchFamily="18" charset="0"/>
                <a:cs typeface="Times New Roman" panose="02020603050405020304" pitchFamily="18" charset="0"/>
              </a:rPr>
              <a:t>if…elif…else statement</a:t>
            </a:r>
            <a:r>
              <a:rPr lang="en-US" b="0" i="0" u="none" strike="noStrike" baseline="0" dirty="0">
                <a:latin typeface="Times New Roman" panose="02020603050405020304" pitchFamily="18" charset="0"/>
                <a:cs typeface="Times New Roman" panose="02020603050405020304" pitchFamily="18" charset="0"/>
              </a:rPr>
              <a:t>. The following pseudocode displays “A” for grades greater than or equal to 90, “B” for grades in the range 80–89, “C” for grades 70–79, “D” for grades 60–69 and “F” for all other grades:</a:t>
            </a:r>
            <a:endParaRPr lang="en-US"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CF1D5C1F-D5A6-4787-AD9A-3F1CA9D1A26B}"/>
              </a:ext>
            </a:extLst>
          </p:cNvPr>
          <p:cNvSpPr>
            <a:spLocks noChangeArrowheads="1"/>
          </p:cNvSpPr>
          <p:nvPr/>
        </p:nvSpPr>
        <p:spPr bwMode="auto">
          <a:xfrm>
            <a:off x="4425950" y="179863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489AF1E-C340-4274-8A04-35CA5B7BBC50}"/>
              </a:ext>
            </a:extLst>
          </p:cNvPr>
          <p:cNvSpPr txBox="1"/>
          <p:nvPr/>
        </p:nvSpPr>
        <p:spPr>
          <a:xfrm>
            <a:off x="1156952" y="2684718"/>
            <a:ext cx="9620518" cy="3170099"/>
          </a:xfrm>
          <a:prstGeom prst="rect">
            <a:avLst/>
          </a:prstGeom>
          <a:noFill/>
        </p:spPr>
        <p:txBody>
          <a:bodyPr wrap="square" rtlCol="0">
            <a:spAutoFit/>
          </a:bodyPr>
          <a:lstStyle/>
          <a:p>
            <a:pPr algn="l"/>
            <a:r>
              <a:rPr lang="en-US" sz="2000" b="0" i="1" u="none" strike="noStrike" baseline="0" dirty="0">
                <a:latin typeface="Times New Roman" panose="02020603050405020304" pitchFamily="18" charset="0"/>
                <a:cs typeface="Times New Roman" panose="02020603050405020304" pitchFamily="18" charset="0"/>
              </a:rPr>
              <a:t>If student’s grade is greater than or equal to 90</a:t>
            </a:r>
          </a:p>
          <a:p>
            <a:pPr algn="l"/>
            <a:r>
              <a:rPr lang="en-US" sz="2000" b="0" i="1" u="none" strike="noStrike" baseline="0" dirty="0">
                <a:latin typeface="Times New Roman" panose="02020603050405020304" pitchFamily="18" charset="0"/>
                <a:cs typeface="Times New Roman" panose="02020603050405020304" pitchFamily="18" charset="0"/>
              </a:rPr>
              <a:t>      Display “A”</a:t>
            </a:r>
          </a:p>
          <a:p>
            <a:pPr algn="l"/>
            <a:r>
              <a:rPr lang="en-US" sz="2000" b="0" i="1" u="none" strike="noStrike" baseline="0" dirty="0">
                <a:latin typeface="Times New Roman" panose="02020603050405020304" pitchFamily="18" charset="0"/>
                <a:cs typeface="Times New Roman" panose="02020603050405020304" pitchFamily="18" charset="0"/>
              </a:rPr>
              <a:t>Else If student’s grade is greater than or equal to 80</a:t>
            </a:r>
          </a:p>
          <a:p>
            <a:pPr algn="l"/>
            <a:r>
              <a:rPr lang="en-US" sz="2000" b="0" i="1" u="none" strike="noStrike" baseline="0" dirty="0">
                <a:latin typeface="Times New Roman" panose="02020603050405020304" pitchFamily="18" charset="0"/>
                <a:cs typeface="Times New Roman" panose="02020603050405020304" pitchFamily="18" charset="0"/>
              </a:rPr>
              <a:t>      Display “B”</a:t>
            </a:r>
          </a:p>
          <a:p>
            <a:pPr algn="l"/>
            <a:r>
              <a:rPr lang="en-US" sz="2000" b="0" i="1" u="none" strike="noStrike" baseline="0" dirty="0">
                <a:latin typeface="Times New Roman" panose="02020603050405020304" pitchFamily="18" charset="0"/>
                <a:cs typeface="Times New Roman" panose="02020603050405020304" pitchFamily="18" charset="0"/>
              </a:rPr>
              <a:t>Else If student’s grade is greater than or equal to 70</a:t>
            </a:r>
          </a:p>
          <a:p>
            <a:pPr algn="l"/>
            <a:r>
              <a:rPr lang="en-US" sz="2000" b="0" i="1" u="none" strike="noStrike" baseline="0" dirty="0">
                <a:latin typeface="Times New Roman" panose="02020603050405020304" pitchFamily="18" charset="0"/>
                <a:cs typeface="Times New Roman" panose="02020603050405020304" pitchFamily="18" charset="0"/>
              </a:rPr>
              <a:t>      Display “C”</a:t>
            </a:r>
          </a:p>
          <a:p>
            <a:pPr algn="l"/>
            <a:r>
              <a:rPr lang="en-US" sz="2000" b="0" i="1" u="none" strike="noStrike" baseline="0" dirty="0">
                <a:latin typeface="Times New Roman" panose="02020603050405020304" pitchFamily="18" charset="0"/>
                <a:cs typeface="Times New Roman" panose="02020603050405020304" pitchFamily="18" charset="0"/>
              </a:rPr>
              <a:t>Else If student’s grade is greater than or equal to 60</a:t>
            </a:r>
          </a:p>
          <a:p>
            <a:pPr algn="l"/>
            <a:r>
              <a:rPr lang="en-US" sz="2000" b="0" i="1" u="none" strike="noStrike" baseline="0" dirty="0">
                <a:latin typeface="Times New Roman" panose="02020603050405020304" pitchFamily="18" charset="0"/>
                <a:cs typeface="Times New Roman" panose="02020603050405020304" pitchFamily="18" charset="0"/>
              </a:rPr>
              <a:t>      Display “D”</a:t>
            </a:r>
          </a:p>
          <a:p>
            <a:pPr algn="l"/>
            <a:r>
              <a:rPr lang="en-US" sz="2000" b="0" i="1" u="none" strike="noStrike" baseline="0" dirty="0">
                <a:latin typeface="Times New Roman" panose="02020603050405020304" pitchFamily="18" charset="0"/>
                <a:cs typeface="Times New Roman" panose="02020603050405020304" pitchFamily="18" charset="0"/>
              </a:rPr>
              <a:t>Else</a:t>
            </a:r>
          </a:p>
          <a:p>
            <a:pPr algn="l"/>
            <a:r>
              <a:rPr lang="en-US" sz="2000" b="0" i="1" u="none" strike="noStrike" baseline="0" dirty="0">
                <a:latin typeface="Times New Roman" panose="02020603050405020304" pitchFamily="18" charset="0"/>
                <a:cs typeface="Times New Roman" panose="02020603050405020304" pitchFamily="18" charset="0"/>
              </a:rPr>
              <a:t>      Display “F”</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58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3774" y="576552"/>
            <a:ext cx="10515600" cy="437882"/>
          </a:xfrm>
        </p:spPr>
        <p:txBody>
          <a:bodyPr>
            <a:noAutofit/>
          </a:bodyPr>
          <a:lstStyle/>
          <a:p>
            <a:r>
              <a:rPr lang="en-US" sz="2400" b="1" dirty="0">
                <a:latin typeface="Times New Roman" panose="02020603050405020304" pitchFamily="18" charset="0"/>
                <a:cs typeface="Times New Roman" panose="02020603050405020304" pitchFamily="18" charset="0"/>
              </a:rPr>
              <a:t>Python code </a:t>
            </a:r>
            <a:r>
              <a:rPr lang="en-US" sz="2400" b="1" i="0" u="none" strike="noStrike" baseline="0" dirty="0">
                <a:latin typeface="Times New Roman" panose="02020603050405020304" pitchFamily="18" charset="0"/>
                <a:cs typeface="Times New Roman" panose="02020603050405020304" pitchFamily="18" charset="0"/>
              </a:rPr>
              <a:t>if…elif…else Statement</a:t>
            </a:r>
            <a:endParaRPr lang="en-US" sz="24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293" y="5877199"/>
            <a:ext cx="1229018" cy="840124"/>
          </a:xfrm>
        </p:spPr>
      </p:pic>
      <p:sp>
        <p:nvSpPr>
          <p:cNvPr id="7" name="Rectangle 6"/>
          <p:cNvSpPr/>
          <p:nvPr/>
        </p:nvSpPr>
        <p:spPr>
          <a:xfrm>
            <a:off x="-1" y="2"/>
            <a:ext cx="12192001" cy="302797"/>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58B90D7E-F6EF-4FD6-B977-71EC0D11450B}"/>
              </a:ext>
            </a:extLst>
          </p:cNvPr>
          <p:cNvSpPr txBox="1"/>
          <p:nvPr/>
        </p:nvSpPr>
        <p:spPr>
          <a:xfrm>
            <a:off x="1764406" y="1566242"/>
            <a:ext cx="7045900" cy="4339650"/>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In [17]: grade = 77</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In [18]: if grade &gt;= 90:</a:t>
            </a:r>
          </a:p>
          <a:p>
            <a:pPr algn="l"/>
            <a:r>
              <a:rPr lang="en-US" sz="2000" b="0" i="0" u="none" strike="noStrike" baseline="0" dirty="0">
                <a:latin typeface="Times New Roman" panose="02020603050405020304" pitchFamily="18" charset="0"/>
                <a:cs typeface="Times New Roman" panose="02020603050405020304" pitchFamily="18" charset="0"/>
              </a:rPr>
              <a:t>...:            print('A')</a:t>
            </a:r>
          </a:p>
          <a:p>
            <a:pPr algn="l"/>
            <a:r>
              <a:rPr lang="en-US" sz="2000" b="0" i="0" u="none" strike="noStrike" baseline="0" dirty="0">
                <a:latin typeface="Times New Roman" panose="02020603050405020304" pitchFamily="18" charset="0"/>
                <a:cs typeface="Times New Roman" panose="02020603050405020304" pitchFamily="18" charset="0"/>
              </a:rPr>
              <a:t>...: elif grade &gt;= 80:</a:t>
            </a:r>
          </a:p>
          <a:p>
            <a:pPr algn="l"/>
            <a:r>
              <a:rPr lang="en-US" sz="2000" b="0" i="0" u="none" strike="noStrike" baseline="0" dirty="0">
                <a:latin typeface="Times New Roman" panose="02020603050405020304" pitchFamily="18" charset="0"/>
                <a:cs typeface="Times New Roman" panose="02020603050405020304" pitchFamily="18" charset="0"/>
              </a:rPr>
              <a:t>...:            print('B')</a:t>
            </a:r>
          </a:p>
          <a:p>
            <a:pPr algn="l"/>
            <a:r>
              <a:rPr lang="en-US" sz="2000" b="0" i="0" u="none" strike="noStrike" baseline="0" dirty="0">
                <a:latin typeface="Times New Roman" panose="02020603050405020304" pitchFamily="18" charset="0"/>
                <a:cs typeface="Times New Roman" panose="02020603050405020304" pitchFamily="18" charset="0"/>
              </a:rPr>
              <a:t>...: elif grade &gt;= 70:</a:t>
            </a:r>
          </a:p>
          <a:p>
            <a:pPr algn="l"/>
            <a:r>
              <a:rPr lang="en-US" sz="2000" b="0" i="0" u="none" strike="noStrike" baseline="0" dirty="0">
                <a:latin typeface="Times New Roman" panose="02020603050405020304" pitchFamily="18" charset="0"/>
                <a:cs typeface="Times New Roman" panose="02020603050405020304" pitchFamily="18" charset="0"/>
              </a:rPr>
              <a:t>...:            print('C')</a:t>
            </a:r>
          </a:p>
          <a:p>
            <a:pPr algn="l"/>
            <a:r>
              <a:rPr lang="en-US" sz="2000" b="0" i="0" u="none" strike="noStrike" baseline="0" dirty="0">
                <a:latin typeface="Times New Roman" panose="02020603050405020304" pitchFamily="18" charset="0"/>
                <a:cs typeface="Times New Roman" panose="02020603050405020304" pitchFamily="18" charset="0"/>
              </a:rPr>
              <a:t>...: elif grade &gt;= 60:</a:t>
            </a:r>
          </a:p>
          <a:p>
            <a:pPr algn="l"/>
            <a:r>
              <a:rPr lang="en-US" sz="2000" b="0" i="0" u="none" strike="noStrike" baseline="0" dirty="0">
                <a:latin typeface="Times New Roman" panose="02020603050405020304" pitchFamily="18" charset="0"/>
                <a:cs typeface="Times New Roman" panose="02020603050405020304" pitchFamily="18" charset="0"/>
              </a:rPr>
              <a:t>...:            print('D')</a:t>
            </a:r>
          </a:p>
          <a:p>
            <a:pPr algn="l"/>
            <a:r>
              <a:rPr lang="en-US" sz="2000" b="0" i="0" u="none" strike="noStrike" baseline="0" dirty="0">
                <a:latin typeface="Times New Roman" panose="02020603050405020304" pitchFamily="18" charset="0"/>
                <a:cs typeface="Times New Roman" panose="02020603050405020304" pitchFamily="18" charset="0"/>
              </a:rPr>
              <a:t>...: else:</a:t>
            </a:r>
          </a:p>
          <a:p>
            <a:pPr algn="l"/>
            <a:r>
              <a:rPr lang="en-US" sz="2000" b="0" i="0" u="none" strike="noStrike" baseline="0" dirty="0">
                <a:latin typeface="Times New Roman" panose="02020603050405020304" pitchFamily="18" charset="0"/>
                <a:cs typeface="Times New Roman" panose="02020603050405020304" pitchFamily="18" charset="0"/>
              </a:rPr>
              <a:t>...:           print('F')</a:t>
            </a:r>
          </a:p>
          <a:p>
            <a:pPr algn="l"/>
            <a:r>
              <a:rPr lang="en-US" sz="1800" b="0" i="0" u="none" strike="noStrike" baseline="0" dirty="0">
                <a:latin typeface="LucidaSansTypewriter"/>
              </a:rPr>
              <a:t>...:</a:t>
            </a:r>
          </a:p>
          <a:p>
            <a:pPr algn="l"/>
            <a:r>
              <a:rPr lang="en-US" sz="1800" b="0" i="0" u="none" strike="noStrike" baseline="0" dirty="0">
                <a:latin typeface="LucidaSansTypewriter"/>
              </a:rPr>
              <a:t>C</a:t>
            </a:r>
            <a:endParaRPr lang="en-US" dirty="0"/>
          </a:p>
        </p:txBody>
      </p:sp>
    </p:spTree>
    <p:extLst>
      <p:ext uri="{BB962C8B-B14F-4D97-AF65-F5344CB8AC3E}">
        <p14:creationId xmlns:p14="http://schemas.microsoft.com/office/powerpoint/2010/main" val="2339047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2515</TotalTime>
  <Words>2826</Words>
  <Application>Microsoft Office PowerPoint</Application>
  <PresentationFormat>Widescreen</PresentationFormat>
  <Paragraphs>289</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AGaramond-Italic</vt:lpstr>
      <vt:lpstr>AGaramond-Regular</vt:lpstr>
      <vt:lpstr>Arial</vt:lpstr>
      <vt:lpstr>Arial Black</vt:lpstr>
      <vt:lpstr>Arial Rounded MT Bold</vt:lpstr>
      <vt:lpstr>Calibri</vt:lpstr>
      <vt:lpstr>Calibri Light</vt:lpstr>
      <vt:lpstr>GoudySans-Bold</vt:lpstr>
      <vt:lpstr>LucidaSansTypewriter</vt:lpstr>
      <vt:lpstr>Times New Roman</vt:lpstr>
      <vt:lpstr>Office Theme</vt:lpstr>
      <vt:lpstr>Control Statements</vt:lpstr>
      <vt:lpstr>PowerPoint Presentation</vt:lpstr>
      <vt:lpstr>Keywords</vt:lpstr>
      <vt:lpstr>if Statement</vt:lpstr>
      <vt:lpstr>if Statement Flowchart</vt:lpstr>
      <vt:lpstr>If else Statements </vt:lpstr>
      <vt:lpstr>if…else Statement Flowchart</vt:lpstr>
      <vt:lpstr>if…elif…else Statement</vt:lpstr>
      <vt:lpstr>Python code if…elif…else Statement</vt:lpstr>
      <vt:lpstr>if…elif…else Statement Flowchart</vt:lpstr>
      <vt:lpstr>While Statement</vt:lpstr>
      <vt:lpstr>Let’s use a while statement to find the first power of 3 larger than 50:</vt:lpstr>
      <vt:lpstr>While Statement Flowchart</vt:lpstr>
      <vt:lpstr>for Statement</vt:lpstr>
      <vt:lpstr>for Statement Flowchart</vt:lpstr>
      <vt:lpstr>Iterables , Lists and Iterators</vt:lpstr>
      <vt:lpstr>Built-In range Function</vt:lpstr>
      <vt:lpstr>Built-In Function range: A Deeper Look</vt:lpstr>
      <vt:lpstr>PowerPoint Presentation</vt:lpstr>
      <vt:lpstr>Augmented Assignments</vt:lpstr>
      <vt:lpstr>The table below shows sample augmented assignments:</vt:lpstr>
      <vt:lpstr>Break and continue Statements</vt:lpstr>
      <vt:lpstr>PowerPoint Presentation</vt:lpstr>
      <vt:lpstr>Program Development: Sequence-Controlled Repetition</vt:lpstr>
      <vt:lpstr>PowerPoint Presentation</vt:lpstr>
      <vt:lpstr>3. Coding the Algorithm in Python</vt:lpstr>
      <vt:lpstr>4. Introduction to Formatted Strings</vt:lpstr>
      <vt:lpstr>Program Development: Sentinel-Controlled  Repetition</vt:lpstr>
      <vt:lpstr>Implementing Sentinel-Controlled Iteration</vt:lpstr>
      <vt:lpstr>PowerPoint Presentation</vt:lpstr>
      <vt:lpstr>Program Development: Nested Control Statements</vt:lpstr>
      <vt:lpstr>After reading the requirements statement carefully, we make the following observations about the problem:</vt:lpstr>
      <vt:lpstr>Implementing the Algorithm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Technique (Neural Network )</dc:title>
  <dc:creator>Fahad Hasan</dc:creator>
  <cp:lastModifiedBy>shifat nayme</cp:lastModifiedBy>
  <cp:revision>70</cp:revision>
  <dcterms:created xsi:type="dcterms:W3CDTF">2020-07-18T05:30:57Z</dcterms:created>
  <dcterms:modified xsi:type="dcterms:W3CDTF">2020-08-31T11:06:33Z</dcterms:modified>
</cp:coreProperties>
</file>