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#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#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#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#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#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3254" y="9740900"/>
            <a:ext cx="5555704" cy="1335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9559" y="9740900"/>
            <a:ext cx="179139" cy="1335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#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urionlinejudge.com.br/judge/en/problems/index/1" TargetMode="External"/><Relationship Id="rId3" Type="http://schemas.openxmlformats.org/officeDocument/2006/relationships/hyperlink" Target="https://www.urionlinejudge.com.br/judge/en/problems/view/1001" TargetMode="External"/><Relationship Id="rId4" Type="http://schemas.openxmlformats.org/officeDocument/2006/relationships/hyperlink" Target="https://www.urionlinejudge.com.br/judge/en/problems/view/1002" TargetMode="External"/><Relationship Id="rId5" Type="http://schemas.openxmlformats.org/officeDocument/2006/relationships/hyperlink" Target="https://www.urionlinejudge.com.br/judge/en/problems/view/1007" TargetMode="External"/><Relationship Id="rId6" Type="http://schemas.openxmlformats.org/officeDocument/2006/relationships/hyperlink" Target="https://www.urionlinejudge.com.br/judge/en/problems/view/1020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6473" y="177800"/>
            <a:ext cx="217551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25">
                <a:latin typeface="Arial"/>
                <a:cs typeface="Arial"/>
              </a:rPr>
              <a:t>W</a:t>
            </a:r>
            <a:r>
              <a:rPr dirty="0" smtClean="0" sz="800" spc="0">
                <a:latin typeface="Arial"/>
                <a:cs typeface="Arial"/>
              </a:rPr>
              <a:t>eek_2_Control_structure.ipynb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-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9"/>
            <a:ext cx="0" cy="9334499"/>
          </a:xfrm>
          <a:custGeom>
            <a:avLst/>
            <a:gdLst/>
            <a:ahLst/>
            <a:cxnLst/>
            <a:rect l="l" t="t" r="r" b="b"/>
            <a:pathLst>
              <a:path w="0" h="9334499">
                <a:moveTo>
                  <a:pt x="0" y="0"/>
                </a:moveTo>
                <a:lnTo>
                  <a:pt x="0" y="93344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68300" y="368300"/>
            <a:ext cx="7048499" cy="9334499"/>
          </a:xfrm>
          <a:custGeom>
            <a:avLst/>
            <a:gdLst/>
            <a:ahLst/>
            <a:cxnLst/>
            <a:rect l="l" t="t" r="r" b="b"/>
            <a:pathLst>
              <a:path w="7048499" h="9334499">
                <a:moveTo>
                  <a:pt x="0" y="0"/>
                </a:moveTo>
                <a:lnTo>
                  <a:pt x="7048499" y="0"/>
                </a:lnTo>
                <a:lnTo>
                  <a:pt x="7048499" y="9334499"/>
                </a:lnTo>
                <a:lnTo>
                  <a:pt x="0" y="93344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39749" y="129222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9749" y="247332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49" y="334962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49" y="489267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49" y="5416549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49" y="590232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49" y="672147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39750" y="530225"/>
            <a:ext cx="6838949" cy="761999"/>
          </a:xfrm>
          <a:custGeom>
            <a:avLst/>
            <a:gdLst/>
            <a:ahLst/>
            <a:cxnLst/>
            <a:rect l="l" t="t" r="r" b="b"/>
            <a:pathLst>
              <a:path w="6838949" h="761999">
                <a:moveTo>
                  <a:pt x="0" y="0"/>
                </a:moveTo>
                <a:lnTo>
                  <a:pt x="6838949" y="0"/>
                </a:lnTo>
                <a:lnTo>
                  <a:pt x="6838949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15950" y="117316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15950" y="118268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331074" y="11683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15949" y="11683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3250" y="682625"/>
            <a:ext cx="1427480" cy="312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50" spc="-55" b="1">
                <a:solidFill>
                  <a:srgbClr val="D5D5D5"/>
                </a:solidFill>
                <a:latin typeface="Arial"/>
                <a:cs typeface="Arial"/>
              </a:rPr>
              <a:t>IF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45" b="1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2431" y="842962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39749" y="213994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39750" y="1406524"/>
            <a:ext cx="6838949" cy="733424"/>
          </a:xfrm>
          <a:custGeom>
            <a:avLst/>
            <a:gdLst/>
            <a:ahLst/>
            <a:cxnLst/>
            <a:rect l="l" t="t" r="r" b="b"/>
            <a:pathLst>
              <a:path w="6838949" h="733424">
                <a:moveTo>
                  <a:pt x="0" y="0"/>
                </a:moveTo>
                <a:lnTo>
                  <a:pt x="6838949" y="0"/>
                </a:lnTo>
                <a:lnTo>
                  <a:pt x="6838949" y="733424"/>
                </a:lnTo>
                <a:lnTo>
                  <a:pt x="0" y="7334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20750" y="2149474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39750" y="1501774"/>
            <a:ext cx="6762749" cy="638174"/>
          </a:xfrm>
          <a:custGeom>
            <a:avLst/>
            <a:gdLst/>
            <a:ahLst/>
            <a:cxnLst/>
            <a:rect l="l" t="t" r="r" b="b"/>
            <a:pathLst>
              <a:path w="6762749" h="638174">
                <a:moveTo>
                  <a:pt x="0" y="0"/>
                </a:moveTo>
                <a:lnTo>
                  <a:pt x="6762749" y="0"/>
                </a:lnTo>
                <a:lnTo>
                  <a:pt x="6762749" y="638174"/>
                </a:lnTo>
                <a:lnTo>
                  <a:pt x="0" y="6381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54062" y="229711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77862" y="227314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5006" y="2272664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77862" y="236870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39750" y="2587624"/>
            <a:ext cx="6838949" cy="761999"/>
          </a:xfrm>
          <a:custGeom>
            <a:avLst/>
            <a:gdLst/>
            <a:ahLst/>
            <a:cxnLst/>
            <a:rect l="l" t="t" r="r" b="b"/>
            <a:pathLst>
              <a:path w="6838949" h="761999">
                <a:moveTo>
                  <a:pt x="0" y="0"/>
                </a:moveTo>
                <a:lnTo>
                  <a:pt x="6838949" y="0"/>
                </a:lnTo>
                <a:lnTo>
                  <a:pt x="6838949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15950" y="323056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5950" y="324008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331074" y="32257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15949" y="32257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84200" y="1501775"/>
            <a:ext cx="1921510" cy="155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grade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85</a:t>
            </a:r>
            <a:endParaRPr sz="1050">
              <a:latin typeface="Consolas"/>
              <a:cs typeface="Consolas"/>
            </a:endParaRPr>
          </a:p>
          <a:p>
            <a:pPr marL="158750" marR="662305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if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grade&gt;=6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"passed")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passed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dirty="0" smtClean="0" sz="1950" spc="35" b="1">
                <a:solidFill>
                  <a:srgbClr val="D5D5D5"/>
                </a:solidFill>
                <a:latin typeface="Arial"/>
                <a:cs typeface="Arial"/>
              </a:rPr>
              <a:t>If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50" b="1">
                <a:solidFill>
                  <a:srgbClr val="D5D5D5"/>
                </a:solidFill>
                <a:latin typeface="Arial"/>
                <a:cs typeface="Arial"/>
              </a:rPr>
              <a:t>else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45" b="1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2431" y="2900362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39749" y="455929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9750" y="3463924"/>
            <a:ext cx="6838949" cy="1095374"/>
          </a:xfrm>
          <a:custGeom>
            <a:avLst/>
            <a:gdLst/>
            <a:ahLst/>
            <a:cxnLst/>
            <a:rect l="l" t="t" r="r" b="b"/>
            <a:pathLst>
              <a:path w="6838949" h="1095374">
                <a:moveTo>
                  <a:pt x="0" y="0"/>
                </a:moveTo>
                <a:lnTo>
                  <a:pt x="6838949" y="0"/>
                </a:lnTo>
                <a:lnTo>
                  <a:pt x="6838949" y="1095374"/>
                </a:lnTo>
                <a:lnTo>
                  <a:pt x="0" y="10953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920750" y="4568825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39750" y="3559174"/>
            <a:ext cx="6762749" cy="1000124"/>
          </a:xfrm>
          <a:custGeom>
            <a:avLst/>
            <a:gdLst/>
            <a:ahLst/>
            <a:cxnLst/>
            <a:rect l="l" t="t" r="r" b="b"/>
            <a:pathLst>
              <a:path w="6762749" h="1000124">
                <a:moveTo>
                  <a:pt x="0" y="0"/>
                </a:moveTo>
                <a:lnTo>
                  <a:pt x="6762749" y="0"/>
                </a:lnTo>
                <a:lnTo>
                  <a:pt x="6762749" y="1000124"/>
                </a:lnTo>
                <a:lnTo>
                  <a:pt x="0" y="10001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84200" y="3559175"/>
            <a:ext cx="1271905" cy="1247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grade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85</a:t>
            </a:r>
            <a:endParaRPr sz="1050">
              <a:latin typeface="Consolas"/>
              <a:cs typeface="Consolas"/>
            </a:endParaRPr>
          </a:p>
          <a:p>
            <a:pPr marL="158750" marR="12700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if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grade&gt;=6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"passed")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els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algn="ctr" marR="0">
              <a:lnSpc>
                <a:spcPct val="100000"/>
              </a:lnSpc>
              <a:spcBef>
                <a:spcPts val="165"/>
              </a:spcBef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"fail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algn="ctr" marR="6286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passed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4062" y="47164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862" y="46924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5006" y="4692014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7862" y="47880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30249" y="4945062"/>
            <a:ext cx="6457949" cy="0"/>
          </a:xfrm>
          <a:custGeom>
            <a:avLst/>
            <a:gdLst/>
            <a:ahLst/>
            <a:cxnLst/>
            <a:rect l="l" t="t" r="r" b="b"/>
            <a:pathLst>
              <a:path w="6457949" h="0">
                <a:moveTo>
                  <a:pt x="0" y="0"/>
                </a:moveTo>
                <a:lnTo>
                  <a:pt x="6457949" y="0"/>
                </a:lnTo>
              </a:path>
            </a:pathLst>
          </a:custGeom>
          <a:ln w="10795">
            <a:solidFill>
              <a:srgbClr val="A8A8A8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39750" y="5006974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39750" y="5530849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39750" y="5626099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39749" y="638809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39750" y="60166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920750" y="6397624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39750" y="61118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54062" y="65452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77862" y="65212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85006" y="6520814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77862" y="66168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39750" y="6835774"/>
            <a:ext cx="6838949" cy="2867025"/>
          </a:xfrm>
          <a:custGeom>
            <a:avLst/>
            <a:gdLst/>
            <a:ahLst/>
            <a:cxnLst/>
            <a:rect l="l" t="t" r="r" b="b"/>
            <a:pathLst>
              <a:path w="6838949" h="2867025">
                <a:moveTo>
                  <a:pt x="0" y="0"/>
                </a:moveTo>
                <a:lnTo>
                  <a:pt x="6838949" y="0"/>
                </a:lnTo>
                <a:lnTo>
                  <a:pt x="6838949" y="2867025"/>
                </a:lnTo>
                <a:lnTo>
                  <a:pt x="0" y="2867025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15950" y="747871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15950" y="748823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331074" y="74739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15949" y="74739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39762" y="7626350"/>
            <a:ext cx="0" cy="238124"/>
          </a:xfrm>
          <a:custGeom>
            <a:avLst/>
            <a:gdLst/>
            <a:ahLst/>
            <a:cxnLst/>
            <a:rect l="l" t="t" r="r" b="b"/>
            <a:pathLst>
              <a:path w="0" h="238124">
                <a:moveTo>
                  <a:pt x="0" y="238124"/>
                </a:moveTo>
                <a:lnTo>
                  <a:pt x="0" y="0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84200" y="5102224"/>
            <a:ext cx="3543935" cy="27400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1750">
              <a:lnSpc>
                <a:spcPct val="100000"/>
              </a:lnSpc>
            </a:pPr>
            <a:r>
              <a:rPr dirty="0" smtClean="0" sz="1200" spc="-55" b="1" i="1">
                <a:solidFill>
                  <a:srgbClr val="D5D5D5"/>
                </a:solidFill>
                <a:latin typeface="Arial"/>
                <a:cs typeface="Arial"/>
              </a:rPr>
              <a:t>Conditional</a:t>
            </a:r>
            <a:r>
              <a:rPr dirty="0" smtClean="0" sz="1200" spc="-40" b="1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exp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ession</a:t>
            </a:r>
            <a:endParaRPr sz="1200">
              <a:latin typeface="Arial"/>
              <a:cs typeface="Arial"/>
            </a:endParaRPr>
          </a:p>
          <a:p>
            <a:pPr marL="12700" marR="12700">
              <a:lnSpc>
                <a:spcPct val="303600"/>
              </a:lnSpc>
              <a:spcBef>
                <a:spcPts val="120"/>
              </a:spcBef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result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'Passed'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if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grade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&gt;=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60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else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'Failed')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resul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Passed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dirty="0" smtClean="0" sz="1950" spc="20" b="1">
                <a:solidFill>
                  <a:srgbClr val="D5D5D5"/>
                </a:solidFill>
                <a:latin typeface="Arial"/>
                <a:cs typeface="Arial"/>
              </a:rPr>
              <a:t>I</a:t>
            </a:r>
            <a:r>
              <a:rPr dirty="0" smtClean="0" sz="1950" spc="-400" b="1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950" spc="-10" b="1">
                <a:solidFill>
                  <a:srgbClr val="D5D5D5"/>
                </a:solidFill>
                <a:latin typeface="Arial"/>
                <a:cs typeface="Arial"/>
              </a:rPr>
              <a:t>...elif....else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45" b="1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4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46075">
              <a:lnSpc>
                <a:spcPct val="100000"/>
              </a:lnSpc>
            </a:pPr>
            <a:r>
              <a:rPr dirty="0" smtClean="0" sz="1200">
                <a:solidFill>
                  <a:srgbClr val="D5D5D5"/>
                </a:solidFill>
                <a:latin typeface="Arial"/>
                <a:cs typeface="Arial"/>
              </a:rPr>
              <a:t>Flowcha</a:t>
            </a:r>
            <a:r>
              <a:rPr dirty="0" smtClean="0" sz="1200" spc="2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5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if...elif...else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02431" y="7148511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191255" y="4849367"/>
            <a:ext cx="688847" cy="219455"/>
          </a:xfrm>
          <a:custGeom>
            <a:avLst/>
            <a:gdLst/>
            <a:ahLst/>
            <a:cxnLst/>
            <a:rect l="l" t="t" r="r" b="b"/>
            <a:pathLst>
              <a:path w="688847" h="219455">
                <a:moveTo>
                  <a:pt x="688847" y="219455"/>
                </a:moveTo>
                <a:lnTo>
                  <a:pt x="0" y="219455"/>
                </a:lnTo>
                <a:lnTo>
                  <a:pt x="0" y="0"/>
                </a:lnTo>
                <a:lnTo>
                  <a:pt x="682243" y="0"/>
                </a:lnTo>
                <a:lnTo>
                  <a:pt x="682243" y="167221"/>
                </a:lnTo>
                <a:lnTo>
                  <a:pt x="679686" y="173394"/>
                </a:lnTo>
                <a:lnTo>
                  <a:pt x="669457" y="183624"/>
                </a:lnTo>
                <a:lnTo>
                  <a:pt x="663283" y="186181"/>
                </a:lnTo>
                <a:lnTo>
                  <a:pt x="688847" y="186181"/>
                </a:lnTo>
                <a:lnTo>
                  <a:pt x="688847" y="219455"/>
                </a:lnTo>
                <a:close/>
              </a:path>
              <a:path w="688847" h="219455">
                <a:moveTo>
                  <a:pt x="688847" y="186181"/>
                </a:moveTo>
                <a:lnTo>
                  <a:pt x="663283" y="186181"/>
                </a:lnTo>
                <a:lnTo>
                  <a:pt x="669457" y="183624"/>
                </a:lnTo>
                <a:lnTo>
                  <a:pt x="679686" y="173394"/>
                </a:lnTo>
                <a:lnTo>
                  <a:pt x="682243" y="167221"/>
                </a:lnTo>
                <a:lnTo>
                  <a:pt x="682243" y="0"/>
                </a:lnTo>
                <a:lnTo>
                  <a:pt x="688847" y="0"/>
                </a:lnTo>
                <a:lnTo>
                  <a:pt x="688847" y="186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121151" y="4757927"/>
            <a:ext cx="829055" cy="362711"/>
          </a:xfrm>
          <a:custGeom>
            <a:avLst/>
            <a:gdLst/>
            <a:ahLst/>
            <a:cxnLst/>
            <a:rect l="l" t="t" r="r" b="b"/>
            <a:pathLst>
              <a:path w="829055" h="362711">
                <a:moveTo>
                  <a:pt x="829055" y="362711"/>
                </a:moveTo>
                <a:lnTo>
                  <a:pt x="0" y="362711"/>
                </a:lnTo>
                <a:lnTo>
                  <a:pt x="0" y="0"/>
                </a:lnTo>
                <a:lnTo>
                  <a:pt x="829055" y="0"/>
                </a:lnTo>
                <a:lnTo>
                  <a:pt x="829055" y="68071"/>
                </a:lnTo>
                <a:lnTo>
                  <a:pt x="733387" y="68071"/>
                </a:lnTo>
                <a:lnTo>
                  <a:pt x="739561" y="70629"/>
                </a:lnTo>
                <a:lnTo>
                  <a:pt x="749790" y="80858"/>
                </a:lnTo>
                <a:lnTo>
                  <a:pt x="752347" y="87032"/>
                </a:lnTo>
                <a:lnTo>
                  <a:pt x="752347" y="258661"/>
                </a:lnTo>
                <a:lnTo>
                  <a:pt x="749790" y="264834"/>
                </a:lnTo>
                <a:lnTo>
                  <a:pt x="739561" y="275064"/>
                </a:lnTo>
                <a:lnTo>
                  <a:pt x="733387" y="277621"/>
                </a:lnTo>
                <a:lnTo>
                  <a:pt x="829055" y="277621"/>
                </a:lnTo>
                <a:lnTo>
                  <a:pt x="829055" y="362711"/>
                </a:lnTo>
                <a:close/>
              </a:path>
              <a:path w="829055" h="362711">
                <a:moveTo>
                  <a:pt x="829055" y="277621"/>
                </a:moveTo>
                <a:lnTo>
                  <a:pt x="733387" y="277621"/>
                </a:lnTo>
                <a:lnTo>
                  <a:pt x="739561" y="275064"/>
                </a:lnTo>
                <a:lnTo>
                  <a:pt x="749790" y="264834"/>
                </a:lnTo>
                <a:lnTo>
                  <a:pt x="752347" y="258661"/>
                </a:lnTo>
                <a:lnTo>
                  <a:pt x="752347" y="87032"/>
                </a:lnTo>
                <a:lnTo>
                  <a:pt x="749790" y="80858"/>
                </a:lnTo>
                <a:lnTo>
                  <a:pt x="739561" y="70629"/>
                </a:lnTo>
                <a:lnTo>
                  <a:pt x="733387" y="68071"/>
                </a:lnTo>
                <a:lnTo>
                  <a:pt x="829055" y="68071"/>
                </a:lnTo>
                <a:lnTo>
                  <a:pt x="829055" y="277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160775" y="4806695"/>
            <a:ext cx="749807" cy="283463"/>
          </a:xfrm>
          <a:custGeom>
            <a:avLst/>
            <a:gdLst/>
            <a:ahLst/>
            <a:cxnLst/>
            <a:rect l="l" t="t" r="r" b="b"/>
            <a:pathLst>
              <a:path w="749807" h="283463">
                <a:moveTo>
                  <a:pt x="749807" y="283463"/>
                </a:moveTo>
                <a:lnTo>
                  <a:pt x="0" y="283463"/>
                </a:lnTo>
                <a:lnTo>
                  <a:pt x="0" y="0"/>
                </a:lnTo>
                <a:lnTo>
                  <a:pt x="749807" y="0"/>
                </a:lnTo>
                <a:lnTo>
                  <a:pt x="749807" y="19303"/>
                </a:lnTo>
                <a:lnTo>
                  <a:pt x="693763" y="19303"/>
                </a:lnTo>
                <a:lnTo>
                  <a:pt x="699937" y="21861"/>
                </a:lnTo>
                <a:lnTo>
                  <a:pt x="710166" y="32090"/>
                </a:lnTo>
                <a:lnTo>
                  <a:pt x="712723" y="38264"/>
                </a:lnTo>
                <a:lnTo>
                  <a:pt x="712723" y="209893"/>
                </a:lnTo>
                <a:lnTo>
                  <a:pt x="710166" y="216066"/>
                </a:lnTo>
                <a:lnTo>
                  <a:pt x="699937" y="226296"/>
                </a:lnTo>
                <a:lnTo>
                  <a:pt x="693763" y="228853"/>
                </a:lnTo>
                <a:lnTo>
                  <a:pt x="749807" y="228853"/>
                </a:lnTo>
                <a:lnTo>
                  <a:pt x="749807" y="283463"/>
                </a:lnTo>
                <a:close/>
              </a:path>
              <a:path w="749807" h="283463">
                <a:moveTo>
                  <a:pt x="749807" y="228853"/>
                </a:moveTo>
                <a:lnTo>
                  <a:pt x="693763" y="228853"/>
                </a:lnTo>
                <a:lnTo>
                  <a:pt x="699937" y="226296"/>
                </a:lnTo>
                <a:lnTo>
                  <a:pt x="710166" y="216066"/>
                </a:lnTo>
                <a:lnTo>
                  <a:pt x="712723" y="209893"/>
                </a:lnTo>
                <a:lnTo>
                  <a:pt x="712723" y="38264"/>
                </a:lnTo>
                <a:lnTo>
                  <a:pt x="710166" y="32090"/>
                </a:lnTo>
                <a:lnTo>
                  <a:pt x="699937" y="21861"/>
                </a:lnTo>
                <a:lnTo>
                  <a:pt x="693763" y="19303"/>
                </a:lnTo>
                <a:lnTo>
                  <a:pt x="749807" y="19303"/>
                </a:lnTo>
                <a:lnTo>
                  <a:pt x="749807" y="228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192462" y="4821237"/>
            <a:ext cx="685799" cy="219074"/>
          </a:xfrm>
          <a:custGeom>
            <a:avLst/>
            <a:gdLst/>
            <a:ahLst/>
            <a:cxnLst/>
            <a:rect l="l" t="t" r="r" b="b"/>
            <a:pathLst>
              <a:path w="685799" h="219074">
                <a:moveTo>
                  <a:pt x="665145" y="219074"/>
                </a:moveTo>
                <a:lnTo>
                  <a:pt x="20654" y="219074"/>
                </a:lnTo>
                <a:lnTo>
                  <a:pt x="17617" y="218470"/>
                </a:lnTo>
                <a:lnTo>
                  <a:pt x="0" y="198420"/>
                </a:lnTo>
                <a:lnTo>
                  <a:pt x="0" y="20654"/>
                </a:lnTo>
                <a:lnTo>
                  <a:pt x="20654" y="0"/>
                </a:lnTo>
                <a:lnTo>
                  <a:pt x="665145" y="0"/>
                </a:lnTo>
                <a:lnTo>
                  <a:pt x="685799" y="20654"/>
                </a:lnTo>
                <a:lnTo>
                  <a:pt x="685799" y="198420"/>
                </a:lnTo>
                <a:lnTo>
                  <a:pt x="665145" y="219074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192462" y="4821237"/>
            <a:ext cx="685799" cy="219074"/>
          </a:xfrm>
          <a:custGeom>
            <a:avLst/>
            <a:gdLst/>
            <a:ahLst/>
            <a:cxnLst/>
            <a:rect l="l" t="t" r="r" b="b"/>
            <a:pathLst>
              <a:path w="685799" h="219074">
                <a:moveTo>
                  <a:pt x="0" y="195262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7"/>
                </a:lnTo>
                <a:lnTo>
                  <a:pt x="1812" y="14699"/>
                </a:lnTo>
                <a:lnTo>
                  <a:pt x="3021" y="11782"/>
                </a:lnTo>
                <a:lnTo>
                  <a:pt x="4741" y="9207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1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661987" y="0"/>
                </a:lnTo>
                <a:lnTo>
                  <a:pt x="665145" y="0"/>
                </a:lnTo>
                <a:lnTo>
                  <a:pt x="668182" y="604"/>
                </a:lnTo>
                <a:lnTo>
                  <a:pt x="671099" y="1812"/>
                </a:lnTo>
                <a:lnTo>
                  <a:pt x="674017" y="3021"/>
                </a:lnTo>
                <a:lnTo>
                  <a:pt x="685799" y="23812"/>
                </a:lnTo>
                <a:lnTo>
                  <a:pt x="685799" y="195262"/>
                </a:lnTo>
                <a:lnTo>
                  <a:pt x="685799" y="198420"/>
                </a:lnTo>
                <a:lnTo>
                  <a:pt x="685195" y="201457"/>
                </a:lnTo>
                <a:lnTo>
                  <a:pt x="683987" y="204375"/>
                </a:lnTo>
                <a:lnTo>
                  <a:pt x="682778" y="207292"/>
                </a:lnTo>
                <a:lnTo>
                  <a:pt x="671099" y="217262"/>
                </a:lnTo>
                <a:lnTo>
                  <a:pt x="668182" y="218470"/>
                </a:lnTo>
                <a:lnTo>
                  <a:pt x="665145" y="219074"/>
                </a:lnTo>
                <a:lnTo>
                  <a:pt x="661987" y="219074"/>
                </a:lnTo>
                <a:lnTo>
                  <a:pt x="23812" y="219074"/>
                </a:lnTo>
                <a:lnTo>
                  <a:pt x="20654" y="219074"/>
                </a:lnTo>
                <a:lnTo>
                  <a:pt x="17617" y="218470"/>
                </a:lnTo>
                <a:lnTo>
                  <a:pt x="14699" y="217262"/>
                </a:lnTo>
                <a:lnTo>
                  <a:pt x="11782" y="216053"/>
                </a:lnTo>
                <a:lnTo>
                  <a:pt x="1812" y="204375"/>
                </a:lnTo>
                <a:lnTo>
                  <a:pt x="604" y="201457"/>
                </a:lnTo>
                <a:lnTo>
                  <a:pt x="0" y="198420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474888" y="4845050"/>
            <a:ext cx="334645" cy="1739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50" spc="-25">
                <a:solidFill>
                  <a:srgbClr val="EDEDED"/>
                </a:solidFill>
                <a:latin typeface="Arial"/>
                <a:cs typeface="Arial"/>
              </a:rPr>
              <a:t>Code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38909" y="4893865"/>
            <a:ext cx="11906" cy="35718"/>
          </a:xfrm>
          <a:custGeom>
            <a:avLst/>
            <a:gdLst/>
            <a:ahLst/>
            <a:cxnLst/>
            <a:rect l="l" t="t" r="r" b="b"/>
            <a:pathLst>
              <a:path w="11906" h="35718">
                <a:moveTo>
                  <a:pt x="0" y="17859"/>
                </a:moveTo>
                <a:lnTo>
                  <a:pt x="11906" y="17859"/>
                </a:lnTo>
              </a:path>
            </a:pathLst>
          </a:custGeom>
          <a:ln w="36988">
            <a:solidFill>
              <a:srgbClr val="F5F5F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303190" y="4935537"/>
            <a:ext cx="83343" cy="0"/>
          </a:xfrm>
          <a:custGeom>
            <a:avLst/>
            <a:gdLst/>
            <a:ahLst/>
            <a:cxnLst/>
            <a:rect l="l" t="t" r="r" b="b"/>
            <a:pathLst>
              <a:path w="83343" h="0">
                <a:moveTo>
                  <a:pt x="0" y="0"/>
                </a:moveTo>
                <a:lnTo>
                  <a:pt x="83343" y="0"/>
                </a:lnTo>
              </a:path>
            </a:pathLst>
          </a:custGeom>
          <a:ln w="13176">
            <a:solidFill>
              <a:srgbClr val="F5F5F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338909" y="4941490"/>
            <a:ext cx="11906" cy="35718"/>
          </a:xfrm>
          <a:custGeom>
            <a:avLst/>
            <a:gdLst/>
            <a:ahLst/>
            <a:cxnLst/>
            <a:rect l="l" t="t" r="r" b="b"/>
            <a:pathLst>
              <a:path w="11906" h="35718">
                <a:moveTo>
                  <a:pt x="0" y="17859"/>
                </a:moveTo>
                <a:lnTo>
                  <a:pt x="11906" y="17859"/>
                </a:lnTo>
              </a:path>
            </a:pathLst>
          </a:custGeom>
          <a:ln w="36988">
            <a:solidFill>
              <a:srgbClr val="F5F5F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096511" y="4849367"/>
            <a:ext cx="630935" cy="219455"/>
          </a:xfrm>
          <a:custGeom>
            <a:avLst/>
            <a:gdLst/>
            <a:ahLst/>
            <a:cxnLst/>
            <a:rect l="l" t="t" r="r" b="b"/>
            <a:pathLst>
              <a:path w="630935" h="219455">
                <a:moveTo>
                  <a:pt x="630935" y="219455"/>
                </a:moveTo>
                <a:lnTo>
                  <a:pt x="0" y="219455"/>
                </a:lnTo>
                <a:lnTo>
                  <a:pt x="0" y="0"/>
                </a:lnTo>
                <a:lnTo>
                  <a:pt x="624712" y="0"/>
                </a:lnTo>
                <a:lnTo>
                  <a:pt x="624712" y="167221"/>
                </a:lnTo>
                <a:lnTo>
                  <a:pt x="622155" y="173394"/>
                </a:lnTo>
                <a:lnTo>
                  <a:pt x="611926" y="183624"/>
                </a:lnTo>
                <a:lnTo>
                  <a:pt x="605752" y="186181"/>
                </a:lnTo>
                <a:lnTo>
                  <a:pt x="630935" y="186181"/>
                </a:lnTo>
                <a:lnTo>
                  <a:pt x="630935" y="219455"/>
                </a:lnTo>
                <a:close/>
              </a:path>
              <a:path w="630935" h="219455">
                <a:moveTo>
                  <a:pt x="630935" y="186181"/>
                </a:moveTo>
                <a:lnTo>
                  <a:pt x="605752" y="186181"/>
                </a:lnTo>
                <a:lnTo>
                  <a:pt x="611926" y="183624"/>
                </a:lnTo>
                <a:lnTo>
                  <a:pt x="622155" y="173394"/>
                </a:lnTo>
                <a:lnTo>
                  <a:pt x="624712" y="167221"/>
                </a:lnTo>
                <a:lnTo>
                  <a:pt x="624712" y="0"/>
                </a:lnTo>
                <a:lnTo>
                  <a:pt x="630935" y="0"/>
                </a:lnTo>
                <a:lnTo>
                  <a:pt x="630935" y="186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4026407" y="4757927"/>
            <a:ext cx="771143" cy="362711"/>
          </a:xfrm>
          <a:custGeom>
            <a:avLst/>
            <a:gdLst/>
            <a:ahLst/>
            <a:cxnLst/>
            <a:rect l="l" t="t" r="r" b="b"/>
            <a:pathLst>
              <a:path w="771143" h="362711">
                <a:moveTo>
                  <a:pt x="771143" y="362711"/>
                </a:moveTo>
                <a:lnTo>
                  <a:pt x="0" y="362711"/>
                </a:lnTo>
                <a:lnTo>
                  <a:pt x="0" y="0"/>
                </a:lnTo>
                <a:lnTo>
                  <a:pt x="771143" y="0"/>
                </a:lnTo>
                <a:lnTo>
                  <a:pt x="771143" y="68071"/>
                </a:lnTo>
                <a:lnTo>
                  <a:pt x="675856" y="68071"/>
                </a:lnTo>
                <a:lnTo>
                  <a:pt x="682030" y="70629"/>
                </a:lnTo>
                <a:lnTo>
                  <a:pt x="692259" y="80858"/>
                </a:lnTo>
                <a:lnTo>
                  <a:pt x="694816" y="87032"/>
                </a:lnTo>
                <a:lnTo>
                  <a:pt x="694816" y="258661"/>
                </a:lnTo>
                <a:lnTo>
                  <a:pt x="692259" y="264834"/>
                </a:lnTo>
                <a:lnTo>
                  <a:pt x="682030" y="275064"/>
                </a:lnTo>
                <a:lnTo>
                  <a:pt x="675856" y="277621"/>
                </a:lnTo>
                <a:lnTo>
                  <a:pt x="771143" y="277621"/>
                </a:lnTo>
                <a:lnTo>
                  <a:pt x="771143" y="362711"/>
                </a:lnTo>
                <a:close/>
              </a:path>
              <a:path w="771143" h="362711">
                <a:moveTo>
                  <a:pt x="771143" y="277621"/>
                </a:moveTo>
                <a:lnTo>
                  <a:pt x="675856" y="277621"/>
                </a:lnTo>
                <a:lnTo>
                  <a:pt x="682030" y="275064"/>
                </a:lnTo>
                <a:lnTo>
                  <a:pt x="692259" y="264834"/>
                </a:lnTo>
                <a:lnTo>
                  <a:pt x="694816" y="258661"/>
                </a:lnTo>
                <a:lnTo>
                  <a:pt x="694816" y="87032"/>
                </a:lnTo>
                <a:lnTo>
                  <a:pt x="692259" y="80858"/>
                </a:lnTo>
                <a:lnTo>
                  <a:pt x="682030" y="70629"/>
                </a:lnTo>
                <a:lnTo>
                  <a:pt x="675856" y="68071"/>
                </a:lnTo>
                <a:lnTo>
                  <a:pt x="771143" y="68071"/>
                </a:lnTo>
                <a:lnTo>
                  <a:pt x="771143" y="277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066032" y="4806695"/>
            <a:ext cx="691895" cy="283463"/>
          </a:xfrm>
          <a:custGeom>
            <a:avLst/>
            <a:gdLst/>
            <a:ahLst/>
            <a:cxnLst/>
            <a:rect l="l" t="t" r="r" b="b"/>
            <a:pathLst>
              <a:path w="691895" h="283463">
                <a:moveTo>
                  <a:pt x="691895" y="283463"/>
                </a:moveTo>
                <a:lnTo>
                  <a:pt x="0" y="283463"/>
                </a:lnTo>
                <a:lnTo>
                  <a:pt x="0" y="0"/>
                </a:lnTo>
                <a:lnTo>
                  <a:pt x="691895" y="0"/>
                </a:lnTo>
                <a:lnTo>
                  <a:pt x="691895" y="19303"/>
                </a:lnTo>
                <a:lnTo>
                  <a:pt x="636232" y="19303"/>
                </a:lnTo>
                <a:lnTo>
                  <a:pt x="642406" y="21861"/>
                </a:lnTo>
                <a:lnTo>
                  <a:pt x="652635" y="32090"/>
                </a:lnTo>
                <a:lnTo>
                  <a:pt x="655192" y="38264"/>
                </a:lnTo>
                <a:lnTo>
                  <a:pt x="655192" y="209893"/>
                </a:lnTo>
                <a:lnTo>
                  <a:pt x="652635" y="216066"/>
                </a:lnTo>
                <a:lnTo>
                  <a:pt x="642406" y="226296"/>
                </a:lnTo>
                <a:lnTo>
                  <a:pt x="636232" y="228853"/>
                </a:lnTo>
                <a:lnTo>
                  <a:pt x="691895" y="228853"/>
                </a:lnTo>
                <a:lnTo>
                  <a:pt x="691895" y="283463"/>
                </a:lnTo>
                <a:close/>
              </a:path>
              <a:path w="691895" h="283463">
                <a:moveTo>
                  <a:pt x="691895" y="228853"/>
                </a:moveTo>
                <a:lnTo>
                  <a:pt x="636232" y="228853"/>
                </a:lnTo>
                <a:lnTo>
                  <a:pt x="642406" y="226296"/>
                </a:lnTo>
                <a:lnTo>
                  <a:pt x="652635" y="216066"/>
                </a:lnTo>
                <a:lnTo>
                  <a:pt x="655192" y="209893"/>
                </a:lnTo>
                <a:lnTo>
                  <a:pt x="655192" y="38264"/>
                </a:lnTo>
                <a:lnTo>
                  <a:pt x="652635" y="32090"/>
                </a:lnTo>
                <a:lnTo>
                  <a:pt x="642406" y="21861"/>
                </a:lnTo>
                <a:lnTo>
                  <a:pt x="636232" y="19303"/>
                </a:lnTo>
                <a:lnTo>
                  <a:pt x="691895" y="19303"/>
                </a:lnTo>
                <a:lnTo>
                  <a:pt x="691895" y="228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097337" y="4821237"/>
            <a:ext cx="628649" cy="219074"/>
          </a:xfrm>
          <a:custGeom>
            <a:avLst/>
            <a:gdLst/>
            <a:ahLst/>
            <a:cxnLst/>
            <a:rect l="l" t="t" r="r" b="b"/>
            <a:pathLst>
              <a:path w="628649" h="219074">
                <a:moveTo>
                  <a:pt x="607995" y="219074"/>
                </a:moveTo>
                <a:lnTo>
                  <a:pt x="20654" y="219074"/>
                </a:lnTo>
                <a:lnTo>
                  <a:pt x="17617" y="218470"/>
                </a:lnTo>
                <a:lnTo>
                  <a:pt x="0" y="198420"/>
                </a:lnTo>
                <a:lnTo>
                  <a:pt x="0" y="20654"/>
                </a:lnTo>
                <a:lnTo>
                  <a:pt x="20654" y="0"/>
                </a:lnTo>
                <a:lnTo>
                  <a:pt x="607995" y="0"/>
                </a:lnTo>
                <a:lnTo>
                  <a:pt x="628649" y="20654"/>
                </a:lnTo>
                <a:lnTo>
                  <a:pt x="628649" y="198420"/>
                </a:lnTo>
                <a:lnTo>
                  <a:pt x="607995" y="219074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4097337" y="4821237"/>
            <a:ext cx="628650" cy="219074"/>
          </a:xfrm>
          <a:custGeom>
            <a:avLst/>
            <a:gdLst/>
            <a:ahLst/>
            <a:cxnLst/>
            <a:rect l="l" t="t" r="r" b="b"/>
            <a:pathLst>
              <a:path w="628650" h="219074">
                <a:moveTo>
                  <a:pt x="0" y="195262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7"/>
                </a:lnTo>
                <a:lnTo>
                  <a:pt x="1812" y="14699"/>
                </a:lnTo>
                <a:lnTo>
                  <a:pt x="3020" y="11782"/>
                </a:lnTo>
                <a:lnTo>
                  <a:pt x="4741" y="9207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1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604837" y="0"/>
                </a:lnTo>
                <a:lnTo>
                  <a:pt x="607995" y="0"/>
                </a:lnTo>
                <a:lnTo>
                  <a:pt x="611032" y="604"/>
                </a:lnTo>
                <a:lnTo>
                  <a:pt x="613949" y="1812"/>
                </a:lnTo>
                <a:lnTo>
                  <a:pt x="616867" y="3021"/>
                </a:lnTo>
                <a:lnTo>
                  <a:pt x="628650" y="23812"/>
                </a:lnTo>
                <a:lnTo>
                  <a:pt x="628650" y="195262"/>
                </a:lnTo>
                <a:lnTo>
                  <a:pt x="613949" y="217262"/>
                </a:lnTo>
                <a:lnTo>
                  <a:pt x="611032" y="218470"/>
                </a:lnTo>
                <a:lnTo>
                  <a:pt x="607995" y="219074"/>
                </a:lnTo>
                <a:lnTo>
                  <a:pt x="604837" y="219074"/>
                </a:lnTo>
                <a:lnTo>
                  <a:pt x="23812" y="219074"/>
                </a:lnTo>
                <a:lnTo>
                  <a:pt x="20654" y="219074"/>
                </a:lnTo>
                <a:lnTo>
                  <a:pt x="17617" y="218470"/>
                </a:lnTo>
                <a:lnTo>
                  <a:pt x="14699" y="217262"/>
                </a:lnTo>
                <a:lnTo>
                  <a:pt x="11782" y="216053"/>
                </a:lnTo>
                <a:lnTo>
                  <a:pt x="9207" y="214333"/>
                </a:lnTo>
                <a:lnTo>
                  <a:pt x="6974" y="212100"/>
                </a:lnTo>
                <a:lnTo>
                  <a:pt x="4741" y="209867"/>
                </a:lnTo>
                <a:lnTo>
                  <a:pt x="3020" y="207292"/>
                </a:lnTo>
                <a:lnTo>
                  <a:pt x="1812" y="204375"/>
                </a:lnTo>
                <a:lnTo>
                  <a:pt x="604" y="201457"/>
                </a:lnTo>
                <a:lnTo>
                  <a:pt x="0" y="198420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20202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374256" y="4845050"/>
            <a:ext cx="279400" cy="1739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50" spc="-75">
                <a:solidFill>
                  <a:srgbClr val="EDEDED"/>
                </a:solidFill>
                <a:latin typeface="Arial"/>
                <a:cs typeface="Arial"/>
              </a:rPr>
              <a:t>T</a:t>
            </a:r>
            <a:r>
              <a:rPr dirty="0" smtClean="0" sz="1050" spc="0">
                <a:solidFill>
                  <a:srgbClr val="EDEDED"/>
                </a:solidFill>
                <a:latin typeface="Arial"/>
                <a:cs typeface="Arial"/>
              </a:rPr>
              <a:t>ext</a:t>
            </a:r>
            <a:endParaRPr sz="10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43784" y="4893865"/>
            <a:ext cx="11906" cy="35718"/>
          </a:xfrm>
          <a:custGeom>
            <a:avLst/>
            <a:gdLst/>
            <a:ahLst/>
            <a:cxnLst/>
            <a:rect l="l" t="t" r="r" b="b"/>
            <a:pathLst>
              <a:path w="11906" h="35718">
                <a:moveTo>
                  <a:pt x="0" y="17859"/>
                </a:moveTo>
                <a:lnTo>
                  <a:pt x="11906" y="17859"/>
                </a:lnTo>
              </a:path>
            </a:pathLst>
          </a:custGeom>
          <a:ln w="36988">
            <a:solidFill>
              <a:srgbClr val="F5F5F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208065" y="4935537"/>
            <a:ext cx="83343" cy="0"/>
          </a:xfrm>
          <a:custGeom>
            <a:avLst/>
            <a:gdLst/>
            <a:ahLst/>
            <a:cxnLst/>
            <a:rect l="l" t="t" r="r" b="b"/>
            <a:pathLst>
              <a:path w="83343" h="0">
                <a:moveTo>
                  <a:pt x="0" y="0"/>
                </a:moveTo>
                <a:lnTo>
                  <a:pt x="83343" y="0"/>
                </a:lnTo>
              </a:path>
            </a:pathLst>
          </a:custGeom>
          <a:ln w="13176">
            <a:solidFill>
              <a:srgbClr val="F5F5F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243784" y="4941490"/>
            <a:ext cx="11906" cy="35718"/>
          </a:xfrm>
          <a:custGeom>
            <a:avLst/>
            <a:gdLst/>
            <a:ahLst/>
            <a:cxnLst/>
            <a:rect l="l" t="t" r="r" b="b"/>
            <a:pathLst>
              <a:path w="11906" h="35718">
                <a:moveTo>
                  <a:pt x="0" y="17859"/>
                </a:moveTo>
                <a:lnTo>
                  <a:pt x="11906" y="17859"/>
                </a:lnTo>
              </a:path>
            </a:pathLst>
          </a:custGeom>
          <a:ln w="36988">
            <a:solidFill>
              <a:srgbClr val="F5F5F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1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6473" y="177800"/>
            <a:ext cx="217551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25">
                <a:latin typeface="Arial"/>
                <a:cs typeface="Arial"/>
              </a:rPr>
              <a:t>W</a:t>
            </a:r>
            <a:r>
              <a:rPr dirty="0" smtClean="0" sz="800" spc="0">
                <a:latin typeface="Arial"/>
                <a:cs typeface="Arial"/>
              </a:rPr>
              <a:t>eek_2_Control_structure.ipynb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-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78699" y="368299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15950" y="368299"/>
            <a:ext cx="6724649" cy="607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54062" y="940276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77862" y="93787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85006" y="9378314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77862" y="94743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1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8300" y="368299"/>
          <a:ext cx="7021195" cy="933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49"/>
                <a:gridCol w="381000"/>
                <a:gridCol w="6038849"/>
                <a:gridCol w="419099"/>
              </a:tblGrid>
              <a:tr h="6515099">
                <a:tc rowSpan="4"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373737"/>
                    </a:solidFill>
                  </a:tcPr>
                </a:tc>
                <a:tc gridSpan="3"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37373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669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37373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dirty="0" smtClean="0" sz="105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grade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77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ts val="1400"/>
                        </a:lnSpc>
                        <a:spcBef>
                          <a:spcPts val="24"/>
                        </a:spcBef>
                      </a:pPr>
                      <a:endParaRPr sz="1400"/>
                    </a:p>
                    <a:p>
                      <a:pPr marL="349885" marR="5681980" indent="-293370">
                        <a:lnSpc>
                          <a:spcPct val="113100"/>
                        </a:lnSpc>
                      </a:pPr>
                      <a:r>
                        <a:rPr dirty="0" smtClean="0" sz="105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grade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prin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'A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349885" marR="5535295" indent="-293370">
                        <a:lnSpc>
                          <a:spcPct val="113100"/>
                        </a:lnSpc>
                      </a:pPr>
                      <a:r>
                        <a:rPr dirty="0" smtClean="0" sz="105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grade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prin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'B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349885" marR="5535295" indent="-293370">
                        <a:lnSpc>
                          <a:spcPct val="113100"/>
                        </a:lnSpc>
                      </a:pPr>
                      <a:r>
                        <a:rPr dirty="0" smtClean="0" sz="105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grade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prin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'C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349885" marR="5535295" indent="-293370">
                        <a:lnSpc>
                          <a:spcPct val="113100"/>
                        </a:lnSpc>
                      </a:pPr>
                      <a:r>
                        <a:rPr dirty="0" smtClean="0" sz="105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grade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 prin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'D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mtClean="0" sz="105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els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050">
                        <a:latin typeface="Consolas"/>
                        <a:cs typeface="Consolas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mtClean="0" sz="105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prin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'F</a:t>
                      </a:r>
                      <a:r>
                        <a:rPr dirty="0" smtClean="0" sz="1050" spc="-5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mtClean="0" sz="1050" spc="0">
                          <a:solidFill>
                            <a:srgbClr val="D5D5D5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1D1D1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86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mtClean="0" sz="1050">
                          <a:solidFill>
                            <a:srgbClr val="818181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373737"/>
                    </a:solidFill>
                  </a:tcPr>
                </a:tc>
              </a:tr>
              <a:tr h="11906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373737"/>
                    </a:solidFill>
                  </a:tcPr>
                </a:tc>
                <a:tc gridSpan="3">
                  <a:txBody>
                    <a:bodyPr/>
                    <a:lstStyle/>
                    <a:p>
                      <a:pPr/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B w="10796">
                      <a:solidFill>
                        <a:srgbClr val="373737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6473" y="177800"/>
            <a:ext cx="217551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25">
                <a:latin typeface="Arial"/>
                <a:cs typeface="Arial"/>
              </a:rPr>
              <a:t>W</a:t>
            </a:r>
            <a:r>
              <a:rPr dirty="0" smtClean="0" sz="800" spc="0">
                <a:latin typeface="Arial"/>
                <a:cs typeface="Arial"/>
              </a:rPr>
              <a:t>eek_2_Control_structure.ipynb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-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302"/>
            <a:ext cx="0" cy="9334500"/>
          </a:xfrm>
          <a:custGeom>
            <a:avLst/>
            <a:gdLst/>
            <a:ahLst/>
            <a:cxnLst/>
            <a:rect l="l" t="t" r="r" b="b"/>
            <a:pathLst>
              <a:path w="0"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378699" y="368302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8300" y="368302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9749" y="1168402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49" y="2711452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49" y="3235327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49" y="426402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49" y="508317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49" y="595947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39749" y="6959601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49" y="748347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39749" y="824547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39749" y="9245601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39750" y="368301"/>
            <a:ext cx="6838949" cy="800098"/>
          </a:xfrm>
          <a:custGeom>
            <a:avLst/>
            <a:gdLst/>
            <a:ahLst/>
            <a:cxnLst/>
            <a:rect l="l" t="t" r="r" b="b"/>
            <a:pathLst>
              <a:path w="6838949" h="800098">
                <a:moveTo>
                  <a:pt x="6838949" y="0"/>
                </a:moveTo>
                <a:lnTo>
                  <a:pt x="6838949" y="800098"/>
                </a:lnTo>
                <a:lnTo>
                  <a:pt x="0" y="800098"/>
                </a:lnTo>
                <a:lnTo>
                  <a:pt x="0" y="0"/>
                </a:lnTo>
                <a:lnTo>
                  <a:pt x="683894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15950" y="88741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15950" y="89693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31074" y="8826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15949" y="8826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3250" y="396875"/>
            <a:ext cx="1864360" cy="312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50" spc="-75" b="1">
                <a:solidFill>
                  <a:srgbClr val="D5D5D5"/>
                </a:solidFill>
                <a:latin typeface="Arial"/>
                <a:cs typeface="Arial"/>
              </a:rPr>
              <a:t>While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45" b="1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2431" y="557212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39749" y="2378075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39750" y="1282699"/>
            <a:ext cx="6838949" cy="1095374"/>
          </a:xfrm>
          <a:custGeom>
            <a:avLst/>
            <a:gdLst/>
            <a:ahLst/>
            <a:cxnLst/>
            <a:rect l="l" t="t" r="r" b="b"/>
            <a:pathLst>
              <a:path w="6838949" h="1095374">
                <a:moveTo>
                  <a:pt x="0" y="0"/>
                </a:moveTo>
                <a:lnTo>
                  <a:pt x="6838949" y="0"/>
                </a:lnTo>
                <a:lnTo>
                  <a:pt x="6838949" y="1095374"/>
                </a:lnTo>
                <a:lnTo>
                  <a:pt x="0" y="10953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920750" y="2387600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39750" y="1377949"/>
            <a:ext cx="6762749" cy="1000124"/>
          </a:xfrm>
          <a:custGeom>
            <a:avLst/>
            <a:gdLst/>
            <a:ahLst/>
            <a:cxnLst/>
            <a:rect l="l" t="t" r="r" b="b"/>
            <a:pathLst>
              <a:path w="6762749" h="1000124">
                <a:moveTo>
                  <a:pt x="0" y="0"/>
                </a:moveTo>
                <a:lnTo>
                  <a:pt x="6762749" y="0"/>
                </a:lnTo>
                <a:lnTo>
                  <a:pt x="6762749" y="1000124"/>
                </a:lnTo>
                <a:lnTo>
                  <a:pt x="0" y="10001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4062" y="253523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77862" y="251126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5006" y="251079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77862" y="260683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39750" y="2825749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39750" y="3349624"/>
            <a:ext cx="6838949" cy="914399"/>
          </a:xfrm>
          <a:custGeom>
            <a:avLst/>
            <a:gdLst/>
            <a:ahLst/>
            <a:cxnLst/>
            <a:rect l="l" t="t" r="r" b="b"/>
            <a:pathLst>
              <a:path w="6838949" h="914399">
                <a:moveTo>
                  <a:pt x="0" y="0"/>
                </a:moveTo>
                <a:lnTo>
                  <a:pt x="6838949" y="0"/>
                </a:lnTo>
                <a:lnTo>
                  <a:pt x="6838949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39750" y="3444874"/>
            <a:ext cx="6762749" cy="819149"/>
          </a:xfrm>
          <a:custGeom>
            <a:avLst/>
            <a:gdLst/>
            <a:ahLst/>
            <a:cxnLst/>
            <a:rect l="l" t="t" r="r" b="b"/>
            <a:pathLst>
              <a:path w="6762749" h="819149">
                <a:moveTo>
                  <a:pt x="0" y="0"/>
                </a:moveTo>
                <a:lnTo>
                  <a:pt x="6762749" y="0"/>
                </a:lnTo>
                <a:lnTo>
                  <a:pt x="6762749" y="819149"/>
                </a:lnTo>
                <a:lnTo>
                  <a:pt x="0" y="8191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39749" y="4749800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39750" y="43783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920750" y="4759325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39750" y="44735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54062" y="49069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77862" y="48829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85006" y="4882515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862" y="49785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39750" y="5197474"/>
            <a:ext cx="6838949" cy="761999"/>
          </a:xfrm>
          <a:custGeom>
            <a:avLst/>
            <a:gdLst/>
            <a:ahLst/>
            <a:cxnLst/>
            <a:rect l="l" t="t" r="r" b="b"/>
            <a:pathLst>
              <a:path w="6838949" h="761999">
                <a:moveTo>
                  <a:pt x="0" y="0"/>
                </a:moveTo>
                <a:lnTo>
                  <a:pt x="6838949" y="0"/>
                </a:lnTo>
                <a:lnTo>
                  <a:pt x="6838949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15950" y="584041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15950" y="584993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331074" y="58356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15949" y="58356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84200" y="1377950"/>
            <a:ext cx="5157470" cy="4284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39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while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&lt;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158750" marR="12700" indent="-63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#print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same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line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with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space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using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number+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1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3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5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6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8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while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 i="1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35" i="1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o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find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 i="1">
                <a:solidFill>
                  <a:srgbClr val="D5D5D5"/>
                </a:solidFill>
                <a:latin typeface="Arial"/>
                <a:cs typeface="Arial"/>
              </a:rPr>
              <a:t>first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power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35" i="1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3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5" i="1">
                <a:solidFill>
                  <a:srgbClr val="D5D5D5"/>
                </a:solidFill>
                <a:latin typeface="Arial"/>
                <a:cs typeface="Arial"/>
              </a:rPr>
              <a:t>la</a:t>
            </a:r>
            <a:r>
              <a:rPr dirty="0" smtClean="0" sz="1200" spc="-20" i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25" i="1">
                <a:solidFill>
                  <a:srgbClr val="D5D5D5"/>
                </a:solidFill>
                <a:latin typeface="Arial"/>
                <a:cs typeface="Arial"/>
              </a:rPr>
              <a:t>ger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than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5" i="1">
                <a:solidFill>
                  <a:srgbClr val="D5D5D5"/>
                </a:solidFill>
                <a:latin typeface="Arial"/>
                <a:cs typeface="Arial"/>
              </a:rPr>
              <a:t>50: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product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24"/>
              </a:spcBef>
            </a:pPr>
            <a:endParaRPr sz="1400"/>
          </a:p>
          <a:p>
            <a:pPr marL="158750" marR="3604260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while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product&lt;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5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product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product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*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4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produc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81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dirty="0" smtClean="0" sz="1950" spc="-155" b="1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950" spc="-70" b="1">
                <a:solidFill>
                  <a:srgbClr val="D5D5D5"/>
                </a:solidFill>
                <a:latin typeface="Arial"/>
                <a:cs typeface="Arial"/>
              </a:rPr>
              <a:t>or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45" b="1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2431" y="5510212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39749" y="6626225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39750" y="6073774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920750" y="6635750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39750" y="6169024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54062" y="678338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77862" y="675941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85006" y="675894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77862" y="685498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39750" y="7073899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39750" y="7597774"/>
            <a:ext cx="6838949" cy="647699"/>
          </a:xfrm>
          <a:custGeom>
            <a:avLst/>
            <a:gdLst/>
            <a:ahLst/>
            <a:cxnLst/>
            <a:rect l="l" t="t" r="r" b="b"/>
            <a:pathLst>
              <a:path w="6838949" h="647699">
                <a:moveTo>
                  <a:pt x="0" y="0"/>
                </a:moveTo>
                <a:lnTo>
                  <a:pt x="6838949" y="0"/>
                </a:lnTo>
                <a:lnTo>
                  <a:pt x="6838949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39749" y="8912225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39750" y="8359774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920750" y="8921750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39750" y="8455024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84200" y="6148062"/>
            <a:ext cx="6556375" cy="30118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58750" marR="4270375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character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"programming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characte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p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r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o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g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r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a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m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m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i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n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g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dirty="0" smtClean="0" sz="1200" i="1">
                <a:solidFill>
                  <a:srgbClr val="D5D5D5"/>
                </a:solidFill>
                <a:latin typeface="Arial"/>
                <a:cs typeface="Arial"/>
              </a:rPr>
              <a:t>Built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in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50" i="1">
                <a:solidFill>
                  <a:srgbClr val="D5D5D5"/>
                </a:solidFill>
                <a:latin typeface="Arial"/>
                <a:cs typeface="Arial"/>
              </a:rPr>
              <a:t>Range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5" i="1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unction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50"/>
              </a:spcBef>
            </a:pPr>
            <a:endParaRPr sz="1200"/>
          </a:p>
          <a:p>
            <a:pPr marL="31750" marR="12700">
              <a:lnSpc>
                <a:spcPct val="130200"/>
              </a:lnSpc>
            </a:pPr>
            <a:r>
              <a:rPr dirty="0" smtClean="0" sz="1200" spc="-20" i="1">
                <a:solidFill>
                  <a:srgbClr val="D5D5D5"/>
                </a:solidFill>
                <a:latin typeface="Arial"/>
                <a:cs typeface="Arial"/>
              </a:rPr>
              <a:t>Let</a:t>
            </a:r>
            <a:r>
              <a:rPr dirty="0" smtClean="0" sz="1200" spc="-80" i="1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0" i="1">
                <a:solidFill>
                  <a:srgbClr val="D5D5D5"/>
                </a:solidFill>
                <a:latin typeface="Arial"/>
                <a:cs typeface="Arial"/>
              </a:rPr>
              <a:t>use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 i="1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 i="1">
                <a:solidFill>
                  <a:srgbClr val="D5D5D5"/>
                </a:solidFill>
                <a:latin typeface="Arial"/>
                <a:cs typeface="Arial"/>
              </a:rPr>
              <a:t>for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 i="1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0" i="1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5" i="1">
                <a:solidFill>
                  <a:srgbClr val="D5D5D5"/>
                </a:solidFill>
                <a:latin typeface="Arial"/>
                <a:cs typeface="Arial"/>
              </a:rPr>
              <a:t>built-in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5" i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30" i="1">
                <a:solidFill>
                  <a:srgbClr val="D5D5D5"/>
                </a:solidFill>
                <a:latin typeface="Arial"/>
                <a:cs typeface="Arial"/>
              </a:rPr>
              <a:t>ange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 i="1">
                <a:solidFill>
                  <a:srgbClr val="D5D5D5"/>
                </a:solidFill>
                <a:latin typeface="Arial"/>
                <a:cs typeface="Arial"/>
              </a:rPr>
              <a:t>function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35" i="1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o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ite</a:t>
            </a:r>
            <a:r>
              <a:rPr dirty="0" smtClean="0" sz="1200" spc="-25" i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ate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dirty="0" smtClean="0" sz="1200" spc="-20" i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ecisely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10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times,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displ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 i="1">
                <a:solidFill>
                  <a:srgbClr val="D5D5D5"/>
                </a:solidFill>
                <a:latin typeface="Arial"/>
                <a:cs typeface="Arial"/>
              </a:rPr>
              <a:t>ying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5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50" i="1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20" i="1">
                <a:solidFill>
                  <a:srgbClr val="D5D5D5"/>
                </a:solidFill>
                <a:latin typeface="Arial"/>
                <a:cs typeface="Arial"/>
              </a:rPr>
              <a:t>alues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30" i="1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25" i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 i="1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0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 i="1">
                <a:solidFill>
                  <a:srgbClr val="D5D5D5"/>
                </a:solidFill>
                <a:latin typeface="Arial"/>
                <a:cs typeface="Arial"/>
              </a:rPr>
              <a:t>th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ough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0" i="1">
                <a:solidFill>
                  <a:srgbClr val="D5D5D5"/>
                </a:solidFill>
                <a:latin typeface="Arial"/>
                <a:cs typeface="Arial"/>
              </a:rPr>
              <a:t>9: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58750" marR="4710430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counter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counte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0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1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3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5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6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8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4062" y="906938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77862" y="904541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85006" y="904494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77862" y="914098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39750" y="9359899"/>
            <a:ext cx="6838949" cy="342902"/>
          </a:xfrm>
          <a:custGeom>
            <a:avLst/>
            <a:gdLst/>
            <a:ahLst/>
            <a:cxnLst/>
            <a:rect l="l" t="t" r="r" b="b"/>
            <a:pathLst>
              <a:path w="6838949" h="342902">
                <a:moveTo>
                  <a:pt x="0" y="0"/>
                </a:moveTo>
                <a:lnTo>
                  <a:pt x="6838949" y="0"/>
                </a:lnTo>
                <a:lnTo>
                  <a:pt x="6838949" y="342902"/>
                </a:lnTo>
                <a:lnTo>
                  <a:pt x="0" y="342902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1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300" y="368298"/>
            <a:ext cx="0" cy="9334500"/>
          </a:xfrm>
          <a:custGeom>
            <a:avLst/>
            <a:gdLst/>
            <a:ahLst/>
            <a:cxnLst/>
            <a:rect l="l" t="t" r="r" b="b"/>
            <a:pathLst>
              <a:path w="0"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378699" y="368298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68300" y="368298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39749" y="11017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39749" y="26447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9749" y="38830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49" y="4883147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49" y="5883272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49" y="6883397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49" y="7645397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49" y="8645522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39749" y="9655172"/>
            <a:ext cx="6838949" cy="47627"/>
          </a:xfrm>
          <a:custGeom>
            <a:avLst/>
            <a:gdLst/>
            <a:ahLst/>
            <a:cxnLst/>
            <a:rect l="l" t="t" r="r" b="b"/>
            <a:pathLst>
              <a:path w="6838949" h="47627">
                <a:moveTo>
                  <a:pt x="0" y="0"/>
                </a:moveTo>
                <a:lnTo>
                  <a:pt x="6838949" y="0"/>
                </a:lnTo>
                <a:lnTo>
                  <a:pt x="6838949" y="47627"/>
                </a:lnTo>
                <a:lnTo>
                  <a:pt x="0" y="47627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50" y="368298"/>
            <a:ext cx="6838949" cy="733424"/>
          </a:xfrm>
          <a:custGeom>
            <a:avLst/>
            <a:gdLst/>
            <a:ahLst/>
            <a:cxnLst/>
            <a:rect l="l" t="t" r="r" b="b"/>
            <a:pathLst>
              <a:path w="6838949" h="733424">
                <a:moveTo>
                  <a:pt x="6838949" y="0"/>
                </a:moveTo>
                <a:lnTo>
                  <a:pt x="6838949" y="733424"/>
                </a:lnTo>
                <a:lnTo>
                  <a:pt x="0" y="733424"/>
                </a:lnTo>
                <a:lnTo>
                  <a:pt x="0" y="0"/>
                </a:lnTo>
                <a:lnTo>
                  <a:pt x="683894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3254" y="177800"/>
            <a:ext cx="6680834" cy="6445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905760" algn="l"/>
              </a:tabLst>
            </a:pPr>
            <a:r>
              <a:rPr dirty="0" smtClean="0" sz="800">
                <a:latin typeface="Arial"/>
                <a:cs typeface="Arial"/>
              </a:rPr>
              <a:t>8/31/2020	</a:t>
            </a:r>
            <a:r>
              <a:rPr dirty="0" smtClean="0" sz="800" spc="-25">
                <a:latin typeface="Arial"/>
                <a:cs typeface="Arial"/>
              </a:rPr>
              <a:t>W</a:t>
            </a:r>
            <a:r>
              <a:rPr dirty="0" smtClean="0" sz="800" spc="0">
                <a:latin typeface="Arial"/>
                <a:cs typeface="Arial"/>
              </a:rPr>
              <a:t>eek_2_Control_structure.ipynb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-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  <a:p>
            <a:pPr marL="292100" marR="12700">
              <a:lnSpc>
                <a:spcPct val="130200"/>
              </a:lnSpc>
              <a:spcBef>
                <a:spcPts val="254"/>
              </a:spcBef>
            </a:pP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Use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ange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function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for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o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calculate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otal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integers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0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th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ough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1,000,000.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749" y="231139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39750" y="1216022"/>
            <a:ext cx="6838949" cy="1095374"/>
          </a:xfrm>
          <a:custGeom>
            <a:avLst/>
            <a:gdLst/>
            <a:ahLst/>
            <a:cxnLst/>
            <a:rect l="l" t="t" r="r" b="b"/>
            <a:pathLst>
              <a:path w="6838949" h="1095374">
                <a:moveTo>
                  <a:pt x="0" y="0"/>
                </a:moveTo>
                <a:lnTo>
                  <a:pt x="6838949" y="0"/>
                </a:lnTo>
                <a:lnTo>
                  <a:pt x="6838949" y="1095374"/>
                </a:lnTo>
                <a:lnTo>
                  <a:pt x="0" y="10953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920750" y="2320923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9750" y="1311272"/>
            <a:ext cx="6762749" cy="1000124"/>
          </a:xfrm>
          <a:custGeom>
            <a:avLst/>
            <a:gdLst/>
            <a:ahLst/>
            <a:cxnLst/>
            <a:rect l="l" t="t" r="r" b="b"/>
            <a:pathLst>
              <a:path w="6762749" h="1000124">
                <a:moveTo>
                  <a:pt x="0" y="0"/>
                </a:moveTo>
                <a:lnTo>
                  <a:pt x="6762749" y="0"/>
                </a:lnTo>
                <a:lnTo>
                  <a:pt x="6762749" y="1000124"/>
                </a:lnTo>
                <a:lnTo>
                  <a:pt x="0" y="10001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54062" y="246856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77862" y="244458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5006" y="2444113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77862" y="254015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39750" y="2759072"/>
            <a:ext cx="6838949" cy="1123949"/>
          </a:xfrm>
          <a:custGeom>
            <a:avLst/>
            <a:gdLst/>
            <a:ahLst/>
            <a:cxnLst/>
            <a:rect l="l" t="t" r="r" b="b"/>
            <a:pathLst>
              <a:path w="6838949" h="1123949">
                <a:moveTo>
                  <a:pt x="0" y="0"/>
                </a:moveTo>
                <a:lnTo>
                  <a:pt x="6838949" y="0"/>
                </a:lnTo>
                <a:lnTo>
                  <a:pt x="6838949" y="1123949"/>
                </a:lnTo>
                <a:lnTo>
                  <a:pt x="0" y="112394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39749" y="454977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39750" y="3997322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920750" y="4559298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39750" y="4092572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54062" y="470693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77862" y="468296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5006" y="4682488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77862" y="477853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39750" y="4997447"/>
            <a:ext cx="6838949" cy="885824"/>
          </a:xfrm>
          <a:custGeom>
            <a:avLst/>
            <a:gdLst/>
            <a:ahLst/>
            <a:cxnLst/>
            <a:rect l="l" t="t" r="r" b="b"/>
            <a:pathLst>
              <a:path w="6838949" h="885824">
                <a:moveTo>
                  <a:pt x="0" y="0"/>
                </a:moveTo>
                <a:lnTo>
                  <a:pt x="6838949" y="0"/>
                </a:lnTo>
                <a:lnTo>
                  <a:pt x="6838949" y="885824"/>
                </a:lnTo>
                <a:lnTo>
                  <a:pt x="0" y="88582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39749" y="655002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39750" y="5997572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920750" y="6559548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9750" y="6092822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54062" y="6707185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77862" y="668321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5006" y="6682738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77862" y="677878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39750" y="6997697"/>
            <a:ext cx="6838949" cy="647699"/>
          </a:xfrm>
          <a:custGeom>
            <a:avLst/>
            <a:gdLst/>
            <a:ahLst/>
            <a:cxnLst/>
            <a:rect l="l" t="t" r="r" b="b"/>
            <a:pathLst>
              <a:path w="6838949" h="647699">
                <a:moveTo>
                  <a:pt x="0" y="0"/>
                </a:moveTo>
                <a:lnTo>
                  <a:pt x="6838949" y="0"/>
                </a:lnTo>
                <a:lnTo>
                  <a:pt x="6838949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39749" y="83121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39750" y="7759697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920750" y="8321673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39750" y="7854947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54062" y="8469310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77862" y="844533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85006" y="8444863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77862" y="854090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39750" y="8759821"/>
            <a:ext cx="6838949" cy="895349"/>
          </a:xfrm>
          <a:custGeom>
            <a:avLst/>
            <a:gdLst/>
            <a:ahLst/>
            <a:cxnLst/>
            <a:rect l="l" t="t" r="r" b="b"/>
            <a:pathLst>
              <a:path w="6838949" h="895349">
                <a:moveTo>
                  <a:pt x="0" y="0"/>
                </a:moveTo>
                <a:lnTo>
                  <a:pt x="6838949" y="0"/>
                </a:lnTo>
                <a:lnTo>
                  <a:pt x="6838949" y="895349"/>
                </a:lnTo>
                <a:lnTo>
                  <a:pt x="0" y="89534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15950" y="9145585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15950" y="9155110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31074" y="9140821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15949" y="9140821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15950" y="9231310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15950" y="9240835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331074" y="9226546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15949" y="9226546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84200" y="1311274"/>
            <a:ext cx="6767830" cy="82264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total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58750" marR="4629150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100000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total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total+number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39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tota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l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500000500000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5"/>
              </a:spcBef>
            </a:pPr>
            <a:endParaRPr sz="1000"/>
          </a:p>
          <a:p>
            <a:pPr marL="31750" marR="12700">
              <a:lnSpc>
                <a:spcPct val="130200"/>
              </a:lnSpc>
            </a:pPr>
            <a:r>
              <a:rPr dirty="0" smtClean="0" sz="1200" spc="-9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unction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ange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also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has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two-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th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30">
                <a:solidFill>
                  <a:srgbClr val="D5D5D5"/>
                </a:solidFill>
                <a:latin typeface="Arial"/>
                <a:cs typeface="Arial"/>
              </a:rPr>
              <a:t>ee-a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ersions.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As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50">
                <a:solidFill>
                  <a:srgbClr val="D5D5D5"/>
                </a:solidFill>
                <a:latin typeface="Arial"/>
                <a:cs typeface="Arial"/>
              </a:rPr>
              <a:t>y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ou’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seen,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ang</a:t>
            </a:r>
            <a:r>
              <a:rPr dirty="0" smtClean="0" sz="1200" spc="-65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dirty="0" smtClean="0" sz="1200" spc="-10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one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ersion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oduces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sequence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consecuti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integers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0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up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-45">
                <a:solidFill>
                  <a:srgbClr val="D5D5D5"/>
                </a:solidFill>
                <a:latin typeface="Arial"/>
                <a:cs typeface="Arial"/>
              </a:rPr>
              <a:t>o,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but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not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including,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alue.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9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unction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ang</a:t>
            </a:r>
            <a:r>
              <a:rPr dirty="0" smtClean="0" sz="1200" spc="-65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dirty="0" smtClean="0" sz="1200" spc="-10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two-a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ersion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oduces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sequence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consecuti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integers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its</a:t>
            </a:r>
            <a:r>
              <a:rPr dirty="0" smtClean="0" sz="1200" spc="25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0">
                <a:solidFill>
                  <a:srgbClr val="D5D5D5"/>
                </a:solidFill>
                <a:latin typeface="Arial"/>
                <a:cs typeface="Arial"/>
              </a:rPr>
              <a:t>frst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alue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up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-45">
                <a:solidFill>
                  <a:srgbClr val="D5D5D5"/>
                </a:solidFill>
                <a:latin typeface="Arial"/>
                <a:cs typeface="Arial"/>
              </a:rPr>
              <a:t>o,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but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not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including,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second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30">
                <a:solidFill>
                  <a:srgbClr val="D5D5D5"/>
                </a:solidFill>
                <a:latin typeface="Arial"/>
                <a:cs typeface="Arial"/>
              </a:rPr>
              <a:t>alue,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as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in: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58750" marR="4849495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5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5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6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8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5"/>
              </a:spcBef>
            </a:pPr>
            <a:endParaRPr sz="1000"/>
          </a:p>
          <a:p>
            <a:pPr marL="31750" marR="126364">
              <a:lnSpc>
                <a:spcPct val="130200"/>
              </a:lnSpc>
            </a:pPr>
            <a:r>
              <a:rPr dirty="0" smtClean="0" sz="1200" spc="-9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unction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ang</a:t>
            </a:r>
            <a:r>
              <a:rPr dirty="0" smtClean="0" sz="1200" spc="-65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dirty="0" smtClean="0" sz="1200" spc="-10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th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30">
                <a:solidFill>
                  <a:srgbClr val="D5D5D5"/>
                </a:solidFill>
                <a:latin typeface="Arial"/>
                <a:cs typeface="Arial"/>
              </a:rPr>
              <a:t>ee-a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ersion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oduces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sequence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integers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its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0">
                <a:solidFill>
                  <a:srgbClr val="D5D5D5"/>
                </a:solidFill>
                <a:latin typeface="Arial"/>
                <a:cs typeface="Arial"/>
              </a:rPr>
              <a:t>frst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alue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up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-45">
                <a:solidFill>
                  <a:srgbClr val="D5D5D5"/>
                </a:solidFill>
                <a:latin typeface="Arial"/>
                <a:cs typeface="Arial"/>
              </a:rPr>
              <a:t>o,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but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not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including,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second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30">
                <a:solidFill>
                  <a:srgbClr val="D5D5D5"/>
                </a:solidFill>
                <a:latin typeface="Arial"/>
                <a:cs typeface="Arial"/>
              </a:rPr>
              <a:t>alue,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inc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ementing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b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y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thi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30">
                <a:solidFill>
                  <a:srgbClr val="D5D5D5"/>
                </a:solidFill>
                <a:latin typeface="Arial"/>
                <a:cs typeface="Arial"/>
              </a:rPr>
              <a:t>alue,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which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is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known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as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step: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58750" marR="4702810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0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6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8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5"/>
              </a:spcBef>
            </a:pPr>
            <a:endParaRPr sz="1000"/>
          </a:p>
          <a:p>
            <a:pPr marL="31750" marR="111760">
              <a:lnSpc>
                <a:spcPct val="130200"/>
              </a:lnSpc>
            </a:pPr>
            <a:r>
              <a:rPr dirty="0" smtClean="0" sz="1200" spc="35">
                <a:solidFill>
                  <a:srgbClr val="D5D5D5"/>
                </a:solidFill>
                <a:latin typeface="Arial"/>
                <a:cs typeface="Arial"/>
              </a:rPr>
              <a:t>If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thi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is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negati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65">
                <a:solidFill>
                  <a:srgbClr val="D5D5D5"/>
                </a:solidFill>
                <a:latin typeface="Arial"/>
                <a:cs typeface="Arial"/>
              </a:rPr>
              <a:t>e,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sequence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og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esses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0">
                <a:solidFill>
                  <a:srgbClr val="D5D5D5"/>
                </a:solidFill>
                <a:latin typeface="Arial"/>
                <a:cs typeface="Arial"/>
              </a:rPr>
              <a:t>frst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alue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down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-45">
                <a:solidFill>
                  <a:srgbClr val="D5D5D5"/>
                </a:solidFill>
                <a:latin typeface="Arial"/>
                <a:cs typeface="Arial"/>
              </a:rPr>
              <a:t>o,</a:t>
            </a:r>
            <a:r>
              <a:rPr dirty="0" smtClean="0" sz="1200" spc="-3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but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not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including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second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30">
                <a:solidFill>
                  <a:srgbClr val="D5D5D5"/>
                </a:solidFill>
                <a:latin typeface="Arial"/>
                <a:cs typeface="Arial"/>
              </a:rPr>
              <a:t>alue,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dec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ementing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b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y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20">
                <a:solidFill>
                  <a:srgbClr val="D5D5D5"/>
                </a:solidFill>
                <a:latin typeface="Arial"/>
                <a:cs typeface="Arial"/>
              </a:rPr>
              <a:t>thi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gument</a:t>
            </a:r>
            <a:r>
              <a:rPr dirty="0" smtClean="0" sz="1200" spc="-70">
                <a:solidFill>
                  <a:srgbClr val="D5D5D5"/>
                </a:solidFill>
                <a:latin typeface="Arial"/>
                <a:cs typeface="Arial"/>
              </a:rPr>
              <a:t>’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dirty="0" smtClean="0" sz="1200" spc="-30">
                <a:solidFill>
                  <a:srgbClr val="D5D5D5"/>
                </a:solidFill>
                <a:latin typeface="Arial"/>
                <a:cs typeface="Arial"/>
              </a:rPr>
              <a:t>alue,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as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in: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58750" marR="4629150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-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8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6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Number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table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 i="1">
                <a:solidFill>
                  <a:srgbClr val="D5D5D5"/>
                </a:solidFill>
                <a:latin typeface="Arial"/>
                <a:cs typeface="Arial"/>
              </a:rPr>
              <a:t>print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 i="1">
                <a:solidFill>
                  <a:srgbClr val="D5D5D5"/>
                </a:solidFill>
                <a:latin typeface="Arial"/>
                <a:cs typeface="Arial"/>
              </a:rPr>
              <a:t>using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25" i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30" i="1">
                <a:solidFill>
                  <a:srgbClr val="D5D5D5"/>
                </a:solidFill>
                <a:latin typeface="Arial"/>
                <a:cs typeface="Arial"/>
              </a:rPr>
              <a:t>ange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 i="1">
                <a:solidFill>
                  <a:srgbClr val="D5D5D5"/>
                </a:solidFill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84"/>
              </a:spcBef>
            </a:pPr>
            <a:endParaRPr sz="1300"/>
          </a:p>
          <a:p>
            <a:pPr marL="31750">
              <a:lnSpc>
                <a:spcPct val="100000"/>
              </a:lnSpc>
            </a:pPr>
            <a:r>
              <a:rPr dirty="0" smtClean="0" sz="1200" spc="-95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k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an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input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4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user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print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D5D5D5"/>
                </a:solidFill>
                <a:latin typeface="Arial"/>
                <a:cs typeface="Arial"/>
              </a:rPr>
              <a:t>number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1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6473" y="177800"/>
            <a:ext cx="217551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25">
                <a:latin typeface="Arial"/>
                <a:cs typeface="Arial"/>
              </a:rPr>
              <a:t>W</a:t>
            </a:r>
            <a:r>
              <a:rPr dirty="0" smtClean="0" sz="800" spc="0">
                <a:latin typeface="Arial"/>
                <a:cs typeface="Arial"/>
              </a:rPr>
              <a:t>eek_2_Control_structure.ipynb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-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9"/>
            <a:ext cx="0" cy="9334500"/>
          </a:xfrm>
          <a:custGeom>
            <a:avLst/>
            <a:gdLst/>
            <a:ahLst/>
            <a:cxnLst/>
            <a:rect l="l" t="t" r="r" b="b"/>
            <a:pathLst>
              <a:path w="0"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378699" y="368299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8300" y="368299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9749" y="368299"/>
            <a:ext cx="6838949" cy="66673"/>
          </a:xfrm>
          <a:custGeom>
            <a:avLst/>
            <a:gdLst/>
            <a:ahLst/>
            <a:cxnLst/>
            <a:rect l="l" t="t" r="r" b="b"/>
            <a:pathLst>
              <a:path w="6838949" h="66673">
                <a:moveTo>
                  <a:pt x="0" y="0"/>
                </a:moveTo>
                <a:lnTo>
                  <a:pt x="6838949" y="0"/>
                </a:lnTo>
                <a:lnTo>
                  <a:pt x="6838949" y="66673"/>
                </a:lnTo>
                <a:lnTo>
                  <a:pt x="0" y="66673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49" y="132079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39749" y="377824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9749" y="43973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49" y="673099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49" y="7254872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39749" y="8797922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39749" y="9321797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39749" y="987423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39750" y="434972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920750" y="996948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39750" y="530222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54062" y="114458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77862" y="112061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5006" y="1120138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77862" y="121618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369174" y="1987548"/>
            <a:ext cx="9524" cy="1790699"/>
          </a:xfrm>
          <a:custGeom>
            <a:avLst/>
            <a:gdLst/>
            <a:ahLst/>
            <a:cxnLst/>
            <a:rect l="l" t="t" r="r" b="b"/>
            <a:pathLst>
              <a:path w="9524" h="1790699">
                <a:moveTo>
                  <a:pt x="0" y="0"/>
                </a:moveTo>
                <a:lnTo>
                  <a:pt x="9524" y="0"/>
                </a:lnTo>
                <a:lnTo>
                  <a:pt x="9524" y="1790699"/>
                </a:lnTo>
                <a:lnTo>
                  <a:pt x="0" y="17906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39749" y="1987548"/>
            <a:ext cx="381000" cy="1790699"/>
          </a:xfrm>
          <a:custGeom>
            <a:avLst/>
            <a:gdLst/>
            <a:ahLst/>
            <a:cxnLst/>
            <a:rect l="l" t="t" r="r" b="b"/>
            <a:pathLst>
              <a:path w="381000" h="1790699">
                <a:moveTo>
                  <a:pt x="0" y="0"/>
                </a:moveTo>
                <a:lnTo>
                  <a:pt x="381000" y="0"/>
                </a:lnTo>
                <a:lnTo>
                  <a:pt x="381000" y="1790699"/>
                </a:lnTo>
                <a:lnTo>
                  <a:pt x="0" y="17906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39750" y="1435097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39750" y="1530347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54062" y="214471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77862" y="212073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5006" y="2120263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77862" y="221630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39750" y="3892547"/>
            <a:ext cx="6838949" cy="504824"/>
          </a:xfrm>
          <a:custGeom>
            <a:avLst/>
            <a:gdLst/>
            <a:ahLst/>
            <a:cxnLst/>
            <a:rect l="l" t="t" r="r" b="b"/>
            <a:pathLst>
              <a:path w="6838949" h="504824">
                <a:moveTo>
                  <a:pt x="0" y="0"/>
                </a:moveTo>
                <a:lnTo>
                  <a:pt x="6838949" y="0"/>
                </a:lnTo>
                <a:lnTo>
                  <a:pt x="6838949" y="504824"/>
                </a:lnTo>
                <a:lnTo>
                  <a:pt x="0" y="50482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15950" y="4278311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15950" y="4287836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331074" y="4273547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15949" y="4273547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84200" y="530224"/>
            <a:ext cx="2517775" cy="36544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45490" algn="l"/>
              </a:tabLst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	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())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850"/>
              </a:lnSpc>
              <a:spcBef>
                <a:spcPts val="1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58750" marR="12700" indent="-146685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"X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i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"=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number*i)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1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14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3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21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28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5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35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6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42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49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8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56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9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63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X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=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Nested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05" i="1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200" spc="0" i="1">
                <a:solidFill>
                  <a:srgbClr val="D5D5D5"/>
                </a:solidFill>
                <a:latin typeface="Arial"/>
                <a:cs typeface="Arial"/>
              </a:rPr>
              <a:t>or</a:t>
            </a:r>
            <a:r>
              <a:rPr dirty="0" smtClean="0" sz="1200" spc="-40" i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-15" i="1">
                <a:solidFill>
                  <a:srgbClr val="D5D5D5"/>
                </a:solidFill>
                <a:latin typeface="Arial"/>
                <a:cs typeface="Arial"/>
              </a:rPr>
              <a:t>Loop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69174" y="5426073"/>
            <a:ext cx="9524" cy="1304924"/>
          </a:xfrm>
          <a:custGeom>
            <a:avLst/>
            <a:gdLst/>
            <a:ahLst/>
            <a:cxnLst/>
            <a:rect l="l" t="t" r="r" b="b"/>
            <a:pathLst>
              <a:path w="9524" h="1304924">
                <a:moveTo>
                  <a:pt x="0" y="0"/>
                </a:moveTo>
                <a:lnTo>
                  <a:pt x="9524" y="0"/>
                </a:lnTo>
                <a:lnTo>
                  <a:pt x="9524" y="1304924"/>
                </a:lnTo>
                <a:lnTo>
                  <a:pt x="0" y="130492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39749" y="5426073"/>
            <a:ext cx="381000" cy="1304924"/>
          </a:xfrm>
          <a:custGeom>
            <a:avLst/>
            <a:gdLst/>
            <a:ahLst/>
            <a:cxnLst/>
            <a:rect l="l" t="t" r="r" b="b"/>
            <a:pathLst>
              <a:path w="381000" h="1304924">
                <a:moveTo>
                  <a:pt x="0" y="0"/>
                </a:moveTo>
                <a:lnTo>
                  <a:pt x="381000" y="0"/>
                </a:lnTo>
                <a:lnTo>
                  <a:pt x="381000" y="1304924"/>
                </a:lnTo>
                <a:lnTo>
                  <a:pt x="0" y="130492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39750" y="4511672"/>
            <a:ext cx="6838949" cy="914399"/>
          </a:xfrm>
          <a:custGeom>
            <a:avLst/>
            <a:gdLst/>
            <a:ahLst/>
            <a:cxnLst/>
            <a:rect l="l" t="t" r="r" b="b"/>
            <a:pathLst>
              <a:path w="6838949" h="914399">
                <a:moveTo>
                  <a:pt x="0" y="0"/>
                </a:moveTo>
                <a:lnTo>
                  <a:pt x="6838949" y="0"/>
                </a:lnTo>
                <a:lnTo>
                  <a:pt x="6838949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39750" y="4606922"/>
            <a:ext cx="6762749" cy="819149"/>
          </a:xfrm>
          <a:custGeom>
            <a:avLst/>
            <a:gdLst/>
            <a:ahLst/>
            <a:cxnLst/>
            <a:rect l="l" t="t" r="r" b="b"/>
            <a:pathLst>
              <a:path w="6762749" h="819149">
                <a:moveTo>
                  <a:pt x="0" y="0"/>
                </a:moveTo>
                <a:lnTo>
                  <a:pt x="6762749" y="0"/>
                </a:lnTo>
                <a:lnTo>
                  <a:pt x="6762749" y="819149"/>
                </a:lnTo>
                <a:lnTo>
                  <a:pt x="0" y="8191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54062" y="558323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77862" y="555926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85006" y="5558788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77862" y="565483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39750" y="6845296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39749" y="84645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39750" y="7369171"/>
            <a:ext cx="6838949" cy="1095374"/>
          </a:xfrm>
          <a:custGeom>
            <a:avLst/>
            <a:gdLst/>
            <a:ahLst/>
            <a:cxnLst/>
            <a:rect l="l" t="t" r="r" b="b"/>
            <a:pathLst>
              <a:path w="6838949" h="1095374">
                <a:moveTo>
                  <a:pt x="0" y="0"/>
                </a:moveTo>
                <a:lnTo>
                  <a:pt x="6838949" y="0"/>
                </a:lnTo>
                <a:lnTo>
                  <a:pt x="6838949" y="1095374"/>
                </a:lnTo>
                <a:lnTo>
                  <a:pt x="0" y="10953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920750" y="8474073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39750" y="7464421"/>
            <a:ext cx="6762749" cy="1000124"/>
          </a:xfrm>
          <a:custGeom>
            <a:avLst/>
            <a:gdLst/>
            <a:ahLst/>
            <a:cxnLst/>
            <a:rect l="l" t="t" r="r" b="b"/>
            <a:pathLst>
              <a:path w="6762749" h="1000124">
                <a:moveTo>
                  <a:pt x="0" y="0"/>
                </a:moveTo>
                <a:lnTo>
                  <a:pt x="6762749" y="0"/>
                </a:lnTo>
                <a:lnTo>
                  <a:pt x="6762749" y="1000124"/>
                </a:lnTo>
                <a:lnTo>
                  <a:pt x="0" y="10001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54062" y="8621710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77862" y="859773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85006" y="8597263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77862" y="869330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39750" y="8912221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39749" y="9436097"/>
            <a:ext cx="0" cy="266702"/>
          </a:xfrm>
          <a:custGeom>
            <a:avLst/>
            <a:gdLst/>
            <a:ahLst/>
            <a:cxnLst/>
            <a:rect l="l" t="t" r="r" b="b"/>
            <a:pathLst>
              <a:path w="0" h="266702">
                <a:moveTo>
                  <a:pt x="0" y="0"/>
                </a:moveTo>
                <a:lnTo>
                  <a:pt x="0" y="266702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39750" y="9436096"/>
            <a:ext cx="6838949" cy="266702"/>
          </a:xfrm>
          <a:custGeom>
            <a:avLst/>
            <a:gdLst/>
            <a:ahLst/>
            <a:cxnLst/>
            <a:rect l="l" t="t" r="r" b="b"/>
            <a:pathLst>
              <a:path w="6838949" h="266702">
                <a:moveTo>
                  <a:pt x="0" y="0"/>
                </a:moveTo>
                <a:lnTo>
                  <a:pt x="6838949" y="0"/>
                </a:lnTo>
                <a:lnTo>
                  <a:pt x="6838949" y="266702"/>
                </a:lnTo>
                <a:lnTo>
                  <a:pt x="0" y="266702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39750" y="9531346"/>
            <a:ext cx="6762749" cy="171452"/>
          </a:xfrm>
          <a:custGeom>
            <a:avLst/>
            <a:gdLst/>
            <a:ahLst/>
            <a:cxnLst/>
            <a:rect l="l" t="t" r="r" b="b"/>
            <a:pathLst>
              <a:path w="6762749" h="171452">
                <a:moveTo>
                  <a:pt x="0" y="0"/>
                </a:moveTo>
                <a:lnTo>
                  <a:pt x="6762749" y="0"/>
                </a:lnTo>
                <a:lnTo>
                  <a:pt x="6762749" y="171452"/>
                </a:lnTo>
                <a:lnTo>
                  <a:pt x="0" y="171452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84200" y="4606923"/>
            <a:ext cx="4203065" cy="51054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left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7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598805" marR="12700" indent="-293370">
              <a:lnSpc>
                <a:spcPct val="1131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right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lef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7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"[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+st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lef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+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"|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+st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righ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+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"]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[0|0]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[0|1]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[0|2]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[0|3]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[0|4]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[0|5]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[0|6]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[1|1]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[1|2]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[1|3]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[1|4]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[1|5]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[1|6]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[2|2]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[2|3]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[2|4]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[2|5]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[2|6]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[3|3]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[3|4]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[3|5]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[3|6]</a:t>
            </a:r>
            <a:endParaRPr sz="1050">
              <a:latin typeface="Consolas"/>
              <a:cs typeface="Consolas"/>
            </a:endParaRPr>
          </a:p>
          <a:p>
            <a:pPr marL="384175" marR="2571750">
              <a:lnSpc>
                <a:spcPct val="1012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[4|4]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[4|5]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[4|6]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 [5|5]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[5|6]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[6|6]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B</a:t>
            </a:r>
            <a:r>
              <a:rPr dirty="0" smtClean="0" sz="1200" spc="-3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eak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58750" marR="2430780" indent="-146685">
              <a:lnSpc>
                <a:spcPct val="113100"/>
              </a:lnSpc>
              <a:tabLst>
                <a:tab pos="452120" algn="l"/>
              </a:tabLst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if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	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number=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5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65"/>
              </a:spcBef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break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850"/>
              </a:lnSpc>
              <a:spcBef>
                <a:spcPts val="1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417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0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1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3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dirty="0" smtClean="0" sz="1200" spc="-10">
                <a:solidFill>
                  <a:srgbClr val="D5D5D5"/>
                </a:solidFill>
                <a:latin typeface="Arial"/>
                <a:cs typeface="Arial"/>
              </a:rPr>
              <a:t>Continue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5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4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for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rang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0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1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6473" y="177800"/>
            <a:ext cx="217551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25">
                <a:latin typeface="Arial"/>
                <a:cs typeface="Arial"/>
              </a:rPr>
              <a:t>W</a:t>
            </a:r>
            <a:r>
              <a:rPr dirty="0" smtClean="0" sz="800" spc="0">
                <a:latin typeface="Arial"/>
                <a:cs typeface="Arial"/>
              </a:rPr>
              <a:t>eek_2_Control_structure.ipynb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-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sz="800" spc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9"/>
            <a:ext cx="7048499" cy="8848721"/>
          </a:xfrm>
          <a:custGeom>
            <a:avLst/>
            <a:gdLst/>
            <a:ahLst/>
            <a:cxnLst/>
            <a:rect l="l" t="t" r="r" b="b"/>
            <a:pathLst>
              <a:path w="7048499" h="8848721">
                <a:moveTo>
                  <a:pt x="0" y="0"/>
                </a:moveTo>
                <a:lnTo>
                  <a:pt x="7048499" y="0"/>
                </a:lnTo>
                <a:lnTo>
                  <a:pt x="7048499" y="8848721"/>
                </a:lnTo>
                <a:lnTo>
                  <a:pt x="0" y="884872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39749" y="13493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39749" y="480694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39749" y="5292722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9749" y="1015998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302499" y="368300"/>
            <a:ext cx="76199" cy="647697"/>
          </a:xfrm>
          <a:custGeom>
            <a:avLst/>
            <a:gdLst/>
            <a:ahLst/>
            <a:cxnLst/>
            <a:rect l="l" t="t" r="r" b="b"/>
            <a:pathLst>
              <a:path w="76199" h="647697">
                <a:moveTo>
                  <a:pt x="0" y="0"/>
                </a:moveTo>
                <a:lnTo>
                  <a:pt x="76199" y="0"/>
                </a:lnTo>
                <a:lnTo>
                  <a:pt x="76199" y="647697"/>
                </a:lnTo>
                <a:lnTo>
                  <a:pt x="0" y="647697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920750" y="1025523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" y="368299"/>
            <a:ext cx="6762749" cy="647697"/>
          </a:xfrm>
          <a:custGeom>
            <a:avLst/>
            <a:gdLst/>
            <a:ahLst/>
            <a:cxnLst/>
            <a:rect l="l" t="t" r="r" b="b"/>
            <a:pathLst>
              <a:path w="6762749" h="647697">
                <a:moveTo>
                  <a:pt x="6762749" y="0"/>
                </a:moveTo>
                <a:lnTo>
                  <a:pt x="6762749" y="647697"/>
                </a:lnTo>
                <a:lnTo>
                  <a:pt x="0" y="647697"/>
                </a:lnTo>
                <a:lnTo>
                  <a:pt x="0" y="0"/>
                </a:lnTo>
                <a:lnTo>
                  <a:pt x="6762749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54062" y="117316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77862" y="114918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85006" y="1148713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77862" y="124475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 h="0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39750" y="1463672"/>
            <a:ext cx="6838949" cy="3343274"/>
          </a:xfrm>
          <a:custGeom>
            <a:avLst/>
            <a:gdLst/>
            <a:ahLst/>
            <a:cxnLst/>
            <a:rect l="l" t="t" r="r" b="b"/>
            <a:pathLst>
              <a:path w="6838949" h="3343274">
                <a:moveTo>
                  <a:pt x="0" y="0"/>
                </a:moveTo>
                <a:lnTo>
                  <a:pt x="6838949" y="0"/>
                </a:lnTo>
                <a:lnTo>
                  <a:pt x="6838949" y="3343274"/>
                </a:lnTo>
                <a:lnTo>
                  <a:pt x="0" y="33432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15950" y="2106611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15950" y="2116136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331074" y="2101847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15949" y="2101847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15950" y="2763836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15950" y="2773361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 h="0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331074" y="2759072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15949" y="2759072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39762" y="2911473"/>
            <a:ext cx="0" cy="238124"/>
          </a:xfrm>
          <a:custGeom>
            <a:avLst/>
            <a:gdLst/>
            <a:ahLst/>
            <a:cxnLst/>
            <a:rect l="l" t="t" r="r" b="b"/>
            <a:pathLst>
              <a:path w="0" h="238124">
                <a:moveTo>
                  <a:pt x="0" y="238123"/>
                </a:moveTo>
                <a:lnTo>
                  <a:pt x="0" y="-1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39762" y="3282948"/>
            <a:ext cx="0" cy="238124"/>
          </a:xfrm>
          <a:custGeom>
            <a:avLst/>
            <a:gdLst/>
            <a:ahLst/>
            <a:cxnLst/>
            <a:rect l="l" t="t" r="r" b="b"/>
            <a:pathLst>
              <a:path w="0" h="238124">
                <a:moveTo>
                  <a:pt x="0" y="238123"/>
                </a:moveTo>
                <a:lnTo>
                  <a:pt x="0" y="-1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39762" y="3654423"/>
            <a:ext cx="0" cy="238124"/>
          </a:xfrm>
          <a:custGeom>
            <a:avLst/>
            <a:gdLst/>
            <a:ahLst/>
            <a:cxnLst/>
            <a:rect l="l" t="t" r="r" b="b"/>
            <a:pathLst>
              <a:path w="0" h="238124">
                <a:moveTo>
                  <a:pt x="0" y="238123"/>
                </a:moveTo>
                <a:lnTo>
                  <a:pt x="0" y="-1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39762" y="4025898"/>
            <a:ext cx="0" cy="238124"/>
          </a:xfrm>
          <a:custGeom>
            <a:avLst/>
            <a:gdLst/>
            <a:ahLst/>
            <a:cxnLst/>
            <a:rect l="l" t="t" r="r" b="b"/>
            <a:pathLst>
              <a:path w="0" h="238124">
                <a:moveTo>
                  <a:pt x="0" y="238123"/>
                </a:moveTo>
                <a:lnTo>
                  <a:pt x="0" y="-1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39762" y="4397373"/>
            <a:ext cx="0" cy="238124"/>
          </a:xfrm>
          <a:custGeom>
            <a:avLst/>
            <a:gdLst/>
            <a:ahLst/>
            <a:cxnLst/>
            <a:rect l="l" t="t" r="r" b="b"/>
            <a:pathLst>
              <a:path w="0" h="238124">
                <a:moveTo>
                  <a:pt x="0" y="238123"/>
                </a:moveTo>
                <a:lnTo>
                  <a:pt x="0" y="-1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578524" y="3468686"/>
            <a:ext cx="428819" cy="0"/>
          </a:xfrm>
          <a:custGeom>
            <a:avLst/>
            <a:gdLst/>
            <a:ahLst/>
            <a:cxnLst/>
            <a:rect l="l" t="t" r="r" b="b"/>
            <a:pathLst>
              <a:path w="428819" h="0">
                <a:moveTo>
                  <a:pt x="0" y="-1"/>
                </a:moveTo>
                <a:lnTo>
                  <a:pt x="428819" y="-1"/>
                </a:lnTo>
              </a:path>
            </a:pathLst>
          </a:custGeom>
          <a:ln w="10794">
            <a:solidFill>
              <a:srgbClr val="41A5F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03250" y="356861"/>
            <a:ext cx="5392420" cy="42564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86385" marR="4225290" indent="-146685">
              <a:lnSpc>
                <a:spcPct val="113100"/>
              </a:lnSpc>
              <a:tabLst>
                <a:tab pos="433070" algn="l"/>
              </a:tabLst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if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	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number=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5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 continue</a:t>
            </a:r>
            <a:endParaRPr sz="1050">
              <a:latin typeface="Consolas"/>
              <a:cs typeface="Consolas"/>
            </a:endParaRPr>
          </a:p>
          <a:p>
            <a:pPr marL="139700">
              <a:lnSpc>
                <a:spcPct val="100000"/>
              </a:lnSpc>
              <a:spcBef>
                <a:spcPts val="165"/>
              </a:spcBef>
            </a:pP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numbe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5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dirty="0" smtClean="0" sz="1050" spc="-15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dirty="0" smtClean="0" sz="1050" spc="-1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65125">
              <a:lnSpc>
                <a:spcPct val="100000"/>
              </a:lnSpc>
            </a:pP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0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1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3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4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6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7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8</a:t>
            </a:r>
            <a:r>
              <a:rPr dirty="0" smtClean="0" sz="1050" spc="-5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dirty="0" smtClean="0" sz="1050" spc="-10">
                <a:solidFill>
                  <a:srgbClr val="818181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950" spc="-75" b="1">
                <a:solidFill>
                  <a:srgbClr val="D5D5D5"/>
                </a:solidFill>
                <a:latin typeface="Arial"/>
                <a:cs typeface="Arial"/>
              </a:rPr>
              <a:t>Beginner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65" b="1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dirty="0" smtClean="0" sz="1950" spc="-75" b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oblem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80" b="1">
                <a:solidFill>
                  <a:srgbClr val="D5D5D5"/>
                </a:solidFill>
                <a:latin typeface="Arial"/>
                <a:cs typeface="Arial"/>
              </a:rPr>
              <a:t>solving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0" b="1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dirty="0" smtClean="0" sz="1950" spc="-35" b="1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950" spc="-75" b="1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75" b="1">
                <a:solidFill>
                  <a:srgbClr val="D5D5D5"/>
                </a:solidFill>
                <a:latin typeface="Arial"/>
                <a:cs typeface="Arial"/>
              </a:rPr>
              <a:t>Uri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85" b="1">
                <a:solidFill>
                  <a:srgbClr val="D5D5D5"/>
                </a:solidFill>
                <a:latin typeface="Arial"/>
                <a:cs typeface="Arial"/>
              </a:rPr>
              <a:t>Online</a:t>
            </a:r>
            <a:r>
              <a:rPr dirty="0" smtClean="0" sz="1950" spc="-60" b="1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950" spc="-70" b="1">
                <a:solidFill>
                  <a:srgbClr val="D5D5D5"/>
                </a:solidFill>
                <a:latin typeface="Arial"/>
                <a:cs typeface="Arial"/>
              </a:rPr>
              <a:t>Judge</a:t>
            </a:r>
            <a:endParaRPr sz="195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ctr" marR="3561715">
              <a:lnSpc>
                <a:spcPct val="100000"/>
              </a:lnSpc>
            </a:pPr>
            <a:r>
              <a:rPr dirty="0" smtClean="0" sz="1950" spc="-35">
                <a:solidFill>
                  <a:srgbClr val="41A5F5"/>
                </a:solidFill>
                <a:latin typeface="Arial"/>
                <a:cs typeface="Arial"/>
                <a:hlinkClick r:id="rId2"/>
              </a:rPr>
              <a:t>Uri</a:t>
            </a:r>
            <a:r>
              <a:rPr dirty="0" smtClean="0" sz="1950" spc="-60">
                <a:solidFill>
                  <a:srgbClr val="41A5F5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950" spc="-30">
                <a:solidFill>
                  <a:srgbClr val="41A5F5"/>
                </a:solidFill>
                <a:latin typeface="Arial"/>
                <a:cs typeface="Arial"/>
                <a:hlinkClick r:id="rId2"/>
              </a:rPr>
              <a:t>Online</a:t>
            </a:r>
            <a:r>
              <a:rPr dirty="0" smtClean="0" sz="1950" spc="-60">
                <a:solidFill>
                  <a:srgbClr val="41A5F5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950" spc="20">
                <a:solidFill>
                  <a:srgbClr val="41A5F5"/>
                </a:solidFill>
                <a:latin typeface="Arial"/>
                <a:cs typeface="Arial"/>
                <a:hlinkClick r:id="rId2"/>
              </a:rPr>
              <a:t>Judg</a:t>
            </a:r>
            <a:r>
              <a:rPr dirty="0" smtClean="0" sz="1950" spc="-60" u="heavy">
                <a:solidFill>
                  <a:srgbClr val="41A5F5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1950" spc="-60" u="heavy">
                <a:solidFill>
                  <a:srgbClr val="41A5F5"/>
                </a:solidFill>
                <a:latin typeface="Arial"/>
                <a:cs typeface="Arial"/>
                <a:hlinkClick r:id="rId2"/>
              </a:rPr>
              <a:t> </a:t>
            </a:r>
            <a:endParaRPr sz="195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27025">
              <a:lnSpc>
                <a:spcPct val="100000"/>
              </a:lnSpc>
            </a:pPr>
            <a:r>
              <a:rPr dirty="0" smtClean="0" sz="1200" spc="-20">
                <a:solidFill>
                  <a:srgbClr val="D5D5D5"/>
                </a:solidFill>
                <a:latin typeface="Arial"/>
                <a:cs typeface="Arial"/>
              </a:rPr>
              <a:t>Some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basic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dirty="0" smtClean="0" sz="1200" spc="-1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oblem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30">
                <a:solidFill>
                  <a:srgbClr val="D5D5D5"/>
                </a:solidFill>
                <a:latin typeface="Arial"/>
                <a:cs typeface="Arial"/>
              </a:rPr>
              <a:t>for</a:t>
            </a:r>
            <a:r>
              <a:rPr dirty="0" smtClean="0" sz="1200" spc="-4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dirty="0" smtClean="0" sz="1200" spc="-25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dirty="0" smtClean="0" sz="1200" spc="10">
                <a:solidFill>
                  <a:srgbClr val="D5D5D5"/>
                </a:solidFill>
                <a:latin typeface="Arial"/>
                <a:cs typeface="Arial"/>
              </a:rPr>
              <a:t>actice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85"/>
              </a:spcBef>
            </a:pPr>
            <a:endParaRPr sz="1400"/>
          </a:p>
          <a:p>
            <a:pPr marL="327025">
              <a:lnSpc>
                <a:spcPct val="100000"/>
              </a:lnSpc>
            </a:pPr>
            <a:r>
              <a:rPr dirty="0" smtClean="0" sz="1200" spc="-20">
                <a:solidFill>
                  <a:srgbClr val="41A5F5"/>
                </a:solidFill>
                <a:latin typeface="Arial"/>
                <a:cs typeface="Arial"/>
                <a:hlinkClick r:id="rId3"/>
              </a:rPr>
              <a:t>Ext</a:t>
            </a:r>
            <a:r>
              <a:rPr dirty="0" smtClean="0" sz="1200" spc="-30">
                <a:solidFill>
                  <a:srgbClr val="41A5F5"/>
                </a:solidFill>
                <a:latin typeface="Arial"/>
                <a:cs typeface="Arial"/>
                <a:hlinkClick r:id="rId3"/>
              </a:rPr>
              <a:t>r</a:t>
            </a:r>
            <a:r>
              <a:rPr dirty="0" smtClean="0" sz="1200" spc="-10">
                <a:solidFill>
                  <a:srgbClr val="41A5F5"/>
                </a:solidFill>
                <a:latin typeface="Arial"/>
                <a:cs typeface="Arial"/>
                <a:hlinkClick r:id="rId3"/>
              </a:rPr>
              <a:t>emely</a:t>
            </a:r>
            <a:r>
              <a:rPr dirty="0" smtClean="0" sz="1200" spc="-40">
                <a:solidFill>
                  <a:srgbClr val="41A5F5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mtClean="0" sz="1200" spc="0">
                <a:solidFill>
                  <a:srgbClr val="41A5F5"/>
                </a:solidFill>
                <a:latin typeface="Arial"/>
                <a:cs typeface="Arial"/>
                <a:hlinkClick r:id="rId3"/>
              </a:rPr>
              <a:t>Basic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84"/>
              </a:spcBef>
            </a:pPr>
            <a:endParaRPr sz="1400"/>
          </a:p>
          <a:p>
            <a:pPr marL="327025">
              <a:lnSpc>
                <a:spcPct val="100000"/>
              </a:lnSpc>
            </a:pPr>
            <a:r>
              <a:rPr dirty="0" smtClean="0" sz="1200" u="sng">
                <a:solidFill>
                  <a:srgbClr val="41A5F5"/>
                </a:solidFill>
                <a:latin typeface="Arial"/>
                <a:cs typeface="Arial"/>
              </a:rPr>
              <a:t> </a:t>
            </a:r>
            <a:r>
              <a:rPr dirty="0" smtClean="0" sz="1200" spc="-1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1200" spc="-2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r</a:t>
            </a:r>
            <a:r>
              <a:rPr dirty="0" smtClean="0" sz="1200" spc="-3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ea</a:t>
            </a:r>
            <a:r>
              <a:rPr dirty="0" smtClean="0" sz="1200" spc="-3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200" spc="-4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200" spc="5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of</a:t>
            </a:r>
            <a:r>
              <a:rPr dirty="0" smtClean="0" sz="1200" spc="5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200" spc="-4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200" spc="-2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1200" spc="-2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200" spc="-4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200" spc="-25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Ci</a:t>
            </a:r>
            <a:r>
              <a:rPr dirty="0" smtClean="0" sz="1200" spc="-35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r</a:t>
            </a:r>
            <a:r>
              <a:rPr dirty="0" smtClean="0" sz="1200" spc="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cl</a:t>
            </a:r>
            <a:r>
              <a:rPr dirty="0" smtClean="0" sz="1200" spc="0" u="sng">
                <a:solidFill>
                  <a:srgbClr val="41A5F5"/>
                </a:solidFill>
                <a:latin typeface="Arial"/>
                <a:cs typeface="Arial"/>
                <a:hlinkClick r:id="rId4"/>
              </a:rPr>
              <a:t>e</a:t>
            </a:r>
            <a:r>
              <a:rPr dirty="0" smtClean="0" sz="1200" spc="0" u="sng">
                <a:solidFill>
                  <a:srgbClr val="41A5F5"/>
                </a:solid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327025" marR="4270375">
              <a:lnSpc>
                <a:spcPct val="203100"/>
              </a:lnSpc>
            </a:pPr>
            <a:r>
              <a:rPr dirty="0" smtClean="0" sz="1200" u="sng">
                <a:solidFill>
                  <a:srgbClr val="41A5F5"/>
                </a:solidFill>
                <a:latin typeface="Arial"/>
                <a:cs typeface="Arial"/>
              </a:rPr>
              <a:t> </a:t>
            </a:r>
            <a:r>
              <a:rPr dirty="0" smtClean="0" sz="1200" spc="25" u="sng">
                <a:solidFill>
                  <a:srgbClr val="41A5F5"/>
                </a:solidFill>
                <a:latin typeface="Arial"/>
                <a:cs typeface="Arial"/>
                <a:hlinkClick r:id="rId5"/>
              </a:rPr>
              <a:t>Dif</a:t>
            </a:r>
            <a:r>
              <a:rPr dirty="0" smtClean="0" sz="1200" spc="5" u="sng">
                <a:solidFill>
                  <a:srgbClr val="41A5F5"/>
                </a:solidFill>
                <a:latin typeface="Arial"/>
                <a:cs typeface="Arial"/>
                <a:hlinkClick r:id="rId5"/>
              </a:rPr>
              <a:t>f</a:t>
            </a:r>
            <a:r>
              <a:rPr dirty="0" smtClean="0" sz="1200" spc="-20" u="sng">
                <a:solidFill>
                  <a:srgbClr val="41A5F5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200" spc="-30" u="sng">
                <a:solidFill>
                  <a:srgbClr val="41A5F5"/>
                </a:solidFill>
                <a:latin typeface="Arial"/>
                <a:cs typeface="Arial"/>
                <a:hlinkClick r:id="rId5"/>
              </a:rPr>
              <a:t>r</a:t>
            </a:r>
            <a:r>
              <a:rPr dirty="0" smtClean="0" sz="1200" spc="-15" u="sng">
                <a:solidFill>
                  <a:srgbClr val="41A5F5"/>
                </a:solidFill>
                <a:latin typeface="Arial"/>
                <a:cs typeface="Arial"/>
                <a:hlinkClick r:id="rId5"/>
              </a:rPr>
              <a:t>enc</a:t>
            </a:r>
            <a:r>
              <a:rPr dirty="0" smtClean="0" sz="1200" spc="-20" u="sng">
                <a:solidFill>
                  <a:srgbClr val="41A5F5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200" spc="-20" u="sng">
                <a:solidFill>
                  <a:srgbClr val="41A5F5"/>
                </a:solidFill>
                <a:latin typeface="Arial"/>
                <a:cs typeface="Arial"/>
              </a:rPr>
              <a:t> </a:t>
            </a:r>
            <a:r>
              <a:rPr dirty="0" smtClean="0" sz="1200" spc="-20">
                <a:solidFill>
                  <a:srgbClr val="41A5F5"/>
                </a:solidFill>
                <a:latin typeface="Arial"/>
                <a:cs typeface="Arial"/>
              </a:rPr>
              <a:t> </a:t>
            </a:r>
            <a:r>
              <a:rPr dirty="0" smtClean="0" sz="1200" spc="-25">
                <a:solidFill>
                  <a:srgbClr val="41A5F5"/>
                </a:solidFill>
                <a:latin typeface="Arial"/>
                <a:cs typeface="Arial"/>
                <a:hlinkClick r:id="rId6"/>
              </a:rPr>
              <a:t>Age</a:t>
            </a:r>
            <a:r>
              <a:rPr dirty="0" smtClean="0" sz="1200" spc="-40">
                <a:solidFill>
                  <a:srgbClr val="41A5F5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mtClean="0" sz="1200" spc="5">
                <a:solidFill>
                  <a:srgbClr val="41A5F5"/>
                </a:solidFill>
                <a:latin typeface="Arial"/>
                <a:cs typeface="Arial"/>
                <a:hlinkClick r:id="rId6"/>
              </a:rPr>
              <a:t>in</a:t>
            </a:r>
            <a:r>
              <a:rPr dirty="0" smtClean="0" sz="1200" spc="-40">
                <a:solidFill>
                  <a:srgbClr val="41A5F5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mtClean="0" sz="1200" spc="-65">
                <a:solidFill>
                  <a:srgbClr val="41A5F5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1200" spc="-60">
                <a:solidFill>
                  <a:srgbClr val="41A5F5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1200" spc="-40">
                <a:solidFill>
                  <a:srgbClr val="41A5F5"/>
                </a:solidFill>
                <a:latin typeface="Arial"/>
                <a:cs typeface="Arial"/>
                <a:hlinkClick r:id="rId6"/>
              </a:rPr>
              <a:t>y</a:t>
            </a:r>
            <a:r>
              <a:rPr dirty="0" smtClean="0" sz="1200" spc="15" u="sng">
                <a:solidFill>
                  <a:srgbClr val="41A5F5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1200" spc="15" u="sng">
                <a:solidFill>
                  <a:srgbClr val="41A5F5"/>
                </a:solid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2431" y="1776411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39750" y="4921246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39750" y="5016496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>
                <a:latin typeface="Arial"/>
                <a:cs typeface="Arial"/>
              </a:rPr>
              <a:t>https://colab.research.google.com/drive/1Sz71eeOrCbxojybZzSRkEZh287-</a:t>
            </a:r>
            <a:r>
              <a:rPr dirty="0" smtClean="0" sz="800" spc="-3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iXqc#scroll</a:t>
            </a:r>
            <a:r>
              <a:rPr dirty="0" smtClean="0" sz="800" spc="-90">
                <a:latin typeface="Arial"/>
                <a:cs typeface="Arial"/>
              </a:rPr>
              <a:t>T</a:t>
            </a:r>
            <a:r>
              <a:rPr dirty="0" smtClean="0" sz="800" spc="0">
                <a:latin typeface="Arial"/>
                <a:cs typeface="Arial"/>
              </a:rPr>
              <a:t>o=ZdEeJTlhFFpA&amp;printMode=true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800">
                <a:latin typeface="Arial"/>
                <a:cs typeface="Arial"/>
              </a:rPr>
              <a:t>1</a:t>
            </a:fld>
            <a:r>
              <a:rPr dirty="0" smtClean="0" sz="800" spc="-10">
                <a:latin typeface="Arial"/>
                <a:cs typeface="Arial"/>
              </a:rPr>
              <a:t>/</a:t>
            </a:r>
            <a:r>
              <a:rPr dirty="0" smtClean="0" sz="800" spc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A5F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2020-08-31T21:46:50Z</dcterms:created>
  <dcterms:modified xsi:type="dcterms:W3CDTF">2020-08-31T21:46:50Z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2020-08-31T00:00:00Z</vt:filetime>
  </property>
  <property fmtid="{D5CDD505-2E9C-101B-9397-08002B2CF9AE}" pid="3" name="LastSaved">
    <vt:filetime>2020-08-31T00:00:00Z</vt:filetime>
  </property>
</Properties>
</file>