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95eb9d73c5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95eb9d73c5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94fa8d32f1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94fa8d32f1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94fa8d32f1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94fa8d32f1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95f1d604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95f1d604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95f1d6049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95f1d6049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95f1d60496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95f1d60496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95f1d60496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95f1d60496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95f1d60496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95f1d60496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95f1d60496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95f1d60496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933dbb378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933dbb378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95eb9d73c5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95eb9d73c5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95eb9d73c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95eb9d73c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4fa8d32f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4fa8d32f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4fa8d32f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94fa8d32f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4fa8d32f1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94fa8d32f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94fa8d32f1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94fa8d32f1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94fa8d32f1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94fa8d32f1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pSp>
        <p:nvGrpSpPr>
          <p:cNvPr id="54" name="Google Shape;54;p13"/>
          <p:cNvGrpSpPr/>
          <p:nvPr/>
        </p:nvGrpSpPr>
        <p:grpSpPr>
          <a:xfrm>
            <a:off x="1416725" y="842775"/>
            <a:ext cx="6224100" cy="3457932"/>
            <a:chOff x="1459950" y="497038"/>
            <a:chExt cx="6224100" cy="3457932"/>
          </a:xfrm>
        </p:grpSpPr>
        <p:pic>
          <p:nvPicPr>
            <p:cNvPr id="55" name="Google Shape;55;p13"/>
            <p:cNvPicPr preferRelativeResize="0"/>
            <p:nvPr/>
          </p:nvPicPr>
          <p:blipFill>
            <a:blip r:embed="rId3">
              <a:alphaModFix/>
            </a:blip>
            <a:stretch>
              <a:fillRect/>
            </a:stretch>
          </p:blipFill>
          <p:spPr>
            <a:xfrm>
              <a:off x="2491890" y="497037"/>
              <a:ext cx="4160223" cy="2496125"/>
            </a:xfrm>
            <a:prstGeom prst="rect">
              <a:avLst/>
            </a:prstGeom>
            <a:noFill/>
            <a:ln>
              <a:noFill/>
            </a:ln>
          </p:spPr>
        </p:pic>
        <p:sp>
          <p:nvSpPr>
            <p:cNvPr id="56" name="Google Shape;56;p13"/>
            <p:cNvSpPr txBox="1"/>
            <p:nvPr/>
          </p:nvSpPr>
          <p:spPr>
            <a:xfrm>
              <a:off x="1459950" y="2993170"/>
              <a:ext cx="6224100" cy="96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600">
                  <a:solidFill>
                    <a:srgbClr val="3674A5"/>
                  </a:solidFill>
                  <a:latin typeface="Calibri"/>
                  <a:ea typeface="Calibri"/>
                  <a:cs typeface="Calibri"/>
                  <a:sym typeface="Calibri"/>
                </a:rPr>
                <a:t>Python</a:t>
              </a:r>
              <a:r>
                <a:rPr b="1" lang="en" sz="4600">
                  <a:latin typeface="Calibri"/>
                  <a:ea typeface="Calibri"/>
                  <a:cs typeface="Calibri"/>
                  <a:sym typeface="Calibri"/>
                </a:rPr>
                <a:t> </a:t>
              </a:r>
              <a:r>
                <a:rPr b="1" lang="en" sz="4600">
                  <a:solidFill>
                    <a:srgbClr val="FED346"/>
                  </a:solidFill>
                  <a:latin typeface="Calibri"/>
                  <a:ea typeface="Calibri"/>
                  <a:cs typeface="Calibri"/>
                  <a:sym typeface="Calibri"/>
                </a:rPr>
                <a:t>Sequences</a:t>
              </a:r>
              <a:endParaRPr b="1" sz="4600">
                <a:solidFill>
                  <a:srgbClr val="FED346"/>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2"/>
          <p:cNvSpPr txBox="1"/>
          <p:nvPr>
            <p:ph type="title"/>
          </p:nvPr>
        </p:nvSpPr>
        <p:spPr>
          <a:xfrm>
            <a:off x="311700" y="336975"/>
            <a:ext cx="8520600" cy="572700"/>
          </a:xfrm>
          <a:prstGeom prst="rect">
            <a:avLst/>
          </a:prstGeom>
        </p:spPr>
        <p:txBody>
          <a:bodyPr anchorCtr="0" anchor="ctr" bIns="91425" lIns="91425" spcFirstLastPara="1" rIns="91425" wrap="square" tIns="91425">
            <a:noAutofit/>
          </a:bodyPr>
          <a:lstStyle/>
          <a:p>
            <a:pPr indent="0" lvl="0" marL="0" rtl="0" algn="l">
              <a:lnSpc>
                <a:spcPct val="115000"/>
              </a:lnSpc>
              <a:spcBef>
                <a:spcPts val="1400"/>
              </a:spcBef>
              <a:spcAft>
                <a:spcPts val="1400"/>
              </a:spcAft>
              <a:buNone/>
            </a:pPr>
            <a:r>
              <a:rPr b="1" lang="en">
                <a:latin typeface="Calibri"/>
                <a:ea typeface="Calibri"/>
                <a:cs typeface="Calibri"/>
                <a:sym typeface="Calibri"/>
              </a:rPr>
              <a:t>Tuple</a:t>
            </a:r>
            <a:r>
              <a:rPr b="1" lang="en">
                <a:latin typeface="Calibri"/>
                <a:ea typeface="Calibri"/>
                <a:cs typeface="Calibri"/>
                <a:sym typeface="Calibri"/>
              </a:rPr>
              <a:t> Operations</a:t>
            </a:r>
            <a:endParaRPr b="1">
              <a:latin typeface="Calibri"/>
              <a:ea typeface="Calibri"/>
              <a:cs typeface="Calibri"/>
              <a:sym typeface="Calibri"/>
            </a:endParaRPr>
          </a:p>
        </p:txBody>
      </p:sp>
      <p:sp>
        <p:nvSpPr>
          <p:cNvPr id="240" name="Google Shape;240;p22"/>
          <p:cNvSpPr txBox="1"/>
          <p:nvPr>
            <p:ph idx="1" type="body"/>
          </p:nvPr>
        </p:nvSpPr>
        <p:spPr>
          <a:xfrm>
            <a:off x="311700" y="1374375"/>
            <a:ext cx="8520600" cy="74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Calibri"/>
                <a:ea typeface="Calibri"/>
                <a:cs typeface="Calibri"/>
                <a:sym typeface="Calibri"/>
              </a:rPr>
              <a:t>Tuple</a:t>
            </a:r>
            <a:r>
              <a:rPr lang="en" sz="1600">
                <a:solidFill>
                  <a:srgbClr val="000000"/>
                </a:solidFill>
                <a:latin typeface="Calibri"/>
                <a:ea typeface="Calibri"/>
                <a:cs typeface="Calibri"/>
                <a:sym typeface="Calibri"/>
              </a:rPr>
              <a:t> can be iterated using index number. It also allow iteration using negative index. Let’s consider a tuple named </a:t>
            </a:r>
            <a:r>
              <a:rPr b="1" lang="en" sz="1600">
                <a:solidFill>
                  <a:srgbClr val="0B5394"/>
                </a:solidFill>
                <a:latin typeface="Calibri"/>
                <a:ea typeface="Calibri"/>
                <a:cs typeface="Calibri"/>
                <a:sym typeface="Calibri"/>
              </a:rPr>
              <a:t>t</a:t>
            </a:r>
            <a:r>
              <a:rPr lang="en" sz="1600">
                <a:solidFill>
                  <a:srgbClr val="000000"/>
                </a:solidFill>
                <a:latin typeface="Calibri"/>
                <a:ea typeface="Calibri"/>
                <a:cs typeface="Calibri"/>
                <a:sym typeface="Calibri"/>
              </a:rPr>
              <a:t>. </a:t>
            </a:r>
            <a:endParaRPr sz="1600">
              <a:solidFill>
                <a:srgbClr val="000000"/>
              </a:solidFill>
              <a:latin typeface="Calibri"/>
              <a:ea typeface="Calibri"/>
              <a:cs typeface="Calibri"/>
              <a:sym typeface="Calibri"/>
            </a:endParaRPr>
          </a:p>
          <a:p>
            <a:pPr indent="0" lvl="0" marL="0" rtl="0" algn="l">
              <a:spcBef>
                <a:spcPts val="1600"/>
              </a:spcBef>
              <a:spcAft>
                <a:spcPts val="1600"/>
              </a:spcAft>
              <a:buNone/>
            </a:pPr>
            <a:r>
              <a:t/>
            </a:r>
            <a:endParaRPr sz="1600">
              <a:solidFill>
                <a:srgbClr val="000000"/>
              </a:solidFill>
              <a:latin typeface="Calibri"/>
              <a:ea typeface="Calibri"/>
              <a:cs typeface="Calibri"/>
              <a:sym typeface="Calibri"/>
            </a:endParaRPr>
          </a:p>
        </p:txBody>
      </p:sp>
      <p:sp>
        <p:nvSpPr>
          <p:cNvPr id="241" name="Google Shape;241;p22"/>
          <p:cNvSpPr txBox="1"/>
          <p:nvPr/>
        </p:nvSpPr>
        <p:spPr>
          <a:xfrm>
            <a:off x="311700" y="909675"/>
            <a:ext cx="8520600" cy="46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800">
                <a:solidFill>
                  <a:srgbClr val="434343"/>
                </a:solidFill>
                <a:latin typeface="Calibri"/>
                <a:ea typeface="Calibri"/>
                <a:cs typeface="Calibri"/>
                <a:sym typeface="Calibri"/>
              </a:rPr>
              <a:t>Iterating Tuple</a:t>
            </a:r>
            <a:endParaRPr b="1">
              <a:latin typeface="Calibri"/>
              <a:ea typeface="Calibri"/>
              <a:cs typeface="Calibri"/>
              <a:sym typeface="Calibri"/>
            </a:endParaRPr>
          </a:p>
        </p:txBody>
      </p:sp>
      <p:grpSp>
        <p:nvGrpSpPr>
          <p:cNvPr id="242" name="Google Shape;242;p22"/>
          <p:cNvGrpSpPr/>
          <p:nvPr/>
        </p:nvGrpSpPr>
        <p:grpSpPr>
          <a:xfrm>
            <a:off x="642863" y="2277375"/>
            <a:ext cx="7858275" cy="1089250"/>
            <a:chOff x="689275" y="2115275"/>
            <a:chExt cx="7858275" cy="1089250"/>
          </a:xfrm>
        </p:grpSpPr>
        <p:grpSp>
          <p:nvGrpSpPr>
            <p:cNvPr id="243" name="Google Shape;243;p22"/>
            <p:cNvGrpSpPr/>
            <p:nvPr/>
          </p:nvGrpSpPr>
          <p:grpSpPr>
            <a:xfrm>
              <a:off x="2868900" y="2458713"/>
              <a:ext cx="3406200" cy="378300"/>
              <a:chOff x="2841575" y="2042275"/>
              <a:chExt cx="3406200" cy="378300"/>
            </a:xfrm>
          </p:grpSpPr>
          <p:sp>
            <p:nvSpPr>
              <p:cNvPr id="244" name="Google Shape;244;p22"/>
              <p:cNvSpPr/>
              <p:nvPr/>
            </p:nvSpPr>
            <p:spPr>
              <a:xfrm>
                <a:off x="5452475" y="2042275"/>
                <a:ext cx="7953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2"/>
              <p:cNvSpPr/>
              <p:nvPr/>
            </p:nvSpPr>
            <p:spPr>
              <a:xfrm>
                <a:off x="4657175" y="2042275"/>
                <a:ext cx="7953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2"/>
              <p:cNvSpPr/>
              <p:nvPr/>
            </p:nvSpPr>
            <p:spPr>
              <a:xfrm>
                <a:off x="4203275" y="2042275"/>
                <a:ext cx="4539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2"/>
              <p:cNvSpPr/>
              <p:nvPr/>
            </p:nvSpPr>
            <p:spPr>
              <a:xfrm>
                <a:off x="3749375" y="2042275"/>
                <a:ext cx="4539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2"/>
              <p:cNvSpPr/>
              <p:nvPr/>
            </p:nvSpPr>
            <p:spPr>
              <a:xfrm>
                <a:off x="3295475" y="2042275"/>
                <a:ext cx="4539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2"/>
              <p:cNvSpPr/>
              <p:nvPr/>
            </p:nvSpPr>
            <p:spPr>
              <a:xfrm>
                <a:off x="2841575" y="2042275"/>
                <a:ext cx="4539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 name="Google Shape;250;p22"/>
            <p:cNvGrpSpPr/>
            <p:nvPr/>
          </p:nvGrpSpPr>
          <p:grpSpPr>
            <a:xfrm>
              <a:off x="2876050" y="2459225"/>
              <a:ext cx="3391900" cy="372900"/>
              <a:chOff x="2848725" y="2344925"/>
              <a:chExt cx="3391900" cy="372900"/>
            </a:xfrm>
          </p:grpSpPr>
          <p:sp>
            <p:nvSpPr>
              <p:cNvPr id="251" name="Google Shape;251;p22"/>
              <p:cNvSpPr txBox="1"/>
              <p:nvPr/>
            </p:nvSpPr>
            <p:spPr>
              <a:xfrm>
                <a:off x="3703575" y="2344925"/>
                <a:ext cx="4548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4.5</a:t>
                </a:r>
                <a:endParaRPr/>
              </a:p>
            </p:txBody>
          </p:sp>
          <p:grpSp>
            <p:nvGrpSpPr>
              <p:cNvPr id="252" name="Google Shape;252;p22"/>
              <p:cNvGrpSpPr/>
              <p:nvPr/>
            </p:nvGrpSpPr>
            <p:grpSpPr>
              <a:xfrm>
                <a:off x="2848725" y="2350325"/>
                <a:ext cx="3391900" cy="367500"/>
                <a:chOff x="2848725" y="2350325"/>
                <a:chExt cx="3391900" cy="367500"/>
              </a:xfrm>
            </p:grpSpPr>
            <p:sp>
              <p:nvSpPr>
                <p:cNvPr id="253" name="Google Shape;253;p22"/>
                <p:cNvSpPr txBox="1"/>
                <p:nvPr/>
              </p:nvSpPr>
              <p:spPr>
                <a:xfrm>
                  <a:off x="2848725" y="2350325"/>
                  <a:ext cx="3999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54" name="Google Shape;254;p22"/>
                <p:cNvSpPr txBox="1"/>
                <p:nvPr/>
              </p:nvSpPr>
              <p:spPr>
                <a:xfrm>
                  <a:off x="3303675" y="2350325"/>
                  <a:ext cx="3999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255" name="Google Shape;255;p22"/>
                <p:cNvSpPr txBox="1"/>
                <p:nvPr/>
              </p:nvSpPr>
              <p:spPr>
                <a:xfrm>
                  <a:off x="4158375" y="2350325"/>
                  <a:ext cx="4548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7.3</a:t>
                  </a:r>
                  <a:endParaRPr/>
                </a:p>
              </p:txBody>
            </p:sp>
            <p:sp>
              <p:nvSpPr>
                <p:cNvPr id="256" name="Google Shape;256;p22"/>
                <p:cNvSpPr txBox="1"/>
                <p:nvPr/>
              </p:nvSpPr>
              <p:spPr>
                <a:xfrm>
                  <a:off x="4631600" y="2350325"/>
                  <a:ext cx="7953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python</a:t>
                  </a:r>
                  <a:endParaRPr/>
                </a:p>
              </p:txBody>
            </p:sp>
            <p:sp>
              <p:nvSpPr>
                <p:cNvPr id="257" name="Google Shape;257;p22"/>
                <p:cNvSpPr txBox="1"/>
                <p:nvPr/>
              </p:nvSpPr>
              <p:spPr>
                <a:xfrm>
                  <a:off x="5445325" y="2350325"/>
                  <a:ext cx="7953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pandas</a:t>
                  </a:r>
                  <a:endParaRPr/>
                </a:p>
              </p:txBody>
            </p:sp>
          </p:grpSp>
        </p:grpSp>
        <p:grpSp>
          <p:nvGrpSpPr>
            <p:cNvPr id="258" name="Google Shape;258;p22"/>
            <p:cNvGrpSpPr/>
            <p:nvPr/>
          </p:nvGrpSpPr>
          <p:grpSpPr>
            <a:xfrm>
              <a:off x="2868900" y="2115275"/>
              <a:ext cx="3239425" cy="367500"/>
              <a:chOff x="2868900" y="2115275"/>
              <a:chExt cx="3239425" cy="367500"/>
            </a:xfrm>
          </p:grpSpPr>
          <p:sp>
            <p:nvSpPr>
              <p:cNvPr id="259" name="Google Shape;259;p22"/>
              <p:cNvSpPr txBox="1"/>
              <p:nvPr/>
            </p:nvSpPr>
            <p:spPr>
              <a:xfrm>
                <a:off x="2868900" y="21152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a:t>
                </a:r>
                <a:r>
                  <a:rPr lang="en" sz="1200"/>
                  <a:t>[0]</a:t>
                </a:r>
                <a:endParaRPr sz="1200"/>
              </a:p>
            </p:txBody>
          </p:sp>
          <p:sp>
            <p:nvSpPr>
              <p:cNvPr id="260" name="Google Shape;260;p22"/>
              <p:cNvSpPr txBox="1"/>
              <p:nvPr/>
            </p:nvSpPr>
            <p:spPr>
              <a:xfrm>
                <a:off x="3317100" y="21152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a:t>
                </a:r>
                <a:r>
                  <a:rPr lang="en" sz="1200"/>
                  <a:t>[1]</a:t>
                </a:r>
                <a:endParaRPr sz="1200"/>
              </a:p>
            </p:txBody>
          </p:sp>
          <p:sp>
            <p:nvSpPr>
              <p:cNvPr id="261" name="Google Shape;261;p22"/>
              <p:cNvSpPr txBox="1"/>
              <p:nvPr/>
            </p:nvSpPr>
            <p:spPr>
              <a:xfrm>
                <a:off x="3764550" y="21152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a:t>
                </a:r>
                <a:r>
                  <a:rPr lang="en" sz="1200"/>
                  <a:t>[2]</a:t>
                </a:r>
                <a:endParaRPr sz="1200"/>
              </a:p>
            </p:txBody>
          </p:sp>
          <p:sp>
            <p:nvSpPr>
              <p:cNvPr id="262" name="Google Shape;262;p22"/>
              <p:cNvSpPr txBox="1"/>
              <p:nvPr/>
            </p:nvSpPr>
            <p:spPr>
              <a:xfrm>
                <a:off x="5660125" y="21152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a:t>
                </a:r>
                <a:r>
                  <a:rPr lang="en" sz="1200"/>
                  <a:t>[5]</a:t>
                </a:r>
                <a:endParaRPr sz="1200"/>
              </a:p>
            </p:txBody>
          </p:sp>
          <p:sp>
            <p:nvSpPr>
              <p:cNvPr id="263" name="Google Shape;263;p22"/>
              <p:cNvSpPr txBox="1"/>
              <p:nvPr/>
            </p:nvSpPr>
            <p:spPr>
              <a:xfrm>
                <a:off x="4861625" y="21152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a:t>
                </a:r>
                <a:r>
                  <a:rPr lang="en" sz="1200"/>
                  <a:t>[4]</a:t>
                </a:r>
                <a:endParaRPr sz="1200"/>
              </a:p>
            </p:txBody>
          </p:sp>
          <p:sp>
            <p:nvSpPr>
              <p:cNvPr id="264" name="Google Shape;264;p22"/>
              <p:cNvSpPr txBox="1"/>
              <p:nvPr/>
            </p:nvSpPr>
            <p:spPr>
              <a:xfrm>
                <a:off x="4231500" y="21152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a:t>
                </a:r>
                <a:r>
                  <a:rPr lang="en" sz="1200"/>
                  <a:t>[3]</a:t>
                </a:r>
                <a:endParaRPr sz="1200"/>
              </a:p>
            </p:txBody>
          </p:sp>
        </p:grpSp>
        <p:grpSp>
          <p:nvGrpSpPr>
            <p:cNvPr id="265" name="Google Shape;265;p22"/>
            <p:cNvGrpSpPr/>
            <p:nvPr/>
          </p:nvGrpSpPr>
          <p:grpSpPr>
            <a:xfrm>
              <a:off x="2828700" y="2837025"/>
              <a:ext cx="3319825" cy="367500"/>
              <a:chOff x="2828700" y="2837025"/>
              <a:chExt cx="3319825" cy="367500"/>
            </a:xfrm>
          </p:grpSpPr>
          <p:sp>
            <p:nvSpPr>
              <p:cNvPr id="266" name="Google Shape;266;p22"/>
              <p:cNvSpPr txBox="1"/>
              <p:nvPr/>
            </p:nvSpPr>
            <p:spPr>
              <a:xfrm>
                <a:off x="2828700" y="2837025"/>
                <a:ext cx="5286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a:t>
                </a:r>
                <a:r>
                  <a:rPr lang="en" sz="1200"/>
                  <a:t>[-6]</a:t>
                </a:r>
                <a:endParaRPr sz="1200"/>
              </a:p>
            </p:txBody>
          </p:sp>
          <p:sp>
            <p:nvSpPr>
              <p:cNvPr id="267" name="Google Shape;267;p22"/>
              <p:cNvSpPr txBox="1"/>
              <p:nvPr/>
            </p:nvSpPr>
            <p:spPr>
              <a:xfrm>
                <a:off x="3276900" y="2837025"/>
                <a:ext cx="5286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a:t>
                </a:r>
                <a:r>
                  <a:rPr lang="en" sz="1200"/>
                  <a:t>[-5]</a:t>
                </a:r>
                <a:endParaRPr sz="1200"/>
              </a:p>
            </p:txBody>
          </p:sp>
          <p:sp>
            <p:nvSpPr>
              <p:cNvPr id="268" name="Google Shape;268;p22"/>
              <p:cNvSpPr txBox="1"/>
              <p:nvPr/>
            </p:nvSpPr>
            <p:spPr>
              <a:xfrm>
                <a:off x="3724350" y="2837025"/>
                <a:ext cx="5286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a:t>
                </a:r>
                <a:r>
                  <a:rPr lang="en" sz="1200"/>
                  <a:t>[-4]</a:t>
                </a:r>
                <a:endParaRPr sz="1200"/>
              </a:p>
            </p:txBody>
          </p:sp>
          <p:sp>
            <p:nvSpPr>
              <p:cNvPr id="269" name="Google Shape;269;p22"/>
              <p:cNvSpPr txBox="1"/>
              <p:nvPr/>
            </p:nvSpPr>
            <p:spPr>
              <a:xfrm>
                <a:off x="5619925" y="2837025"/>
                <a:ext cx="5286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a:t>
                </a:r>
                <a:r>
                  <a:rPr lang="en" sz="1200"/>
                  <a:t>[-1]</a:t>
                </a:r>
                <a:endParaRPr sz="1200"/>
              </a:p>
            </p:txBody>
          </p:sp>
          <p:sp>
            <p:nvSpPr>
              <p:cNvPr id="270" name="Google Shape;270;p22"/>
              <p:cNvSpPr txBox="1"/>
              <p:nvPr/>
            </p:nvSpPr>
            <p:spPr>
              <a:xfrm>
                <a:off x="4821425" y="2837025"/>
                <a:ext cx="5286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a:t>
                </a:r>
                <a:r>
                  <a:rPr lang="en" sz="1200"/>
                  <a:t>[-2]</a:t>
                </a:r>
                <a:endParaRPr sz="1200"/>
              </a:p>
            </p:txBody>
          </p:sp>
          <p:sp>
            <p:nvSpPr>
              <p:cNvPr id="271" name="Google Shape;271;p22"/>
              <p:cNvSpPr txBox="1"/>
              <p:nvPr/>
            </p:nvSpPr>
            <p:spPr>
              <a:xfrm>
                <a:off x="4191300" y="2837025"/>
                <a:ext cx="5286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a:t>
                </a:r>
                <a:r>
                  <a:rPr lang="en" sz="1200"/>
                  <a:t>[-3]</a:t>
                </a:r>
                <a:endParaRPr sz="1200"/>
              </a:p>
            </p:txBody>
          </p:sp>
        </p:grpSp>
        <p:sp>
          <p:nvSpPr>
            <p:cNvPr id="272" name="Google Shape;272;p22"/>
            <p:cNvSpPr txBox="1"/>
            <p:nvPr/>
          </p:nvSpPr>
          <p:spPr>
            <a:xfrm>
              <a:off x="689275" y="2131035"/>
              <a:ext cx="1912500" cy="336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latin typeface="Calibri"/>
                  <a:ea typeface="Calibri"/>
                  <a:cs typeface="Calibri"/>
                  <a:sym typeface="Calibri"/>
                </a:rPr>
                <a:t>normal iteration</a:t>
              </a:r>
              <a:endParaRPr sz="1200">
                <a:latin typeface="Calibri"/>
                <a:ea typeface="Calibri"/>
                <a:cs typeface="Calibri"/>
                <a:sym typeface="Calibri"/>
              </a:endParaRPr>
            </a:p>
          </p:txBody>
        </p:sp>
        <p:sp>
          <p:nvSpPr>
            <p:cNvPr id="273" name="Google Shape;273;p22"/>
            <p:cNvSpPr txBox="1"/>
            <p:nvPr/>
          </p:nvSpPr>
          <p:spPr>
            <a:xfrm>
              <a:off x="6512950" y="2837025"/>
              <a:ext cx="2034600" cy="36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alibri"/>
                  <a:ea typeface="Calibri"/>
                  <a:cs typeface="Calibri"/>
                  <a:sym typeface="Calibri"/>
                </a:rPr>
                <a:t>iteration using negative index</a:t>
              </a:r>
              <a:endParaRPr sz="1200">
                <a:latin typeface="Calibri"/>
                <a:ea typeface="Calibri"/>
                <a:cs typeface="Calibri"/>
                <a:sym typeface="Calibri"/>
              </a:endParaRPr>
            </a:p>
          </p:txBody>
        </p:sp>
        <p:cxnSp>
          <p:nvCxnSpPr>
            <p:cNvPr id="274" name="Google Shape;274;p22"/>
            <p:cNvCxnSpPr/>
            <p:nvPr/>
          </p:nvCxnSpPr>
          <p:spPr>
            <a:xfrm>
              <a:off x="2559000" y="2299025"/>
              <a:ext cx="291900" cy="0"/>
            </a:xfrm>
            <a:prstGeom prst="straightConnector1">
              <a:avLst/>
            </a:prstGeom>
            <a:noFill/>
            <a:ln cap="flat" cmpd="sng" w="9525">
              <a:solidFill>
                <a:schemeClr val="dk2"/>
              </a:solidFill>
              <a:prstDash val="solid"/>
              <a:round/>
              <a:headEnd len="med" w="med" type="none"/>
              <a:tailEnd len="med" w="med" type="triangle"/>
            </a:ln>
          </p:spPr>
        </p:cxnSp>
        <p:cxnSp>
          <p:nvCxnSpPr>
            <p:cNvPr id="275" name="Google Shape;275;p22"/>
            <p:cNvCxnSpPr/>
            <p:nvPr/>
          </p:nvCxnSpPr>
          <p:spPr>
            <a:xfrm rot="10800000">
              <a:off x="6202438" y="3020775"/>
              <a:ext cx="310500" cy="0"/>
            </a:xfrm>
            <a:prstGeom prst="straightConnector1">
              <a:avLst/>
            </a:prstGeom>
            <a:noFill/>
            <a:ln cap="flat" cmpd="sng" w="9525">
              <a:solidFill>
                <a:schemeClr val="dk2"/>
              </a:solidFill>
              <a:prstDash val="solid"/>
              <a:round/>
              <a:headEnd len="med" w="med" type="none"/>
              <a:tailEnd len="med" w="med" type="triangle"/>
            </a:ln>
          </p:spPr>
        </p:cxnSp>
      </p:grpSp>
      <p:pic>
        <p:nvPicPr>
          <p:cNvPr id="276" name="Google Shape;276;p22"/>
          <p:cNvPicPr preferRelativeResize="0"/>
          <p:nvPr/>
        </p:nvPicPr>
        <p:blipFill>
          <a:blip r:embed="rId3">
            <a:alphaModFix/>
          </a:blip>
          <a:stretch>
            <a:fillRect/>
          </a:stretch>
        </p:blipFill>
        <p:spPr>
          <a:xfrm>
            <a:off x="2514600" y="3595100"/>
            <a:ext cx="4114800" cy="1238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3"/>
          <p:cNvSpPr txBox="1"/>
          <p:nvPr>
            <p:ph type="title"/>
          </p:nvPr>
        </p:nvSpPr>
        <p:spPr>
          <a:xfrm>
            <a:off x="311700" y="336975"/>
            <a:ext cx="8520600" cy="572700"/>
          </a:xfrm>
          <a:prstGeom prst="rect">
            <a:avLst/>
          </a:prstGeom>
        </p:spPr>
        <p:txBody>
          <a:bodyPr anchorCtr="0" anchor="ctr" bIns="91425" lIns="91425" spcFirstLastPara="1" rIns="91425" wrap="square" tIns="91425">
            <a:noAutofit/>
          </a:bodyPr>
          <a:lstStyle/>
          <a:p>
            <a:pPr indent="0" lvl="0" marL="0" rtl="0" algn="l">
              <a:lnSpc>
                <a:spcPct val="115000"/>
              </a:lnSpc>
              <a:spcBef>
                <a:spcPts val="1400"/>
              </a:spcBef>
              <a:spcAft>
                <a:spcPts val="1400"/>
              </a:spcAft>
              <a:buNone/>
            </a:pPr>
            <a:r>
              <a:rPr b="1" lang="en">
                <a:latin typeface="Calibri"/>
                <a:ea typeface="Calibri"/>
                <a:cs typeface="Calibri"/>
                <a:sym typeface="Calibri"/>
              </a:rPr>
              <a:t>Tuple</a:t>
            </a:r>
            <a:r>
              <a:rPr b="1" lang="en">
                <a:latin typeface="Calibri"/>
                <a:ea typeface="Calibri"/>
                <a:cs typeface="Calibri"/>
                <a:sym typeface="Calibri"/>
              </a:rPr>
              <a:t> Operations</a:t>
            </a:r>
            <a:endParaRPr b="1">
              <a:latin typeface="Calibri"/>
              <a:ea typeface="Calibri"/>
              <a:cs typeface="Calibri"/>
              <a:sym typeface="Calibri"/>
            </a:endParaRPr>
          </a:p>
        </p:txBody>
      </p:sp>
      <p:sp>
        <p:nvSpPr>
          <p:cNvPr id="282" name="Google Shape;282;p23"/>
          <p:cNvSpPr txBox="1"/>
          <p:nvPr>
            <p:ph idx="1" type="body"/>
          </p:nvPr>
        </p:nvSpPr>
        <p:spPr>
          <a:xfrm>
            <a:off x="311700" y="1374375"/>
            <a:ext cx="8520600" cy="741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000000"/>
                </a:solidFill>
                <a:latin typeface="Calibri"/>
                <a:ea typeface="Calibri"/>
                <a:cs typeface="Calibri"/>
                <a:sym typeface="Calibri"/>
              </a:rPr>
              <a:t>New elements can be inserted into tuple. This can be done using </a:t>
            </a:r>
            <a:r>
              <a:rPr b="1" lang="en" sz="1600">
                <a:solidFill>
                  <a:srgbClr val="0B5394"/>
                </a:solidFill>
                <a:latin typeface="Calibri"/>
                <a:ea typeface="Calibri"/>
                <a:cs typeface="Calibri"/>
                <a:sym typeface="Calibri"/>
              </a:rPr>
              <a:t>+=</a:t>
            </a:r>
            <a:r>
              <a:rPr lang="en" sz="1600">
                <a:solidFill>
                  <a:srgbClr val="000000"/>
                </a:solidFill>
                <a:latin typeface="Calibri"/>
                <a:ea typeface="Calibri"/>
                <a:cs typeface="Calibri"/>
                <a:sym typeface="Calibri"/>
              </a:rPr>
              <a:t> operat</a:t>
            </a:r>
            <a:r>
              <a:rPr lang="en" sz="1600">
                <a:solidFill>
                  <a:schemeClr val="dk1"/>
                </a:solidFill>
                <a:latin typeface="Calibri"/>
                <a:ea typeface="Calibri"/>
                <a:cs typeface="Calibri"/>
                <a:sym typeface="Calibri"/>
              </a:rPr>
              <a:t>. This incerts the new value at the end of the tuple.</a:t>
            </a:r>
            <a:endParaRPr sz="1600">
              <a:solidFill>
                <a:srgbClr val="BF9000"/>
              </a:solidFill>
              <a:latin typeface="Calibri"/>
              <a:ea typeface="Calibri"/>
              <a:cs typeface="Calibri"/>
              <a:sym typeface="Calibri"/>
            </a:endParaRPr>
          </a:p>
        </p:txBody>
      </p:sp>
      <p:sp>
        <p:nvSpPr>
          <p:cNvPr id="283" name="Google Shape;283;p23"/>
          <p:cNvSpPr txBox="1"/>
          <p:nvPr/>
        </p:nvSpPr>
        <p:spPr>
          <a:xfrm>
            <a:off x="311700" y="909675"/>
            <a:ext cx="8520600" cy="46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800">
                <a:solidFill>
                  <a:srgbClr val="434343"/>
                </a:solidFill>
                <a:latin typeface="Calibri"/>
                <a:ea typeface="Calibri"/>
                <a:cs typeface="Calibri"/>
                <a:sym typeface="Calibri"/>
              </a:rPr>
              <a:t>Inserting into Tuple</a:t>
            </a:r>
            <a:endParaRPr b="1">
              <a:latin typeface="Calibri"/>
              <a:ea typeface="Calibri"/>
              <a:cs typeface="Calibri"/>
              <a:sym typeface="Calibri"/>
            </a:endParaRPr>
          </a:p>
        </p:txBody>
      </p:sp>
      <p:grpSp>
        <p:nvGrpSpPr>
          <p:cNvPr id="284" name="Google Shape;284;p23"/>
          <p:cNvGrpSpPr/>
          <p:nvPr/>
        </p:nvGrpSpPr>
        <p:grpSpPr>
          <a:xfrm>
            <a:off x="3181213" y="2805550"/>
            <a:ext cx="3391900" cy="372900"/>
            <a:chOff x="2848725" y="2344925"/>
            <a:chExt cx="3391900" cy="372900"/>
          </a:xfrm>
        </p:grpSpPr>
        <p:sp>
          <p:nvSpPr>
            <p:cNvPr id="285" name="Google Shape;285;p23"/>
            <p:cNvSpPr txBox="1"/>
            <p:nvPr/>
          </p:nvSpPr>
          <p:spPr>
            <a:xfrm>
              <a:off x="3703575" y="2344925"/>
              <a:ext cx="4548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4.5</a:t>
              </a:r>
              <a:endParaRPr/>
            </a:p>
          </p:txBody>
        </p:sp>
        <p:grpSp>
          <p:nvGrpSpPr>
            <p:cNvPr id="286" name="Google Shape;286;p23"/>
            <p:cNvGrpSpPr/>
            <p:nvPr/>
          </p:nvGrpSpPr>
          <p:grpSpPr>
            <a:xfrm>
              <a:off x="2848725" y="2350325"/>
              <a:ext cx="3391900" cy="367500"/>
              <a:chOff x="2848725" y="2350325"/>
              <a:chExt cx="3391900" cy="367500"/>
            </a:xfrm>
          </p:grpSpPr>
          <p:sp>
            <p:nvSpPr>
              <p:cNvPr id="287" name="Google Shape;287;p23"/>
              <p:cNvSpPr txBox="1"/>
              <p:nvPr/>
            </p:nvSpPr>
            <p:spPr>
              <a:xfrm>
                <a:off x="2848725" y="2350325"/>
                <a:ext cx="3999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88" name="Google Shape;288;p23"/>
              <p:cNvSpPr txBox="1"/>
              <p:nvPr/>
            </p:nvSpPr>
            <p:spPr>
              <a:xfrm>
                <a:off x="3303675" y="2350325"/>
                <a:ext cx="3999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289" name="Google Shape;289;p23"/>
              <p:cNvSpPr txBox="1"/>
              <p:nvPr/>
            </p:nvSpPr>
            <p:spPr>
              <a:xfrm>
                <a:off x="4158375" y="2350325"/>
                <a:ext cx="4548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7.3</a:t>
                </a:r>
                <a:endParaRPr/>
              </a:p>
            </p:txBody>
          </p:sp>
          <p:sp>
            <p:nvSpPr>
              <p:cNvPr id="290" name="Google Shape;290;p23"/>
              <p:cNvSpPr txBox="1"/>
              <p:nvPr/>
            </p:nvSpPr>
            <p:spPr>
              <a:xfrm>
                <a:off x="4631600" y="2350325"/>
                <a:ext cx="7953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python</a:t>
                </a:r>
                <a:endParaRPr/>
              </a:p>
            </p:txBody>
          </p:sp>
          <p:sp>
            <p:nvSpPr>
              <p:cNvPr id="291" name="Google Shape;291;p23"/>
              <p:cNvSpPr txBox="1"/>
              <p:nvPr/>
            </p:nvSpPr>
            <p:spPr>
              <a:xfrm>
                <a:off x="5445325" y="2350325"/>
                <a:ext cx="7953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pandas</a:t>
                </a:r>
                <a:endParaRPr/>
              </a:p>
            </p:txBody>
          </p:sp>
        </p:grpSp>
      </p:grpSp>
      <p:grpSp>
        <p:nvGrpSpPr>
          <p:cNvPr id="292" name="Google Shape;292;p23"/>
          <p:cNvGrpSpPr/>
          <p:nvPr/>
        </p:nvGrpSpPr>
        <p:grpSpPr>
          <a:xfrm>
            <a:off x="3181213" y="2802838"/>
            <a:ext cx="3406200" cy="378300"/>
            <a:chOff x="2841575" y="2042275"/>
            <a:chExt cx="3406200" cy="378300"/>
          </a:xfrm>
        </p:grpSpPr>
        <p:sp>
          <p:nvSpPr>
            <p:cNvPr id="293" name="Google Shape;293;p23"/>
            <p:cNvSpPr/>
            <p:nvPr/>
          </p:nvSpPr>
          <p:spPr>
            <a:xfrm>
              <a:off x="5452475" y="2042275"/>
              <a:ext cx="7953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3"/>
            <p:cNvSpPr/>
            <p:nvPr/>
          </p:nvSpPr>
          <p:spPr>
            <a:xfrm>
              <a:off x="4657175" y="2042275"/>
              <a:ext cx="7953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3"/>
            <p:cNvSpPr/>
            <p:nvPr/>
          </p:nvSpPr>
          <p:spPr>
            <a:xfrm>
              <a:off x="4203275" y="2042275"/>
              <a:ext cx="4539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3"/>
            <p:cNvSpPr/>
            <p:nvPr/>
          </p:nvSpPr>
          <p:spPr>
            <a:xfrm>
              <a:off x="3749375" y="2042275"/>
              <a:ext cx="4539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3"/>
            <p:cNvSpPr/>
            <p:nvPr/>
          </p:nvSpPr>
          <p:spPr>
            <a:xfrm>
              <a:off x="3295475" y="2042275"/>
              <a:ext cx="4539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3"/>
            <p:cNvSpPr/>
            <p:nvPr/>
          </p:nvSpPr>
          <p:spPr>
            <a:xfrm>
              <a:off x="2841575" y="2042275"/>
              <a:ext cx="4539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23"/>
          <p:cNvGrpSpPr/>
          <p:nvPr/>
        </p:nvGrpSpPr>
        <p:grpSpPr>
          <a:xfrm>
            <a:off x="3181213" y="2459400"/>
            <a:ext cx="3239425" cy="367500"/>
            <a:chOff x="2822488" y="2277375"/>
            <a:chExt cx="3239425" cy="367500"/>
          </a:xfrm>
        </p:grpSpPr>
        <p:sp>
          <p:nvSpPr>
            <p:cNvPr id="300" name="Google Shape;300;p23"/>
            <p:cNvSpPr txBox="1"/>
            <p:nvPr/>
          </p:nvSpPr>
          <p:spPr>
            <a:xfrm>
              <a:off x="2822488" y="22773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a:t>
              </a:r>
              <a:r>
                <a:rPr lang="en" sz="1200"/>
                <a:t>[0]</a:t>
              </a:r>
              <a:endParaRPr sz="1200"/>
            </a:p>
          </p:txBody>
        </p:sp>
        <p:sp>
          <p:nvSpPr>
            <p:cNvPr id="301" name="Google Shape;301;p23"/>
            <p:cNvSpPr txBox="1"/>
            <p:nvPr/>
          </p:nvSpPr>
          <p:spPr>
            <a:xfrm>
              <a:off x="3270688" y="22773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a:t>
              </a:r>
              <a:r>
                <a:rPr lang="en" sz="1200"/>
                <a:t>[1]</a:t>
              </a:r>
              <a:endParaRPr sz="1200"/>
            </a:p>
          </p:txBody>
        </p:sp>
        <p:sp>
          <p:nvSpPr>
            <p:cNvPr id="302" name="Google Shape;302;p23"/>
            <p:cNvSpPr txBox="1"/>
            <p:nvPr/>
          </p:nvSpPr>
          <p:spPr>
            <a:xfrm>
              <a:off x="3718138" y="22773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a:t>
              </a:r>
              <a:r>
                <a:rPr lang="en" sz="1200"/>
                <a:t>[2]</a:t>
              </a:r>
              <a:endParaRPr sz="1200"/>
            </a:p>
          </p:txBody>
        </p:sp>
        <p:sp>
          <p:nvSpPr>
            <p:cNvPr id="303" name="Google Shape;303;p23"/>
            <p:cNvSpPr txBox="1"/>
            <p:nvPr/>
          </p:nvSpPr>
          <p:spPr>
            <a:xfrm>
              <a:off x="5613713" y="22773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a:t>
              </a:r>
              <a:r>
                <a:rPr lang="en" sz="1200"/>
                <a:t>[5]</a:t>
              </a:r>
              <a:endParaRPr sz="1200"/>
            </a:p>
          </p:txBody>
        </p:sp>
        <p:sp>
          <p:nvSpPr>
            <p:cNvPr id="304" name="Google Shape;304;p23"/>
            <p:cNvSpPr txBox="1"/>
            <p:nvPr/>
          </p:nvSpPr>
          <p:spPr>
            <a:xfrm>
              <a:off x="4815213" y="22773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a:t>
              </a:r>
              <a:r>
                <a:rPr lang="en" sz="1200"/>
                <a:t>[4]</a:t>
              </a:r>
              <a:endParaRPr sz="1200"/>
            </a:p>
          </p:txBody>
        </p:sp>
        <p:sp>
          <p:nvSpPr>
            <p:cNvPr id="305" name="Google Shape;305;p23"/>
            <p:cNvSpPr txBox="1"/>
            <p:nvPr/>
          </p:nvSpPr>
          <p:spPr>
            <a:xfrm>
              <a:off x="4185088" y="22773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a:t>
              </a:r>
              <a:r>
                <a:rPr lang="en" sz="1200"/>
                <a:t>[3]</a:t>
              </a:r>
              <a:endParaRPr sz="1200"/>
            </a:p>
          </p:txBody>
        </p:sp>
      </p:grpSp>
      <p:grpSp>
        <p:nvGrpSpPr>
          <p:cNvPr id="306" name="Google Shape;306;p23"/>
          <p:cNvGrpSpPr/>
          <p:nvPr/>
        </p:nvGrpSpPr>
        <p:grpSpPr>
          <a:xfrm>
            <a:off x="3181213" y="4003363"/>
            <a:ext cx="3406200" cy="378300"/>
            <a:chOff x="2841575" y="2042275"/>
            <a:chExt cx="3406200" cy="378300"/>
          </a:xfrm>
        </p:grpSpPr>
        <p:sp>
          <p:nvSpPr>
            <p:cNvPr id="307" name="Google Shape;307;p23"/>
            <p:cNvSpPr/>
            <p:nvPr/>
          </p:nvSpPr>
          <p:spPr>
            <a:xfrm>
              <a:off x="5452475" y="2042275"/>
              <a:ext cx="7953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a:off x="4657175" y="2042275"/>
              <a:ext cx="7953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3"/>
            <p:cNvSpPr/>
            <p:nvPr/>
          </p:nvSpPr>
          <p:spPr>
            <a:xfrm>
              <a:off x="4203275" y="2042275"/>
              <a:ext cx="4539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3"/>
            <p:cNvSpPr/>
            <p:nvPr/>
          </p:nvSpPr>
          <p:spPr>
            <a:xfrm>
              <a:off x="3749375" y="2042275"/>
              <a:ext cx="4539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3"/>
            <p:cNvSpPr/>
            <p:nvPr/>
          </p:nvSpPr>
          <p:spPr>
            <a:xfrm>
              <a:off x="3295475" y="2042275"/>
              <a:ext cx="4539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3"/>
            <p:cNvSpPr/>
            <p:nvPr/>
          </p:nvSpPr>
          <p:spPr>
            <a:xfrm>
              <a:off x="2841575" y="2042275"/>
              <a:ext cx="4539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3" name="Google Shape;313;p23"/>
          <p:cNvGrpSpPr/>
          <p:nvPr/>
        </p:nvGrpSpPr>
        <p:grpSpPr>
          <a:xfrm>
            <a:off x="3181213" y="4006075"/>
            <a:ext cx="3391900" cy="372900"/>
            <a:chOff x="2848725" y="2344925"/>
            <a:chExt cx="3391900" cy="372900"/>
          </a:xfrm>
        </p:grpSpPr>
        <p:sp>
          <p:nvSpPr>
            <p:cNvPr id="314" name="Google Shape;314;p23"/>
            <p:cNvSpPr txBox="1"/>
            <p:nvPr/>
          </p:nvSpPr>
          <p:spPr>
            <a:xfrm>
              <a:off x="3703575" y="2344925"/>
              <a:ext cx="4548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13</a:t>
              </a:r>
              <a:endParaRPr/>
            </a:p>
          </p:txBody>
        </p:sp>
        <p:grpSp>
          <p:nvGrpSpPr>
            <p:cNvPr id="315" name="Google Shape;315;p23"/>
            <p:cNvGrpSpPr/>
            <p:nvPr/>
          </p:nvGrpSpPr>
          <p:grpSpPr>
            <a:xfrm>
              <a:off x="2848725" y="2350325"/>
              <a:ext cx="3391900" cy="367500"/>
              <a:chOff x="2848725" y="2350325"/>
              <a:chExt cx="3391900" cy="367500"/>
            </a:xfrm>
          </p:grpSpPr>
          <p:sp>
            <p:nvSpPr>
              <p:cNvPr id="316" name="Google Shape;316;p23"/>
              <p:cNvSpPr txBox="1"/>
              <p:nvPr/>
            </p:nvSpPr>
            <p:spPr>
              <a:xfrm>
                <a:off x="2848725" y="2350325"/>
                <a:ext cx="3999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317" name="Google Shape;317;p23"/>
              <p:cNvSpPr txBox="1"/>
              <p:nvPr/>
            </p:nvSpPr>
            <p:spPr>
              <a:xfrm>
                <a:off x="3303675" y="2350325"/>
                <a:ext cx="3999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318" name="Google Shape;318;p23"/>
              <p:cNvSpPr txBox="1"/>
              <p:nvPr/>
            </p:nvSpPr>
            <p:spPr>
              <a:xfrm>
                <a:off x="4158375" y="2350325"/>
                <a:ext cx="4548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7.3</a:t>
                </a:r>
                <a:endParaRPr/>
              </a:p>
            </p:txBody>
          </p:sp>
          <p:sp>
            <p:nvSpPr>
              <p:cNvPr id="319" name="Google Shape;319;p23"/>
              <p:cNvSpPr txBox="1"/>
              <p:nvPr/>
            </p:nvSpPr>
            <p:spPr>
              <a:xfrm>
                <a:off x="4631600" y="2350325"/>
                <a:ext cx="7953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python</a:t>
                </a:r>
                <a:endParaRPr/>
              </a:p>
            </p:txBody>
          </p:sp>
          <p:sp>
            <p:nvSpPr>
              <p:cNvPr id="320" name="Google Shape;320;p23"/>
              <p:cNvSpPr txBox="1"/>
              <p:nvPr/>
            </p:nvSpPr>
            <p:spPr>
              <a:xfrm>
                <a:off x="5445325" y="2350325"/>
                <a:ext cx="7953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pandas</a:t>
                </a:r>
                <a:endParaRPr/>
              </a:p>
            </p:txBody>
          </p:sp>
        </p:grpSp>
      </p:grpSp>
      <p:sp>
        <p:nvSpPr>
          <p:cNvPr id="321" name="Google Shape;321;p23"/>
          <p:cNvSpPr/>
          <p:nvPr/>
        </p:nvSpPr>
        <p:spPr>
          <a:xfrm>
            <a:off x="6587413" y="4003363"/>
            <a:ext cx="4539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2" name="Google Shape;322;p23"/>
          <p:cNvGrpSpPr/>
          <p:nvPr/>
        </p:nvGrpSpPr>
        <p:grpSpPr>
          <a:xfrm>
            <a:off x="3181213" y="3659925"/>
            <a:ext cx="3857250" cy="367500"/>
            <a:chOff x="2822488" y="2277375"/>
            <a:chExt cx="3857250" cy="367500"/>
          </a:xfrm>
        </p:grpSpPr>
        <p:sp>
          <p:nvSpPr>
            <p:cNvPr id="323" name="Google Shape;323;p23"/>
            <p:cNvSpPr txBox="1"/>
            <p:nvPr/>
          </p:nvSpPr>
          <p:spPr>
            <a:xfrm>
              <a:off x="2822488" y="22773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a:t>
              </a:r>
              <a:r>
                <a:rPr lang="en" sz="1200"/>
                <a:t>[0]</a:t>
              </a:r>
              <a:endParaRPr sz="1200"/>
            </a:p>
          </p:txBody>
        </p:sp>
        <p:sp>
          <p:nvSpPr>
            <p:cNvPr id="324" name="Google Shape;324;p23"/>
            <p:cNvSpPr txBox="1"/>
            <p:nvPr/>
          </p:nvSpPr>
          <p:spPr>
            <a:xfrm>
              <a:off x="3270688" y="22773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a:t>
              </a:r>
              <a:r>
                <a:rPr lang="en" sz="1200"/>
                <a:t>[1]</a:t>
              </a:r>
              <a:endParaRPr sz="1200"/>
            </a:p>
          </p:txBody>
        </p:sp>
        <p:sp>
          <p:nvSpPr>
            <p:cNvPr id="325" name="Google Shape;325;p23"/>
            <p:cNvSpPr txBox="1"/>
            <p:nvPr/>
          </p:nvSpPr>
          <p:spPr>
            <a:xfrm>
              <a:off x="3718138" y="22773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a:t>
              </a:r>
              <a:r>
                <a:rPr lang="en" sz="1200"/>
                <a:t>[2]</a:t>
              </a:r>
              <a:endParaRPr sz="1200"/>
            </a:p>
          </p:txBody>
        </p:sp>
        <p:sp>
          <p:nvSpPr>
            <p:cNvPr id="326" name="Google Shape;326;p23"/>
            <p:cNvSpPr txBox="1"/>
            <p:nvPr/>
          </p:nvSpPr>
          <p:spPr>
            <a:xfrm>
              <a:off x="5613713" y="22773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a:t>
              </a:r>
              <a:r>
                <a:rPr lang="en" sz="1200"/>
                <a:t>5]</a:t>
              </a:r>
              <a:endParaRPr sz="1200"/>
            </a:p>
          </p:txBody>
        </p:sp>
        <p:sp>
          <p:nvSpPr>
            <p:cNvPr id="327" name="Google Shape;327;p23"/>
            <p:cNvSpPr txBox="1"/>
            <p:nvPr/>
          </p:nvSpPr>
          <p:spPr>
            <a:xfrm>
              <a:off x="4815213" y="22773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a:t>
              </a:r>
              <a:r>
                <a:rPr lang="en" sz="1200"/>
                <a:t>[4]</a:t>
              </a:r>
              <a:endParaRPr sz="1200"/>
            </a:p>
          </p:txBody>
        </p:sp>
        <p:sp>
          <p:nvSpPr>
            <p:cNvPr id="328" name="Google Shape;328;p23"/>
            <p:cNvSpPr txBox="1"/>
            <p:nvPr/>
          </p:nvSpPr>
          <p:spPr>
            <a:xfrm>
              <a:off x="4185088" y="22773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a:t>
              </a:r>
              <a:r>
                <a:rPr lang="en" sz="1200"/>
                <a:t>[3]</a:t>
              </a:r>
              <a:endParaRPr sz="1200"/>
            </a:p>
          </p:txBody>
        </p:sp>
        <p:sp>
          <p:nvSpPr>
            <p:cNvPr id="329" name="Google Shape;329;p23"/>
            <p:cNvSpPr txBox="1"/>
            <p:nvPr/>
          </p:nvSpPr>
          <p:spPr>
            <a:xfrm>
              <a:off x="6231538" y="22773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a:t>
              </a:r>
              <a:r>
                <a:rPr lang="en" sz="1200"/>
                <a:t>[6]</a:t>
              </a:r>
              <a:endParaRPr sz="1200"/>
            </a:p>
          </p:txBody>
        </p:sp>
      </p:grpSp>
      <p:sp>
        <p:nvSpPr>
          <p:cNvPr id="330" name="Google Shape;330;p23"/>
          <p:cNvSpPr/>
          <p:nvPr/>
        </p:nvSpPr>
        <p:spPr>
          <a:xfrm>
            <a:off x="6573113" y="4003363"/>
            <a:ext cx="4539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19</a:t>
            </a:r>
            <a:endParaRPr sz="1200"/>
          </a:p>
        </p:txBody>
      </p:sp>
      <p:cxnSp>
        <p:nvCxnSpPr>
          <p:cNvPr id="331" name="Google Shape;331;p23"/>
          <p:cNvCxnSpPr/>
          <p:nvPr/>
        </p:nvCxnSpPr>
        <p:spPr>
          <a:xfrm>
            <a:off x="2613775" y="4192525"/>
            <a:ext cx="335100" cy="0"/>
          </a:xfrm>
          <a:prstGeom prst="straightConnector1">
            <a:avLst/>
          </a:prstGeom>
          <a:noFill/>
          <a:ln cap="flat" cmpd="sng" w="9525">
            <a:solidFill>
              <a:schemeClr val="dk2"/>
            </a:solidFill>
            <a:prstDash val="solid"/>
            <a:round/>
            <a:headEnd len="med" w="med" type="none"/>
            <a:tailEnd len="med" w="med" type="triangle"/>
          </a:ln>
        </p:spPr>
      </p:cxnSp>
      <p:sp>
        <p:nvSpPr>
          <p:cNvPr id="332" name="Google Shape;332;p23"/>
          <p:cNvSpPr/>
          <p:nvPr/>
        </p:nvSpPr>
        <p:spPr>
          <a:xfrm>
            <a:off x="7027013" y="4003363"/>
            <a:ext cx="4539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28</a:t>
            </a:r>
            <a:endParaRPr sz="1200"/>
          </a:p>
        </p:txBody>
      </p:sp>
      <p:sp>
        <p:nvSpPr>
          <p:cNvPr id="333" name="Google Shape;333;p23"/>
          <p:cNvSpPr txBox="1"/>
          <p:nvPr/>
        </p:nvSpPr>
        <p:spPr>
          <a:xfrm>
            <a:off x="7029863" y="365992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a:t>
            </a:r>
            <a:r>
              <a:rPr lang="en" sz="1200"/>
              <a:t>[7]</a:t>
            </a:r>
            <a:endParaRPr sz="1200"/>
          </a:p>
        </p:txBody>
      </p:sp>
      <p:sp>
        <p:nvSpPr>
          <p:cNvPr id="334" name="Google Shape;334;p23"/>
          <p:cNvSpPr txBox="1"/>
          <p:nvPr/>
        </p:nvSpPr>
        <p:spPr>
          <a:xfrm>
            <a:off x="1231850" y="4041175"/>
            <a:ext cx="1329000" cy="302700"/>
          </a:xfrm>
          <a:prstGeom prst="rect">
            <a:avLst/>
          </a:prstGeom>
          <a:solidFill>
            <a:srgbClr val="1E1E1E"/>
          </a:solid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t+=</a:t>
            </a:r>
            <a:r>
              <a:rPr lang="en" sz="1200">
                <a:solidFill>
                  <a:srgbClr val="DCDCDC"/>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19</a:t>
            </a:r>
            <a:r>
              <a:rPr lang="en" sz="1200">
                <a:solidFill>
                  <a:srgbClr val="DCDCDC"/>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28</a:t>
            </a:r>
            <a:r>
              <a:rPr lang="en" sz="1200">
                <a:solidFill>
                  <a:srgbClr val="DCDCDC"/>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4"/>
          <p:cNvSpPr txBox="1"/>
          <p:nvPr>
            <p:ph type="title"/>
          </p:nvPr>
        </p:nvSpPr>
        <p:spPr>
          <a:xfrm>
            <a:off x="311700" y="336975"/>
            <a:ext cx="8520600" cy="572700"/>
          </a:xfrm>
          <a:prstGeom prst="rect">
            <a:avLst/>
          </a:prstGeom>
        </p:spPr>
        <p:txBody>
          <a:bodyPr anchorCtr="0" anchor="ctr" bIns="91425" lIns="91425" spcFirstLastPara="1" rIns="91425" wrap="square" tIns="91425">
            <a:noAutofit/>
          </a:bodyPr>
          <a:lstStyle/>
          <a:p>
            <a:pPr indent="0" lvl="0" marL="0" rtl="0" algn="l">
              <a:lnSpc>
                <a:spcPct val="115000"/>
              </a:lnSpc>
              <a:spcBef>
                <a:spcPts val="1400"/>
              </a:spcBef>
              <a:spcAft>
                <a:spcPts val="1400"/>
              </a:spcAft>
              <a:buNone/>
            </a:pPr>
            <a:r>
              <a:rPr b="1" lang="en">
                <a:latin typeface="Calibri"/>
                <a:ea typeface="Calibri"/>
                <a:cs typeface="Calibri"/>
                <a:sym typeface="Calibri"/>
              </a:rPr>
              <a:t>Unpacking Sequence</a:t>
            </a:r>
            <a:endParaRPr b="1">
              <a:latin typeface="Calibri"/>
              <a:ea typeface="Calibri"/>
              <a:cs typeface="Calibri"/>
              <a:sym typeface="Calibri"/>
            </a:endParaRPr>
          </a:p>
        </p:txBody>
      </p:sp>
      <p:sp>
        <p:nvSpPr>
          <p:cNvPr id="340" name="Google Shape;340;p24"/>
          <p:cNvSpPr txBox="1"/>
          <p:nvPr>
            <p:ph idx="1" type="body"/>
          </p:nvPr>
        </p:nvSpPr>
        <p:spPr>
          <a:xfrm>
            <a:off x="311700" y="909675"/>
            <a:ext cx="8520600" cy="741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000000"/>
                </a:solidFill>
                <a:latin typeface="Calibri"/>
                <a:ea typeface="Calibri"/>
                <a:cs typeface="Calibri"/>
                <a:sym typeface="Calibri"/>
              </a:rPr>
              <a:t>Elements of a sequence can be assigned to individual variables. But the number of variable and the number of elements should be same.</a:t>
            </a:r>
            <a:endParaRPr sz="1600">
              <a:solidFill>
                <a:srgbClr val="BF9000"/>
              </a:solidFill>
              <a:latin typeface="Calibri"/>
              <a:ea typeface="Calibri"/>
              <a:cs typeface="Calibri"/>
              <a:sym typeface="Calibri"/>
            </a:endParaRPr>
          </a:p>
        </p:txBody>
      </p:sp>
      <p:pic>
        <p:nvPicPr>
          <p:cNvPr id="341" name="Google Shape;341;p24"/>
          <p:cNvPicPr preferRelativeResize="0"/>
          <p:nvPr/>
        </p:nvPicPr>
        <p:blipFill rotWithShape="1">
          <a:blip r:embed="rId3">
            <a:alphaModFix/>
          </a:blip>
          <a:srcRect b="0" l="0" r="30560" t="0"/>
          <a:stretch/>
        </p:blipFill>
        <p:spPr>
          <a:xfrm>
            <a:off x="311700" y="2008375"/>
            <a:ext cx="4021374" cy="2085975"/>
          </a:xfrm>
          <a:prstGeom prst="rect">
            <a:avLst/>
          </a:prstGeom>
          <a:noFill/>
          <a:ln>
            <a:noFill/>
          </a:ln>
        </p:spPr>
      </p:pic>
      <p:pic>
        <p:nvPicPr>
          <p:cNvPr id="342" name="Google Shape;342;p24"/>
          <p:cNvPicPr preferRelativeResize="0"/>
          <p:nvPr/>
        </p:nvPicPr>
        <p:blipFill rotWithShape="1">
          <a:blip r:embed="rId4">
            <a:alphaModFix/>
          </a:blip>
          <a:srcRect b="0" l="0" r="25144" t="0"/>
          <a:stretch/>
        </p:blipFill>
        <p:spPr>
          <a:xfrm>
            <a:off x="4810925" y="2027425"/>
            <a:ext cx="4021375" cy="2047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5"/>
          <p:cNvSpPr txBox="1"/>
          <p:nvPr>
            <p:ph type="title"/>
          </p:nvPr>
        </p:nvSpPr>
        <p:spPr>
          <a:xfrm>
            <a:off x="311700" y="336975"/>
            <a:ext cx="8520600" cy="572700"/>
          </a:xfrm>
          <a:prstGeom prst="rect">
            <a:avLst/>
          </a:prstGeom>
        </p:spPr>
        <p:txBody>
          <a:bodyPr anchorCtr="0" anchor="ctr" bIns="91425" lIns="91425" spcFirstLastPara="1" rIns="91425" wrap="square" tIns="91425">
            <a:noAutofit/>
          </a:bodyPr>
          <a:lstStyle/>
          <a:p>
            <a:pPr indent="0" lvl="0" marL="0" rtl="0" algn="l">
              <a:lnSpc>
                <a:spcPct val="115000"/>
              </a:lnSpc>
              <a:spcBef>
                <a:spcPts val="1400"/>
              </a:spcBef>
              <a:spcAft>
                <a:spcPts val="1400"/>
              </a:spcAft>
              <a:buNone/>
            </a:pPr>
            <a:r>
              <a:rPr b="1" lang="en">
                <a:latin typeface="Calibri"/>
                <a:ea typeface="Calibri"/>
                <a:cs typeface="Calibri"/>
                <a:sym typeface="Calibri"/>
              </a:rPr>
              <a:t>Sequence Slicing</a:t>
            </a:r>
            <a:endParaRPr b="1">
              <a:latin typeface="Calibri"/>
              <a:ea typeface="Calibri"/>
              <a:cs typeface="Calibri"/>
              <a:sym typeface="Calibri"/>
            </a:endParaRPr>
          </a:p>
        </p:txBody>
      </p:sp>
      <p:sp>
        <p:nvSpPr>
          <p:cNvPr id="348" name="Google Shape;348;p25"/>
          <p:cNvSpPr txBox="1"/>
          <p:nvPr>
            <p:ph idx="1" type="body"/>
          </p:nvPr>
        </p:nvSpPr>
        <p:spPr>
          <a:xfrm>
            <a:off x="311700" y="909675"/>
            <a:ext cx="8520600" cy="741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000000"/>
                </a:solidFill>
                <a:latin typeface="Calibri"/>
                <a:ea typeface="Calibri"/>
                <a:cs typeface="Calibri"/>
                <a:sym typeface="Calibri"/>
              </a:rPr>
              <a:t>A sequence can be sliced passing a range separated by colon inside square brackets. There are multiple slicing.</a:t>
            </a:r>
            <a:endParaRPr sz="1600">
              <a:solidFill>
                <a:srgbClr val="BF9000"/>
              </a:solidFill>
              <a:latin typeface="Calibri"/>
              <a:ea typeface="Calibri"/>
              <a:cs typeface="Calibri"/>
              <a:sym typeface="Calibri"/>
            </a:endParaRPr>
          </a:p>
        </p:txBody>
      </p:sp>
      <p:sp>
        <p:nvSpPr>
          <p:cNvPr id="349" name="Google Shape;349;p25"/>
          <p:cNvSpPr txBox="1"/>
          <p:nvPr/>
        </p:nvSpPr>
        <p:spPr>
          <a:xfrm>
            <a:off x="311700" y="1650675"/>
            <a:ext cx="8520600" cy="391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Slicing with starting and ending position: It slices from starting index to the previous of ending index. </a:t>
            </a:r>
            <a:endParaRPr/>
          </a:p>
        </p:txBody>
      </p:sp>
      <p:grpSp>
        <p:nvGrpSpPr>
          <p:cNvPr id="350" name="Google Shape;350;p25"/>
          <p:cNvGrpSpPr/>
          <p:nvPr/>
        </p:nvGrpSpPr>
        <p:grpSpPr>
          <a:xfrm>
            <a:off x="3686338" y="2589938"/>
            <a:ext cx="3406200" cy="378300"/>
            <a:chOff x="2841575" y="2042275"/>
            <a:chExt cx="3406200" cy="378300"/>
          </a:xfrm>
        </p:grpSpPr>
        <p:sp>
          <p:nvSpPr>
            <p:cNvPr id="351" name="Google Shape;351;p25"/>
            <p:cNvSpPr/>
            <p:nvPr/>
          </p:nvSpPr>
          <p:spPr>
            <a:xfrm>
              <a:off x="5452475" y="2042275"/>
              <a:ext cx="7953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5"/>
            <p:cNvSpPr/>
            <p:nvPr/>
          </p:nvSpPr>
          <p:spPr>
            <a:xfrm>
              <a:off x="4657175" y="2042275"/>
              <a:ext cx="7953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5"/>
            <p:cNvSpPr/>
            <p:nvPr/>
          </p:nvSpPr>
          <p:spPr>
            <a:xfrm>
              <a:off x="4203275" y="2042275"/>
              <a:ext cx="4539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5"/>
            <p:cNvSpPr/>
            <p:nvPr/>
          </p:nvSpPr>
          <p:spPr>
            <a:xfrm>
              <a:off x="3749375" y="2042275"/>
              <a:ext cx="4539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5"/>
            <p:cNvSpPr/>
            <p:nvPr/>
          </p:nvSpPr>
          <p:spPr>
            <a:xfrm>
              <a:off x="3295475" y="2042275"/>
              <a:ext cx="4539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5"/>
            <p:cNvSpPr/>
            <p:nvPr/>
          </p:nvSpPr>
          <p:spPr>
            <a:xfrm>
              <a:off x="2841575" y="2042275"/>
              <a:ext cx="4539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 name="Google Shape;357;p25"/>
          <p:cNvGrpSpPr/>
          <p:nvPr/>
        </p:nvGrpSpPr>
        <p:grpSpPr>
          <a:xfrm>
            <a:off x="3693488" y="2590450"/>
            <a:ext cx="3391900" cy="372900"/>
            <a:chOff x="2848725" y="2344925"/>
            <a:chExt cx="3391900" cy="372900"/>
          </a:xfrm>
        </p:grpSpPr>
        <p:sp>
          <p:nvSpPr>
            <p:cNvPr id="358" name="Google Shape;358;p25"/>
            <p:cNvSpPr txBox="1"/>
            <p:nvPr/>
          </p:nvSpPr>
          <p:spPr>
            <a:xfrm>
              <a:off x="3703575" y="2344925"/>
              <a:ext cx="4548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4.5</a:t>
              </a:r>
              <a:endParaRPr/>
            </a:p>
          </p:txBody>
        </p:sp>
        <p:grpSp>
          <p:nvGrpSpPr>
            <p:cNvPr id="359" name="Google Shape;359;p25"/>
            <p:cNvGrpSpPr/>
            <p:nvPr/>
          </p:nvGrpSpPr>
          <p:grpSpPr>
            <a:xfrm>
              <a:off x="2848725" y="2350325"/>
              <a:ext cx="3391900" cy="367500"/>
              <a:chOff x="2848725" y="2350325"/>
              <a:chExt cx="3391900" cy="367500"/>
            </a:xfrm>
          </p:grpSpPr>
          <p:sp>
            <p:nvSpPr>
              <p:cNvPr id="360" name="Google Shape;360;p25"/>
              <p:cNvSpPr txBox="1"/>
              <p:nvPr/>
            </p:nvSpPr>
            <p:spPr>
              <a:xfrm>
                <a:off x="2848725" y="2350325"/>
                <a:ext cx="3999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361" name="Google Shape;361;p25"/>
              <p:cNvSpPr txBox="1"/>
              <p:nvPr/>
            </p:nvSpPr>
            <p:spPr>
              <a:xfrm>
                <a:off x="3303675" y="2350325"/>
                <a:ext cx="3999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362" name="Google Shape;362;p25"/>
              <p:cNvSpPr txBox="1"/>
              <p:nvPr/>
            </p:nvSpPr>
            <p:spPr>
              <a:xfrm>
                <a:off x="4158375" y="2350325"/>
                <a:ext cx="4548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7.3</a:t>
                </a:r>
                <a:endParaRPr/>
              </a:p>
            </p:txBody>
          </p:sp>
          <p:sp>
            <p:nvSpPr>
              <p:cNvPr id="363" name="Google Shape;363;p25"/>
              <p:cNvSpPr txBox="1"/>
              <p:nvPr/>
            </p:nvSpPr>
            <p:spPr>
              <a:xfrm>
                <a:off x="4631600" y="2350325"/>
                <a:ext cx="7953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python</a:t>
                </a:r>
                <a:endParaRPr/>
              </a:p>
            </p:txBody>
          </p:sp>
          <p:sp>
            <p:nvSpPr>
              <p:cNvPr id="364" name="Google Shape;364;p25"/>
              <p:cNvSpPr txBox="1"/>
              <p:nvPr/>
            </p:nvSpPr>
            <p:spPr>
              <a:xfrm>
                <a:off x="5445325" y="2350325"/>
                <a:ext cx="7953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pandas</a:t>
                </a:r>
                <a:endParaRPr/>
              </a:p>
            </p:txBody>
          </p:sp>
        </p:grpSp>
      </p:grpSp>
      <p:grpSp>
        <p:nvGrpSpPr>
          <p:cNvPr id="365" name="Google Shape;365;p25"/>
          <p:cNvGrpSpPr/>
          <p:nvPr/>
        </p:nvGrpSpPr>
        <p:grpSpPr>
          <a:xfrm>
            <a:off x="3686338" y="2246500"/>
            <a:ext cx="3239425" cy="367500"/>
            <a:chOff x="2868900" y="2115275"/>
            <a:chExt cx="3239425" cy="367500"/>
          </a:xfrm>
        </p:grpSpPr>
        <p:sp>
          <p:nvSpPr>
            <p:cNvPr id="366" name="Google Shape;366;p25"/>
            <p:cNvSpPr txBox="1"/>
            <p:nvPr/>
          </p:nvSpPr>
          <p:spPr>
            <a:xfrm>
              <a:off x="2868900" y="21152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c[0]</a:t>
              </a:r>
              <a:endParaRPr sz="1200"/>
            </a:p>
          </p:txBody>
        </p:sp>
        <p:sp>
          <p:nvSpPr>
            <p:cNvPr id="367" name="Google Shape;367;p25"/>
            <p:cNvSpPr txBox="1"/>
            <p:nvPr/>
          </p:nvSpPr>
          <p:spPr>
            <a:xfrm>
              <a:off x="3317100" y="21152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c[1]</a:t>
              </a:r>
              <a:endParaRPr sz="1200"/>
            </a:p>
          </p:txBody>
        </p:sp>
        <p:sp>
          <p:nvSpPr>
            <p:cNvPr id="368" name="Google Shape;368;p25"/>
            <p:cNvSpPr txBox="1"/>
            <p:nvPr/>
          </p:nvSpPr>
          <p:spPr>
            <a:xfrm>
              <a:off x="3764550" y="21152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c[2]</a:t>
              </a:r>
              <a:endParaRPr sz="1200"/>
            </a:p>
          </p:txBody>
        </p:sp>
        <p:sp>
          <p:nvSpPr>
            <p:cNvPr id="369" name="Google Shape;369;p25"/>
            <p:cNvSpPr txBox="1"/>
            <p:nvPr/>
          </p:nvSpPr>
          <p:spPr>
            <a:xfrm>
              <a:off x="5660125" y="21152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c[5]</a:t>
              </a:r>
              <a:endParaRPr sz="1200"/>
            </a:p>
          </p:txBody>
        </p:sp>
        <p:sp>
          <p:nvSpPr>
            <p:cNvPr id="370" name="Google Shape;370;p25"/>
            <p:cNvSpPr txBox="1"/>
            <p:nvPr/>
          </p:nvSpPr>
          <p:spPr>
            <a:xfrm>
              <a:off x="4861625" y="21152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c[4]</a:t>
              </a:r>
              <a:endParaRPr sz="1200"/>
            </a:p>
          </p:txBody>
        </p:sp>
        <p:sp>
          <p:nvSpPr>
            <p:cNvPr id="371" name="Google Shape;371;p25"/>
            <p:cNvSpPr txBox="1"/>
            <p:nvPr/>
          </p:nvSpPr>
          <p:spPr>
            <a:xfrm>
              <a:off x="4231500" y="21152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c[3]</a:t>
              </a:r>
              <a:endParaRPr sz="1200"/>
            </a:p>
          </p:txBody>
        </p:sp>
      </p:grpSp>
      <p:cxnSp>
        <p:nvCxnSpPr>
          <p:cNvPr id="372" name="Google Shape;372;p25"/>
          <p:cNvCxnSpPr/>
          <p:nvPr/>
        </p:nvCxnSpPr>
        <p:spPr>
          <a:xfrm>
            <a:off x="4137975" y="2175150"/>
            <a:ext cx="0" cy="793200"/>
          </a:xfrm>
          <a:prstGeom prst="straightConnector1">
            <a:avLst/>
          </a:prstGeom>
          <a:noFill/>
          <a:ln cap="flat" cmpd="sng" w="19050">
            <a:solidFill>
              <a:srgbClr val="FF0000"/>
            </a:solidFill>
            <a:prstDash val="solid"/>
            <a:round/>
            <a:headEnd len="med" w="med" type="none"/>
            <a:tailEnd len="med" w="med" type="none"/>
          </a:ln>
        </p:spPr>
      </p:cxnSp>
      <p:cxnSp>
        <p:nvCxnSpPr>
          <p:cNvPr id="373" name="Google Shape;373;p25"/>
          <p:cNvCxnSpPr/>
          <p:nvPr/>
        </p:nvCxnSpPr>
        <p:spPr>
          <a:xfrm>
            <a:off x="5500600" y="2175150"/>
            <a:ext cx="0" cy="793200"/>
          </a:xfrm>
          <a:prstGeom prst="straightConnector1">
            <a:avLst/>
          </a:prstGeom>
          <a:noFill/>
          <a:ln cap="flat" cmpd="sng" w="19050">
            <a:solidFill>
              <a:srgbClr val="FF0000"/>
            </a:solidFill>
            <a:prstDash val="solid"/>
            <a:round/>
            <a:headEnd len="med" w="med" type="none"/>
            <a:tailEnd len="med" w="med" type="none"/>
          </a:ln>
        </p:spPr>
      </p:cxnSp>
      <p:cxnSp>
        <p:nvCxnSpPr>
          <p:cNvPr id="374" name="Google Shape;374;p25"/>
          <p:cNvCxnSpPr/>
          <p:nvPr/>
        </p:nvCxnSpPr>
        <p:spPr>
          <a:xfrm>
            <a:off x="2775350" y="2779100"/>
            <a:ext cx="692700" cy="0"/>
          </a:xfrm>
          <a:prstGeom prst="straightConnector1">
            <a:avLst/>
          </a:prstGeom>
          <a:noFill/>
          <a:ln cap="flat" cmpd="sng" w="9525">
            <a:solidFill>
              <a:schemeClr val="dk2"/>
            </a:solidFill>
            <a:prstDash val="solid"/>
            <a:round/>
            <a:headEnd len="med" w="med" type="none"/>
            <a:tailEnd len="med" w="med" type="triangle"/>
          </a:ln>
        </p:spPr>
      </p:cxnSp>
      <p:sp>
        <p:nvSpPr>
          <p:cNvPr id="375" name="Google Shape;375;p25"/>
          <p:cNvSpPr txBox="1"/>
          <p:nvPr/>
        </p:nvSpPr>
        <p:spPr>
          <a:xfrm>
            <a:off x="311700" y="3272650"/>
            <a:ext cx="8520600" cy="3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	</a:t>
            </a:r>
            <a:r>
              <a:rPr lang="en"/>
              <a:t>Slicing with no indices: It slices the whole sequence</a:t>
            </a:r>
            <a:endParaRPr/>
          </a:p>
        </p:txBody>
      </p:sp>
      <p:grpSp>
        <p:nvGrpSpPr>
          <p:cNvPr id="376" name="Google Shape;376;p25"/>
          <p:cNvGrpSpPr/>
          <p:nvPr/>
        </p:nvGrpSpPr>
        <p:grpSpPr>
          <a:xfrm>
            <a:off x="2906125" y="3786325"/>
            <a:ext cx="4317188" cy="793200"/>
            <a:chOff x="3726850" y="2139525"/>
            <a:chExt cx="4317188" cy="793200"/>
          </a:xfrm>
        </p:grpSpPr>
        <p:grpSp>
          <p:nvGrpSpPr>
            <p:cNvPr id="377" name="Google Shape;377;p25"/>
            <p:cNvGrpSpPr/>
            <p:nvPr/>
          </p:nvGrpSpPr>
          <p:grpSpPr>
            <a:xfrm>
              <a:off x="4637838" y="2554313"/>
              <a:ext cx="3406200" cy="378300"/>
              <a:chOff x="2841575" y="2042275"/>
              <a:chExt cx="3406200" cy="378300"/>
            </a:xfrm>
          </p:grpSpPr>
          <p:sp>
            <p:nvSpPr>
              <p:cNvPr id="378" name="Google Shape;378;p25"/>
              <p:cNvSpPr/>
              <p:nvPr/>
            </p:nvSpPr>
            <p:spPr>
              <a:xfrm>
                <a:off x="5452475" y="2042275"/>
                <a:ext cx="7953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5"/>
              <p:cNvSpPr/>
              <p:nvPr/>
            </p:nvSpPr>
            <p:spPr>
              <a:xfrm>
                <a:off x="4657175" y="2042275"/>
                <a:ext cx="7953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5"/>
              <p:cNvSpPr/>
              <p:nvPr/>
            </p:nvSpPr>
            <p:spPr>
              <a:xfrm>
                <a:off x="4203275" y="2042275"/>
                <a:ext cx="4539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5"/>
              <p:cNvSpPr/>
              <p:nvPr/>
            </p:nvSpPr>
            <p:spPr>
              <a:xfrm>
                <a:off x="3749375" y="2042275"/>
                <a:ext cx="4539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5"/>
              <p:cNvSpPr/>
              <p:nvPr/>
            </p:nvSpPr>
            <p:spPr>
              <a:xfrm>
                <a:off x="3295475" y="2042275"/>
                <a:ext cx="4539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5"/>
              <p:cNvSpPr/>
              <p:nvPr/>
            </p:nvSpPr>
            <p:spPr>
              <a:xfrm>
                <a:off x="2841575" y="2042275"/>
                <a:ext cx="4539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 name="Google Shape;384;p25"/>
            <p:cNvGrpSpPr/>
            <p:nvPr/>
          </p:nvGrpSpPr>
          <p:grpSpPr>
            <a:xfrm>
              <a:off x="4644988" y="2554825"/>
              <a:ext cx="3391900" cy="372900"/>
              <a:chOff x="2848725" y="2344925"/>
              <a:chExt cx="3391900" cy="372900"/>
            </a:xfrm>
          </p:grpSpPr>
          <p:sp>
            <p:nvSpPr>
              <p:cNvPr id="385" name="Google Shape;385;p25"/>
              <p:cNvSpPr txBox="1"/>
              <p:nvPr/>
            </p:nvSpPr>
            <p:spPr>
              <a:xfrm>
                <a:off x="3703575" y="2344925"/>
                <a:ext cx="4548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4.5</a:t>
                </a:r>
                <a:endParaRPr/>
              </a:p>
            </p:txBody>
          </p:sp>
          <p:grpSp>
            <p:nvGrpSpPr>
              <p:cNvPr id="386" name="Google Shape;386;p25"/>
              <p:cNvGrpSpPr/>
              <p:nvPr/>
            </p:nvGrpSpPr>
            <p:grpSpPr>
              <a:xfrm>
                <a:off x="2848725" y="2350325"/>
                <a:ext cx="3391900" cy="367500"/>
                <a:chOff x="2848725" y="2350325"/>
                <a:chExt cx="3391900" cy="367500"/>
              </a:xfrm>
            </p:grpSpPr>
            <p:sp>
              <p:nvSpPr>
                <p:cNvPr id="387" name="Google Shape;387;p25"/>
                <p:cNvSpPr txBox="1"/>
                <p:nvPr/>
              </p:nvSpPr>
              <p:spPr>
                <a:xfrm>
                  <a:off x="2848725" y="2350325"/>
                  <a:ext cx="3999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388" name="Google Shape;388;p25"/>
                <p:cNvSpPr txBox="1"/>
                <p:nvPr/>
              </p:nvSpPr>
              <p:spPr>
                <a:xfrm>
                  <a:off x="3303675" y="2350325"/>
                  <a:ext cx="3999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389" name="Google Shape;389;p25"/>
                <p:cNvSpPr txBox="1"/>
                <p:nvPr/>
              </p:nvSpPr>
              <p:spPr>
                <a:xfrm>
                  <a:off x="4158375" y="2350325"/>
                  <a:ext cx="4548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7.3</a:t>
                  </a:r>
                  <a:endParaRPr/>
                </a:p>
              </p:txBody>
            </p:sp>
            <p:sp>
              <p:nvSpPr>
                <p:cNvPr id="390" name="Google Shape;390;p25"/>
                <p:cNvSpPr txBox="1"/>
                <p:nvPr/>
              </p:nvSpPr>
              <p:spPr>
                <a:xfrm>
                  <a:off x="4631600" y="2350325"/>
                  <a:ext cx="7953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python</a:t>
                  </a:r>
                  <a:endParaRPr/>
                </a:p>
              </p:txBody>
            </p:sp>
            <p:sp>
              <p:nvSpPr>
                <p:cNvPr id="391" name="Google Shape;391;p25"/>
                <p:cNvSpPr txBox="1"/>
                <p:nvPr/>
              </p:nvSpPr>
              <p:spPr>
                <a:xfrm>
                  <a:off x="5445325" y="2350325"/>
                  <a:ext cx="7953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pandas</a:t>
                  </a:r>
                  <a:endParaRPr/>
                </a:p>
              </p:txBody>
            </p:sp>
          </p:grpSp>
        </p:grpSp>
        <p:grpSp>
          <p:nvGrpSpPr>
            <p:cNvPr id="392" name="Google Shape;392;p25"/>
            <p:cNvGrpSpPr/>
            <p:nvPr/>
          </p:nvGrpSpPr>
          <p:grpSpPr>
            <a:xfrm>
              <a:off x="4637838" y="2210875"/>
              <a:ext cx="3239425" cy="367500"/>
              <a:chOff x="2868900" y="2115275"/>
              <a:chExt cx="3239425" cy="367500"/>
            </a:xfrm>
          </p:grpSpPr>
          <p:sp>
            <p:nvSpPr>
              <p:cNvPr id="393" name="Google Shape;393;p25"/>
              <p:cNvSpPr txBox="1"/>
              <p:nvPr/>
            </p:nvSpPr>
            <p:spPr>
              <a:xfrm>
                <a:off x="2868900" y="21152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c[0]</a:t>
                </a:r>
                <a:endParaRPr sz="1200"/>
              </a:p>
            </p:txBody>
          </p:sp>
          <p:sp>
            <p:nvSpPr>
              <p:cNvPr id="394" name="Google Shape;394;p25"/>
              <p:cNvSpPr txBox="1"/>
              <p:nvPr/>
            </p:nvSpPr>
            <p:spPr>
              <a:xfrm>
                <a:off x="3317100" y="21152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c[1]</a:t>
                </a:r>
                <a:endParaRPr sz="1200"/>
              </a:p>
            </p:txBody>
          </p:sp>
          <p:sp>
            <p:nvSpPr>
              <p:cNvPr id="395" name="Google Shape;395;p25"/>
              <p:cNvSpPr txBox="1"/>
              <p:nvPr/>
            </p:nvSpPr>
            <p:spPr>
              <a:xfrm>
                <a:off x="3764550" y="21152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c[2]</a:t>
                </a:r>
                <a:endParaRPr sz="1200"/>
              </a:p>
            </p:txBody>
          </p:sp>
          <p:sp>
            <p:nvSpPr>
              <p:cNvPr id="396" name="Google Shape;396;p25"/>
              <p:cNvSpPr txBox="1"/>
              <p:nvPr/>
            </p:nvSpPr>
            <p:spPr>
              <a:xfrm>
                <a:off x="5660125" y="21152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c[5]</a:t>
                </a:r>
                <a:endParaRPr sz="1200"/>
              </a:p>
            </p:txBody>
          </p:sp>
          <p:sp>
            <p:nvSpPr>
              <p:cNvPr id="397" name="Google Shape;397;p25"/>
              <p:cNvSpPr txBox="1"/>
              <p:nvPr/>
            </p:nvSpPr>
            <p:spPr>
              <a:xfrm>
                <a:off x="4861625" y="21152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c[4]</a:t>
                </a:r>
                <a:endParaRPr sz="1200"/>
              </a:p>
            </p:txBody>
          </p:sp>
          <p:sp>
            <p:nvSpPr>
              <p:cNvPr id="398" name="Google Shape;398;p25"/>
              <p:cNvSpPr txBox="1"/>
              <p:nvPr/>
            </p:nvSpPr>
            <p:spPr>
              <a:xfrm>
                <a:off x="4231500" y="21152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c[3]</a:t>
                </a:r>
                <a:endParaRPr sz="1200"/>
              </a:p>
            </p:txBody>
          </p:sp>
        </p:grpSp>
        <p:cxnSp>
          <p:nvCxnSpPr>
            <p:cNvPr id="399" name="Google Shape;399;p25"/>
            <p:cNvCxnSpPr/>
            <p:nvPr/>
          </p:nvCxnSpPr>
          <p:spPr>
            <a:xfrm>
              <a:off x="4643600" y="2139525"/>
              <a:ext cx="0" cy="793200"/>
            </a:xfrm>
            <a:prstGeom prst="straightConnector1">
              <a:avLst/>
            </a:prstGeom>
            <a:noFill/>
            <a:ln cap="flat" cmpd="sng" w="19050">
              <a:solidFill>
                <a:srgbClr val="FF0000"/>
              </a:solidFill>
              <a:prstDash val="solid"/>
              <a:round/>
              <a:headEnd len="med" w="med" type="none"/>
              <a:tailEnd len="med" w="med" type="none"/>
            </a:ln>
          </p:spPr>
        </p:cxnSp>
        <p:cxnSp>
          <p:nvCxnSpPr>
            <p:cNvPr id="400" name="Google Shape;400;p25"/>
            <p:cNvCxnSpPr/>
            <p:nvPr/>
          </p:nvCxnSpPr>
          <p:spPr>
            <a:xfrm>
              <a:off x="8036900" y="2139525"/>
              <a:ext cx="0" cy="793200"/>
            </a:xfrm>
            <a:prstGeom prst="straightConnector1">
              <a:avLst/>
            </a:prstGeom>
            <a:noFill/>
            <a:ln cap="flat" cmpd="sng" w="19050">
              <a:solidFill>
                <a:srgbClr val="FF0000"/>
              </a:solidFill>
              <a:prstDash val="solid"/>
              <a:round/>
              <a:headEnd len="med" w="med" type="none"/>
              <a:tailEnd len="med" w="med" type="none"/>
            </a:ln>
          </p:spPr>
        </p:cxnSp>
        <p:cxnSp>
          <p:nvCxnSpPr>
            <p:cNvPr id="401" name="Google Shape;401;p25"/>
            <p:cNvCxnSpPr/>
            <p:nvPr/>
          </p:nvCxnSpPr>
          <p:spPr>
            <a:xfrm>
              <a:off x="3726850" y="2743475"/>
              <a:ext cx="692700" cy="0"/>
            </a:xfrm>
            <a:prstGeom prst="straightConnector1">
              <a:avLst/>
            </a:prstGeom>
            <a:noFill/>
            <a:ln cap="flat" cmpd="sng" w="9525">
              <a:solidFill>
                <a:schemeClr val="dk2"/>
              </a:solidFill>
              <a:prstDash val="solid"/>
              <a:round/>
              <a:headEnd len="med" w="med" type="none"/>
              <a:tailEnd len="med" w="med" type="triangle"/>
            </a:ln>
          </p:spPr>
        </p:cxnSp>
      </p:grpSp>
      <p:sp>
        <p:nvSpPr>
          <p:cNvPr id="402" name="Google Shape;402;p25"/>
          <p:cNvSpPr txBox="1"/>
          <p:nvPr/>
        </p:nvSpPr>
        <p:spPr>
          <a:xfrm>
            <a:off x="1446350" y="2627750"/>
            <a:ext cx="1329000" cy="302700"/>
          </a:xfrm>
          <a:prstGeom prst="rect">
            <a:avLst/>
          </a:prstGeom>
          <a:solidFill>
            <a:srgbClr val="1E1E1E"/>
          </a:solid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c</a:t>
            </a:r>
            <a:r>
              <a:rPr lang="en" sz="1200">
                <a:solidFill>
                  <a:srgbClr val="DCDCDC"/>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1</a:t>
            </a:r>
            <a:r>
              <a:rPr lang="en" sz="1200">
                <a:solidFill>
                  <a:srgbClr val="DCDCDC"/>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4</a:t>
            </a:r>
            <a:r>
              <a:rPr lang="en" sz="1200">
                <a:solidFill>
                  <a:srgbClr val="DCDCDC"/>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p:txBody>
      </p:sp>
      <p:sp>
        <p:nvSpPr>
          <p:cNvPr id="403" name="Google Shape;403;p25"/>
          <p:cNvSpPr txBox="1"/>
          <p:nvPr/>
        </p:nvSpPr>
        <p:spPr>
          <a:xfrm>
            <a:off x="1577125" y="4228100"/>
            <a:ext cx="1329000" cy="302700"/>
          </a:xfrm>
          <a:prstGeom prst="rect">
            <a:avLst/>
          </a:prstGeom>
          <a:solidFill>
            <a:srgbClr val="1E1E1E"/>
          </a:solid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c</a:t>
            </a:r>
            <a:r>
              <a:rPr lang="en" sz="1200">
                <a:solidFill>
                  <a:srgbClr val="DCDCDC"/>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6"/>
          <p:cNvSpPr txBox="1"/>
          <p:nvPr>
            <p:ph type="title"/>
          </p:nvPr>
        </p:nvSpPr>
        <p:spPr>
          <a:xfrm>
            <a:off x="311700" y="336975"/>
            <a:ext cx="8520600" cy="572700"/>
          </a:xfrm>
          <a:prstGeom prst="rect">
            <a:avLst/>
          </a:prstGeom>
        </p:spPr>
        <p:txBody>
          <a:bodyPr anchorCtr="0" anchor="ctr" bIns="91425" lIns="91425" spcFirstLastPara="1" rIns="91425" wrap="square" tIns="91425">
            <a:noAutofit/>
          </a:bodyPr>
          <a:lstStyle/>
          <a:p>
            <a:pPr indent="0" lvl="0" marL="0" rtl="0" algn="l">
              <a:lnSpc>
                <a:spcPct val="115000"/>
              </a:lnSpc>
              <a:spcBef>
                <a:spcPts val="1400"/>
              </a:spcBef>
              <a:spcAft>
                <a:spcPts val="1400"/>
              </a:spcAft>
              <a:buNone/>
            </a:pPr>
            <a:r>
              <a:rPr b="1" lang="en">
                <a:latin typeface="Calibri"/>
                <a:ea typeface="Calibri"/>
                <a:cs typeface="Calibri"/>
                <a:sym typeface="Calibri"/>
              </a:rPr>
              <a:t>Continue...</a:t>
            </a:r>
            <a:endParaRPr b="1">
              <a:latin typeface="Calibri"/>
              <a:ea typeface="Calibri"/>
              <a:cs typeface="Calibri"/>
              <a:sym typeface="Calibri"/>
            </a:endParaRPr>
          </a:p>
        </p:txBody>
      </p:sp>
      <p:grpSp>
        <p:nvGrpSpPr>
          <p:cNvPr id="409" name="Google Shape;409;p26"/>
          <p:cNvGrpSpPr/>
          <p:nvPr/>
        </p:nvGrpSpPr>
        <p:grpSpPr>
          <a:xfrm>
            <a:off x="311700" y="1002350"/>
            <a:ext cx="8520600" cy="1317675"/>
            <a:chOff x="311700" y="1650675"/>
            <a:chExt cx="8520600" cy="1317675"/>
          </a:xfrm>
        </p:grpSpPr>
        <p:sp>
          <p:nvSpPr>
            <p:cNvPr id="410" name="Google Shape;410;p26"/>
            <p:cNvSpPr txBox="1"/>
            <p:nvPr/>
          </p:nvSpPr>
          <p:spPr>
            <a:xfrm>
              <a:off x="311700" y="1650675"/>
              <a:ext cx="8520600" cy="3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	</a:t>
              </a:r>
              <a:r>
                <a:rPr lang="en"/>
                <a:t>Slicing with starting index: It slices from starting index to the last index. </a:t>
              </a:r>
              <a:endParaRPr/>
            </a:p>
          </p:txBody>
        </p:sp>
        <p:grpSp>
          <p:nvGrpSpPr>
            <p:cNvPr id="411" name="Google Shape;411;p26"/>
            <p:cNvGrpSpPr/>
            <p:nvPr/>
          </p:nvGrpSpPr>
          <p:grpSpPr>
            <a:xfrm>
              <a:off x="2775350" y="2175150"/>
              <a:ext cx="4317188" cy="793200"/>
              <a:chOff x="3726850" y="2139525"/>
              <a:chExt cx="4317188" cy="793200"/>
            </a:xfrm>
          </p:grpSpPr>
          <p:grpSp>
            <p:nvGrpSpPr>
              <p:cNvPr id="412" name="Google Shape;412;p26"/>
              <p:cNvGrpSpPr/>
              <p:nvPr/>
            </p:nvGrpSpPr>
            <p:grpSpPr>
              <a:xfrm>
                <a:off x="4637838" y="2554313"/>
                <a:ext cx="3406200" cy="378300"/>
                <a:chOff x="2841575" y="2042275"/>
                <a:chExt cx="3406200" cy="378300"/>
              </a:xfrm>
            </p:grpSpPr>
            <p:sp>
              <p:nvSpPr>
                <p:cNvPr id="413" name="Google Shape;413;p26"/>
                <p:cNvSpPr/>
                <p:nvPr/>
              </p:nvSpPr>
              <p:spPr>
                <a:xfrm>
                  <a:off x="5452475" y="2042275"/>
                  <a:ext cx="7953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6"/>
                <p:cNvSpPr/>
                <p:nvPr/>
              </p:nvSpPr>
              <p:spPr>
                <a:xfrm>
                  <a:off x="4657175" y="2042275"/>
                  <a:ext cx="7953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6"/>
                <p:cNvSpPr/>
                <p:nvPr/>
              </p:nvSpPr>
              <p:spPr>
                <a:xfrm>
                  <a:off x="4203275" y="2042275"/>
                  <a:ext cx="4539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6"/>
                <p:cNvSpPr/>
                <p:nvPr/>
              </p:nvSpPr>
              <p:spPr>
                <a:xfrm>
                  <a:off x="3749375" y="2042275"/>
                  <a:ext cx="4539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6"/>
                <p:cNvSpPr/>
                <p:nvPr/>
              </p:nvSpPr>
              <p:spPr>
                <a:xfrm>
                  <a:off x="3295475" y="2042275"/>
                  <a:ext cx="4539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6"/>
                <p:cNvSpPr/>
                <p:nvPr/>
              </p:nvSpPr>
              <p:spPr>
                <a:xfrm>
                  <a:off x="2841575" y="2042275"/>
                  <a:ext cx="4539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26"/>
              <p:cNvGrpSpPr/>
              <p:nvPr/>
            </p:nvGrpSpPr>
            <p:grpSpPr>
              <a:xfrm>
                <a:off x="4644988" y="2554825"/>
                <a:ext cx="3391900" cy="372900"/>
                <a:chOff x="2848725" y="2344925"/>
                <a:chExt cx="3391900" cy="372900"/>
              </a:xfrm>
            </p:grpSpPr>
            <p:sp>
              <p:nvSpPr>
                <p:cNvPr id="420" name="Google Shape;420;p26"/>
                <p:cNvSpPr txBox="1"/>
                <p:nvPr/>
              </p:nvSpPr>
              <p:spPr>
                <a:xfrm>
                  <a:off x="3703575" y="2344925"/>
                  <a:ext cx="4548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4.5</a:t>
                  </a:r>
                  <a:endParaRPr/>
                </a:p>
              </p:txBody>
            </p:sp>
            <p:grpSp>
              <p:nvGrpSpPr>
                <p:cNvPr id="421" name="Google Shape;421;p26"/>
                <p:cNvGrpSpPr/>
                <p:nvPr/>
              </p:nvGrpSpPr>
              <p:grpSpPr>
                <a:xfrm>
                  <a:off x="2848725" y="2350325"/>
                  <a:ext cx="3391900" cy="367500"/>
                  <a:chOff x="2848725" y="2350325"/>
                  <a:chExt cx="3391900" cy="367500"/>
                </a:xfrm>
              </p:grpSpPr>
              <p:sp>
                <p:nvSpPr>
                  <p:cNvPr id="422" name="Google Shape;422;p26"/>
                  <p:cNvSpPr txBox="1"/>
                  <p:nvPr/>
                </p:nvSpPr>
                <p:spPr>
                  <a:xfrm>
                    <a:off x="2848725" y="2350325"/>
                    <a:ext cx="3999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423" name="Google Shape;423;p26"/>
                  <p:cNvSpPr txBox="1"/>
                  <p:nvPr/>
                </p:nvSpPr>
                <p:spPr>
                  <a:xfrm>
                    <a:off x="3303675" y="2350325"/>
                    <a:ext cx="3999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424" name="Google Shape;424;p26"/>
                  <p:cNvSpPr txBox="1"/>
                  <p:nvPr/>
                </p:nvSpPr>
                <p:spPr>
                  <a:xfrm>
                    <a:off x="4158375" y="2350325"/>
                    <a:ext cx="4548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7.3</a:t>
                    </a:r>
                    <a:endParaRPr/>
                  </a:p>
                </p:txBody>
              </p:sp>
              <p:sp>
                <p:nvSpPr>
                  <p:cNvPr id="425" name="Google Shape;425;p26"/>
                  <p:cNvSpPr txBox="1"/>
                  <p:nvPr/>
                </p:nvSpPr>
                <p:spPr>
                  <a:xfrm>
                    <a:off x="4631600" y="2350325"/>
                    <a:ext cx="7953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python</a:t>
                    </a:r>
                    <a:endParaRPr/>
                  </a:p>
                </p:txBody>
              </p:sp>
              <p:sp>
                <p:nvSpPr>
                  <p:cNvPr id="426" name="Google Shape;426;p26"/>
                  <p:cNvSpPr txBox="1"/>
                  <p:nvPr/>
                </p:nvSpPr>
                <p:spPr>
                  <a:xfrm>
                    <a:off x="5445325" y="2350325"/>
                    <a:ext cx="7953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pandas</a:t>
                    </a:r>
                    <a:endParaRPr/>
                  </a:p>
                </p:txBody>
              </p:sp>
            </p:grpSp>
          </p:grpSp>
          <p:grpSp>
            <p:nvGrpSpPr>
              <p:cNvPr id="427" name="Google Shape;427;p26"/>
              <p:cNvGrpSpPr/>
              <p:nvPr/>
            </p:nvGrpSpPr>
            <p:grpSpPr>
              <a:xfrm>
                <a:off x="4637838" y="2210875"/>
                <a:ext cx="3239425" cy="367500"/>
                <a:chOff x="2868900" y="2115275"/>
                <a:chExt cx="3239425" cy="367500"/>
              </a:xfrm>
            </p:grpSpPr>
            <p:sp>
              <p:nvSpPr>
                <p:cNvPr id="428" name="Google Shape;428;p26"/>
                <p:cNvSpPr txBox="1"/>
                <p:nvPr/>
              </p:nvSpPr>
              <p:spPr>
                <a:xfrm>
                  <a:off x="2868900" y="21152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c[0]</a:t>
                  </a:r>
                  <a:endParaRPr sz="1200"/>
                </a:p>
              </p:txBody>
            </p:sp>
            <p:sp>
              <p:nvSpPr>
                <p:cNvPr id="429" name="Google Shape;429;p26"/>
                <p:cNvSpPr txBox="1"/>
                <p:nvPr/>
              </p:nvSpPr>
              <p:spPr>
                <a:xfrm>
                  <a:off x="3317100" y="21152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c[1]</a:t>
                  </a:r>
                  <a:endParaRPr sz="1200"/>
                </a:p>
              </p:txBody>
            </p:sp>
            <p:sp>
              <p:nvSpPr>
                <p:cNvPr id="430" name="Google Shape;430;p26"/>
                <p:cNvSpPr txBox="1"/>
                <p:nvPr/>
              </p:nvSpPr>
              <p:spPr>
                <a:xfrm>
                  <a:off x="3764550" y="21152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c[2]</a:t>
                  </a:r>
                  <a:endParaRPr sz="1200"/>
                </a:p>
              </p:txBody>
            </p:sp>
            <p:sp>
              <p:nvSpPr>
                <p:cNvPr id="431" name="Google Shape;431;p26"/>
                <p:cNvSpPr txBox="1"/>
                <p:nvPr/>
              </p:nvSpPr>
              <p:spPr>
                <a:xfrm>
                  <a:off x="5660125" y="21152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c[5]</a:t>
                  </a:r>
                  <a:endParaRPr sz="1200"/>
                </a:p>
              </p:txBody>
            </p:sp>
            <p:sp>
              <p:nvSpPr>
                <p:cNvPr id="432" name="Google Shape;432;p26"/>
                <p:cNvSpPr txBox="1"/>
                <p:nvPr/>
              </p:nvSpPr>
              <p:spPr>
                <a:xfrm>
                  <a:off x="4861625" y="21152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c[4]</a:t>
                  </a:r>
                  <a:endParaRPr sz="1200"/>
                </a:p>
              </p:txBody>
            </p:sp>
            <p:sp>
              <p:nvSpPr>
                <p:cNvPr id="433" name="Google Shape;433;p26"/>
                <p:cNvSpPr txBox="1"/>
                <p:nvPr/>
              </p:nvSpPr>
              <p:spPr>
                <a:xfrm>
                  <a:off x="4231500" y="21152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c[3]</a:t>
                  </a:r>
                  <a:endParaRPr sz="1200"/>
                </a:p>
              </p:txBody>
            </p:sp>
          </p:grpSp>
          <p:cxnSp>
            <p:nvCxnSpPr>
              <p:cNvPr id="434" name="Google Shape;434;p26"/>
              <p:cNvCxnSpPr/>
              <p:nvPr/>
            </p:nvCxnSpPr>
            <p:spPr>
              <a:xfrm>
                <a:off x="5549113" y="2139525"/>
                <a:ext cx="0" cy="793200"/>
              </a:xfrm>
              <a:prstGeom prst="straightConnector1">
                <a:avLst/>
              </a:prstGeom>
              <a:noFill/>
              <a:ln cap="flat" cmpd="sng" w="19050">
                <a:solidFill>
                  <a:srgbClr val="FF0000"/>
                </a:solidFill>
                <a:prstDash val="solid"/>
                <a:round/>
                <a:headEnd len="med" w="med" type="none"/>
                <a:tailEnd len="med" w="med" type="none"/>
              </a:ln>
            </p:spPr>
          </p:cxnSp>
          <p:cxnSp>
            <p:nvCxnSpPr>
              <p:cNvPr id="435" name="Google Shape;435;p26"/>
              <p:cNvCxnSpPr/>
              <p:nvPr/>
            </p:nvCxnSpPr>
            <p:spPr>
              <a:xfrm>
                <a:off x="3726850" y="2743475"/>
                <a:ext cx="692700" cy="0"/>
              </a:xfrm>
              <a:prstGeom prst="straightConnector1">
                <a:avLst/>
              </a:prstGeom>
              <a:noFill/>
              <a:ln cap="flat" cmpd="sng" w="9525">
                <a:solidFill>
                  <a:schemeClr val="dk2"/>
                </a:solidFill>
                <a:prstDash val="solid"/>
                <a:round/>
                <a:headEnd len="med" w="med" type="none"/>
                <a:tailEnd len="med" w="med" type="triangle"/>
              </a:ln>
            </p:spPr>
          </p:cxnSp>
        </p:grpSp>
      </p:grpSp>
      <p:grpSp>
        <p:nvGrpSpPr>
          <p:cNvPr id="436" name="Google Shape;436;p26"/>
          <p:cNvGrpSpPr/>
          <p:nvPr/>
        </p:nvGrpSpPr>
        <p:grpSpPr>
          <a:xfrm>
            <a:off x="311700" y="2808025"/>
            <a:ext cx="8520600" cy="1317675"/>
            <a:chOff x="311700" y="1650675"/>
            <a:chExt cx="8520600" cy="1317675"/>
          </a:xfrm>
        </p:grpSpPr>
        <p:sp>
          <p:nvSpPr>
            <p:cNvPr id="437" name="Google Shape;437;p26"/>
            <p:cNvSpPr txBox="1"/>
            <p:nvPr/>
          </p:nvSpPr>
          <p:spPr>
            <a:xfrm>
              <a:off x="311700" y="1650675"/>
              <a:ext cx="8520600" cy="3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a:t>
              </a:r>
              <a:r>
                <a:rPr lang="en"/>
                <a:t>.	Slicing with ending index: It slices from zero index to the previous of ending index. </a:t>
              </a:r>
              <a:endParaRPr/>
            </a:p>
          </p:txBody>
        </p:sp>
        <p:grpSp>
          <p:nvGrpSpPr>
            <p:cNvPr id="438" name="Google Shape;438;p26"/>
            <p:cNvGrpSpPr/>
            <p:nvPr/>
          </p:nvGrpSpPr>
          <p:grpSpPr>
            <a:xfrm>
              <a:off x="2775350" y="2175150"/>
              <a:ext cx="4317188" cy="793200"/>
              <a:chOff x="3726850" y="2139525"/>
              <a:chExt cx="4317188" cy="793200"/>
            </a:xfrm>
          </p:grpSpPr>
          <p:grpSp>
            <p:nvGrpSpPr>
              <p:cNvPr id="439" name="Google Shape;439;p26"/>
              <p:cNvGrpSpPr/>
              <p:nvPr/>
            </p:nvGrpSpPr>
            <p:grpSpPr>
              <a:xfrm>
                <a:off x="4637838" y="2554313"/>
                <a:ext cx="3406200" cy="378300"/>
                <a:chOff x="2841575" y="2042275"/>
                <a:chExt cx="3406200" cy="378300"/>
              </a:xfrm>
            </p:grpSpPr>
            <p:sp>
              <p:nvSpPr>
                <p:cNvPr id="440" name="Google Shape;440;p26"/>
                <p:cNvSpPr/>
                <p:nvPr/>
              </p:nvSpPr>
              <p:spPr>
                <a:xfrm>
                  <a:off x="5452475" y="2042275"/>
                  <a:ext cx="7953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6"/>
                <p:cNvSpPr/>
                <p:nvPr/>
              </p:nvSpPr>
              <p:spPr>
                <a:xfrm>
                  <a:off x="4657175" y="2042275"/>
                  <a:ext cx="7953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6"/>
                <p:cNvSpPr/>
                <p:nvPr/>
              </p:nvSpPr>
              <p:spPr>
                <a:xfrm>
                  <a:off x="4203275" y="2042275"/>
                  <a:ext cx="4539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6"/>
                <p:cNvSpPr/>
                <p:nvPr/>
              </p:nvSpPr>
              <p:spPr>
                <a:xfrm>
                  <a:off x="3749375" y="2042275"/>
                  <a:ext cx="4539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6"/>
                <p:cNvSpPr/>
                <p:nvPr/>
              </p:nvSpPr>
              <p:spPr>
                <a:xfrm>
                  <a:off x="3295475" y="2042275"/>
                  <a:ext cx="4539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6"/>
                <p:cNvSpPr/>
                <p:nvPr/>
              </p:nvSpPr>
              <p:spPr>
                <a:xfrm>
                  <a:off x="2841575" y="2042275"/>
                  <a:ext cx="4539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 name="Google Shape;446;p26"/>
              <p:cNvGrpSpPr/>
              <p:nvPr/>
            </p:nvGrpSpPr>
            <p:grpSpPr>
              <a:xfrm>
                <a:off x="4644988" y="2554825"/>
                <a:ext cx="3391900" cy="372900"/>
                <a:chOff x="2848725" y="2344925"/>
                <a:chExt cx="3391900" cy="372900"/>
              </a:xfrm>
            </p:grpSpPr>
            <p:sp>
              <p:nvSpPr>
                <p:cNvPr id="447" name="Google Shape;447;p26"/>
                <p:cNvSpPr txBox="1"/>
                <p:nvPr/>
              </p:nvSpPr>
              <p:spPr>
                <a:xfrm>
                  <a:off x="3703575" y="2344925"/>
                  <a:ext cx="4548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4.5</a:t>
                  </a:r>
                  <a:endParaRPr/>
                </a:p>
              </p:txBody>
            </p:sp>
            <p:grpSp>
              <p:nvGrpSpPr>
                <p:cNvPr id="448" name="Google Shape;448;p26"/>
                <p:cNvGrpSpPr/>
                <p:nvPr/>
              </p:nvGrpSpPr>
              <p:grpSpPr>
                <a:xfrm>
                  <a:off x="2848725" y="2350325"/>
                  <a:ext cx="3391900" cy="367500"/>
                  <a:chOff x="2848725" y="2350325"/>
                  <a:chExt cx="3391900" cy="367500"/>
                </a:xfrm>
              </p:grpSpPr>
              <p:sp>
                <p:nvSpPr>
                  <p:cNvPr id="449" name="Google Shape;449;p26"/>
                  <p:cNvSpPr txBox="1"/>
                  <p:nvPr/>
                </p:nvSpPr>
                <p:spPr>
                  <a:xfrm>
                    <a:off x="2848725" y="2350325"/>
                    <a:ext cx="3999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450" name="Google Shape;450;p26"/>
                  <p:cNvSpPr txBox="1"/>
                  <p:nvPr/>
                </p:nvSpPr>
                <p:spPr>
                  <a:xfrm>
                    <a:off x="3303675" y="2350325"/>
                    <a:ext cx="3999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451" name="Google Shape;451;p26"/>
                  <p:cNvSpPr txBox="1"/>
                  <p:nvPr/>
                </p:nvSpPr>
                <p:spPr>
                  <a:xfrm>
                    <a:off x="4158375" y="2350325"/>
                    <a:ext cx="4548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7.3</a:t>
                    </a:r>
                    <a:endParaRPr/>
                  </a:p>
                </p:txBody>
              </p:sp>
              <p:sp>
                <p:nvSpPr>
                  <p:cNvPr id="452" name="Google Shape;452;p26"/>
                  <p:cNvSpPr txBox="1"/>
                  <p:nvPr/>
                </p:nvSpPr>
                <p:spPr>
                  <a:xfrm>
                    <a:off x="4631600" y="2350325"/>
                    <a:ext cx="7953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python</a:t>
                    </a:r>
                    <a:endParaRPr/>
                  </a:p>
                </p:txBody>
              </p:sp>
              <p:sp>
                <p:nvSpPr>
                  <p:cNvPr id="453" name="Google Shape;453;p26"/>
                  <p:cNvSpPr txBox="1"/>
                  <p:nvPr/>
                </p:nvSpPr>
                <p:spPr>
                  <a:xfrm>
                    <a:off x="5445325" y="2350325"/>
                    <a:ext cx="7953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pandas</a:t>
                    </a:r>
                    <a:endParaRPr/>
                  </a:p>
                </p:txBody>
              </p:sp>
            </p:grpSp>
          </p:grpSp>
          <p:grpSp>
            <p:nvGrpSpPr>
              <p:cNvPr id="454" name="Google Shape;454;p26"/>
              <p:cNvGrpSpPr/>
              <p:nvPr/>
            </p:nvGrpSpPr>
            <p:grpSpPr>
              <a:xfrm>
                <a:off x="4637838" y="2210875"/>
                <a:ext cx="3239425" cy="367500"/>
                <a:chOff x="2868900" y="2115275"/>
                <a:chExt cx="3239425" cy="367500"/>
              </a:xfrm>
            </p:grpSpPr>
            <p:sp>
              <p:nvSpPr>
                <p:cNvPr id="455" name="Google Shape;455;p26"/>
                <p:cNvSpPr txBox="1"/>
                <p:nvPr/>
              </p:nvSpPr>
              <p:spPr>
                <a:xfrm>
                  <a:off x="2868900" y="21152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c[0]</a:t>
                  </a:r>
                  <a:endParaRPr sz="1200"/>
                </a:p>
              </p:txBody>
            </p:sp>
            <p:sp>
              <p:nvSpPr>
                <p:cNvPr id="456" name="Google Shape;456;p26"/>
                <p:cNvSpPr txBox="1"/>
                <p:nvPr/>
              </p:nvSpPr>
              <p:spPr>
                <a:xfrm>
                  <a:off x="3317100" y="21152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c[1]</a:t>
                  </a:r>
                  <a:endParaRPr sz="1200"/>
                </a:p>
              </p:txBody>
            </p:sp>
            <p:sp>
              <p:nvSpPr>
                <p:cNvPr id="457" name="Google Shape;457;p26"/>
                <p:cNvSpPr txBox="1"/>
                <p:nvPr/>
              </p:nvSpPr>
              <p:spPr>
                <a:xfrm>
                  <a:off x="3764550" y="21152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c[2]</a:t>
                  </a:r>
                  <a:endParaRPr sz="1200"/>
                </a:p>
              </p:txBody>
            </p:sp>
            <p:sp>
              <p:nvSpPr>
                <p:cNvPr id="458" name="Google Shape;458;p26"/>
                <p:cNvSpPr txBox="1"/>
                <p:nvPr/>
              </p:nvSpPr>
              <p:spPr>
                <a:xfrm>
                  <a:off x="5660125" y="21152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c[5]</a:t>
                  </a:r>
                  <a:endParaRPr sz="1200"/>
                </a:p>
              </p:txBody>
            </p:sp>
            <p:sp>
              <p:nvSpPr>
                <p:cNvPr id="459" name="Google Shape;459;p26"/>
                <p:cNvSpPr txBox="1"/>
                <p:nvPr/>
              </p:nvSpPr>
              <p:spPr>
                <a:xfrm>
                  <a:off x="4861625" y="21152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c[4]</a:t>
                  </a:r>
                  <a:endParaRPr sz="1200"/>
                </a:p>
              </p:txBody>
            </p:sp>
            <p:sp>
              <p:nvSpPr>
                <p:cNvPr id="460" name="Google Shape;460;p26"/>
                <p:cNvSpPr txBox="1"/>
                <p:nvPr/>
              </p:nvSpPr>
              <p:spPr>
                <a:xfrm>
                  <a:off x="4231500" y="21152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c[3]</a:t>
                  </a:r>
                  <a:endParaRPr sz="1200"/>
                </a:p>
              </p:txBody>
            </p:sp>
          </p:grpSp>
          <p:cxnSp>
            <p:nvCxnSpPr>
              <p:cNvPr id="461" name="Google Shape;461;p26"/>
              <p:cNvCxnSpPr/>
              <p:nvPr/>
            </p:nvCxnSpPr>
            <p:spPr>
              <a:xfrm>
                <a:off x="6449638" y="2139525"/>
                <a:ext cx="0" cy="793200"/>
              </a:xfrm>
              <a:prstGeom prst="straightConnector1">
                <a:avLst/>
              </a:prstGeom>
              <a:noFill/>
              <a:ln cap="flat" cmpd="sng" w="19050">
                <a:solidFill>
                  <a:srgbClr val="FF0000"/>
                </a:solidFill>
                <a:prstDash val="solid"/>
                <a:round/>
                <a:headEnd len="med" w="med" type="none"/>
                <a:tailEnd len="med" w="med" type="none"/>
              </a:ln>
            </p:spPr>
          </p:cxnSp>
          <p:cxnSp>
            <p:nvCxnSpPr>
              <p:cNvPr id="462" name="Google Shape;462;p26"/>
              <p:cNvCxnSpPr/>
              <p:nvPr/>
            </p:nvCxnSpPr>
            <p:spPr>
              <a:xfrm>
                <a:off x="3726850" y="2743475"/>
                <a:ext cx="692700" cy="0"/>
              </a:xfrm>
              <a:prstGeom prst="straightConnector1">
                <a:avLst/>
              </a:prstGeom>
              <a:noFill/>
              <a:ln cap="flat" cmpd="sng" w="9525">
                <a:solidFill>
                  <a:schemeClr val="dk2"/>
                </a:solidFill>
                <a:prstDash val="solid"/>
                <a:round/>
                <a:headEnd len="med" w="med" type="none"/>
                <a:tailEnd len="med" w="med" type="triangle"/>
              </a:ln>
            </p:spPr>
          </p:cxnSp>
        </p:grpSp>
      </p:grpSp>
      <p:sp>
        <p:nvSpPr>
          <p:cNvPr id="463" name="Google Shape;463;p26"/>
          <p:cNvSpPr txBox="1"/>
          <p:nvPr/>
        </p:nvSpPr>
        <p:spPr>
          <a:xfrm>
            <a:off x="1446350" y="1968600"/>
            <a:ext cx="1329000" cy="302700"/>
          </a:xfrm>
          <a:prstGeom prst="rect">
            <a:avLst/>
          </a:prstGeom>
          <a:solidFill>
            <a:srgbClr val="1E1E1E"/>
          </a:solid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c</a:t>
            </a:r>
            <a:r>
              <a:rPr lang="en" sz="1200">
                <a:solidFill>
                  <a:srgbClr val="DCDCDC"/>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2</a:t>
            </a:r>
            <a:r>
              <a:rPr lang="en" sz="1200">
                <a:solidFill>
                  <a:srgbClr val="DCDCDC"/>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p:txBody>
      </p:sp>
      <p:sp>
        <p:nvSpPr>
          <p:cNvPr id="464" name="Google Shape;464;p26"/>
          <p:cNvSpPr txBox="1"/>
          <p:nvPr/>
        </p:nvSpPr>
        <p:spPr>
          <a:xfrm>
            <a:off x="1446350" y="3774275"/>
            <a:ext cx="1329000" cy="302700"/>
          </a:xfrm>
          <a:prstGeom prst="rect">
            <a:avLst/>
          </a:prstGeom>
          <a:solidFill>
            <a:srgbClr val="1E1E1E"/>
          </a:solid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c</a:t>
            </a:r>
            <a:r>
              <a:rPr lang="en" sz="1200">
                <a:solidFill>
                  <a:srgbClr val="DCDCDC"/>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4</a:t>
            </a:r>
            <a:r>
              <a:rPr lang="en" sz="1200">
                <a:solidFill>
                  <a:srgbClr val="DCDCDC"/>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27"/>
          <p:cNvSpPr txBox="1"/>
          <p:nvPr>
            <p:ph type="title"/>
          </p:nvPr>
        </p:nvSpPr>
        <p:spPr>
          <a:xfrm>
            <a:off x="311700" y="336975"/>
            <a:ext cx="8520600" cy="572700"/>
          </a:xfrm>
          <a:prstGeom prst="rect">
            <a:avLst/>
          </a:prstGeom>
        </p:spPr>
        <p:txBody>
          <a:bodyPr anchorCtr="0" anchor="ctr" bIns="91425" lIns="91425" spcFirstLastPara="1" rIns="91425" wrap="square" tIns="91425">
            <a:noAutofit/>
          </a:bodyPr>
          <a:lstStyle/>
          <a:p>
            <a:pPr indent="0" lvl="0" marL="0" rtl="0" algn="l">
              <a:lnSpc>
                <a:spcPct val="115000"/>
              </a:lnSpc>
              <a:spcBef>
                <a:spcPts val="1400"/>
              </a:spcBef>
              <a:spcAft>
                <a:spcPts val="1400"/>
              </a:spcAft>
              <a:buNone/>
            </a:pPr>
            <a:r>
              <a:rPr b="1" lang="en">
                <a:latin typeface="Calibri"/>
                <a:ea typeface="Calibri"/>
                <a:cs typeface="Calibri"/>
                <a:sym typeface="Calibri"/>
              </a:rPr>
              <a:t>Sorting List</a:t>
            </a:r>
            <a:endParaRPr b="1">
              <a:latin typeface="Calibri"/>
              <a:ea typeface="Calibri"/>
              <a:cs typeface="Calibri"/>
              <a:sym typeface="Calibri"/>
            </a:endParaRPr>
          </a:p>
        </p:txBody>
      </p:sp>
      <p:sp>
        <p:nvSpPr>
          <p:cNvPr id="470" name="Google Shape;470;p27"/>
          <p:cNvSpPr txBox="1"/>
          <p:nvPr/>
        </p:nvSpPr>
        <p:spPr>
          <a:xfrm>
            <a:off x="311700" y="983300"/>
            <a:ext cx="8520600" cy="7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Sorting a list can be done in two ways. </a:t>
            </a:r>
            <a:r>
              <a:rPr b="1" lang="en">
                <a:solidFill>
                  <a:srgbClr val="741B47"/>
                </a:solidFill>
              </a:rPr>
              <a:t>sort( )</a:t>
            </a:r>
            <a:r>
              <a:rPr lang="en"/>
              <a:t> method does the sorting but it rearranges the elements of the list in ascending order. That means in this method, the unordered list will be lost if not stored separately. To sort in descending order, we can set </a:t>
            </a:r>
            <a:r>
              <a:rPr b="1" lang="en">
                <a:solidFill>
                  <a:srgbClr val="0B5394"/>
                </a:solidFill>
              </a:rPr>
              <a:t>reverse</a:t>
            </a:r>
            <a:r>
              <a:rPr lang="en"/>
              <a:t> parameter </a:t>
            </a:r>
            <a:r>
              <a:rPr b="1" lang="en">
                <a:solidFill>
                  <a:srgbClr val="351C75"/>
                </a:solidFill>
              </a:rPr>
              <a:t>True</a:t>
            </a:r>
            <a:r>
              <a:rPr lang="en"/>
              <a:t>.</a:t>
            </a:r>
            <a:endParaRPr/>
          </a:p>
        </p:txBody>
      </p:sp>
      <p:sp>
        <p:nvSpPr>
          <p:cNvPr id="471" name="Google Shape;471;p27"/>
          <p:cNvSpPr txBox="1"/>
          <p:nvPr/>
        </p:nvSpPr>
        <p:spPr>
          <a:xfrm>
            <a:off x="311700" y="2929450"/>
            <a:ext cx="8520600" cy="7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list can be sorted using built-in function </a:t>
            </a:r>
            <a:r>
              <a:rPr b="1" lang="en">
                <a:solidFill>
                  <a:srgbClr val="741B47"/>
                </a:solidFill>
              </a:rPr>
              <a:t>sorted( )</a:t>
            </a:r>
            <a:r>
              <a:rPr lang="en"/>
              <a:t>. This function creates a new sorted list. So, we do not need to store the unordered list separately.</a:t>
            </a:r>
            <a:endParaRPr/>
          </a:p>
        </p:txBody>
      </p:sp>
      <p:pic>
        <p:nvPicPr>
          <p:cNvPr id="472" name="Google Shape;472;p27"/>
          <p:cNvPicPr preferRelativeResize="0"/>
          <p:nvPr/>
        </p:nvPicPr>
        <p:blipFill>
          <a:blip r:embed="rId3">
            <a:alphaModFix/>
          </a:blip>
          <a:stretch>
            <a:fillRect/>
          </a:stretch>
        </p:blipFill>
        <p:spPr>
          <a:xfrm>
            <a:off x="2634010" y="3655448"/>
            <a:ext cx="3875975" cy="1183675"/>
          </a:xfrm>
          <a:prstGeom prst="rect">
            <a:avLst/>
          </a:prstGeom>
          <a:noFill/>
          <a:ln>
            <a:noFill/>
          </a:ln>
        </p:spPr>
      </p:pic>
      <p:pic>
        <p:nvPicPr>
          <p:cNvPr id="473" name="Google Shape;473;p27"/>
          <p:cNvPicPr preferRelativeResize="0"/>
          <p:nvPr/>
        </p:nvPicPr>
        <p:blipFill>
          <a:blip r:embed="rId4">
            <a:alphaModFix/>
          </a:blip>
          <a:stretch>
            <a:fillRect/>
          </a:stretch>
        </p:blipFill>
        <p:spPr>
          <a:xfrm>
            <a:off x="810138" y="1861700"/>
            <a:ext cx="3184167" cy="915350"/>
          </a:xfrm>
          <a:prstGeom prst="rect">
            <a:avLst/>
          </a:prstGeom>
          <a:noFill/>
          <a:ln>
            <a:noFill/>
          </a:ln>
        </p:spPr>
      </p:pic>
      <p:pic>
        <p:nvPicPr>
          <p:cNvPr id="474" name="Google Shape;474;p27"/>
          <p:cNvPicPr preferRelativeResize="0"/>
          <p:nvPr/>
        </p:nvPicPr>
        <p:blipFill>
          <a:blip r:embed="rId5">
            <a:alphaModFix/>
          </a:blip>
          <a:stretch>
            <a:fillRect/>
          </a:stretch>
        </p:blipFill>
        <p:spPr>
          <a:xfrm>
            <a:off x="5070429" y="1861700"/>
            <a:ext cx="3263422" cy="915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28"/>
          <p:cNvSpPr txBox="1"/>
          <p:nvPr>
            <p:ph type="title"/>
          </p:nvPr>
        </p:nvSpPr>
        <p:spPr>
          <a:xfrm>
            <a:off x="311700" y="336975"/>
            <a:ext cx="8520600" cy="572700"/>
          </a:xfrm>
          <a:prstGeom prst="rect">
            <a:avLst/>
          </a:prstGeom>
        </p:spPr>
        <p:txBody>
          <a:bodyPr anchorCtr="0" anchor="ctr" bIns="91425" lIns="91425" spcFirstLastPara="1" rIns="91425" wrap="square" tIns="91425">
            <a:noAutofit/>
          </a:bodyPr>
          <a:lstStyle/>
          <a:p>
            <a:pPr indent="0" lvl="0" marL="0" rtl="0" algn="l">
              <a:lnSpc>
                <a:spcPct val="115000"/>
              </a:lnSpc>
              <a:spcBef>
                <a:spcPts val="1400"/>
              </a:spcBef>
              <a:spcAft>
                <a:spcPts val="1400"/>
              </a:spcAft>
              <a:buNone/>
            </a:pPr>
            <a:r>
              <a:rPr b="1" lang="en">
                <a:latin typeface="Calibri"/>
                <a:ea typeface="Calibri"/>
                <a:cs typeface="Calibri"/>
                <a:sym typeface="Calibri"/>
              </a:rPr>
              <a:t>Searching Sequence</a:t>
            </a:r>
            <a:endParaRPr b="1">
              <a:latin typeface="Calibri"/>
              <a:ea typeface="Calibri"/>
              <a:cs typeface="Calibri"/>
              <a:sym typeface="Calibri"/>
            </a:endParaRPr>
          </a:p>
        </p:txBody>
      </p:sp>
      <p:sp>
        <p:nvSpPr>
          <p:cNvPr id="480" name="Google Shape;480;p28"/>
          <p:cNvSpPr txBox="1"/>
          <p:nvPr/>
        </p:nvSpPr>
        <p:spPr>
          <a:xfrm>
            <a:off x="311700" y="98330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We can search for an element inside a list. </a:t>
            </a:r>
            <a:r>
              <a:rPr b="1" lang="en">
                <a:solidFill>
                  <a:srgbClr val="741B47"/>
                </a:solidFill>
              </a:rPr>
              <a:t>index( )</a:t>
            </a:r>
            <a:r>
              <a:rPr lang="en"/>
              <a:t> method does this work.It returns the index of </a:t>
            </a:r>
            <a:r>
              <a:rPr lang="en"/>
              <a:t>first occurrence of search keyword.</a:t>
            </a:r>
            <a:endParaRPr/>
          </a:p>
        </p:txBody>
      </p:sp>
      <p:pic>
        <p:nvPicPr>
          <p:cNvPr id="481" name="Google Shape;481;p28"/>
          <p:cNvPicPr preferRelativeResize="0"/>
          <p:nvPr/>
        </p:nvPicPr>
        <p:blipFill>
          <a:blip r:embed="rId3">
            <a:alphaModFix/>
          </a:blip>
          <a:stretch>
            <a:fillRect/>
          </a:stretch>
        </p:blipFill>
        <p:spPr>
          <a:xfrm>
            <a:off x="2886075" y="1714500"/>
            <a:ext cx="3371850" cy="857250"/>
          </a:xfrm>
          <a:prstGeom prst="rect">
            <a:avLst/>
          </a:prstGeom>
          <a:noFill/>
          <a:ln>
            <a:noFill/>
          </a:ln>
        </p:spPr>
      </p:pic>
      <p:sp>
        <p:nvSpPr>
          <p:cNvPr id="482" name="Google Shape;482;p28"/>
          <p:cNvSpPr txBox="1"/>
          <p:nvPr/>
        </p:nvSpPr>
        <p:spPr>
          <a:xfrm>
            <a:off x="311700" y="280645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We can specify the search area that means starting position and ending position of search inside a list.</a:t>
            </a:r>
            <a:endParaRPr/>
          </a:p>
        </p:txBody>
      </p:sp>
      <p:pic>
        <p:nvPicPr>
          <p:cNvPr id="483" name="Google Shape;483;p28"/>
          <p:cNvPicPr preferRelativeResize="0"/>
          <p:nvPr/>
        </p:nvPicPr>
        <p:blipFill>
          <a:blip r:embed="rId4">
            <a:alphaModFix/>
          </a:blip>
          <a:stretch>
            <a:fillRect/>
          </a:stretch>
        </p:blipFill>
        <p:spPr>
          <a:xfrm>
            <a:off x="4863238" y="3236100"/>
            <a:ext cx="3448050" cy="876300"/>
          </a:xfrm>
          <a:prstGeom prst="rect">
            <a:avLst/>
          </a:prstGeom>
          <a:noFill/>
          <a:ln>
            <a:noFill/>
          </a:ln>
        </p:spPr>
      </p:pic>
      <p:pic>
        <p:nvPicPr>
          <p:cNvPr id="484" name="Google Shape;484;p28"/>
          <p:cNvPicPr preferRelativeResize="0"/>
          <p:nvPr/>
        </p:nvPicPr>
        <p:blipFill>
          <a:blip r:embed="rId5">
            <a:alphaModFix/>
          </a:blip>
          <a:stretch>
            <a:fillRect/>
          </a:stretch>
        </p:blipFill>
        <p:spPr>
          <a:xfrm>
            <a:off x="832713" y="3236100"/>
            <a:ext cx="3371850" cy="871065"/>
          </a:xfrm>
          <a:prstGeom prst="rect">
            <a:avLst/>
          </a:prstGeom>
          <a:noFill/>
          <a:ln>
            <a:noFill/>
          </a:ln>
        </p:spPr>
      </p:pic>
      <p:sp>
        <p:nvSpPr>
          <p:cNvPr id="485" name="Google Shape;485;p28"/>
          <p:cNvSpPr txBox="1"/>
          <p:nvPr/>
        </p:nvSpPr>
        <p:spPr>
          <a:xfrm>
            <a:off x="311700" y="4107175"/>
            <a:ext cx="8520600" cy="8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When we did not specify the search range, it starts the search from index 0 and returns the first occurence of 3 at index 0. But in the second code, when we specify the search range from 2 to 8, it search from index 2 to index 7 and returns the first occurence of 3 at index 4.</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29"/>
          <p:cNvSpPr txBox="1"/>
          <p:nvPr>
            <p:ph type="title"/>
          </p:nvPr>
        </p:nvSpPr>
        <p:spPr>
          <a:xfrm>
            <a:off x="311700" y="336975"/>
            <a:ext cx="8520600" cy="572700"/>
          </a:xfrm>
          <a:prstGeom prst="rect">
            <a:avLst/>
          </a:prstGeom>
        </p:spPr>
        <p:txBody>
          <a:bodyPr anchorCtr="0" anchor="ctr" bIns="91425" lIns="91425" spcFirstLastPara="1" rIns="91425" wrap="square" tIns="91425">
            <a:noAutofit/>
          </a:bodyPr>
          <a:lstStyle/>
          <a:p>
            <a:pPr indent="0" lvl="0" marL="0" rtl="0" algn="l">
              <a:lnSpc>
                <a:spcPct val="115000"/>
              </a:lnSpc>
              <a:spcBef>
                <a:spcPts val="1400"/>
              </a:spcBef>
              <a:spcAft>
                <a:spcPts val="1400"/>
              </a:spcAft>
              <a:buNone/>
            </a:pPr>
            <a:r>
              <a:rPr b="1" lang="en">
                <a:latin typeface="Calibri"/>
                <a:ea typeface="Calibri"/>
                <a:cs typeface="Calibri"/>
                <a:sym typeface="Calibri"/>
              </a:rPr>
              <a:t>Continue...</a:t>
            </a:r>
            <a:endParaRPr b="1">
              <a:latin typeface="Calibri"/>
              <a:ea typeface="Calibri"/>
              <a:cs typeface="Calibri"/>
              <a:sym typeface="Calibri"/>
            </a:endParaRPr>
          </a:p>
        </p:txBody>
      </p:sp>
      <p:sp>
        <p:nvSpPr>
          <p:cNvPr id="491" name="Google Shape;491;p29"/>
          <p:cNvSpPr txBox="1"/>
          <p:nvPr/>
        </p:nvSpPr>
        <p:spPr>
          <a:xfrm>
            <a:off x="311700" y="98330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We can check if an element exists in a list or not with </a:t>
            </a:r>
            <a:r>
              <a:rPr b="1" lang="en">
                <a:solidFill>
                  <a:srgbClr val="3C78D8"/>
                </a:solidFill>
              </a:rPr>
              <a:t>in</a:t>
            </a:r>
            <a:r>
              <a:rPr lang="en"/>
              <a:t> and </a:t>
            </a:r>
            <a:r>
              <a:rPr b="1" lang="en">
                <a:solidFill>
                  <a:srgbClr val="3C78D8"/>
                </a:solidFill>
              </a:rPr>
              <a:t>not in</a:t>
            </a:r>
            <a:r>
              <a:rPr lang="en"/>
              <a:t> operator. </a:t>
            </a:r>
            <a:r>
              <a:rPr b="1" lang="en">
                <a:solidFill>
                  <a:srgbClr val="3C78D8"/>
                </a:solidFill>
              </a:rPr>
              <a:t>I</a:t>
            </a:r>
            <a:r>
              <a:rPr b="1" lang="en">
                <a:solidFill>
                  <a:srgbClr val="3C78D8"/>
                </a:solidFill>
              </a:rPr>
              <a:t>n </a:t>
            </a:r>
            <a:r>
              <a:rPr lang="en"/>
              <a:t>o</a:t>
            </a:r>
            <a:r>
              <a:rPr lang="en"/>
              <a:t>perator returns </a:t>
            </a:r>
            <a:r>
              <a:rPr b="1" lang="en">
                <a:solidFill>
                  <a:srgbClr val="351C75"/>
                </a:solidFill>
              </a:rPr>
              <a:t>True </a:t>
            </a:r>
            <a:r>
              <a:rPr lang="en">
                <a:solidFill>
                  <a:schemeClr val="dk1"/>
                </a:solidFill>
              </a:rPr>
              <a:t>if the element exists, otherwise it returns </a:t>
            </a:r>
            <a:r>
              <a:rPr b="1" lang="en">
                <a:solidFill>
                  <a:srgbClr val="351C75"/>
                </a:solidFill>
              </a:rPr>
              <a:t>False</a:t>
            </a:r>
            <a:r>
              <a:rPr lang="en">
                <a:solidFill>
                  <a:schemeClr val="dk1"/>
                </a:solidFill>
              </a:rPr>
              <a:t>.</a:t>
            </a:r>
            <a:endParaRPr b="1">
              <a:solidFill>
                <a:srgbClr val="351C75"/>
              </a:solidFill>
            </a:endParaRPr>
          </a:p>
        </p:txBody>
      </p:sp>
      <p:pic>
        <p:nvPicPr>
          <p:cNvPr id="492" name="Google Shape;492;p29"/>
          <p:cNvPicPr preferRelativeResize="0"/>
          <p:nvPr/>
        </p:nvPicPr>
        <p:blipFill>
          <a:blip r:embed="rId3">
            <a:alphaModFix/>
          </a:blip>
          <a:stretch>
            <a:fillRect/>
          </a:stretch>
        </p:blipFill>
        <p:spPr>
          <a:xfrm>
            <a:off x="3286126" y="1629626"/>
            <a:ext cx="2571750" cy="1015386"/>
          </a:xfrm>
          <a:prstGeom prst="rect">
            <a:avLst/>
          </a:prstGeom>
          <a:noFill/>
          <a:ln>
            <a:noFill/>
          </a:ln>
        </p:spPr>
      </p:pic>
      <p:sp>
        <p:nvSpPr>
          <p:cNvPr id="493" name="Google Shape;493;p29"/>
          <p:cNvSpPr txBox="1"/>
          <p:nvPr/>
        </p:nvSpPr>
        <p:spPr>
          <a:xfrm>
            <a:off x="311713" y="284300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C78D8"/>
                </a:solidFill>
              </a:rPr>
              <a:t>not in </a:t>
            </a:r>
            <a:r>
              <a:rPr lang="en"/>
              <a:t>o</a:t>
            </a:r>
            <a:r>
              <a:rPr lang="en"/>
              <a:t>perator returns </a:t>
            </a:r>
            <a:r>
              <a:rPr b="1" lang="en">
                <a:solidFill>
                  <a:srgbClr val="351C75"/>
                </a:solidFill>
              </a:rPr>
              <a:t>True </a:t>
            </a:r>
            <a:r>
              <a:rPr lang="en">
                <a:solidFill>
                  <a:schemeClr val="dk1"/>
                </a:solidFill>
              </a:rPr>
              <a:t>if the element does not exist in the list, otherwise it returns </a:t>
            </a:r>
            <a:r>
              <a:rPr b="1" lang="en">
                <a:solidFill>
                  <a:srgbClr val="351C75"/>
                </a:solidFill>
              </a:rPr>
              <a:t>False</a:t>
            </a:r>
            <a:r>
              <a:rPr lang="en">
                <a:solidFill>
                  <a:schemeClr val="dk1"/>
                </a:solidFill>
              </a:rPr>
              <a:t>.</a:t>
            </a:r>
            <a:endParaRPr b="1">
              <a:solidFill>
                <a:srgbClr val="351C75"/>
              </a:solidFill>
            </a:endParaRPr>
          </a:p>
        </p:txBody>
      </p:sp>
      <p:pic>
        <p:nvPicPr>
          <p:cNvPr id="494" name="Google Shape;494;p29"/>
          <p:cNvPicPr preferRelativeResize="0"/>
          <p:nvPr/>
        </p:nvPicPr>
        <p:blipFill>
          <a:blip r:embed="rId4">
            <a:alphaModFix/>
          </a:blip>
          <a:stretch>
            <a:fillRect/>
          </a:stretch>
        </p:blipFill>
        <p:spPr>
          <a:xfrm>
            <a:off x="3286125" y="3492450"/>
            <a:ext cx="2571750" cy="1190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30"/>
          <p:cNvSpPr txBox="1"/>
          <p:nvPr/>
        </p:nvSpPr>
        <p:spPr>
          <a:xfrm>
            <a:off x="1416725" y="1745088"/>
            <a:ext cx="6224100" cy="165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600">
                <a:solidFill>
                  <a:srgbClr val="3674A5"/>
                </a:solidFill>
                <a:latin typeface="Calibri"/>
                <a:ea typeface="Calibri"/>
                <a:cs typeface="Calibri"/>
                <a:sym typeface="Calibri"/>
              </a:rPr>
              <a:t>Thank</a:t>
            </a:r>
            <a:r>
              <a:rPr b="1" lang="en" sz="4600">
                <a:latin typeface="Calibri"/>
                <a:ea typeface="Calibri"/>
                <a:cs typeface="Calibri"/>
                <a:sym typeface="Calibri"/>
              </a:rPr>
              <a:t> </a:t>
            </a:r>
            <a:r>
              <a:rPr b="1" lang="en" sz="4600">
                <a:solidFill>
                  <a:srgbClr val="FED346"/>
                </a:solidFill>
                <a:latin typeface="Calibri"/>
                <a:ea typeface="Calibri"/>
                <a:cs typeface="Calibri"/>
                <a:sym typeface="Calibri"/>
              </a:rPr>
              <a:t>You</a:t>
            </a:r>
            <a:endParaRPr b="1" sz="4600">
              <a:solidFill>
                <a:srgbClr val="FED346"/>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Contents</a:t>
            </a:r>
            <a:endParaRPr b="1">
              <a:latin typeface="Calibri"/>
              <a:ea typeface="Calibri"/>
              <a:cs typeface="Calibri"/>
              <a:sym typeface="Calibri"/>
            </a:endParaRPr>
          </a:p>
        </p:txBody>
      </p:sp>
      <p:sp>
        <p:nvSpPr>
          <p:cNvPr id="62" name="Google Shape;62;p14"/>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List Introduction</a:t>
            </a:r>
            <a:endParaRPr>
              <a:solidFill>
                <a:srgbClr val="000000"/>
              </a:solidFill>
              <a:latin typeface="Calibri"/>
              <a:ea typeface="Calibri"/>
              <a:cs typeface="Calibri"/>
              <a:sym typeface="Calibri"/>
            </a:endParaRPr>
          </a:p>
          <a:p>
            <a:pPr indent="-342900" lvl="0" marL="457200" rtl="0" algn="l">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List Operations</a:t>
            </a:r>
            <a:endParaRPr>
              <a:solidFill>
                <a:srgbClr val="000000"/>
              </a:solidFill>
              <a:latin typeface="Calibri"/>
              <a:ea typeface="Calibri"/>
              <a:cs typeface="Calibri"/>
              <a:sym typeface="Calibri"/>
            </a:endParaRPr>
          </a:p>
          <a:p>
            <a:pPr indent="-342900" lvl="0" marL="457200" rtl="0" algn="l">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Tuple Introduction</a:t>
            </a:r>
            <a:endParaRPr>
              <a:solidFill>
                <a:srgbClr val="000000"/>
              </a:solidFill>
              <a:latin typeface="Calibri"/>
              <a:ea typeface="Calibri"/>
              <a:cs typeface="Calibri"/>
              <a:sym typeface="Calibri"/>
            </a:endParaRPr>
          </a:p>
          <a:p>
            <a:pPr indent="-342900" lvl="0" marL="457200" rtl="0" algn="l">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Tuple Operations</a:t>
            </a:r>
            <a:endParaRPr>
              <a:solidFill>
                <a:srgbClr val="000000"/>
              </a:solidFill>
              <a:latin typeface="Calibri"/>
              <a:ea typeface="Calibri"/>
              <a:cs typeface="Calibri"/>
              <a:sym typeface="Calibri"/>
            </a:endParaRPr>
          </a:p>
          <a:p>
            <a:pPr indent="-342900" lvl="0" marL="457200" rtl="0" algn="l">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Unpacking Sequence</a:t>
            </a:r>
            <a:endParaRPr>
              <a:solidFill>
                <a:srgbClr val="000000"/>
              </a:solidFill>
              <a:latin typeface="Calibri"/>
              <a:ea typeface="Calibri"/>
              <a:cs typeface="Calibri"/>
              <a:sym typeface="Calibri"/>
            </a:endParaRPr>
          </a:p>
          <a:p>
            <a:pPr indent="-342900" lvl="0" marL="457200" rtl="0" algn="l">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Sequence Slicing</a:t>
            </a:r>
            <a:endParaRPr>
              <a:solidFill>
                <a:srgbClr val="000000"/>
              </a:solidFill>
              <a:latin typeface="Calibri"/>
              <a:ea typeface="Calibri"/>
              <a:cs typeface="Calibri"/>
              <a:sym typeface="Calibri"/>
            </a:endParaRPr>
          </a:p>
          <a:p>
            <a:pPr indent="-342900" lvl="0" marL="457200" rtl="0" algn="l">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Sorting List</a:t>
            </a:r>
            <a:endParaRPr>
              <a:solidFill>
                <a:srgbClr val="000000"/>
              </a:solidFill>
              <a:latin typeface="Calibri"/>
              <a:ea typeface="Calibri"/>
              <a:cs typeface="Calibri"/>
              <a:sym typeface="Calibri"/>
            </a:endParaRPr>
          </a:p>
          <a:p>
            <a:pPr indent="-342900" lvl="0" marL="457200" rtl="0" algn="l">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Searching Sequence</a:t>
            </a:r>
            <a:endParaRPr>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lnSpc>
                <a:spcPct val="115000"/>
              </a:lnSpc>
              <a:spcBef>
                <a:spcPts val="1400"/>
              </a:spcBef>
              <a:spcAft>
                <a:spcPts val="1400"/>
              </a:spcAft>
              <a:buNone/>
            </a:pPr>
            <a:r>
              <a:rPr b="1" lang="en">
                <a:latin typeface="Calibri"/>
                <a:ea typeface="Calibri"/>
                <a:cs typeface="Calibri"/>
                <a:sym typeface="Calibri"/>
              </a:rPr>
              <a:t>List Introduction</a:t>
            </a:r>
            <a:endParaRPr b="1">
              <a:latin typeface="Calibri"/>
              <a:ea typeface="Calibri"/>
              <a:cs typeface="Calibri"/>
              <a:sym typeface="Calibri"/>
            </a:endParaRPr>
          </a:p>
        </p:txBody>
      </p:sp>
      <p:sp>
        <p:nvSpPr>
          <p:cNvPr id="68" name="Google Shape;68;p15"/>
          <p:cNvSpPr txBox="1"/>
          <p:nvPr>
            <p:ph idx="1" type="body"/>
          </p:nvPr>
        </p:nvSpPr>
        <p:spPr>
          <a:xfrm>
            <a:off x="311700" y="1152475"/>
            <a:ext cx="8520600" cy="3699300"/>
          </a:xfrm>
          <a:prstGeom prst="rect">
            <a:avLst/>
          </a:prstGeom>
        </p:spPr>
        <p:txBody>
          <a:bodyPr anchorCtr="0" anchor="ctr" bIns="91425" lIns="91425" spcFirstLastPara="1" rIns="91425" wrap="square" tIns="91425">
            <a:noAutofit/>
          </a:bodyPr>
          <a:lstStyle/>
          <a:p>
            <a:pPr indent="-355600" lvl="0" marL="457200" rtl="0" algn="l">
              <a:spcBef>
                <a:spcPts val="12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List is a sequence. But the word “collection” gives a better understanding about list</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It stores values of same data type or different data types(just like a collection of all types of values).</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List is </a:t>
            </a:r>
            <a:r>
              <a:rPr lang="en" sz="2000">
                <a:solidFill>
                  <a:schemeClr val="dk1"/>
                </a:solidFill>
                <a:latin typeface="Calibri"/>
                <a:ea typeface="Calibri"/>
                <a:cs typeface="Calibri"/>
                <a:sym typeface="Calibri"/>
              </a:rPr>
              <a:t>iterable</a:t>
            </a:r>
            <a:r>
              <a:rPr lang="en" sz="2000">
                <a:solidFill>
                  <a:schemeClr val="dk1"/>
                </a:solidFill>
                <a:latin typeface="Calibri"/>
                <a:ea typeface="Calibri"/>
                <a:cs typeface="Calibri"/>
                <a:sym typeface="Calibri"/>
              </a:rPr>
              <a:t>. Each index can be iterated using index number. It also allow iteration using  negative index.</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List is mutable. Elements of a list can be changed.</a:t>
            </a:r>
            <a:endParaRPr sz="20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336975"/>
            <a:ext cx="8520600" cy="572700"/>
          </a:xfrm>
          <a:prstGeom prst="rect">
            <a:avLst/>
          </a:prstGeom>
        </p:spPr>
        <p:txBody>
          <a:bodyPr anchorCtr="0" anchor="ctr" bIns="91425" lIns="91425" spcFirstLastPara="1" rIns="91425" wrap="square" tIns="91425">
            <a:noAutofit/>
          </a:bodyPr>
          <a:lstStyle/>
          <a:p>
            <a:pPr indent="0" lvl="0" marL="0" rtl="0" algn="l">
              <a:lnSpc>
                <a:spcPct val="115000"/>
              </a:lnSpc>
              <a:spcBef>
                <a:spcPts val="1400"/>
              </a:spcBef>
              <a:spcAft>
                <a:spcPts val="1400"/>
              </a:spcAft>
              <a:buNone/>
            </a:pPr>
            <a:r>
              <a:rPr b="1" lang="en">
                <a:latin typeface="Calibri"/>
                <a:ea typeface="Calibri"/>
                <a:cs typeface="Calibri"/>
                <a:sym typeface="Calibri"/>
              </a:rPr>
              <a:t>List Operations</a:t>
            </a:r>
            <a:endParaRPr b="1">
              <a:latin typeface="Calibri"/>
              <a:ea typeface="Calibri"/>
              <a:cs typeface="Calibri"/>
              <a:sym typeface="Calibri"/>
            </a:endParaRPr>
          </a:p>
        </p:txBody>
      </p:sp>
      <p:sp>
        <p:nvSpPr>
          <p:cNvPr id="74" name="Google Shape;74;p16"/>
          <p:cNvSpPr txBox="1"/>
          <p:nvPr>
            <p:ph idx="1" type="body"/>
          </p:nvPr>
        </p:nvSpPr>
        <p:spPr>
          <a:xfrm>
            <a:off x="311700" y="1374375"/>
            <a:ext cx="8520600" cy="139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Calibri"/>
                <a:ea typeface="Calibri"/>
                <a:cs typeface="Calibri"/>
                <a:sym typeface="Calibri"/>
              </a:rPr>
              <a:t>List can be created by placing the list elements inside square brackets separated by comma. Anything inside square bracket is considered as list elements. They can be number, string, object and another list.</a:t>
            </a:r>
            <a:endParaRPr sz="1600">
              <a:solidFill>
                <a:srgbClr val="000000"/>
              </a:solidFill>
              <a:latin typeface="Calibri"/>
              <a:ea typeface="Calibri"/>
              <a:cs typeface="Calibri"/>
              <a:sym typeface="Calibri"/>
            </a:endParaRPr>
          </a:p>
          <a:p>
            <a:pPr indent="0" lvl="0" marL="0" rtl="0" algn="l">
              <a:spcBef>
                <a:spcPts val="1600"/>
              </a:spcBef>
              <a:spcAft>
                <a:spcPts val="1600"/>
              </a:spcAft>
              <a:buNone/>
            </a:pPr>
            <a:r>
              <a:t/>
            </a:r>
            <a:endParaRPr sz="1600">
              <a:solidFill>
                <a:srgbClr val="000000"/>
              </a:solidFill>
              <a:latin typeface="Calibri"/>
              <a:ea typeface="Calibri"/>
              <a:cs typeface="Calibri"/>
              <a:sym typeface="Calibri"/>
            </a:endParaRPr>
          </a:p>
        </p:txBody>
      </p:sp>
      <p:sp>
        <p:nvSpPr>
          <p:cNvPr id="75" name="Google Shape;75;p16"/>
          <p:cNvSpPr txBox="1"/>
          <p:nvPr/>
        </p:nvSpPr>
        <p:spPr>
          <a:xfrm>
            <a:off x="2502750" y="2382600"/>
            <a:ext cx="4138500" cy="378300"/>
          </a:xfrm>
          <a:prstGeom prst="rect">
            <a:avLst/>
          </a:prstGeom>
          <a:solidFill>
            <a:srgbClr val="1E1E1E"/>
          </a:solidFill>
          <a:ln>
            <a:noFill/>
          </a:ln>
        </p:spPr>
        <p:txBody>
          <a:bodyPr anchorCtr="0" anchor="t" bIns="91425" lIns="91425" spcFirstLastPara="1" rIns="91425" wrap="square" tIns="91425">
            <a:noAutofit/>
          </a:bodyPr>
          <a:lstStyle/>
          <a:p>
            <a:pPr indent="0" lvl="0" marL="0" rtl="0" algn="ctr">
              <a:lnSpc>
                <a:spcPct val="135714"/>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lst=</a:t>
            </a:r>
            <a:r>
              <a:rPr lang="en">
                <a:solidFill>
                  <a:srgbClr val="DCDCDC"/>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1</a:t>
            </a:r>
            <a:r>
              <a:rPr lang="en">
                <a:solidFill>
                  <a:srgbClr val="DCDCDC"/>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3</a:t>
            </a:r>
            <a:r>
              <a:rPr lang="en">
                <a:solidFill>
                  <a:srgbClr val="DCDCDC"/>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4.5</a:t>
            </a:r>
            <a:r>
              <a:rPr lang="en">
                <a:solidFill>
                  <a:srgbClr val="DCDCDC"/>
                </a:solidFill>
                <a:highlight>
                  <a:srgbClr val="1E1E1E"/>
                </a:highlight>
                <a:latin typeface="Courier New"/>
                <a:ea typeface="Courier New"/>
                <a:cs typeface="Courier New"/>
                <a:sym typeface="Courier New"/>
              </a:rPr>
              <a:t>,</a:t>
            </a:r>
            <a:r>
              <a:rPr lang="en">
                <a:solidFill>
                  <a:srgbClr val="CE9178"/>
                </a:solidFill>
                <a:highlight>
                  <a:srgbClr val="1E1E1E"/>
                </a:highlight>
                <a:latin typeface="Courier New"/>
                <a:ea typeface="Courier New"/>
                <a:cs typeface="Courier New"/>
                <a:sym typeface="Courier New"/>
              </a:rPr>
              <a:t>'python'</a:t>
            </a:r>
            <a:r>
              <a:rPr lang="en">
                <a:solidFill>
                  <a:srgbClr val="DCDCDC"/>
                </a:solidFill>
                <a:highlight>
                  <a:srgbClr val="1E1E1E"/>
                </a:highlight>
                <a:latin typeface="Courier New"/>
                <a:ea typeface="Courier New"/>
                <a:cs typeface="Courier New"/>
                <a:sym typeface="Courier New"/>
              </a:rPr>
              <a:t>]</a:t>
            </a:r>
            <a:endParaRPr/>
          </a:p>
        </p:txBody>
      </p:sp>
      <p:sp>
        <p:nvSpPr>
          <p:cNvPr id="76" name="Google Shape;76;p16"/>
          <p:cNvSpPr txBox="1"/>
          <p:nvPr>
            <p:ph idx="1" type="body"/>
          </p:nvPr>
        </p:nvSpPr>
        <p:spPr>
          <a:xfrm>
            <a:off x="311700" y="2971475"/>
            <a:ext cx="8520600" cy="150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000000"/>
                </a:solidFill>
                <a:latin typeface="Calibri"/>
                <a:ea typeface="Calibri"/>
                <a:cs typeface="Calibri"/>
                <a:sym typeface="Calibri"/>
              </a:rPr>
              <a:t>Empty list can be created by </a:t>
            </a:r>
            <a:r>
              <a:rPr lang="en" sz="1600">
                <a:solidFill>
                  <a:srgbClr val="000000"/>
                </a:solidFill>
                <a:latin typeface="Calibri"/>
                <a:ea typeface="Calibri"/>
                <a:cs typeface="Calibri"/>
                <a:sym typeface="Calibri"/>
              </a:rPr>
              <a:t>assigning</a:t>
            </a:r>
            <a:r>
              <a:rPr lang="en" sz="1600">
                <a:solidFill>
                  <a:srgbClr val="000000"/>
                </a:solidFill>
                <a:latin typeface="Calibri"/>
                <a:ea typeface="Calibri"/>
                <a:cs typeface="Calibri"/>
                <a:sym typeface="Calibri"/>
              </a:rPr>
              <a:t> blank square brackets or using </a:t>
            </a:r>
            <a:r>
              <a:rPr b="1" lang="en" sz="1600">
                <a:solidFill>
                  <a:srgbClr val="BF9000"/>
                </a:solidFill>
                <a:latin typeface="Calibri"/>
                <a:ea typeface="Calibri"/>
                <a:cs typeface="Calibri"/>
                <a:sym typeface="Calibri"/>
              </a:rPr>
              <a:t>list( ) </a:t>
            </a:r>
            <a:r>
              <a:rPr lang="en" sz="1600">
                <a:solidFill>
                  <a:srgbClr val="000000"/>
                </a:solidFill>
                <a:latin typeface="Calibri"/>
                <a:ea typeface="Calibri"/>
                <a:cs typeface="Calibri"/>
                <a:sym typeface="Calibri"/>
              </a:rPr>
              <a:t>method.</a:t>
            </a:r>
            <a:endParaRPr sz="1600">
              <a:solidFill>
                <a:srgbClr val="000000"/>
              </a:solidFill>
              <a:latin typeface="Calibri"/>
              <a:ea typeface="Calibri"/>
              <a:cs typeface="Calibri"/>
              <a:sym typeface="Calibri"/>
            </a:endParaRPr>
          </a:p>
        </p:txBody>
      </p:sp>
      <p:sp>
        <p:nvSpPr>
          <p:cNvPr id="77" name="Google Shape;77;p16"/>
          <p:cNvSpPr txBox="1"/>
          <p:nvPr/>
        </p:nvSpPr>
        <p:spPr>
          <a:xfrm>
            <a:off x="2502750" y="3688375"/>
            <a:ext cx="4138500" cy="378300"/>
          </a:xfrm>
          <a:prstGeom prst="rect">
            <a:avLst/>
          </a:prstGeom>
          <a:solidFill>
            <a:srgbClr val="1E1E1E"/>
          </a:solidFill>
          <a:ln>
            <a:noFill/>
          </a:ln>
        </p:spPr>
        <p:txBody>
          <a:bodyPr anchorCtr="0" anchor="t" bIns="91425" lIns="91425" spcFirstLastPara="1" rIns="91425" wrap="square" tIns="91425">
            <a:noAutofit/>
          </a:bodyPr>
          <a:lstStyle/>
          <a:p>
            <a:pPr indent="0" lvl="0" marL="0" rtl="0" algn="ctr">
              <a:lnSpc>
                <a:spcPct val="135714"/>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lst=</a:t>
            </a:r>
            <a:r>
              <a:rPr lang="en">
                <a:solidFill>
                  <a:srgbClr val="DCDCDC"/>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p:txBody>
      </p:sp>
      <p:sp>
        <p:nvSpPr>
          <p:cNvPr id="78" name="Google Shape;78;p16"/>
          <p:cNvSpPr txBox="1"/>
          <p:nvPr/>
        </p:nvSpPr>
        <p:spPr>
          <a:xfrm>
            <a:off x="311700" y="909675"/>
            <a:ext cx="8520600" cy="46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lang="en" sz="1800">
                <a:solidFill>
                  <a:srgbClr val="434343"/>
                </a:solidFill>
                <a:latin typeface="Calibri"/>
                <a:ea typeface="Calibri"/>
                <a:cs typeface="Calibri"/>
                <a:sym typeface="Calibri"/>
              </a:rPr>
              <a:t>Creating List</a:t>
            </a:r>
            <a:endParaRPr>
              <a:latin typeface="Calibri"/>
              <a:ea typeface="Calibri"/>
              <a:cs typeface="Calibri"/>
              <a:sym typeface="Calibri"/>
            </a:endParaRPr>
          </a:p>
        </p:txBody>
      </p:sp>
      <p:sp>
        <p:nvSpPr>
          <p:cNvPr id="79" name="Google Shape;79;p16"/>
          <p:cNvSpPr txBox="1"/>
          <p:nvPr/>
        </p:nvSpPr>
        <p:spPr>
          <a:xfrm>
            <a:off x="2502750" y="4233825"/>
            <a:ext cx="4138500" cy="378300"/>
          </a:xfrm>
          <a:prstGeom prst="rect">
            <a:avLst/>
          </a:prstGeom>
          <a:solidFill>
            <a:srgbClr val="1E1E1E"/>
          </a:solidFill>
          <a:ln>
            <a:noFill/>
          </a:ln>
        </p:spPr>
        <p:txBody>
          <a:bodyPr anchorCtr="0" anchor="t" bIns="91425" lIns="91425" spcFirstLastPara="1" rIns="91425" wrap="square" tIns="91425">
            <a:noAutofit/>
          </a:bodyPr>
          <a:lstStyle/>
          <a:p>
            <a:pPr indent="0" lvl="0" marL="0" rtl="0" algn="ctr">
              <a:lnSpc>
                <a:spcPct val="135714"/>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lst=</a:t>
            </a:r>
            <a:r>
              <a:rPr lang="en">
                <a:solidFill>
                  <a:srgbClr val="DCDCDC"/>
                </a:solidFill>
                <a:highlight>
                  <a:srgbClr val="1E1E1E"/>
                </a:highlight>
                <a:latin typeface="Courier New"/>
                <a:ea typeface="Courier New"/>
                <a:cs typeface="Courier New"/>
                <a:sym typeface="Courier New"/>
              </a:rPr>
              <a:t>list()</a:t>
            </a:r>
            <a:endParaRPr>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336975"/>
            <a:ext cx="8520600" cy="572700"/>
          </a:xfrm>
          <a:prstGeom prst="rect">
            <a:avLst/>
          </a:prstGeom>
        </p:spPr>
        <p:txBody>
          <a:bodyPr anchorCtr="0" anchor="ctr" bIns="91425" lIns="91425" spcFirstLastPara="1" rIns="91425" wrap="square" tIns="91425">
            <a:noAutofit/>
          </a:bodyPr>
          <a:lstStyle/>
          <a:p>
            <a:pPr indent="0" lvl="0" marL="0" rtl="0" algn="l">
              <a:lnSpc>
                <a:spcPct val="115000"/>
              </a:lnSpc>
              <a:spcBef>
                <a:spcPts val="1400"/>
              </a:spcBef>
              <a:spcAft>
                <a:spcPts val="1400"/>
              </a:spcAft>
              <a:buNone/>
            </a:pPr>
            <a:r>
              <a:rPr b="1" lang="en">
                <a:latin typeface="Calibri"/>
                <a:ea typeface="Calibri"/>
                <a:cs typeface="Calibri"/>
                <a:sym typeface="Calibri"/>
              </a:rPr>
              <a:t>List Operations</a:t>
            </a:r>
            <a:endParaRPr b="1">
              <a:latin typeface="Calibri"/>
              <a:ea typeface="Calibri"/>
              <a:cs typeface="Calibri"/>
              <a:sym typeface="Calibri"/>
            </a:endParaRPr>
          </a:p>
        </p:txBody>
      </p:sp>
      <p:sp>
        <p:nvSpPr>
          <p:cNvPr id="85" name="Google Shape;85;p17"/>
          <p:cNvSpPr txBox="1"/>
          <p:nvPr>
            <p:ph idx="1" type="body"/>
          </p:nvPr>
        </p:nvSpPr>
        <p:spPr>
          <a:xfrm>
            <a:off x="311700" y="1374375"/>
            <a:ext cx="8520600" cy="74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Calibri"/>
                <a:ea typeface="Calibri"/>
                <a:cs typeface="Calibri"/>
                <a:sym typeface="Calibri"/>
              </a:rPr>
              <a:t>List can be iterated using index number. It also allow iteration using negative index. Let’s consider a </a:t>
            </a:r>
            <a:r>
              <a:rPr lang="en" sz="1600">
                <a:solidFill>
                  <a:srgbClr val="000000"/>
                </a:solidFill>
                <a:latin typeface="Calibri"/>
                <a:ea typeface="Calibri"/>
                <a:cs typeface="Calibri"/>
                <a:sym typeface="Calibri"/>
              </a:rPr>
              <a:t>list named </a:t>
            </a:r>
            <a:r>
              <a:rPr b="1" lang="en" sz="1600">
                <a:solidFill>
                  <a:srgbClr val="0B5394"/>
                </a:solidFill>
                <a:latin typeface="Calibri"/>
                <a:ea typeface="Calibri"/>
                <a:cs typeface="Calibri"/>
                <a:sym typeface="Calibri"/>
              </a:rPr>
              <a:t>c</a:t>
            </a:r>
            <a:r>
              <a:rPr lang="en" sz="1600">
                <a:solidFill>
                  <a:srgbClr val="000000"/>
                </a:solidFill>
                <a:latin typeface="Calibri"/>
                <a:ea typeface="Calibri"/>
                <a:cs typeface="Calibri"/>
                <a:sym typeface="Calibri"/>
              </a:rPr>
              <a:t>. </a:t>
            </a:r>
            <a:endParaRPr sz="1600">
              <a:solidFill>
                <a:srgbClr val="000000"/>
              </a:solidFill>
              <a:latin typeface="Calibri"/>
              <a:ea typeface="Calibri"/>
              <a:cs typeface="Calibri"/>
              <a:sym typeface="Calibri"/>
            </a:endParaRPr>
          </a:p>
          <a:p>
            <a:pPr indent="0" lvl="0" marL="0" rtl="0" algn="l">
              <a:spcBef>
                <a:spcPts val="1600"/>
              </a:spcBef>
              <a:spcAft>
                <a:spcPts val="1600"/>
              </a:spcAft>
              <a:buNone/>
            </a:pPr>
            <a:r>
              <a:t/>
            </a:r>
            <a:endParaRPr sz="1600">
              <a:solidFill>
                <a:srgbClr val="000000"/>
              </a:solidFill>
              <a:latin typeface="Calibri"/>
              <a:ea typeface="Calibri"/>
              <a:cs typeface="Calibri"/>
              <a:sym typeface="Calibri"/>
            </a:endParaRPr>
          </a:p>
        </p:txBody>
      </p:sp>
      <p:sp>
        <p:nvSpPr>
          <p:cNvPr id="86" name="Google Shape;86;p17"/>
          <p:cNvSpPr txBox="1"/>
          <p:nvPr/>
        </p:nvSpPr>
        <p:spPr>
          <a:xfrm>
            <a:off x="311700" y="909675"/>
            <a:ext cx="8520600" cy="46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800">
                <a:solidFill>
                  <a:srgbClr val="434343"/>
                </a:solidFill>
                <a:latin typeface="Calibri"/>
                <a:ea typeface="Calibri"/>
                <a:cs typeface="Calibri"/>
                <a:sym typeface="Calibri"/>
              </a:rPr>
              <a:t>Iterating List</a:t>
            </a:r>
            <a:endParaRPr b="1">
              <a:latin typeface="Calibri"/>
              <a:ea typeface="Calibri"/>
              <a:cs typeface="Calibri"/>
              <a:sym typeface="Calibri"/>
            </a:endParaRPr>
          </a:p>
        </p:txBody>
      </p:sp>
      <p:grpSp>
        <p:nvGrpSpPr>
          <p:cNvPr id="87" name="Google Shape;87;p17"/>
          <p:cNvGrpSpPr/>
          <p:nvPr/>
        </p:nvGrpSpPr>
        <p:grpSpPr>
          <a:xfrm>
            <a:off x="642863" y="2277375"/>
            <a:ext cx="7858275" cy="1089250"/>
            <a:chOff x="689275" y="2115275"/>
            <a:chExt cx="7858275" cy="1089250"/>
          </a:xfrm>
        </p:grpSpPr>
        <p:grpSp>
          <p:nvGrpSpPr>
            <p:cNvPr id="88" name="Google Shape;88;p17"/>
            <p:cNvGrpSpPr/>
            <p:nvPr/>
          </p:nvGrpSpPr>
          <p:grpSpPr>
            <a:xfrm>
              <a:off x="2868900" y="2458713"/>
              <a:ext cx="3406200" cy="378300"/>
              <a:chOff x="2841575" y="2042275"/>
              <a:chExt cx="3406200" cy="378300"/>
            </a:xfrm>
          </p:grpSpPr>
          <p:sp>
            <p:nvSpPr>
              <p:cNvPr id="89" name="Google Shape;89;p17"/>
              <p:cNvSpPr/>
              <p:nvPr/>
            </p:nvSpPr>
            <p:spPr>
              <a:xfrm>
                <a:off x="5452475" y="2042275"/>
                <a:ext cx="7953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p:nvPr/>
            </p:nvSpPr>
            <p:spPr>
              <a:xfrm>
                <a:off x="4657175" y="2042275"/>
                <a:ext cx="7953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a:off x="4203275" y="2042275"/>
                <a:ext cx="4539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a:off x="3749375" y="2042275"/>
                <a:ext cx="4539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p:nvPr/>
            </p:nvSpPr>
            <p:spPr>
              <a:xfrm>
                <a:off x="3295475" y="2042275"/>
                <a:ext cx="4539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a:off x="2841575" y="2042275"/>
                <a:ext cx="4539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17"/>
            <p:cNvGrpSpPr/>
            <p:nvPr/>
          </p:nvGrpSpPr>
          <p:grpSpPr>
            <a:xfrm>
              <a:off x="2876050" y="2459225"/>
              <a:ext cx="3391900" cy="372900"/>
              <a:chOff x="2848725" y="2344925"/>
              <a:chExt cx="3391900" cy="372900"/>
            </a:xfrm>
          </p:grpSpPr>
          <p:sp>
            <p:nvSpPr>
              <p:cNvPr id="96" name="Google Shape;96;p17"/>
              <p:cNvSpPr txBox="1"/>
              <p:nvPr/>
            </p:nvSpPr>
            <p:spPr>
              <a:xfrm>
                <a:off x="3703575" y="2344925"/>
                <a:ext cx="4548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4.5</a:t>
                </a:r>
                <a:endParaRPr/>
              </a:p>
            </p:txBody>
          </p:sp>
          <p:grpSp>
            <p:nvGrpSpPr>
              <p:cNvPr id="97" name="Google Shape;97;p17"/>
              <p:cNvGrpSpPr/>
              <p:nvPr/>
            </p:nvGrpSpPr>
            <p:grpSpPr>
              <a:xfrm>
                <a:off x="2848725" y="2350325"/>
                <a:ext cx="3391900" cy="367500"/>
                <a:chOff x="2848725" y="2350325"/>
                <a:chExt cx="3391900" cy="367500"/>
              </a:xfrm>
            </p:grpSpPr>
            <p:sp>
              <p:nvSpPr>
                <p:cNvPr id="98" name="Google Shape;98;p17"/>
                <p:cNvSpPr txBox="1"/>
                <p:nvPr/>
              </p:nvSpPr>
              <p:spPr>
                <a:xfrm>
                  <a:off x="2848725" y="2350325"/>
                  <a:ext cx="3999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99" name="Google Shape;99;p17"/>
                <p:cNvSpPr txBox="1"/>
                <p:nvPr/>
              </p:nvSpPr>
              <p:spPr>
                <a:xfrm>
                  <a:off x="3303675" y="2350325"/>
                  <a:ext cx="3999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100" name="Google Shape;100;p17"/>
                <p:cNvSpPr txBox="1"/>
                <p:nvPr/>
              </p:nvSpPr>
              <p:spPr>
                <a:xfrm>
                  <a:off x="4158375" y="2350325"/>
                  <a:ext cx="4548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7.3</a:t>
                  </a:r>
                  <a:endParaRPr/>
                </a:p>
              </p:txBody>
            </p:sp>
            <p:sp>
              <p:nvSpPr>
                <p:cNvPr id="101" name="Google Shape;101;p17"/>
                <p:cNvSpPr txBox="1"/>
                <p:nvPr/>
              </p:nvSpPr>
              <p:spPr>
                <a:xfrm>
                  <a:off x="4631600" y="2350325"/>
                  <a:ext cx="7953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python</a:t>
                  </a:r>
                  <a:endParaRPr/>
                </a:p>
              </p:txBody>
            </p:sp>
            <p:sp>
              <p:nvSpPr>
                <p:cNvPr id="102" name="Google Shape;102;p17"/>
                <p:cNvSpPr txBox="1"/>
                <p:nvPr/>
              </p:nvSpPr>
              <p:spPr>
                <a:xfrm>
                  <a:off x="5445325" y="2350325"/>
                  <a:ext cx="7953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pandas</a:t>
                  </a:r>
                  <a:endParaRPr/>
                </a:p>
              </p:txBody>
            </p:sp>
          </p:grpSp>
        </p:grpSp>
        <p:grpSp>
          <p:nvGrpSpPr>
            <p:cNvPr id="103" name="Google Shape;103;p17"/>
            <p:cNvGrpSpPr/>
            <p:nvPr/>
          </p:nvGrpSpPr>
          <p:grpSpPr>
            <a:xfrm>
              <a:off x="2868900" y="2115275"/>
              <a:ext cx="3239425" cy="367500"/>
              <a:chOff x="2868900" y="2115275"/>
              <a:chExt cx="3239425" cy="367500"/>
            </a:xfrm>
          </p:grpSpPr>
          <p:sp>
            <p:nvSpPr>
              <p:cNvPr id="104" name="Google Shape;104;p17"/>
              <p:cNvSpPr txBox="1"/>
              <p:nvPr/>
            </p:nvSpPr>
            <p:spPr>
              <a:xfrm>
                <a:off x="2868900" y="21152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c[0]</a:t>
                </a:r>
                <a:endParaRPr sz="1200"/>
              </a:p>
            </p:txBody>
          </p:sp>
          <p:sp>
            <p:nvSpPr>
              <p:cNvPr id="105" name="Google Shape;105;p17"/>
              <p:cNvSpPr txBox="1"/>
              <p:nvPr/>
            </p:nvSpPr>
            <p:spPr>
              <a:xfrm>
                <a:off x="3317100" y="21152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c[1]</a:t>
                </a:r>
                <a:endParaRPr sz="1200"/>
              </a:p>
            </p:txBody>
          </p:sp>
          <p:sp>
            <p:nvSpPr>
              <p:cNvPr id="106" name="Google Shape;106;p17"/>
              <p:cNvSpPr txBox="1"/>
              <p:nvPr/>
            </p:nvSpPr>
            <p:spPr>
              <a:xfrm>
                <a:off x="3764550" y="21152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c[2]</a:t>
                </a:r>
                <a:endParaRPr sz="1200"/>
              </a:p>
            </p:txBody>
          </p:sp>
          <p:sp>
            <p:nvSpPr>
              <p:cNvPr id="107" name="Google Shape;107;p17"/>
              <p:cNvSpPr txBox="1"/>
              <p:nvPr/>
            </p:nvSpPr>
            <p:spPr>
              <a:xfrm>
                <a:off x="5660125" y="21152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c[5]</a:t>
                </a:r>
                <a:endParaRPr sz="1200"/>
              </a:p>
            </p:txBody>
          </p:sp>
          <p:sp>
            <p:nvSpPr>
              <p:cNvPr id="108" name="Google Shape;108;p17"/>
              <p:cNvSpPr txBox="1"/>
              <p:nvPr/>
            </p:nvSpPr>
            <p:spPr>
              <a:xfrm>
                <a:off x="4861625" y="21152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c[4]</a:t>
                </a:r>
                <a:endParaRPr sz="1200"/>
              </a:p>
            </p:txBody>
          </p:sp>
          <p:sp>
            <p:nvSpPr>
              <p:cNvPr id="109" name="Google Shape;109;p17"/>
              <p:cNvSpPr txBox="1"/>
              <p:nvPr/>
            </p:nvSpPr>
            <p:spPr>
              <a:xfrm>
                <a:off x="4231500" y="21152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c[3]</a:t>
                </a:r>
                <a:endParaRPr sz="1200"/>
              </a:p>
            </p:txBody>
          </p:sp>
        </p:grpSp>
        <p:grpSp>
          <p:nvGrpSpPr>
            <p:cNvPr id="110" name="Google Shape;110;p17"/>
            <p:cNvGrpSpPr/>
            <p:nvPr/>
          </p:nvGrpSpPr>
          <p:grpSpPr>
            <a:xfrm>
              <a:off x="2828700" y="2837025"/>
              <a:ext cx="3319825" cy="367500"/>
              <a:chOff x="2828700" y="2837025"/>
              <a:chExt cx="3319825" cy="367500"/>
            </a:xfrm>
          </p:grpSpPr>
          <p:sp>
            <p:nvSpPr>
              <p:cNvPr id="111" name="Google Shape;111;p17"/>
              <p:cNvSpPr txBox="1"/>
              <p:nvPr/>
            </p:nvSpPr>
            <p:spPr>
              <a:xfrm>
                <a:off x="2828700" y="2837025"/>
                <a:ext cx="5286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c[-6]</a:t>
                </a:r>
                <a:endParaRPr sz="1200"/>
              </a:p>
            </p:txBody>
          </p:sp>
          <p:sp>
            <p:nvSpPr>
              <p:cNvPr id="112" name="Google Shape;112;p17"/>
              <p:cNvSpPr txBox="1"/>
              <p:nvPr/>
            </p:nvSpPr>
            <p:spPr>
              <a:xfrm>
                <a:off x="3276900" y="2837025"/>
                <a:ext cx="5286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c[-5]</a:t>
                </a:r>
                <a:endParaRPr sz="1200"/>
              </a:p>
            </p:txBody>
          </p:sp>
          <p:sp>
            <p:nvSpPr>
              <p:cNvPr id="113" name="Google Shape;113;p17"/>
              <p:cNvSpPr txBox="1"/>
              <p:nvPr/>
            </p:nvSpPr>
            <p:spPr>
              <a:xfrm>
                <a:off x="3724350" y="2837025"/>
                <a:ext cx="5286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c[-4]</a:t>
                </a:r>
                <a:endParaRPr sz="1200"/>
              </a:p>
            </p:txBody>
          </p:sp>
          <p:sp>
            <p:nvSpPr>
              <p:cNvPr id="114" name="Google Shape;114;p17"/>
              <p:cNvSpPr txBox="1"/>
              <p:nvPr/>
            </p:nvSpPr>
            <p:spPr>
              <a:xfrm>
                <a:off x="5619925" y="2837025"/>
                <a:ext cx="5286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c[-1]</a:t>
                </a:r>
                <a:endParaRPr sz="1200"/>
              </a:p>
            </p:txBody>
          </p:sp>
          <p:sp>
            <p:nvSpPr>
              <p:cNvPr id="115" name="Google Shape;115;p17"/>
              <p:cNvSpPr txBox="1"/>
              <p:nvPr/>
            </p:nvSpPr>
            <p:spPr>
              <a:xfrm>
                <a:off x="4821425" y="2837025"/>
                <a:ext cx="5286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c[-2]</a:t>
                </a:r>
                <a:endParaRPr sz="1200"/>
              </a:p>
            </p:txBody>
          </p:sp>
          <p:sp>
            <p:nvSpPr>
              <p:cNvPr id="116" name="Google Shape;116;p17"/>
              <p:cNvSpPr txBox="1"/>
              <p:nvPr/>
            </p:nvSpPr>
            <p:spPr>
              <a:xfrm>
                <a:off x="4191300" y="2837025"/>
                <a:ext cx="5286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c[-3]</a:t>
                </a:r>
                <a:endParaRPr sz="1200"/>
              </a:p>
            </p:txBody>
          </p:sp>
        </p:grpSp>
        <p:sp>
          <p:nvSpPr>
            <p:cNvPr id="117" name="Google Shape;117;p17"/>
            <p:cNvSpPr txBox="1"/>
            <p:nvPr/>
          </p:nvSpPr>
          <p:spPr>
            <a:xfrm>
              <a:off x="689275" y="2131035"/>
              <a:ext cx="1912500" cy="336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latin typeface="Calibri"/>
                  <a:ea typeface="Calibri"/>
                  <a:cs typeface="Calibri"/>
                  <a:sym typeface="Calibri"/>
                </a:rPr>
                <a:t>normal iteration</a:t>
              </a:r>
              <a:endParaRPr sz="1200">
                <a:latin typeface="Calibri"/>
                <a:ea typeface="Calibri"/>
                <a:cs typeface="Calibri"/>
                <a:sym typeface="Calibri"/>
              </a:endParaRPr>
            </a:p>
          </p:txBody>
        </p:sp>
        <p:sp>
          <p:nvSpPr>
            <p:cNvPr id="118" name="Google Shape;118;p17"/>
            <p:cNvSpPr txBox="1"/>
            <p:nvPr/>
          </p:nvSpPr>
          <p:spPr>
            <a:xfrm>
              <a:off x="6512950" y="2837025"/>
              <a:ext cx="2034600" cy="36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alibri"/>
                  <a:ea typeface="Calibri"/>
                  <a:cs typeface="Calibri"/>
                  <a:sym typeface="Calibri"/>
                </a:rPr>
                <a:t>iteration using negative index</a:t>
              </a:r>
              <a:endParaRPr sz="1200">
                <a:latin typeface="Calibri"/>
                <a:ea typeface="Calibri"/>
                <a:cs typeface="Calibri"/>
                <a:sym typeface="Calibri"/>
              </a:endParaRPr>
            </a:p>
          </p:txBody>
        </p:sp>
        <p:cxnSp>
          <p:nvCxnSpPr>
            <p:cNvPr id="119" name="Google Shape;119;p17"/>
            <p:cNvCxnSpPr/>
            <p:nvPr/>
          </p:nvCxnSpPr>
          <p:spPr>
            <a:xfrm>
              <a:off x="2559000" y="2299025"/>
              <a:ext cx="291900" cy="0"/>
            </a:xfrm>
            <a:prstGeom prst="straightConnector1">
              <a:avLst/>
            </a:prstGeom>
            <a:noFill/>
            <a:ln cap="flat" cmpd="sng" w="9525">
              <a:solidFill>
                <a:schemeClr val="dk2"/>
              </a:solidFill>
              <a:prstDash val="solid"/>
              <a:round/>
              <a:headEnd len="med" w="med" type="none"/>
              <a:tailEnd len="med" w="med" type="triangle"/>
            </a:ln>
          </p:spPr>
        </p:cxnSp>
        <p:cxnSp>
          <p:nvCxnSpPr>
            <p:cNvPr id="120" name="Google Shape;120;p17"/>
            <p:cNvCxnSpPr/>
            <p:nvPr/>
          </p:nvCxnSpPr>
          <p:spPr>
            <a:xfrm rot="10800000">
              <a:off x="6202438" y="3020775"/>
              <a:ext cx="310500" cy="0"/>
            </a:xfrm>
            <a:prstGeom prst="straightConnector1">
              <a:avLst/>
            </a:prstGeom>
            <a:noFill/>
            <a:ln cap="flat" cmpd="sng" w="9525">
              <a:solidFill>
                <a:schemeClr val="dk2"/>
              </a:solidFill>
              <a:prstDash val="solid"/>
              <a:round/>
              <a:headEnd len="med" w="med" type="none"/>
              <a:tailEnd len="med" w="med" type="triangle"/>
            </a:ln>
          </p:spPr>
        </p:cxnSp>
      </p:grpSp>
      <p:pic>
        <p:nvPicPr>
          <p:cNvPr id="121" name="Google Shape;121;p17"/>
          <p:cNvPicPr preferRelativeResize="0"/>
          <p:nvPr/>
        </p:nvPicPr>
        <p:blipFill>
          <a:blip r:embed="rId3">
            <a:alphaModFix/>
          </a:blip>
          <a:stretch>
            <a:fillRect/>
          </a:stretch>
        </p:blipFill>
        <p:spPr>
          <a:xfrm>
            <a:off x="2671763" y="3693125"/>
            <a:ext cx="3800475" cy="1200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311700" y="336975"/>
            <a:ext cx="8520600" cy="572700"/>
          </a:xfrm>
          <a:prstGeom prst="rect">
            <a:avLst/>
          </a:prstGeom>
        </p:spPr>
        <p:txBody>
          <a:bodyPr anchorCtr="0" anchor="ctr" bIns="91425" lIns="91425" spcFirstLastPara="1" rIns="91425" wrap="square" tIns="91425">
            <a:noAutofit/>
          </a:bodyPr>
          <a:lstStyle/>
          <a:p>
            <a:pPr indent="0" lvl="0" marL="0" rtl="0" algn="l">
              <a:lnSpc>
                <a:spcPct val="115000"/>
              </a:lnSpc>
              <a:spcBef>
                <a:spcPts val="1400"/>
              </a:spcBef>
              <a:spcAft>
                <a:spcPts val="1400"/>
              </a:spcAft>
              <a:buNone/>
            </a:pPr>
            <a:r>
              <a:rPr b="1" lang="en">
                <a:latin typeface="Calibri"/>
                <a:ea typeface="Calibri"/>
                <a:cs typeface="Calibri"/>
                <a:sym typeface="Calibri"/>
              </a:rPr>
              <a:t>List Operations</a:t>
            </a:r>
            <a:endParaRPr b="1">
              <a:latin typeface="Calibri"/>
              <a:ea typeface="Calibri"/>
              <a:cs typeface="Calibri"/>
              <a:sym typeface="Calibri"/>
            </a:endParaRPr>
          </a:p>
        </p:txBody>
      </p:sp>
      <p:sp>
        <p:nvSpPr>
          <p:cNvPr id="127" name="Google Shape;127;p18"/>
          <p:cNvSpPr txBox="1"/>
          <p:nvPr>
            <p:ph idx="1" type="body"/>
          </p:nvPr>
        </p:nvSpPr>
        <p:spPr>
          <a:xfrm>
            <a:off x="311700" y="1374375"/>
            <a:ext cx="8520600" cy="741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000000"/>
                </a:solidFill>
                <a:latin typeface="Calibri"/>
                <a:ea typeface="Calibri"/>
                <a:cs typeface="Calibri"/>
                <a:sym typeface="Calibri"/>
              </a:rPr>
              <a:t>New elements can be inserted into list. This can be done using </a:t>
            </a:r>
            <a:r>
              <a:rPr lang="en" sz="1600">
                <a:solidFill>
                  <a:srgbClr val="BF9000"/>
                </a:solidFill>
                <a:latin typeface="Calibri"/>
                <a:ea typeface="Calibri"/>
                <a:cs typeface="Calibri"/>
                <a:sym typeface="Calibri"/>
              </a:rPr>
              <a:t>append( ) </a:t>
            </a:r>
            <a:r>
              <a:rPr lang="en" sz="1600">
                <a:solidFill>
                  <a:schemeClr val="dk1"/>
                </a:solidFill>
                <a:latin typeface="Calibri"/>
                <a:ea typeface="Calibri"/>
                <a:cs typeface="Calibri"/>
                <a:sym typeface="Calibri"/>
              </a:rPr>
              <a:t>method. This method incerts the new value at the end of the list.</a:t>
            </a:r>
            <a:endParaRPr sz="1600">
              <a:solidFill>
                <a:srgbClr val="BF9000"/>
              </a:solidFill>
              <a:latin typeface="Calibri"/>
              <a:ea typeface="Calibri"/>
              <a:cs typeface="Calibri"/>
              <a:sym typeface="Calibri"/>
            </a:endParaRPr>
          </a:p>
        </p:txBody>
      </p:sp>
      <p:sp>
        <p:nvSpPr>
          <p:cNvPr id="128" name="Google Shape;128;p18"/>
          <p:cNvSpPr txBox="1"/>
          <p:nvPr/>
        </p:nvSpPr>
        <p:spPr>
          <a:xfrm>
            <a:off x="311700" y="909675"/>
            <a:ext cx="8520600" cy="46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800">
                <a:solidFill>
                  <a:srgbClr val="434343"/>
                </a:solidFill>
                <a:latin typeface="Calibri"/>
                <a:ea typeface="Calibri"/>
                <a:cs typeface="Calibri"/>
                <a:sym typeface="Calibri"/>
              </a:rPr>
              <a:t>Inserting into</a:t>
            </a:r>
            <a:r>
              <a:rPr b="1" lang="en" sz="1800">
                <a:solidFill>
                  <a:srgbClr val="434343"/>
                </a:solidFill>
                <a:latin typeface="Calibri"/>
                <a:ea typeface="Calibri"/>
                <a:cs typeface="Calibri"/>
                <a:sym typeface="Calibri"/>
              </a:rPr>
              <a:t> List</a:t>
            </a:r>
            <a:endParaRPr b="1">
              <a:latin typeface="Calibri"/>
              <a:ea typeface="Calibri"/>
              <a:cs typeface="Calibri"/>
              <a:sym typeface="Calibri"/>
            </a:endParaRPr>
          </a:p>
        </p:txBody>
      </p:sp>
      <p:grpSp>
        <p:nvGrpSpPr>
          <p:cNvPr id="129" name="Google Shape;129;p18"/>
          <p:cNvGrpSpPr/>
          <p:nvPr/>
        </p:nvGrpSpPr>
        <p:grpSpPr>
          <a:xfrm>
            <a:off x="2661638" y="2762325"/>
            <a:ext cx="3391900" cy="372900"/>
            <a:chOff x="2848725" y="2344925"/>
            <a:chExt cx="3391900" cy="372900"/>
          </a:xfrm>
        </p:grpSpPr>
        <p:sp>
          <p:nvSpPr>
            <p:cNvPr id="130" name="Google Shape;130;p18"/>
            <p:cNvSpPr txBox="1"/>
            <p:nvPr/>
          </p:nvSpPr>
          <p:spPr>
            <a:xfrm>
              <a:off x="3703575" y="2344925"/>
              <a:ext cx="4548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4.5</a:t>
              </a:r>
              <a:endParaRPr/>
            </a:p>
          </p:txBody>
        </p:sp>
        <p:grpSp>
          <p:nvGrpSpPr>
            <p:cNvPr id="131" name="Google Shape;131;p18"/>
            <p:cNvGrpSpPr/>
            <p:nvPr/>
          </p:nvGrpSpPr>
          <p:grpSpPr>
            <a:xfrm>
              <a:off x="2848725" y="2350325"/>
              <a:ext cx="3391900" cy="367500"/>
              <a:chOff x="2848725" y="2350325"/>
              <a:chExt cx="3391900" cy="367500"/>
            </a:xfrm>
          </p:grpSpPr>
          <p:sp>
            <p:nvSpPr>
              <p:cNvPr id="132" name="Google Shape;132;p18"/>
              <p:cNvSpPr txBox="1"/>
              <p:nvPr/>
            </p:nvSpPr>
            <p:spPr>
              <a:xfrm>
                <a:off x="2848725" y="2350325"/>
                <a:ext cx="3999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33" name="Google Shape;133;p18"/>
              <p:cNvSpPr txBox="1"/>
              <p:nvPr/>
            </p:nvSpPr>
            <p:spPr>
              <a:xfrm>
                <a:off x="3303675" y="2350325"/>
                <a:ext cx="3999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134" name="Google Shape;134;p18"/>
              <p:cNvSpPr txBox="1"/>
              <p:nvPr/>
            </p:nvSpPr>
            <p:spPr>
              <a:xfrm>
                <a:off x="4158375" y="2350325"/>
                <a:ext cx="4548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7.3</a:t>
                </a:r>
                <a:endParaRPr/>
              </a:p>
            </p:txBody>
          </p:sp>
          <p:sp>
            <p:nvSpPr>
              <p:cNvPr id="135" name="Google Shape;135;p18"/>
              <p:cNvSpPr txBox="1"/>
              <p:nvPr/>
            </p:nvSpPr>
            <p:spPr>
              <a:xfrm>
                <a:off x="4631600" y="2350325"/>
                <a:ext cx="7953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python</a:t>
                </a:r>
                <a:endParaRPr/>
              </a:p>
            </p:txBody>
          </p:sp>
          <p:sp>
            <p:nvSpPr>
              <p:cNvPr id="136" name="Google Shape;136;p18"/>
              <p:cNvSpPr txBox="1"/>
              <p:nvPr/>
            </p:nvSpPr>
            <p:spPr>
              <a:xfrm>
                <a:off x="5445325" y="2350325"/>
                <a:ext cx="7953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pandas</a:t>
                </a:r>
                <a:endParaRPr/>
              </a:p>
            </p:txBody>
          </p:sp>
        </p:grpSp>
      </p:grpSp>
      <p:grpSp>
        <p:nvGrpSpPr>
          <p:cNvPr id="137" name="Google Shape;137;p18"/>
          <p:cNvGrpSpPr/>
          <p:nvPr/>
        </p:nvGrpSpPr>
        <p:grpSpPr>
          <a:xfrm>
            <a:off x="2661638" y="2759613"/>
            <a:ext cx="3860100" cy="378300"/>
            <a:chOff x="2822488" y="2620813"/>
            <a:chExt cx="3860100" cy="378300"/>
          </a:xfrm>
        </p:grpSpPr>
        <p:grpSp>
          <p:nvGrpSpPr>
            <p:cNvPr id="138" name="Google Shape;138;p18"/>
            <p:cNvGrpSpPr/>
            <p:nvPr/>
          </p:nvGrpSpPr>
          <p:grpSpPr>
            <a:xfrm>
              <a:off x="2822488" y="2620813"/>
              <a:ext cx="3406200" cy="378300"/>
              <a:chOff x="2841575" y="2042275"/>
              <a:chExt cx="3406200" cy="378300"/>
            </a:xfrm>
          </p:grpSpPr>
          <p:sp>
            <p:nvSpPr>
              <p:cNvPr id="139" name="Google Shape;139;p18"/>
              <p:cNvSpPr/>
              <p:nvPr/>
            </p:nvSpPr>
            <p:spPr>
              <a:xfrm>
                <a:off x="5452475" y="2042275"/>
                <a:ext cx="7953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p:nvPr/>
            </p:nvSpPr>
            <p:spPr>
              <a:xfrm>
                <a:off x="4657175" y="2042275"/>
                <a:ext cx="7953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8"/>
              <p:cNvSpPr/>
              <p:nvPr/>
            </p:nvSpPr>
            <p:spPr>
              <a:xfrm>
                <a:off x="4203275" y="2042275"/>
                <a:ext cx="4539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p:nvPr/>
            </p:nvSpPr>
            <p:spPr>
              <a:xfrm>
                <a:off x="3749375" y="2042275"/>
                <a:ext cx="4539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p:nvPr/>
            </p:nvSpPr>
            <p:spPr>
              <a:xfrm>
                <a:off x="3295475" y="2042275"/>
                <a:ext cx="4539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
              <p:cNvSpPr/>
              <p:nvPr/>
            </p:nvSpPr>
            <p:spPr>
              <a:xfrm>
                <a:off x="2841575" y="2042275"/>
                <a:ext cx="4539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18"/>
            <p:cNvSpPr/>
            <p:nvPr/>
          </p:nvSpPr>
          <p:spPr>
            <a:xfrm>
              <a:off x="6228688" y="2620813"/>
              <a:ext cx="4539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18"/>
          <p:cNvGrpSpPr/>
          <p:nvPr/>
        </p:nvGrpSpPr>
        <p:grpSpPr>
          <a:xfrm>
            <a:off x="2661638" y="2416175"/>
            <a:ext cx="3857250" cy="367500"/>
            <a:chOff x="2822488" y="2277375"/>
            <a:chExt cx="3857250" cy="367500"/>
          </a:xfrm>
        </p:grpSpPr>
        <p:sp>
          <p:nvSpPr>
            <p:cNvPr id="147" name="Google Shape;147;p18"/>
            <p:cNvSpPr txBox="1"/>
            <p:nvPr/>
          </p:nvSpPr>
          <p:spPr>
            <a:xfrm>
              <a:off x="2822488" y="22773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c[0]</a:t>
              </a:r>
              <a:endParaRPr sz="1200"/>
            </a:p>
          </p:txBody>
        </p:sp>
        <p:sp>
          <p:nvSpPr>
            <p:cNvPr id="148" name="Google Shape;148;p18"/>
            <p:cNvSpPr txBox="1"/>
            <p:nvPr/>
          </p:nvSpPr>
          <p:spPr>
            <a:xfrm>
              <a:off x="3270688" y="22773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c[1]</a:t>
              </a:r>
              <a:endParaRPr sz="1200"/>
            </a:p>
          </p:txBody>
        </p:sp>
        <p:sp>
          <p:nvSpPr>
            <p:cNvPr id="149" name="Google Shape;149;p18"/>
            <p:cNvSpPr txBox="1"/>
            <p:nvPr/>
          </p:nvSpPr>
          <p:spPr>
            <a:xfrm>
              <a:off x="3718138" y="22773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c[2]</a:t>
              </a:r>
              <a:endParaRPr sz="1200"/>
            </a:p>
          </p:txBody>
        </p:sp>
        <p:sp>
          <p:nvSpPr>
            <p:cNvPr id="150" name="Google Shape;150;p18"/>
            <p:cNvSpPr txBox="1"/>
            <p:nvPr/>
          </p:nvSpPr>
          <p:spPr>
            <a:xfrm>
              <a:off x="5613713" y="22773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c[5]</a:t>
              </a:r>
              <a:endParaRPr sz="1200"/>
            </a:p>
          </p:txBody>
        </p:sp>
        <p:sp>
          <p:nvSpPr>
            <p:cNvPr id="151" name="Google Shape;151;p18"/>
            <p:cNvSpPr txBox="1"/>
            <p:nvPr/>
          </p:nvSpPr>
          <p:spPr>
            <a:xfrm>
              <a:off x="4815213" y="22773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c[4]</a:t>
              </a:r>
              <a:endParaRPr sz="1200"/>
            </a:p>
          </p:txBody>
        </p:sp>
        <p:sp>
          <p:nvSpPr>
            <p:cNvPr id="152" name="Google Shape;152;p18"/>
            <p:cNvSpPr txBox="1"/>
            <p:nvPr/>
          </p:nvSpPr>
          <p:spPr>
            <a:xfrm>
              <a:off x="4185088" y="22773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c[3]</a:t>
              </a:r>
              <a:endParaRPr sz="1200"/>
            </a:p>
          </p:txBody>
        </p:sp>
        <p:sp>
          <p:nvSpPr>
            <p:cNvPr id="153" name="Google Shape;153;p18"/>
            <p:cNvSpPr txBox="1"/>
            <p:nvPr/>
          </p:nvSpPr>
          <p:spPr>
            <a:xfrm>
              <a:off x="6231538" y="22773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c[6]</a:t>
              </a:r>
              <a:endParaRPr sz="1200"/>
            </a:p>
          </p:txBody>
        </p:sp>
      </p:grpSp>
      <p:cxnSp>
        <p:nvCxnSpPr>
          <p:cNvPr id="154" name="Google Shape;154;p18"/>
          <p:cNvCxnSpPr/>
          <p:nvPr/>
        </p:nvCxnSpPr>
        <p:spPr>
          <a:xfrm flipH="1">
            <a:off x="6521738" y="2331938"/>
            <a:ext cx="643800" cy="378600"/>
          </a:xfrm>
          <a:prstGeom prst="straightConnector1">
            <a:avLst/>
          </a:prstGeom>
          <a:noFill/>
          <a:ln cap="flat" cmpd="sng" w="9525">
            <a:solidFill>
              <a:schemeClr val="dk2"/>
            </a:solidFill>
            <a:prstDash val="solid"/>
            <a:round/>
            <a:headEnd len="med" w="med" type="none"/>
            <a:tailEnd len="med" w="med" type="triangle"/>
          </a:ln>
        </p:spPr>
      </p:cxnSp>
      <p:pic>
        <p:nvPicPr>
          <p:cNvPr id="155" name="Google Shape;155;p18"/>
          <p:cNvPicPr preferRelativeResize="0"/>
          <p:nvPr/>
        </p:nvPicPr>
        <p:blipFill>
          <a:blip r:embed="rId3">
            <a:alphaModFix/>
          </a:blip>
          <a:stretch>
            <a:fillRect/>
          </a:stretch>
        </p:blipFill>
        <p:spPr>
          <a:xfrm>
            <a:off x="2366950" y="3481413"/>
            <a:ext cx="4410075" cy="1152525"/>
          </a:xfrm>
          <a:prstGeom prst="rect">
            <a:avLst/>
          </a:prstGeom>
          <a:noFill/>
          <a:ln>
            <a:noFill/>
          </a:ln>
        </p:spPr>
      </p:pic>
      <p:sp>
        <p:nvSpPr>
          <p:cNvPr id="156" name="Google Shape;156;p18"/>
          <p:cNvSpPr txBox="1"/>
          <p:nvPr/>
        </p:nvSpPr>
        <p:spPr>
          <a:xfrm>
            <a:off x="7165550" y="2029250"/>
            <a:ext cx="1329000" cy="302700"/>
          </a:xfrm>
          <a:prstGeom prst="rect">
            <a:avLst/>
          </a:prstGeom>
          <a:solidFill>
            <a:srgbClr val="1E1E1E"/>
          </a:solid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lang="en" sz="1200">
                <a:solidFill>
                  <a:srgbClr val="D4D4D4"/>
                </a:solidFill>
                <a:highlight>
                  <a:srgbClr val="1E1E1E"/>
                </a:highlight>
                <a:latin typeface="Courier New"/>
                <a:ea typeface="Courier New"/>
                <a:cs typeface="Courier New"/>
                <a:sym typeface="Courier New"/>
              </a:rPr>
              <a:t>c.append</a:t>
            </a:r>
            <a:r>
              <a:rPr lang="en" sz="1200">
                <a:solidFill>
                  <a:srgbClr val="DCDCDC"/>
                </a:solidFill>
                <a:highlight>
                  <a:srgbClr val="1E1E1E"/>
                </a:highlight>
                <a:latin typeface="Courier New"/>
                <a:ea typeface="Courier New"/>
                <a:cs typeface="Courier New"/>
                <a:sym typeface="Courier New"/>
              </a:rPr>
              <a:t>(</a:t>
            </a:r>
            <a:r>
              <a:rPr lang="en" sz="1200">
                <a:solidFill>
                  <a:srgbClr val="B5CEA8"/>
                </a:solidFill>
                <a:highlight>
                  <a:srgbClr val="1E1E1E"/>
                </a:highlight>
                <a:latin typeface="Courier New"/>
                <a:ea typeface="Courier New"/>
                <a:cs typeface="Courier New"/>
                <a:sym typeface="Courier New"/>
              </a:rPr>
              <a:t>19</a:t>
            </a:r>
            <a:r>
              <a:rPr lang="en" sz="1200">
                <a:solidFill>
                  <a:srgbClr val="DCDCDC"/>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9"/>
          <p:cNvSpPr txBox="1"/>
          <p:nvPr>
            <p:ph type="title"/>
          </p:nvPr>
        </p:nvSpPr>
        <p:spPr>
          <a:xfrm>
            <a:off x="311700" y="336975"/>
            <a:ext cx="8520600" cy="572700"/>
          </a:xfrm>
          <a:prstGeom prst="rect">
            <a:avLst/>
          </a:prstGeom>
        </p:spPr>
        <p:txBody>
          <a:bodyPr anchorCtr="0" anchor="ctr" bIns="91425" lIns="91425" spcFirstLastPara="1" rIns="91425" wrap="square" tIns="91425">
            <a:noAutofit/>
          </a:bodyPr>
          <a:lstStyle/>
          <a:p>
            <a:pPr indent="0" lvl="0" marL="0" rtl="0" algn="l">
              <a:lnSpc>
                <a:spcPct val="115000"/>
              </a:lnSpc>
              <a:spcBef>
                <a:spcPts val="1400"/>
              </a:spcBef>
              <a:spcAft>
                <a:spcPts val="1400"/>
              </a:spcAft>
              <a:buNone/>
            </a:pPr>
            <a:r>
              <a:rPr b="1" lang="en">
                <a:latin typeface="Calibri"/>
                <a:ea typeface="Calibri"/>
                <a:cs typeface="Calibri"/>
                <a:sym typeface="Calibri"/>
              </a:rPr>
              <a:t>List Operations</a:t>
            </a:r>
            <a:endParaRPr b="1">
              <a:latin typeface="Calibri"/>
              <a:ea typeface="Calibri"/>
              <a:cs typeface="Calibri"/>
              <a:sym typeface="Calibri"/>
            </a:endParaRPr>
          </a:p>
        </p:txBody>
      </p:sp>
      <p:sp>
        <p:nvSpPr>
          <p:cNvPr id="162" name="Google Shape;162;p19"/>
          <p:cNvSpPr txBox="1"/>
          <p:nvPr>
            <p:ph idx="1" type="body"/>
          </p:nvPr>
        </p:nvSpPr>
        <p:spPr>
          <a:xfrm>
            <a:off x="311700" y="1374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000000"/>
                </a:solidFill>
                <a:latin typeface="Calibri"/>
                <a:ea typeface="Calibri"/>
                <a:cs typeface="Calibri"/>
                <a:sym typeface="Calibri"/>
              </a:rPr>
              <a:t>The value of any index of a list can be replaced by another value using index number. </a:t>
            </a:r>
            <a:endParaRPr sz="1600">
              <a:solidFill>
                <a:srgbClr val="BF9000"/>
              </a:solidFill>
              <a:latin typeface="Calibri"/>
              <a:ea typeface="Calibri"/>
              <a:cs typeface="Calibri"/>
              <a:sym typeface="Calibri"/>
            </a:endParaRPr>
          </a:p>
        </p:txBody>
      </p:sp>
      <p:sp>
        <p:nvSpPr>
          <p:cNvPr id="163" name="Google Shape;163;p19"/>
          <p:cNvSpPr txBox="1"/>
          <p:nvPr/>
        </p:nvSpPr>
        <p:spPr>
          <a:xfrm>
            <a:off x="311700" y="909675"/>
            <a:ext cx="8520600" cy="46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800">
                <a:solidFill>
                  <a:srgbClr val="434343"/>
                </a:solidFill>
                <a:latin typeface="Calibri"/>
                <a:ea typeface="Calibri"/>
                <a:cs typeface="Calibri"/>
                <a:sym typeface="Calibri"/>
              </a:rPr>
              <a:t>List are mutable</a:t>
            </a:r>
            <a:endParaRPr b="1">
              <a:latin typeface="Calibri"/>
              <a:ea typeface="Calibri"/>
              <a:cs typeface="Calibri"/>
              <a:sym typeface="Calibri"/>
            </a:endParaRPr>
          </a:p>
        </p:txBody>
      </p:sp>
      <p:grpSp>
        <p:nvGrpSpPr>
          <p:cNvPr id="164" name="Google Shape;164;p19"/>
          <p:cNvGrpSpPr/>
          <p:nvPr/>
        </p:nvGrpSpPr>
        <p:grpSpPr>
          <a:xfrm>
            <a:off x="2641938" y="2210875"/>
            <a:ext cx="3860100" cy="721738"/>
            <a:chOff x="2661638" y="2416175"/>
            <a:chExt cx="3860100" cy="721738"/>
          </a:xfrm>
        </p:grpSpPr>
        <p:grpSp>
          <p:nvGrpSpPr>
            <p:cNvPr id="165" name="Google Shape;165;p19"/>
            <p:cNvGrpSpPr/>
            <p:nvPr/>
          </p:nvGrpSpPr>
          <p:grpSpPr>
            <a:xfrm>
              <a:off x="2661638" y="2762325"/>
              <a:ext cx="3391900" cy="372900"/>
              <a:chOff x="2848725" y="2344925"/>
              <a:chExt cx="3391900" cy="372900"/>
            </a:xfrm>
          </p:grpSpPr>
          <p:sp>
            <p:nvSpPr>
              <p:cNvPr id="166" name="Google Shape;166;p19"/>
              <p:cNvSpPr txBox="1"/>
              <p:nvPr/>
            </p:nvSpPr>
            <p:spPr>
              <a:xfrm>
                <a:off x="3703575" y="2344925"/>
                <a:ext cx="4548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4.5</a:t>
                </a:r>
                <a:endParaRPr/>
              </a:p>
            </p:txBody>
          </p:sp>
          <p:grpSp>
            <p:nvGrpSpPr>
              <p:cNvPr id="167" name="Google Shape;167;p19"/>
              <p:cNvGrpSpPr/>
              <p:nvPr/>
            </p:nvGrpSpPr>
            <p:grpSpPr>
              <a:xfrm>
                <a:off x="2848725" y="2350325"/>
                <a:ext cx="3391900" cy="367500"/>
                <a:chOff x="2848725" y="2350325"/>
                <a:chExt cx="3391900" cy="367500"/>
              </a:xfrm>
            </p:grpSpPr>
            <p:sp>
              <p:nvSpPr>
                <p:cNvPr id="168" name="Google Shape;168;p19"/>
                <p:cNvSpPr txBox="1"/>
                <p:nvPr/>
              </p:nvSpPr>
              <p:spPr>
                <a:xfrm>
                  <a:off x="2848725" y="2350325"/>
                  <a:ext cx="3999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69" name="Google Shape;169;p19"/>
                <p:cNvSpPr txBox="1"/>
                <p:nvPr/>
              </p:nvSpPr>
              <p:spPr>
                <a:xfrm>
                  <a:off x="3303675" y="2350325"/>
                  <a:ext cx="3999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170" name="Google Shape;170;p19"/>
                <p:cNvSpPr txBox="1"/>
                <p:nvPr/>
              </p:nvSpPr>
              <p:spPr>
                <a:xfrm>
                  <a:off x="4158375" y="2350325"/>
                  <a:ext cx="4548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7.3</a:t>
                  </a:r>
                  <a:endParaRPr/>
                </a:p>
              </p:txBody>
            </p:sp>
            <p:sp>
              <p:nvSpPr>
                <p:cNvPr id="171" name="Google Shape;171;p19"/>
                <p:cNvSpPr txBox="1"/>
                <p:nvPr/>
              </p:nvSpPr>
              <p:spPr>
                <a:xfrm>
                  <a:off x="4631600" y="2350325"/>
                  <a:ext cx="7953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python</a:t>
                  </a:r>
                  <a:endParaRPr/>
                </a:p>
              </p:txBody>
            </p:sp>
            <p:sp>
              <p:nvSpPr>
                <p:cNvPr id="172" name="Google Shape;172;p19"/>
                <p:cNvSpPr txBox="1"/>
                <p:nvPr/>
              </p:nvSpPr>
              <p:spPr>
                <a:xfrm>
                  <a:off x="5445325" y="2350325"/>
                  <a:ext cx="7953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pandas</a:t>
                  </a:r>
                  <a:endParaRPr/>
                </a:p>
              </p:txBody>
            </p:sp>
          </p:grpSp>
        </p:grpSp>
        <p:grpSp>
          <p:nvGrpSpPr>
            <p:cNvPr id="173" name="Google Shape;173;p19"/>
            <p:cNvGrpSpPr/>
            <p:nvPr/>
          </p:nvGrpSpPr>
          <p:grpSpPr>
            <a:xfrm>
              <a:off x="2661638" y="2759613"/>
              <a:ext cx="3860100" cy="378300"/>
              <a:chOff x="2822488" y="2620813"/>
              <a:chExt cx="3860100" cy="378300"/>
            </a:xfrm>
          </p:grpSpPr>
          <p:grpSp>
            <p:nvGrpSpPr>
              <p:cNvPr id="174" name="Google Shape;174;p19"/>
              <p:cNvGrpSpPr/>
              <p:nvPr/>
            </p:nvGrpSpPr>
            <p:grpSpPr>
              <a:xfrm>
                <a:off x="2822488" y="2620813"/>
                <a:ext cx="3406200" cy="378300"/>
                <a:chOff x="2841575" y="2042275"/>
                <a:chExt cx="3406200" cy="378300"/>
              </a:xfrm>
            </p:grpSpPr>
            <p:sp>
              <p:nvSpPr>
                <p:cNvPr id="175" name="Google Shape;175;p19"/>
                <p:cNvSpPr/>
                <p:nvPr/>
              </p:nvSpPr>
              <p:spPr>
                <a:xfrm>
                  <a:off x="5452475" y="2042275"/>
                  <a:ext cx="7953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p:nvPr/>
              </p:nvSpPr>
              <p:spPr>
                <a:xfrm>
                  <a:off x="4657175" y="2042275"/>
                  <a:ext cx="7953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
                <p:cNvSpPr/>
                <p:nvPr/>
              </p:nvSpPr>
              <p:spPr>
                <a:xfrm>
                  <a:off x="4203275" y="2042275"/>
                  <a:ext cx="4539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
                <p:cNvSpPr/>
                <p:nvPr/>
              </p:nvSpPr>
              <p:spPr>
                <a:xfrm>
                  <a:off x="3749375" y="2042275"/>
                  <a:ext cx="4539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9"/>
                <p:cNvSpPr/>
                <p:nvPr/>
              </p:nvSpPr>
              <p:spPr>
                <a:xfrm>
                  <a:off x="3295475" y="2042275"/>
                  <a:ext cx="4539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9"/>
                <p:cNvSpPr/>
                <p:nvPr/>
              </p:nvSpPr>
              <p:spPr>
                <a:xfrm>
                  <a:off x="2841575" y="2042275"/>
                  <a:ext cx="4539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 name="Google Shape;181;p19"/>
              <p:cNvSpPr/>
              <p:nvPr/>
            </p:nvSpPr>
            <p:spPr>
              <a:xfrm>
                <a:off x="6228688" y="2620813"/>
                <a:ext cx="4539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 name="Google Shape;182;p19"/>
            <p:cNvGrpSpPr/>
            <p:nvPr/>
          </p:nvGrpSpPr>
          <p:grpSpPr>
            <a:xfrm>
              <a:off x="2661638" y="2416175"/>
              <a:ext cx="3857250" cy="367500"/>
              <a:chOff x="2822488" y="2277375"/>
              <a:chExt cx="3857250" cy="367500"/>
            </a:xfrm>
          </p:grpSpPr>
          <p:sp>
            <p:nvSpPr>
              <p:cNvPr id="183" name="Google Shape;183;p19"/>
              <p:cNvSpPr txBox="1"/>
              <p:nvPr/>
            </p:nvSpPr>
            <p:spPr>
              <a:xfrm>
                <a:off x="2822488" y="22773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c[0]</a:t>
                </a:r>
                <a:endParaRPr sz="1200"/>
              </a:p>
            </p:txBody>
          </p:sp>
          <p:sp>
            <p:nvSpPr>
              <p:cNvPr id="184" name="Google Shape;184;p19"/>
              <p:cNvSpPr txBox="1"/>
              <p:nvPr/>
            </p:nvSpPr>
            <p:spPr>
              <a:xfrm>
                <a:off x="3270688" y="22773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c[1]</a:t>
                </a:r>
                <a:endParaRPr sz="1200"/>
              </a:p>
            </p:txBody>
          </p:sp>
          <p:sp>
            <p:nvSpPr>
              <p:cNvPr id="185" name="Google Shape;185;p19"/>
              <p:cNvSpPr txBox="1"/>
              <p:nvPr/>
            </p:nvSpPr>
            <p:spPr>
              <a:xfrm>
                <a:off x="3718138" y="22773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c[2]</a:t>
                </a:r>
                <a:endParaRPr sz="1200"/>
              </a:p>
            </p:txBody>
          </p:sp>
          <p:sp>
            <p:nvSpPr>
              <p:cNvPr id="186" name="Google Shape;186;p19"/>
              <p:cNvSpPr txBox="1"/>
              <p:nvPr/>
            </p:nvSpPr>
            <p:spPr>
              <a:xfrm>
                <a:off x="5613713" y="22773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c[5]</a:t>
                </a:r>
                <a:endParaRPr sz="1200"/>
              </a:p>
            </p:txBody>
          </p:sp>
          <p:sp>
            <p:nvSpPr>
              <p:cNvPr id="187" name="Google Shape;187;p19"/>
              <p:cNvSpPr txBox="1"/>
              <p:nvPr/>
            </p:nvSpPr>
            <p:spPr>
              <a:xfrm>
                <a:off x="4815213" y="22773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c[4]</a:t>
                </a:r>
                <a:endParaRPr sz="1200"/>
              </a:p>
            </p:txBody>
          </p:sp>
          <p:sp>
            <p:nvSpPr>
              <p:cNvPr id="188" name="Google Shape;188;p19"/>
              <p:cNvSpPr txBox="1"/>
              <p:nvPr/>
            </p:nvSpPr>
            <p:spPr>
              <a:xfrm>
                <a:off x="4185088" y="22773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c[3]</a:t>
                </a:r>
                <a:endParaRPr sz="1200"/>
              </a:p>
            </p:txBody>
          </p:sp>
          <p:sp>
            <p:nvSpPr>
              <p:cNvPr id="189" name="Google Shape;189;p19"/>
              <p:cNvSpPr txBox="1"/>
              <p:nvPr/>
            </p:nvSpPr>
            <p:spPr>
              <a:xfrm>
                <a:off x="6231538" y="22773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c[6]</a:t>
                </a:r>
                <a:endParaRPr sz="1200"/>
              </a:p>
            </p:txBody>
          </p:sp>
        </p:grpSp>
        <p:sp>
          <p:nvSpPr>
            <p:cNvPr id="190" name="Google Shape;190;p19"/>
            <p:cNvSpPr/>
            <p:nvPr/>
          </p:nvSpPr>
          <p:spPr>
            <a:xfrm>
              <a:off x="6053538" y="2759613"/>
              <a:ext cx="4539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19</a:t>
              </a:r>
              <a:endParaRPr sz="1200"/>
            </a:p>
          </p:txBody>
        </p:sp>
      </p:grpSp>
      <p:grpSp>
        <p:nvGrpSpPr>
          <p:cNvPr id="191" name="Google Shape;191;p19"/>
          <p:cNvGrpSpPr/>
          <p:nvPr/>
        </p:nvGrpSpPr>
        <p:grpSpPr>
          <a:xfrm>
            <a:off x="2641938" y="3754838"/>
            <a:ext cx="3406200" cy="378300"/>
            <a:chOff x="2841575" y="2042275"/>
            <a:chExt cx="3406200" cy="378300"/>
          </a:xfrm>
        </p:grpSpPr>
        <p:sp>
          <p:nvSpPr>
            <p:cNvPr id="192" name="Google Shape;192;p19"/>
            <p:cNvSpPr/>
            <p:nvPr/>
          </p:nvSpPr>
          <p:spPr>
            <a:xfrm>
              <a:off x="5452475" y="2042275"/>
              <a:ext cx="7953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9"/>
            <p:cNvSpPr/>
            <p:nvPr/>
          </p:nvSpPr>
          <p:spPr>
            <a:xfrm>
              <a:off x="4657175" y="2042275"/>
              <a:ext cx="7953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9"/>
            <p:cNvSpPr/>
            <p:nvPr/>
          </p:nvSpPr>
          <p:spPr>
            <a:xfrm>
              <a:off x="4203275" y="2042275"/>
              <a:ext cx="4539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9"/>
            <p:cNvSpPr/>
            <p:nvPr/>
          </p:nvSpPr>
          <p:spPr>
            <a:xfrm>
              <a:off x="3749375" y="2042275"/>
              <a:ext cx="4539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9"/>
            <p:cNvSpPr/>
            <p:nvPr/>
          </p:nvSpPr>
          <p:spPr>
            <a:xfrm>
              <a:off x="3295475" y="2042275"/>
              <a:ext cx="4539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9"/>
            <p:cNvSpPr/>
            <p:nvPr/>
          </p:nvSpPr>
          <p:spPr>
            <a:xfrm>
              <a:off x="2841575" y="2042275"/>
              <a:ext cx="4539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9"/>
          <p:cNvGrpSpPr/>
          <p:nvPr/>
        </p:nvGrpSpPr>
        <p:grpSpPr>
          <a:xfrm>
            <a:off x="2641938" y="3757550"/>
            <a:ext cx="3391900" cy="372900"/>
            <a:chOff x="2848725" y="2344925"/>
            <a:chExt cx="3391900" cy="372900"/>
          </a:xfrm>
        </p:grpSpPr>
        <p:sp>
          <p:nvSpPr>
            <p:cNvPr id="199" name="Google Shape;199;p19"/>
            <p:cNvSpPr txBox="1"/>
            <p:nvPr/>
          </p:nvSpPr>
          <p:spPr>
            <a:xfrm>
              <a:off x="3703575" y="2344925"/>
              <a:ext cx="4548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13</a:t>
              </a:r>
              <a:endParaRPr/>
            </a:p>
          </p:txBody>
        </p:sp>
        <p:grpSp>
          <p:nvGrpSpPr>
            <p:cNvPr id="200" name="Google Shape;200;p19"/>
            <p:cNvGrpSpPr/>
            <p:nvPr/>
          </p:nvGrpSpPr>
          <p:grpSpPr>
            <a:xfrm>
              <a:off x="2848725" y="2350325"/>
              <a:ext cx="3391900" cy="367500"/>
              <a:chOff x="2848725" y="2350325"/>
              <a:chExt cx="3391900" cy="367500"/>
            </a:xfrm>
          </p:grpSpPr>
          <p:sp>
            <p:nvSpPr>
              <p:cNvPr id="201" name="Google Shape;201;p19"/>
              <p:cNvSpPr txBox="1"/>
              <p:nvPr/>
            </p:nvSpPr>
            <p:spPr>
              <a:xfrm>
                <a:off x="2848725" y="2350325"/>
                <a:ext cx="3999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02" name="Google Shape;202;p19"/>
              <p:cNvSpPr txBox="1"/>
              <p:nvPr/>
            </p:nvSpPr>
            <p:spPr>
              <a:xfrm>
                <a:off x="3303675" y="2350325"/>
                <a:ext cx="3999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203" name="Google Shape;203;p19"/>
              <p:cNvSpPr txBox="1"/>
              <p:nvPr/>
            </p:nvSpPr>
            <p:spPr>
              <a:xfrm>
                <a:off x="4158375" y="2350325"/>
                <a:ext cx="4548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7.3</a:t>
                </a:r>
                <a:endParaRPr/>
              </a:p>
            </p:txBody>
          </p:sp>
          <p:sp>
            <p:nvSpPr>
              <p:cNvPr id="204" name="Google Shape;204;p19"/>
              <p:cNvSpPr txBox="1"/>
              <p:nvPr/>
            </p:nvSpPr>
            <p:spPr>
              <a:xfrm>
                <a:off x="4631600" y="2350325"/>
                <a:ext cx="7953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python</a:t>
                </a:r>
                <a:endParaRPr/>
              </a:p>
            </p:txBody>
          </p:sp>
          <p:sp>
            <p:nvSpPr>
              <p:cNvPr id="205" name="Google Shape;205;p19"/>
              <p:cNvSpPr txBox="1"/>
              <p:nvPr/>
            </p:nvSpPr>
            <p:spPr>
              <a:xfrm>
                <a:off x="5445325" y="2350325"/>
                <a:ext cx="7953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pandas</a:t>
                </a:r>
                <a:endParaRPr/>
              </a:p>
            </p:txBody>
          </p:sp>
        </p:grpSp>
      </p:grpSp>
      <p:sp>
        <p:nvSpPr>
          <p:cNvPr id="206" name="Google Shape;206;p19"/>
          <p:cNvSpPr/>
          <p:nvPr/>
        </p:nvSpPr>
        <p:spPr>
          <a:xfrm>
            <a:off x="6048138" y="3754838"/>
            <a:ext cx="4539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 name="Google Shape;207;p19"/>
          <p:cNvGrpSpPr/>
          <p:nvPr/>
        </p:nvGrpSpPr>
        <p:grpSpPr>
          <a:xfrm>
            <a:off x="2641938" y="3411400"/>
            <a:ext cx="3857250" cy="367500"/>
            <a:chOff x="2822488" y="2277375"/>
            <a:chExt cx="3857250" cy="367500"/>
          </a:xfrm>
        </p:grpSpPr>
        <p:sp>
          <p:nvSpPr>
            <p:cNvPr id="208" name="Google Shape;208;p19"/>
            <p:cNvSpPr txBox="1"/>
            <p:nvPr/>
          </p:nvSpPr>
          <p:spPr>
            <a:xfrm>
              <a:off x="2822488" y="22773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c[0]</a:t>
              </a:r>
              <a:endParaRPr sz="1200"/>
            </a:p>
          </p:txBody>
        </p:sp>
        <p:sp>
          <p:nvSpPr>
            <p:cNvPr id="209" name="Google Shape;209;p19"/>
            <p:cNvSpPr txBox="1"/>
            <p:nvPr/>
          </p:nvSpPr>
          <p:spPr>
            <a:xfrm>
              <a:off x="3270688" y="22773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c[1]</a:t>
              </a:r>
              <a:endParaRPr sz="1200"/>
            </a:p>
          </p:txBody>
        </p:sp>
        <p:sp>
          <p:nvSpPr>
            <p:cNvPr id="210" name="Google Shape;210;p19"/>
            <p:cNvSpPr txBox="1"/>
            <p:nvPr/>
          </p:nvSpPr>
          <p:spPr>
            <a:xfrm>
              <a:off x="3718138" y="22773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c[2]</a:t>
              </a:r>
              <a:endParaRPr sz="1200"/>
            </a:p>
          </p:txBody>
        </p:sp>
        <p:sp>
          <p:nvSpPr>
            <p:cNvPr id="211" name="Google Shape;211;p19"/>
            <p:cNvSpPr txBox="1"/>
            <p:nvPr/>
          </p:nvSpPr>
          <p:spPr>
            <a:xfrm>
              <a:off x="5613713" y="22773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c[5]</a:t>
              </a:r>
              <a:endParaRPr sz="1200"/>
            </a:p>
          </p:txBody>
        </p:sp>
        <p:sp>
          <p:nvSpPr>
            <p:cNvPr id="212" name="Google Shape;212;p19"/>
            <p:cNvSpPr txBox="1"/>
            <p:nvPr/>
          </p:nvSpPr>
          <p:spPr>
            <a:xfrm>
              <a:off x="4815213" y="22773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c[4]</a:t>
              </a:r>
              <a:endParaRPr sz="1200"/>
            </a:p>
          </p:txBody>
        </p:sp>
        <p:sp>
          <p:nvSpPr>
            <p:cNvPr id="213" name="Google Shape;213;p19"/>
            <p:cNvSpPr txBox="1"/>
            <p:nvPr/>
          </p:nvSpPr>
          <p:spPr>
            <a:xfrm>
              <a:off x="4185088" y="22773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c[3]</a:t>
              </a:r>
              <a:endParaRPr sz="1200"/>
            </a:p>
          </p:txBody>
        </p:sp>
        <p:sp>
          <p:nvSpPr>
            <p:cNvPr id="214" name="Google Shape;214;p19"/>
            <p:cNvSpPr txBox="1"/>
            <p:nvPr/>
          </p:nvSpPr>
          <p:spPr>
            <a:xfrm>
              <a:off x="6231538" y="2277375"/>
              <a:ext cx="448200" cy="3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c[6]</a:t>
              </a:r>
              <a:endParaRPr sz="1200"/>
            </a:p>
          </p:txBody>
        </p:sp>
      </p:grpSp>
      <p:sp>
        <p:nvSpPr>
          <p:cNvPr id="215" name="Google Shape;215;p19"/>
          <p:cNvSpPr/>
          <p:nvPr/>
        </p:nvSpPr>
        <p:spPr>
          <a:xfrm>
            <a:off x="6033838" y="3754838"/>
            <a:ext cx="453900" cy="378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19</a:t>
            </a:r>
            <a:endParaRPr sz="1200"/>
          </a:p>
        </p:txBody>
      </p:sp>
      <p:sp>
        <p:nvSpPr>
          <p:cNvPr id="216" name="Google Shape;216;p19"/>
          <p:cNvSpPr txBox="1"/>
          <p:nvPr/>
        </p:nvSpPr>
        <p:spPr>
          <a:xfrm>
            <a:off x="745600" y="3792650"/>
            <a:ext cx="1329000" cy="302700"/>
          </a:xfrm>
          <a:prstGeom prst="rect">
            <a:avLst/>
          </a:prstGeom>
          <a:solidFill>
            <a:srgbClr val="1E1E1E"/>
          </a:solidFill>
          <a:ln>
            <a:noFill/>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c</a:t>
            </a:r>
            <a:r>
              <a:rPr lang="en">
                <a:solidFill>
                  <a:srgbClr val="DCDCDC"/>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2</a:t>
            </a:r>
            <a:r>
              <a:rPr lang="en">
                <a:solidFill>
                  <a:srgbClr val="DCDCDC"/>
                </a:solidFill>
                <a:highlight>
                  <a:srgbClr val="1E1E1E"/>
                </a:highlight>
                <a:latin typeface="Courier New"/>
                <a:ea typeface="Courier New"/>
                <a:cs typeface="Courier New"/>
                <a:sym typeface="Courier New"/>
              </a:rPr>
              <a:t>]</a:t>
            </a:r>
            <a:r>
              <a:rPr lang="en">
                <a:solidFill>
                  <a:srgbClr val="D4D4D4"/>
                </a:solidFill>
                <a:highlight>
                  <a:srgbClr val="1E1E1E"/>
                </a:highlight>
                <a:latin typeface="Courier New"/>
                <a:ea typeface="Courier New"/>
                <a:cs typeface="Courier New"/>
                <a:sym typeface="Courier New"/>
              </a:rPr>
              <a:t> = </a:t>
            </a:r>
            <a:r>
              <a:rPr lang="en">
                <a:solidFill>
                  <a:srgbClr val="B5CEA8"/>
                </a:solidFill>
                <a:highlight>
                  <a:srgbClr val="1E1E1E"/>
                </a:highlight>
                <a:latin typeface="Courier New"/>
                <a:ea typeface="Courier New"/>
                <a:cs typeface="Courier New"/>
                <a:sym typeface="Courier New"/>
              </a:rPr>
              <a:t>13</a:t>
            </a:r>
            <a:endParaRPr>
              <a:latin typeface="Calibri"/>
              <a:ea typeface="Calibri"/>
              <a:cs typeface="Calibri"/>
              <a:sym typeface="Calibri"/>
            </a:endParaRPr>
          </a:p>
        </p:txBody>
      </p:sp>
      <p:cxnSp>
        <p:nvCxnSpPr>
          <p:cNvPr id="217" name="Google Shape;217;p19"/>
          <p:cNvCxnSpPr/>
          <p:nvPr/>
        </p:nvCxnSpPr>
        <p:spPr>
          <a:xfrm>
            <a:off x="2074500" y="3944000"/>
            <a:ext cx="3351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0"/>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lnSpc>
                <a:spcPct val="115000"/>
              </a:lnSpc>
              <a:spcBef>
                <a:spcPts val="1400"/>
              </a:spcBef>
              <a:spcAft>
                <a:spcPts val="1400"/>
              </a:spcAft>
              <a:buNone/>
            </a:pPr>
            <a:r>
              <a:rPr b="1" lang="en">
                <a:latin typeface="Calibri"/>
                <a:ea typeface="Calibri"/>
                <a:cs typeface="Calibri"/>
                <a:sym typeface="Calibri"/>
              </a:rPr>
              <a:t>Tuple </a:t>
            </a:r>
            <a:r>
              <a:rPr b="1" lang="en">
                <a:latin typeface="Calibri"/>
                <a:ea typeface="Calibri"/>
                <a:cs typeface="Calibri"/>
                <a:sym typeface="Calibri"/>
              </a:rPr>
              <a:t>Introduction</a:t>
            </a:r>
            <a:endParaRPr b="1">
              <a:latin typeface="Calibri"/>
              <a:ea typeface="Calibri"/>
              <a:cs typeface="Calibri"/>
              <a:sym typeface="Calibri"/>
            </a:endParaRPr>
          </a:p>
        </p:txBody>
      </p:sp>
      <p:sp>
        <p:nvSpPr>
          <p:cNvPr id="223" name="Google Shape;223;p20"/>
          <p:cNvSpPr txBox="1"/>
          <p:nvPr>
            <p:ph idx="1" type="body"/>
          </p:nvPr>
        </p:nvSpPr>
        <p:spPr>
          <a:xfrm>
            <a:off x="311700" y="1152475"/>
            <a:ext cx="8520600" cy="3699300"/>
          </a:xfrm>
          <a:prstGeom prst="rect">
            <a:avLst/>
          </a:prstGeom>
        </p:spPr>
        <p:txBody>
          <a:bodyPr anchorCtr="0" anchor="ctr" bIns="91425" lIns="91425" spcFirstLastPara="1" rIns="91425" wrap="square" tIns="91425">
            <a:noAutofit/>
          </a:bodyPr>
          <a:lstStyle/>
          <a:p>
            <a:pPr indent="-355600" lvl="0" marL="457200" rtl="0" algn="l">
              <a:spcBef>
                <a:spcPts val="12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Tuple</a:t>
            </a:r>
            <a:r>
              <a:rPr lang="en" sz="2000">
                <a:solidFill>
                  <a:schemeClr val="dk1"/>
                </a:solidFill>
                <a:latin typeface="Calibri"/>
                <a:ea typeface="Calibri"/>
                <a:cs typeface="Calibri"/>
                <a:sym typeface="Calibri"/>
              </a:rPr>
              <a:t> is a sequence. Like as list, tuple is also known as collection.</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It stores values of same data type or different data types.</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Tuple is iterable. Each index can be iterated using index. It also allow iteration using  negative index.</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Tuple is immutable. Elements of a tuple can not be changed.</a:t>
            </a:r>
            <a:endParaRPr sz="2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1"/>
          <p:cNvSpPr txBox="1"/>
          <p:nvPr>
            <p:ph type="title"/>
          </p:nvPr>
        </p:nvSpPr>
        <p:spPr>
          <a:xfrm>
            <a:off x="311700" y="336975"/>
            <a:ext cx="8520600" cy="572700"/>
          </a:xfrm>
          <a:prstGeom prst="rect">
            <a:avLst/>
          </a:prstGeom>
        </p:spPr>
        <p:txBody>
          <a:bodyPr anchorCtr="0" anchor="ctr" bIns="91425" lIns="91425" spcFirstLastPara="1" rIns="91425" wrap="square" tIns="91425">
            <a:noAutofit/>
          </a:bodyPr>
          <a:lstStyle/>
          <a:p>
            <a:pPr indent="0" lvl="0" marL="0" rtl="0" algn="l">
              <a:lnSpc>
                <a:spcPct val="115000"/>
              </a:lnSpc>
              <a:spcBef>
                <a:spcPts val="1400"/>
              </a:spcBef>
              <a:spcAft>
                <a:spcPts val="1400"/>
              </a:spcAft>
              <a:buNone/>
            </a:pPr>
            <a:r>
              <a:rPr b="1" lang="en">
                <a:latin typeface="Calibri"/>
                <a:ea typeface="Calibri"/>
                <a:cs typeface="Calibri"/>
                <a:sym typeface="Calibri"/>
              </a:rPr>
              <a:t>Tuple</a:t>
            </a:r>
            <a:r>
              <a:rPr b="1" lang="en">
                <a:latin typeface="Calibri"/>
                <a:ea typeface="Calibri"/>
                <a:cs typeface="Calibri"/>
                <a:sym typeface="Calibri"/>
              </a:rPr>
              <a:t> Operations</a:t>
            </a:r>
            <a:endParaRPr b="1">
              <a:latin typeface="Calibri"/>
              <a:ea typeface="Calibri"/>
              <a:cs typeface="Calibri"/>
              <a:sym typeface="Calibri"/>
            </a:endParaRPr>
          </a:p>
        </p:txBody>
      </p:sp>
      <p:sp>
        <p:nvSpPr>
          <p:cNvPr id="229" name="Google Shape;229;p21"/>
          <p:cNvSpPr txBox="1"/>
          <p:nvPr>
            <p:ph idx="1" type="body"/>
          </p:nvPr>
        </p:nvSpPr>
        <p:spPr>
          <a:xfrm>
            <a:off x="311700" y="1374375"/>
            <a:ext cx="8520600" cy="79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Calibri"/>
                <a:ea typeface="Calibri"/>
                <a:cs typeface="Calibri"/>
                <a:sym typeface="Calibri"/>
              </a:rPr>
              <a:t>Tuple</a:t>
            </a:r>
            <a:r>
              <a:rPr lang="en" sz="1600">
                <a:solidFill>
                  <a:srgbClr val="000000"/>
                </a:solidFill>
                <a:latin typeface="Calibri"/>
                <a:ea typeface="Calibri"/>
                <a:cs typeface="Calibri"/>
                <a:sym typeface="Calibri"/>
              </a:rPr>
              <a:t> can be created by placing the </a:t>
            </a:r>
            <a:r>
              <a:rPr lang="en" sz="1600">
                <a:solidFill>
                  <a:srgbClr val="000000"/>
                </a:solidFill>
                <a:latin typeface="Calibri"/>
                <a:ea typeface="Calibri"/>
                <a:cs typeface="Calibri"/>
                <a:sym typeface="Calibri"/>
              </a:rPr>
              <a:t>elements inside parentheses separated by comma. The elements</a:t>
            </a:r>
            <a:r>
              <a:rPr lang="en" sz="1600">
                <a:solidFill>
                  <a:srgbClr val="000000"/>
                </a:solidFill>
                <a:latin typeface="Calibri"/>
                <a:ea typeface="Calibri"/>
                <a:cs typeface="Calibri"/>
                <a:sym typeface="Calibri"/>
              </a:rPr>
              <a:t> can be number, string, object and other mutable objects.</a:t>
            </a:r>
            <a:endParaRPr sz="1600">
              <a:solidFill>
                <a:srgbClr val="000000"/>
              </a:solidFill>
              <a:latin typeface="Calibri"/>
              <a:ea typeface="Calibri"/>
              <a:cs typeface="Calibri"/>
              <a:sym typeface="Calibri"/>
            </a:endParaRPr>
          </a:p>
          <a:p>
            <a:pPr indent="0" lvl="0" marL="0" rtl="0" algn="l">
              <a:spcBef>
                <a:spcPts val="1600"/>
              </a:spcBef>
              <a:spcAft>
                <a:spcPts val="1600"/>
              </a:spcAft>
              <a:buNone/>
            </a:pPr>
            <a:r>
              <a:t/>
            </a:r>
            <a:endParaRPr sz="1600">
              <a:solidFill>
                <a:srgbClr val="000000"/>
              </a:solidFill>
              <a:latin typeface="Calibri"/>
              <a:ea typeface="Calibri"/>
              <a:cs typeface="Calibri"/>
              <a:sym typeface="Calibri"/>
            </a:endParaRPr>
          </a:p>
        </p:txBody>
      </p:sp>
      <p:sp>
        <p:nvSpPr>
          <p:cNvPr id="230" name="Google Shape;230;p21"/>
          <p:cNvSpPr txBox="1"/>
          <p:nvPr/>
        </p:nvSpPr>
        <p:spPr>
          <a:xfrm>
            <a:off x="2502750" y="2382600"/>
            <a:ext cx="4138500" cy="378300"/>
          </a:xfrm>
          <a:prstGeom prst="rect">
            <a:avLst/>
          </a:prstGeom>
          <a:solidFill>
            <a:srgbClr val="1E1E1E"/>
          </a:solidFill>
          <a:ln>
            <a:noFill/>
          </a:ln>
        </p:spPr>
        <p:txBody>
          <a:bodyPr anchorCtr="0" anchor="t" bIns="91425" lIns="91425" spcFirstLastPara="1" rIns="91425" wrap="square" tIns="91425">
            <a:noAutofit/>
          </a:bodyPr>
          <a:lstStyle/>
          <a:p>
            <a:pPr indent="0" lvl="0" marL="0" rtl="0" algn="ctr">
              <a:lnSpc>
                <a:spcPct val="135714"/>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tp</a:t>
            </a:r>
            <a:r>
              <a:rPr lang="en">
                <a:solidFill>
                  <a:srgbClr val="D4D4D4"/>
                </a:solidFill>
                <a:highlight>
                  <a:srgbClr val="1E1E1E"/>
                </a:highlight>
                <a:latin typeface="Courier New"/>
                <a:ea typeface="Courier New"/>
                <a:cs typeface="Courier New"/>
                <a:sym typeface="Courier New"/>
              </a:rPr>
              <a:t>=</a:t>
            </a:r>
            <a:r>
              <a:rPr lang="en">
                <a:solidFill>
                  <a:srgbClr val="DCDCDC"/>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1</a:t>
            </a:r>
            <a:r>
              <a:rPr lang="en">
                <a:solidFill>
                  <a:srgbClr val="DCDCDC"/>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3</a:t>
            </a:r>
            <a:r>
              <a:rPr lang="en">
                <a:solidFill>
                  <a:srgbClr val="DCDCDC"/>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4.5</a:t>
            </a:r>
            <a:r>
              <a:rPr lang="en">
                <a:solidFill>
                  <a:srgbClr val="DCDCDC"/>
                </a:solidFill>
                <a:highlight>
                  <a:srgbClr val="1E1E1E"/>
                </a:highlight>
                <a:latin typeface="Courier New"/>
                <a:ea typeface="Courier New"/>
                <a:cs typeface="Courier New"/>
                <a:sym typeface="Courier New"/>
              </a:rPr>
              <a:t>,</a:t>
            </a:r>
            <a:r>
              <a:rPr lang="en">
                <a:solidFill>
                  <a:srgbClr val="CE9178"/>
                </a:solidFill>
                <a:highlight>
                  <a:srgbClr val="1E1E1E"/>
                </a:highlight>
                <a:latin typeface="Courier New"/>
                <a:ea typeface="Courier New"/>
                <a:cs typeface="Courier New"/>
                <a:sym typeface="Courier New"/>
              </a:rPr>
              <a:t>'python'</a:t>
            </a:r>
            <a:r>
              <a:rPr lang="en">
                <a:solidFill>
                  <a:srgbClr val="DCDCDC"/>
                </a:solidFill>
                <a:highlight>
                  <a:srgbClr val="1E1E1E"/>
                </a:highlight>
                <a:latin typeface="Courier New"/>
                <a:ea typeface="Courier New"/>
                <a:cs typeface="Courier New"/>
                <a:sym typeface="Courier New"/>
              </a:rPr>
              <a:t>)</a:t>
            </a:r>
            <a:endParaRPr/>
          </a:p>
        </p:txBody>
      </p:sp>
      <p:sp>
        <p:nvSpPr>
          <p:cNvPr id="231" name="Google Shape;231;p21"/>
          <p:cNvSpPr txBox="1"/>
          <p:nvPr>
            <p:ph idx="1" type="body"/>
          </p:nvPr>
        </p:nvSpPr>
        <p:spPr>
          <a:xfrm>
            <a:off x="311700" y="2971475"/>
            <a:ext cx="8520600" cy="150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000000"/>
                </a:solidFill>
                <a:latin typeface="Calibri"/>
                <a:ea typeface="Calibri"/>
                <a:cs typeface="Calibri"/>
                <a:sym typeface="Calibri"/>
              </a:rPr>
              <a:t>Empty list can be created by assigning blank parentheses or using </a:t>
            </a:r>
            <a:r>
              <a:rPr b="1" lang="en" sz="1600">
                <a:solidFill>
                  <a:srgbClr val="BF9000"/>
                </a:solidFill>
                <a:latin typeface="Calibri"/>
                <a:ea typeface="Calibri"/>
                <a:cs typeface="Calibri"/>
                <a:sym typeface="Calibri"/>
              </a:rPr>
              <a:t>tuple</a:t>
            </a:r>
            <a:r>
              <a:rPr b="1" lang="en" sz="1600">
                <a:solidFill>
                  <a:srgbClr val="BF9000"/>
                </a:solidFill>
                <a:latin typeface="Calibri"/>
                <a:ea typeface="Calibri"/>
                <a:cs typeface="Calibri"/>
                <a:sym typeface="Calibri"/>
              </a:rPr>
              <a:t>( ) </a:t>
            </a:r>
            <a:r>
              <a:rPr lang="en" sz="1600">
                <a:solidFill>
                  <a:srgbClr val="000000"/>
                </a:solidFill>
                <a:latin typeface="Calibri"/>
                <a:ea typeface="Calibri"/>
                <a:cs typeface="Calibri"/>
                <a:sym typeface="Calibri"/>
              </a:rPr>
              <a:t>method.</a:t>
            </a:r>
            <a:endParaRPr sz="1600">
              <a:solidFill>
                <a:srgbClr val="000000"/>
              </a:solidFill>
              <a:latin typeface="Calibri"/>
              <a:ea typeface="Calibri"/>
              <a:cs typeface="Calibri"/>
              <a:sym typeface="Calibri"/>
            </a:endParaRPr>
          </a:p>
        </p:txBody>
      </p:sp>
      <p:sp>
        <p:nvSpPr>
          <p:cNvPr id="232" name="Google Shape;232;p21"/>
          <p:cNvSpPr txBox="1"/>
          <p:nvPr/>
        </p:nvSpPr>
        <p:spPr>
          <a:xfrm>
            <a:off x="2502750" y="3688375"/>
            <a:ext cx="4138500" cy="378300"/>
          </a:xfrm>
          <a:prstGeom prst="rect">
            <a:avLst/>
          </a:prstGeom>
          <a:solidFill>
            <a:srgbClr val="1E1E1E"/>
          </a:solidFill>
          <a:ln>
            <a:noFill/>
          </a:ln>
        </p:spPr>
        <p:txBody>
          <a:bodyPr anchorCtr="0" anchor="t" bIns="91425" lIns="91425" spcFirstLastPara="1" rIns="91425" wrap="square" tIns="91425">
            <a:noAutofit/>
          </a:bodyPr>
          <a:lstStyle/>
          <a:p>
            <a:pPr indent="0" lvl="0" marL="0" rtl="0" algn="ctr">
              <a:lnSpc>
                <a:spcPct val="135714"/>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tp=()</a:t>
            </a:r>
            <a:endParaRPr>
              <a:solidFill>
                <a:srgbClr val="D4D4D4"/>
              </a:solidFill>
              <a:highlight>
                <a:srgbClr val="1E1E1E"/>
              </a:highlight>
              <a:latin typeface="Courier New"/>
              <a:ea typeface="Courier New"/>
              <a:cs typeface="Courier New"/>
              <a:sym typeface="Courier New"/>
            </a:endParaRPr>
          </a:p>
        </p:txBody>
      </p:sp>
      <p:sp>
        <p:nvSpPr>
          <p:cNvPr id="233" name="Google Shape;233;p21"/>
          <p:cNvSpPr txBox="1"/>
          <p:nvPr/>
        </p:nvSpPr>
        <p:spPr>
          <a:xfrm>
            <a:off x="311700" y="909675"/>
            <a:ext cx="8520600" cy="46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800">
                <a:solidFill>
                  <a:srgbClr val="434343"/>
                </a:solidFill>
                <a:latin typeface="Calibri"/>
                <a:ea typeface="Calibri"/>
                <a:cs typeface="Calibri"/>
                <a:sym typeface="Calibri"/>
              </a:rPr>
              <a:t>Creating Tuple</a:t>
            </a:r>
            <a:endParaRPr>
              <a:latin typeface="Calibri"/>
              <a:ea typeface="Calibri"/>
              <a:cs typeface="Calibri"/>
              <a:sym typeface="Calibri"/>
            </a:endParaRPr>
          </a:p>
        </p:txBody>
      </p:sp>
      <p:sp>
        <p:nvSpPr>
          <p:cNvPr id="234" name="Google Shape;234;p21"/>
          <p:cNvSpPr txBox="1"/>
          <p:nvPr/>
        </p:nvSpPr>
        <p:spPr>
          <a:xfrm>
            <a:off x="2502750" y="4233825"/>
            <a:ext cx="4138500" cy="378300"/>
          </a:xfrm>
          <a:prstGeom prst="rect">
            <a:avLst/>
          </a:prstGeom>
          <a:solidFill>
            <a:srgbClr val="1E1E1E"/>
          </a:solidFill>
          <a:ln>
            <a:noFill/>
          </a:ln>
        </p:spPr>
        <p:txBody>
          <a:bodyPr anchorCtr="0" anchor="t" bIns="91425" lIns="91425" spcFirstLastPara="1" rIns="91425" wrap="square" tIns="91425">
            <a:noAutofit/>
          </a:bodyPr>
          <a:lstStyle/>
          <a:p>
            <a:pPr indent="0" lvl="0" marL="0" rtl="0" algn="ctr">
              <a:lnSpc>
                <a:spcPct val="135714"/>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tp=</a:t>
            </a:r>
            <a:r>
              <a:rPr lang="en">
                <a:solidFill>
                  <a:srgbClr val="DCDCDC"/>
                </a:solidFill>
                <a:highlight>
                  <a:srgbClr val="1E1E1E"/>
                </a:highlight>
                <a:latin typeface="Courier New"/>
                <a:ea typeface="Courier New"/>
                <a:cs typeface="Courier New"/>
                <a:sym typeface="Courier New"/>
              </a:rPr>
              <a:t>tuple</a:t>
            </a:r>
            <a:r>
              <a:rPr lang="en">
                <a:solidFill>
                  <a:srgbClr val="DCDCDC"/>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