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ce6c96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ce6c96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ce6c96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ce6c96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ce6c9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2ce6c9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2ce6c96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2ce6c96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2ce6c96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2ce6c96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dcb9e8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dcb9e8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a5c1ad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a5c1ad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a5c1ad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a5c1ad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a5c1ad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a5c1ad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2ce6c96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2ce6c96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297e19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297e1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fa7756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fa7756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dcb9e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dcb9e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dcb9e8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dcb9e8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932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: Sequences</a:t>
            </a:r>
            <a:endParaRPr sz="4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Reversed a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reversed( ) returns an iterator that enables you to iterate over a sequence’s values backward.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 [8] use a list comprehension creates a new list containing the reverse numbers’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[7]: numbers = [10, 3, 7, 1, 9, 4, 2, 8, 5, 6]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[8]: reversed_numbers = [ item for item in reversed(numbers) 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[9]: reversed_numbers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Out[8]: [ 6, 5,8 ,2,4 ,1, 7, 3 ,10 ]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lists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2D lists can contains another list as its’ elements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It’s representation in like a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Contains two </a:t>
            </a:r>
            <a:r>
              <a:rPr lang="en" sz="1600"/>
              <a:t>indices</a:t>
            </a:r>
            <a:r>
              <a:rPr lang="en" sz="1600"/>
              <a:t> i.e- row and column where row specifies as first indices and second indices as column</a:t>
            </a:r>
            <a:endParaRPr sz="1600"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00" y="1763772"/>
            <a:ext cx="3774300" cy="25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2D list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2D list contains 3 students grades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Inside a list a add another 3 lists(nested) of students grade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Representations</a:t>
            </a:r>
            <a:r>
              <a:rPr lang="en" sz="1600"/>
              <a:t> of this shown in fig</a:t>
            </a:r>
            <a:endParaRPr sz="1600"/>
          </a:p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a = [ [77, 68, 86, 73], # first student's grades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                   [96, 87, 89, 81], # second student's grades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                      [70, 90, 86, 81] ] # third student's grades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400" y="3432475"/>
            <a:ext cx="4396125" cy="1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 Item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Element can be identified by a name of the form a[i][j]—a is the list’s name, and i and j are the indices that uniquely identify each element’s row and column, respectively.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So, a[0][0] is 77 .</a:t>
            </a:r>
            <a:endParaRPr sz="1600"/>
          </a:p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4503625" y="2078875"/>
            <a:ext cx="433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2143125"/>
            <a:ext cx="4567250" cy="209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2D list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2d List contains rows, </a:t>
            </a:r>
            <a:r>
              <a:rPr lang="en" sz="1600"/>
              <a:t>columns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Accessing all elements used 2 for loops as follows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Nested for print out the rows elements </a:t>
            </a:r>
            <a:endParaRPr sz="1600"/>
          </a:p>
        </p:txBody>
      </p:sp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[2] : for row in a:</a:t>
            </a:r>
            <a:endParaRPr>
              <a:solidFill>
                <a:srgbClr val="073763"/>
              </a:solidFill>
            </a:endParaRPr>
          </a:p>
          <a:p>
            <a:pPr indent="457200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for item in row:</a:t>
            </a:r>
            <a:endParaRPr>
              <a:solidFill>
                <a:srgbClr val="073763"/>
              </a:solidFill>
            </a:endParaRPr>
          </a:p>
          <a:p>
            <a:pPr indent="457200" lvl="0" marL="9144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print(item, end=' ')</a:t>
            </a:r>
            <a:endParaRPr>
              <a:solidFill>
                <a:srgbClr val="073763"/>
              </a:solidFill>
            </a:endParaRPr>
          </a:p>
          <a:p>
            <a:pPr indent="457200" lvl="0" marL="4572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print()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Out [2] : 77  68  86  73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                    96  87  89  81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                    70  90  86  81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896475"/>
            <a:ext cx="76884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 all !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4000" y="1195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04575" y="1908300"/>
            <a:ext cx="6458100" cy="28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Stack with lists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List comprehension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Expressions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Sequence processing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Two-dimensional lists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264325"/>
            <a:ext cx="768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18925" y="1932400"/>
            <a:ext cx="76422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 linear data 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Order LIFO(last in first out) or FIFO(first in last out)-see below fig-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324" y="2779624"/>
            <a:ext cx="3976700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563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stack using list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list using [ ] or list() </a:t>
            </a:r>
            <a:endParaRPr sz="1600"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stack = [ 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127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into stack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a value using .append() method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Push from one by one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4587"/>
                </a:solidFill>
              </a:rPr>
              <a:t>In [1] :</a:t>
            </a:r>
            <a:r>
              <a:rPr lang="en" sz="1200">
                <a:solidFill>
                  <a:srgbClr val="1C4587"/>
                </a:solidFill>
              </a:rPr>
              <a:t> stack = [  ]</a:t>
            </a:r>
            <a:endParaRPr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4587"/>
                </a:solidFill>
              </a:rPr>
              <a:t>In</a:t>
            </a:r>
            <a:r>
              <a:rPr lang="en" sz="1200">
                <a:solidFill>
                  <a:srgbClr val="1C4587"/>
                </a:solidFill>
              </a:rPr>
              <a:t> [</a:t>
            </a:r>
            <a:r>
              <a:rPr lang="en" sz="1200">
                <a:solidFill>
                  <a:srgbClr val="1C4587"/>
                </a:solidFill>
              </a:rPr>
              <a:t>2</a:t>
            </a:r>
            <a:r>
              <a:rPr lang="en" sz="1200">
                <a:solidFill>
                  <a:srgbClr val="1C4587"/>
                </a:solidFill>
              </a:rPr>
              <a:t>] : </a:t>
            </a:r>
            <a:r>
              <a:rPr lang="en" sz="1200">
                <a:solidFill>
                  <a:srgbClr val="1C4587"/>
                </a:solidFill>
              </a:rPr>
              <a:t>stack.append(‘A’)</a:t>
            </a:r>
            <a:endParaRPr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4587"/>
                </a:solidFill>
              </a:rPr>
              <a:t>In [3] : stack.append(‘B’)</a:t>
            </a:r>
            <a:endParaRPr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highlight>
                  <a:srgbClr val="FFFFFE"/>
                </a:highlight>
              </a:rPr>
              <a:t>In[4] : stack.append('C')</a:t>
            </a:r>
            <a:endParaRPr>
              <a:solidFill>
                <a:srgbClr val="0B5394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highlight>
                  <a:srgbClr val="FFFFFE"/>
                </a:highlight>
              </a:rPr>
              <a:t>In[5] : stack.append('D')</a:t>
            </a:r>
            <a:endParaRPr>
              <a:solidFill>
                <a:srgbClr val="0B5394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highlight>
                  <a:srgbClr val="FFFFFE"/>
                </a:highlight>
              </a:rPr>
              <a:t>In[6] : stack.append('E')</a:t>
            </a:r>
            <a:endParaRPr>
              <a:solidFill>
                <a:srgbClr val="0B5394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050" y="2814650"/>
            <a:ext cx="2469350" cy="16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800" y="127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from stack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Remove</a:t>
            </a:r>
            <a:r>
              <a:rPr lang="en" sz="1600"/>
              <a:t> a value using .pop() method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Pop works from top element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stack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[1] : </a:t>
            </a:r>
            <a:r>
              <a:rPr lang="en">
                <a:solidFill>
                  <a:srgbClr val="0B5394"/>
                </a:solidFill>
                <a:highlight>
                  <a:srgbClr val="FFFFFF"/>
                </a:highlight>
              </a:rPr>
              <a:t>[' A',  'B',  'C',  'D',  'E']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stack.pop()    </a:t>
            </a:r>
            <a:r>
              <a:rPr lang="en" sz="1100">
                <a:solidFill>
                  <a:srgbClr val="20124D"/>
                </a:solidFill>
              </a:rPr>
              <a:t>#pop inside takes no parameter</a:t>
            </a:r>
            <a:endParaRPr sz="11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[2] : ‘E’ 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625" y="3138500"/>
            <a:ext cx="2293125" cy="15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An elegant way to define and create </a:t>
            </a:r>
            <a:r>
              <a:rPr lang="en" sz="1600">
                <a:solidFill>
                  <a:srgbClr val="5F6368"/>
                </a:solidFill>
                <a:highlight>
                  <a:srgbClr val="FFFFFF"/>
                </a:highlight>
              </a:rPr>
              <a:t>lists</a:t>
            </a: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 based on existing </a:t>
            </a:r>
            <a:r>
              <a:rPr lang="en" sz="1600">
                <a:solidFill>
                  <a:srgbClr val="5F6368"/>
                </a:solidFill>
                <a:highlight>
                  <a:srgbClr val="FFFFFF"/>
                </a:highlight>
              </a:rPr>
              <a:t>lists</a:t>
            </a:r>
            <a:endParaRPr sz="16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Generally more compact and faster than normal functions and loops for creating </a:t>
            </a:r>
            <a:r>
              <a:rPr lang="en" sz="1600">
                <a:solidFill>
                  <a:srgbClr val="5F6368"/>
                </a:solidFill>
                <a:highlight>
                  <a:srgbClr val="FFFFFF"/>
                </a:highlight>
              </a:rPr>
              <a:t>list</a:t>
            </a: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</a:t>
            </a:r>
            <a:r>
              <a:rPr lang="en">
                <a:solidFill>
                  <a:srgbClr val="1C4587"/>
                </a:solidFill>
              </a:rPr>
              <a:t>[4] : list2 = [ item for item in range(1, 6) 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[4] : [ 1, 2, 3, 4, 5 ]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highlight>
                  <a:srgbClr val="FFFFFE"/>
                </a:highlight>
              </a:rPr>
              <a:t># “</a:t>
            </a:r>
            <a:r>
              <a:rPr lang="en">
                <a:solidFill>
                  <a:srgbClr val="1C4587"/>
                </a:solidFill>
              </a:rPr>
              <a:t>for item in range(1, 6)” </a:t>
            </a:r>
            <a:r>
              <a:rPr lang="en">
                <a:solidFill>
                  <a:srgbClr val="351C75"/>
                </a:solidFill>
                <a:highlight>
                  <a:srgbClr val="FFFFFE"/>
                </a:highlight>
              </a:rPr>
              <a:t> iterates over the sequence produced by range(1, 6).</a:t>
            </a:r>
            <a:endParaRPr>
              <a:solidFill>
                <a:srgbClr val="351C75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	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Expression</a:t>
            </a:r>
            <a:r>
              <a:rPr lang="en"/>
              <a:t>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 generator is a function that produces a sequence of results instead of a single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Examples shows that it print out the numbers </a:t>
            </a:r>
            <a:r>
              <a:rPr lang="en" sz="1600"/>
              <a:t>that</a:t>
            </a:r>
            <a:r>
              <a:rPr lang="en" sz="1600"/>
              <a:t> are odd.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numbers = [10, 3, 7, 1, 9, 4, 2, 8, 5, 6]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for value in (x for x in numbers if x % 2 != 0):</a:t>
            </a:r>
            <a:endParaRPr>
              <a:solidFill>
                <a:srgbClr val="1C4587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 print(value, end=' ')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[2] : 3, 7 , 1 , 9, 5</a:t>
            </a:r>
            <a:endParaRPr>
              <a:solidFill>
                <a:srgbClr val="1C4587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processing function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Finding the Minimum and Maximum Values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ord( ) function used for checking the numerical values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“Red” &lt; “orange”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 [1] : True        #why ? numerical values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 ord('R')     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[2] :  82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[3] : ord('o')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Out[3] : 111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# R numerical value is less than o . that's why True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