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4" r:id="rId17"/>
    <p:sldId id="275" r:id="rId18"/>
    <p:sldId id="272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90" r:id="rId30"/>
    <p:sldId id="286" r:id="rId31"/>
    <p:sldId id="291" r:id="rId32"/>
    <p:sldId id="287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7A707C83-BE85-4161-9129-C786D6F0751C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C00D1C7-C8D9-4825-800D-860C6B4B7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815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7C83-BE85-4161-9129-C786D6F0751C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D1C7-C8D9-4825-800D-860C6B4B7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547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7C83-BE85-4161-9129-C786D6F0751C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D1C7-C8D9-4825-800D-860C6B4B7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633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7C83-BE85-4161-9129-C786D6F0751C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D1C7-C8D9-4825-800D-860C6B4B7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5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7C83-BE85-4161-9129-C786D6F0751C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D1C7-C8D9-4825-800D-860C6B4B7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7231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7C83-BE85-4161-9129-C786D6F0751C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D1C7-C8D9-4825-800D-860C6B4B7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6316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7C83-BE85-4161-9129-C786D6F0751C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D1C7-C8D9-4825-800D-860C6B4B7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8952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7C83-BE85-4161-9129-C786D6F0751C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D1C7-C8D9-4825-800D-860C6B4B7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5909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7C83-BE85-4161-9129-C786D6F0751C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D1C7-C8D9-4825-800D-860C6B4B7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049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7C83-BE85-4161-9129-C786D6F0751C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D1C7-C8D9-4825-800D-860C6B4B7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461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7C83-BE85-4161-9129-C786D6F0751C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D1C7-C8D9-4825-800D-860C6B4B7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760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7C83-BE85-4161-9129-C786D6F0751C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D1C7-C8D9-4825-800D-860C6B4B7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740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7C83-BE85-4161-9129-C786D6F0751C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D1C7-C8D9-4825-800D-860C6B4B7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365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7C83-BE85-4161-9129-C786D6F0751C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D1C7-C8D9-4825-800D-860C6B4B7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765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7C83-BE85-4161-9129-C786D6F0751C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D1C7-C8D9-4825-800D-860C6B4B7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63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7C83-BE85-4161-9129-C786D6F0751C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D1C7-C8D9-4825-800D-860C6B4B7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462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7C83-BE85-4161-9129-C786D6F0751C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D1C7-C8D9-4825-800D-860C6B4B7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161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A707C83-BE85-4161-9129-C786D6F0751C}" type="datetimeFigureOut">
              <a:rPr lang="id-ID" smtClean="0"/>
              <a:t>08/05/2020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C00D1C7-C8D9-4825-800D-860C6B4B7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546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9D944EE-E5D1-4D2C-AF70-63DB2A8BB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84194"/>
            <a:ext cx="8825658" cy="3558181"/>
          </a:xfrm>
        </p:spPr>
        <p:txBody>
          <a:bodyPr/>
          <a:lstStyle/>
          <a:p>
            <a:r>
              <a:rPr lang="en-US" sz="3600" dirty="0"/>
              <a:t>IMPLEMENTASI ALGORITMA RANDOM FOREST MENGGUNAKAN TF-IDF UNTUK ANALISIS SENTIMEN DENGAN PENERAPAN TRANSFER LEARNING</a:t>
            </a:r>
            <a:endParaRPr lang="id-ID" sz="3600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4AE7E5C-6D17-43E5-9709-B72B76925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</a:rPr>
              <a:t>Ahsanul Qalbi </a:t>
            </a:r>
            <a:r>
              <a:rPr lang="en-US" sz="2400" cap="none" dirty="0" err="1">
                <a:solidFill>
                  <a:schemeClr val="bg1"/>
                </a:solidFill>
              </a:rPr>
              <a:t>Fajar</a:t>
            </a:r>
            <a:r>
              <a:rPr lang="en-US" sz="2400" cap="none" dirty="0">
                <a:solidFill>
                  <a:schemeClr val="bg1"/>
                </a:solidFill>
              </a:rPr>
              <a:t> </a:t>
            </a:r>
            <a:r>
              <a:rPr lang="en-US" sz="2400" cap="none" dirty="0" err="1">
                <a:solidFill>
                  <a:schemeClr val="bg1"/>
                </a:solidFill>
              </a:rPr>
              <a:t>Islami</a:t>
            </a:r>
            <a:r>
              <a:rPr lang="en-US" sz="2400" cap="none" dirty="0">
                <a:solidFill>
                  <a:schemeClr val="bg1"/>
                </a:solidFill>
              </a:rPr>
              <a:t> - 00000015655</a:t>
            </a:r>
            <a:endParaRPr lang="id-ID" sz="24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8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08129B9-B7F9-4FB1-8289-8FDEF79F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772" y="1595761"/>
            <a:ext cx="4343400" cy="2286000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Tujuan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Penelitian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39579C44-4326-438E-BF96-6DEA103A6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293" y="630316"/>
            <a:ext cx="5610688" cy="565507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</a:rPr>
              <a:t>M</a:t>
            </a:r>
            <a:r>
              <a:rPr lang="id-ID" cap="none" dirty="0" err="1">
                <a:solidFill>
                  <a:schemeClr val="bg1"/>
                </a:solidFill>
              </a:rPr>
              <a:t>enerapkan</a:t>
            </a:r>
            <a:r>
              <a:rPr lang="id-ID" cap="none" dirty="0">
                <a:solidFill>
                  <a:schemeClr val="bg1"/>
                </a:solidFill>
              </a:rPr>
              <a:t> algoritma </a:t>
            </a:r>
            <a:r>
              <a:rPr lang="en-US" cap="none" dirty="0">
                <a:solidFill>
                  <a:schemeClr val="bg1"/>
                </a:solidFill>
              </a:rPr>
              <a:t>R</a:t>
            </a:r>
            <a:r>
              <a:rPr lang="id-ID" cap="none" dirty="0" err="1">
                <a:solidFill>
                  <a:schemeClr val="bg1"/>
                </a:solidFill>
              </a:rPr>
              <a:t>andom</a:t>
            </a:r>
            <a:r>
              <a:rPr lang="id-ID" cap="none" dirty="0">
                <a:solidFill>
                  <a:schemeClr val="bg1"/>
                </a:solidFill>
              </a:rPr>
              <a:t> </a:t>
            </a:r>
            <a:r>
              <a:rPr lang="en-US" cap="none" dirty="0">
                <a:solidFill>
                  <a:schemeClr val="bg1"/>
                </a:solidFill>
              </a:rPr>
              <a:t>F</a:t>
            </a:r>
            <a:r>
              <a:rPr lang="id-ID" cap="none" dirty="0" err="1">
                <a:solidFill>
                  <a:schemeClr val="bg1"/>
                </a:solidFill>
              </a:rPr>
              <a:t>orest</a:t>
            </a:r>
            <a:r>
              <a:rPr lang="id-ID" cap="none" dirty="0">
                <a:solidFill>
                  <a:schemeClr val="bg1"/>
                </a:solidFill>
              </a:rPr>
              <a:t> dengan menggunakan metode </a:t>
            </a:r>
            <a:r>
              <a:rPr lang="en-US" cap="none" dirty="0" err="1">
                <a:solidFill>
                  <a:schemeClr val="bg1"/>
                </a:solidFill>
              </a:rPr>
              <a:t>ngrams</a:t>
            </a:r>
            <a:r>
              <a:rPr lang="id-ID" cap="none" dirty="0">
                <a:solidFill>
                  <a:schemeClr val="bg1"/>
                </a:solidFill>
              </a:rPr>
              <a:t> dan </a:t>
            </a:r>
            <a:r>
              <a:rPr lang="id-ID" cap="none" dirty="0" err="1">
                <a:solidFill>
                  <a:schemeClr val="bg1"/>
                </a:solidFill>
              </a:rPr>
              <a:t>tf-idf</a:t>
            </a:r>
            <a:r>
              <a:rPr lang="id-ID" cap="none" dirty="0">
                <a:solidFill>
                  <a:schemeClr val="bg1"/>
                </a:solidFill>
              </a:rPr>
              <a:t> untuk klasifikasi analisis sentimen </a:t>
            </a:r>
            <a:r>
              <a:rPr lang="id-ID" cap="none" dirty="0" err="1">
                <a:solidFill>
                  <a:schemeClr val="bg1"/>
                </a:solidFill>
              </a:rPr>
              <a:t>review</a:t>
            </a:r>
            <a:r>
              <a:rPr lang="id-ID" cap="none" dirty="0">
                <a:solidFill>
                  <a:schemeClr val="bg1"/>
                </a:solidFill>
              </a:rPr>
              <a:t> oleh </a:t>
            </a:r>
            <a:r>
              <a:rPr lang="id-ID" cap="none" dirty="0" err="1">
                <a:solidFill>
                  <a:schemeClr val="bg1"/>
                </a:solidFill>
              </a:rPr>
              <a:t>user</a:t>
            </a:r>
            <a:r>
              <a:rPr lang="id-ID" cap="none" dirty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</a:rPr>
              <a:t>M</a:t>
            </a:r>
            <a:r>
              <a:rPr lang="id-ID" cap="none" dirty="0" err="1">
                <a:solidFill>
                  <a:schemeClr val="bg1"/>
                </a:solidFill>
              </a:rPr>
              <a:t>engukur</a:t>
            </a:r>
            <a:r>
              <a:rPr lang="id-ID" cap="none" dirty="0">
                <a:solidFill>
                  <a:schemeClr val="bg1"/>
                </a:solidFill>
              </a:rPr>
              <a:t> dan mengetahui seberapa besar hasil performa model jika diterapkan metode </a:t>
            </a:r>
            <a:r>
              <a:rPr lang="en-US" cap="none" dirty="0">
                <a:solidFill>
                  <a:schemeClr val="bg1"/>
                </a:solidFill>
              </a:rPr>
              <a:t>T</a:t>
            </a:r>
            <a:r>
              <a:rPr lang="id-ID" cap="none" dirty="0" err="1">
                <a:solidFill>
                  <a:schemeClr val="bg1"/>
                </a:solidFill>
              </a:rPr>
              <a:t>ransfer</a:t>
            </a:r>
            <a:r>
              <a:rPr lang="id-ID" cap="none" dirty="0">
                <a:solidFill>
                  <a:schemeClr val="bg1"/>
                </a:solidFill>
              </a:rPr>
              <a:t> </a:t>
            </a:r>
            <a:r>
              <a:rPr lang="en-US" cap="none" dirty="0">
                <a:solidFill>
                  <a:schemeClr val="bg1"/>
                </a:solidFill>
              </a:rPr>
              <a:t>L</a:t>
            </a:r>
            <a:r>
              <a:rPr lang="id-ID" cap="none" dirty="0" err="1">
                <a:solidFill>
                  <a:schemeClr val="bg1"/>
                </a:solidFill>
              </a:rPr>
              <a:t>earning</a:t>
            </a:r>
            <a:r>
              <a:rPr lang="id-ID" cap="none" dirty="0">
                <a:solidFill>
                  <a:schemeClr val="bg1"/>
                </a:solidFill>
              </a:rPr>
              <a:t> pada analisis sentimen dengan algoritma </a:t>
            </a:r>
            <a:r>
              <a:rPr lang="en-US" cap="none" dirty="0">
                <a:solidFill>
                  <a:schemeClr val="bg1"/>
                </a:solidFill>
              </a:rPr>
              <a:t>R</a:t>
            </a:r>
            <a:r>
              <a:rPr lang="id-ID" cap="none" dirty="0" err="1">
                <a:solidFill>
                  <a:schemeClr val="bg1"/>
                </a:solidFill>
              </a:rPr>
              <a:t>andom</a:t>
            </a:r>
            <a:r>
              <a:rPr lang="id-ID" cap="none" dirty="0">
                <a:solidFill>
                  <a:schemeClr val="bg1"/>
                </a:solidFill>
              </a:rPr>
              <a:t> </a:t>
            </a:r>
            <a:r>
              <a:rPr lang="en-US" cap="none" dirty="0">
                <a:solidFill>
                  <a:schemeClr val="bg1"/>
                </a:solidFill>
              </a:rPr>
              <a:t>F</a:t>
            </a:r>
            <a:r>
              <a:rPr lang="id-ID" cap="none" dirty="0" err="1">
                <a:solidFill>
                  <a:schemeClr val="bg1"/>
                </a:solidFill>
              </a:rPr>
              <a:t>orest</a:t>
            </a:r>
            <a:r>
              <a:rPr lang="id-ID" cap="none" dirty="0">
                <a:solidFill>
                  <a:schemeClr val="bg1"/>
                </a:solidFill>
              </a:rPr>
              <a:t>. </a:t>
            </a:r>
          </a:p>
          <a:p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536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92540AB-40FB-4BA2-863C-6C69A33D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Penelitian</a:t>
            </a:r>
            <a:endParaRPr lang="id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69AE467-CD4E-4BEE-BF0B-7B1C380E3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489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C215B42-7C53-4A68-BD80-2ED514DD6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76455"/>
            <a:ext cx="8825658" cy="2677648"/>
          </a:xfrm>
        </p:spPr>
        <p:txBody>
          <a:bodyPr/>
          <a:lstStyle/>
          <a:p>
            <a:pPr algn="ctr"/>
            <a:r>
              <a:rPr lang="en-US" dirty="0" err="1"/>
              <a:t>Telaah</a:t>
            </a:r>
            <a:r>
              <a:rPr lang="en-US" dirty="0"/>
              <a:t> </a:t>
            </a:r>
            <a:r>
              <a:rPr lang="en-US" dirty="0" err="1"/>
              <a:t>Literatur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9038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CB1042-77FF-406D-8D43-E90C4794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Sentimen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3571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00CF59E-5908-4133-A724-A671F482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Term Frequency-Inverse Document Frequency (TF-IDF) 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813353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92540AB-40FB-4BA2-863C-6C69A33D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69AE467-CD4E-4BEE-BF0B-7B1C380E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6820" y="1536192"/>
            <a:ext cx="3758184" cy="2286000"/>
          </a:xfrm>
        </p:spPr>
        <p:txBody>
          <a:bodyPr>
            <a:normAutofit/>
          </a:bodyPr>
          <a:lstStyle/>
          <a:p>
            <a:r>
              <a:rPr lang="en-US" sz="3200" dirty="0"/>
              <a:t>Random forest</a:t>
            </a:r>
          </a:p>
          <a:p>
            <a:r>
              <a:rPr lang="en-US" sz="3200" dirty="0"/>
              <a:t>CLASSIFIER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774850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92540AB-40FB-4BA2-863C-6C69A33D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69AE467-CD4E-4BEE-BF0B-7B1C380E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6820" y="1536192"/>
            <a:ext cx="3758184" cy="2286000"/>
          </a:xfrm>
        </p:spPr>
        <p:txBody>
          <a:bodyPr>
            <a:normAutofit/>
          </a:bodyPr>
          <a:lstStyle/>
          <a:p>
            <a:r>
              <a:rPr lang="en-US" sz="3200" dirty="0"/>
              <a:t>Transfer</a:t>
            </a:r>
          </a:p>
          <a:p>
            <a:r>
              <a:rPr lang="en-US" sz="3200" dirty="0"/>
              <a:t>learning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297780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C215B42-7C53-4A68-BD80-2ED514DD6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76455"/>
            <a:ext cx="8825658" cy="2677648"/>
          </a:xfrm>
        </p:spPr>
        <p:txBody>
          <a:bodyPr/>
          <a:lstStyle/>
          <a:p>
            <a:pPr algn="ctr"/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50048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A85EF31-FDFF-4DC0-847E-21F6B9B6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62184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C215B42-7C53-4A68-BD80-2ED514DD6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76455"/>
            <a:ext cx="8825658" cy="2677648"/>
          </a:xfrm>
        </p:spPr>
        <p:txBody>
          <a:bodyPr/>
          <a:lstStyle/>
          <a:p>
            <a:pPr algn="ctr"/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748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0EBEDD0-2321-4419-B103-9D38624A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286000"/>
            <a:ext cx="4343400" cy="2286000"/>
          </a:xfrm>
        </p:spPr>
        <p:txBody>
          <a:bodyPr/>
          <a:lstStyle/>
          <a:p>
            <a:r>
              <a:rPr lang="en-US" dirty="0" err="1"/>
              <a:t>Konten</a:t>
            </a:r>
            <a:endParaRPr lang="id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423AE35-216A-4549-A2D5-7198FC09F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76" y="983202"/>
            <a:ext cx="3758184" cy="4891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err="1"/>
              <a:t>Pendahuluan</a:t>
            </a:r>
            <a:endParaRPr lang="en-US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err="1"/>
              <a:t>Telaah</a:t>
            </a:r>
            <a:r>
              <a:rPr lang="en-US" cap="none" dirty="0"/>
              <a:t> </a:t>
            </a:r>
            <a:r>
              <a:rPr lang="en-US" cap="none" dirty="0" err="1"/>
              <a:t>Literatur</a:t>
            </a:r>
            <a:endParaRPr lang="en-US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err="1"/>
              <a:t>Metodologi</a:t>
            </a:r>
            <a:r>
              <a:rPr lang="en-US" cap="none" dirty="0"/>
              <a:t> </a:t>
            </a:r>
            <a:r>
              <a:rPr lang="en-US" cap="none" dirty="0" err="1"/>
              <a:t>Penelitian</a:t>
            </a:r>
            <a:endParaRPr lang="en-US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err="1"/>
              <a:t>Perancangan</a:t>
            </a:r>
            <a:r>
              <a:rPr lang="en-US" cap="none" dirty="0"/>
              <a:t> </a:t>
            </a:r>
            <a:r>
              <a:rPr lang="en-US" cap="none" dirty="0" err="1"/>
              <a:t>Sistem</a:t>
            </a:r>
            <a:endParaRPr lang="en-US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err="1"/>
              <a:t>Implementasi</a:t>
            </a:r>
            <a:endParaRPr lang="en-US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Uji </a:t>
            </a:r>
            <a:r>
              <a:rPr lang="en-US" cap="none" dirty="0" err="1"/>
              <a:t>Coba</a:t>
            </a:r>
            <a:endParaRPr lang="en-US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err="1"/>
              <a:t>Simpulan</a:t>
            </a:r>
            <a:r>
              <a:rPr lang="en-US" cap="none" dirty="0"/>
              <a:t> Dan Saran</a:t>
            </a:r>
            <a:endParaRPr lang="id-ID" cap="none" dirty="0"/>
          </a:p>
        </p:txBody>
      </p:sp>
    </p:spTree>
    <p:extLst>
      <p:ext uri="{BB962C8B-B14F-4D97-AF65-F5344CB8AC3E}">
        <p14:creationId xmlns:p14="http://schemas.microsoft.com/office/powerpoint/2010/main" val="114842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1D8204D-A1EB-4941-83C5-86BACFDB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08" y="2727986"/>
            <a:ext cx="2402218" cy="958189"/>
          </a:xfrm>
        </p:spPr>
        <p:txBody>
          <a:bodyPr/>
          <a:lstStyle/>
          <a:p>
            <a:r>
              <a:rPr lang="en-US" sz="3200" dirty="0"/>
              <a:t>Flow Chart </a:t>
            </a:r>
            <a:br>
              <a:rPr lang="en-US" sz="3200" dirty="0"/>
            </a:br>
            <a:r>
              <a:rPr lang="en-US" sz="3200" dirty="0"/>
              <a:t>Utama</a:t>
            </a:r>
            <a:endParaRPr lang="id-ID" sz="3200" dirty="0"/>
          </a:p>
        </p:txBody>
      </p:sp>
      <p:pic>
        <p:nvPicPr>
          <p:cNvPr id="10" name="Tampungan Konten 9" descr="Sebuah gambar berisi cuplikan layar&#10;&#10;Deskripsi dibuat secara otomatis">
            <a:extLst>
              <a:ext uri="{FF2B5EF4-FFF2-40B4-BE49-F238E27FC236}">
                <a16:creationId xmlns:a16="http://schemas.microsoft.com/office/drawing/2014/main" id="{A4ECEB85-FC46-4A58-AE71-C202B088D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631165"/>
            <a:ext cx="3215739" cy="5595669"/>
          </a:xfrm>
        </p:spPr>
      </p:pic>
    </p:spTree>
    <p:extLst>
      <p:ext uri="{BB962C8B-B14F-4D97-AF65-F5344CB8AC3E}">
        <p14:creationId xmlns:p14="http://schemas.microsoft.com/office/powerpoint/2010/main" val="340007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1D8204D-A1EB-4941-83C5-86BACFDB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2" y="2375561"/>
            <a:ext cx="2793159" cy="1597152"/>
          </a:xfrm>
        </p:spPr>
        <p:txBody>
          <a:bodyPr/>
          <a:lstStyle/>
          <a:p>
            <a:r>
              <a:rPr lang="en-US" dirty="0"/>
              <a:t>Flow Chart </a:t>
            </a:r>
            <a:br>
              <a:rPr lang="en-US" dirty="0"/>
            </a:br>
            <a:r>
              <a:rPr lang="en-US" dirty="0" err="1"/>
              <a:t>Perhitungan</a:t>
            </a:r>
            <a:br>
              <a:rPr lang="en-US" dirty="0"/>
            </a:br>
            <a:r>
              <a:rPr lang="en-US" dirty="0"/>
              <a:t>TF-IDF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EF82662-BA1B-4974-A408-C99E861D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008" y="470517"/>
            <a:ext cx="5195997" cy="5549283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211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1D8204D-A1EB-4941-83C5-86BACFDB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2" y="2375561"/>
            <a:ext cx="2793159" cy="1597152"/>
          </a:xfrm>
        </p:spPr>
        <p:txBody>
          <a:bodyPr/>
          <a:lstStyle/>
          <a:p>
            <a:r>
              <a:rPr lang="en-US" dirty="0"/>
              <a:t>Flow Chart </a:t>
            </a:r>
            <a:br>
              <a:rPr lang="en-US" dirty="0"/>
            </a:br>
            <a:r>
              <a:rPr lang="en-US" dirty="0"/>
              <a:t>Proses</a:t>
            </a:r>
            <a:br>
              <a:rPr lang="en-US" dirty="0"/>
            </a:br>
            <a:r>
              <a:rPr lang="en-US" dirty="0"/>
              <a:t>Transfer learning</a:t>
            </a:r>
            <a:br>
              <a:rPr lang="en-US" dirty="0"/>
            </a:br>
            <a:r>
              <a:rPr lang="en-US" dirty="0"/>
              <a:t>feature </a:t>
            </a:r>
            <a:r>
              <a:rPr lang="en-US" dirty="0" err="1"/>
              <a:t>importances</a:t>
            </a:r>
            <a:endParaRPr lang="id-ID" dirty="0"/>
          </a:p>
        </p:txBody>
      </p:sp>
      <p:pic>
        <p:nvPicPr>
          <p:cNvPr id="5" name="Tampungan Konten 4" descr="Sebuah gambar berisi teks&#10;&#10;Deskripsi dibuat secara otomatis">
            <a:extLst>
              <a:ext uri="{FF2B5EF4-FFF2-40B4-BE49-F238E27FC236}">
                <a16:creationId xmlns:a16="http://schemas.microsoft.com/office/drawing/2014/main" id="{7426215D-1872-48FA-8FE1-61B4CEBEC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401" y="829738"/>
            <a:ext cx="3251166" cy="5198523"/>
          </a:xfrm>
        </p:spPr>
      </p:pic>
    </p:spTree>
    <p:extLst>
      <p:ext uri="{BB962C8B-B14F-4D97-AF65-F5344CB8AC3E}">
        <p14:creationId xmlns:p14="http://schemas.microsoft.com/office/powerpoint/2010/main" val="1341909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1D8204D-A1EB-4941-83C5-86BACFDB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2" y="2375561"/>
            <a:ext cx="2793159" cy="1597152"/>
          </a:xfrm>
        </p:spPr>
        <p:txBody>
          <a:bodyPr/>
          <a:lstStyle/>
          <a:p>
            <a:r>
              <a:rPr lang="en-US" dirty="0"/>
              <a:t>Flow Chart </a:t>
            </a:r>
            <a:br>
              <a:rPr lang="en-US" dirty="0"/>
            </a:br>
            <a:r>
              <a:rPr lang="en-US" dirty="0"/>
              <a:t>Proses</a:t>
            </a:r>
            <a:br>
              <a:rPr lang="en-US" dirty="0"/>
            </a:br>
            <a:r>
              <a:rPr lang="en-US" dirty="0"/>
              <a:t>Transfer Learning</a:t>
            </a:r>
            <a:br>
              <a:rPr lang="en-US" dirty="0"/>
            </a:br>
            <a:r>
              <a:rPr lang="en-US" dirty="0"/>
              <a:t>Nilai IDF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EF82662-BA1B-4974-A408-C99E861D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008" y="470517"/>
            <a:ext cx="5195997" cy="5549283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68231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1D8204D-A1EB-4941-83C5-86BACFDB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2" y="2375561"/>
            <a:ext cx="2793159" cy="1597152"/>
          </a:xfrm>
        </p:spPr>
        <p:txBody>
          <a:bodyPr/>
          <a:lstStyle/>
          <a:p>
            <a:r>
              <a:rPr lang="en-US" dirty="0"/>
              <a:t>Flow Chart </a:t>
            </a:r>
            <a:br>
              <a:rPr lang="en-US" dirty="0"/>
            </a:br>
            <a:r>
              <a:rPr lang="en-US" dirty="0" err="1"/>
              <a:t>Aplikasi</a:t>
            </a:r>
            <a:r>
              <a:rPr lang="en-US" dirty="0"/>
              <a:t> Web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EF82662-BA1B-4974-A408-C99E861D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008" y="470517"/>
            <a:ext cx="5195997" cy="5549283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1690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1D8204D-A1EB-4941-83C5-86BACFDB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2" y="2375561"/>
            <a:ext cx="2793159" cy="1597152"/>
          </a:xfrm>
        </p:spPr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Antarmuka</a:t>
            </a:r>
            <a:br>
              <a:rPr lang="en-US" dirty="0"/>
            </a:br>
            <a:r>
              <a:rPr lang="en-US" dirty="0"/>
              <a:t>Input File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EF82662-BA1B-4974-A408-C99E861D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008" y="470517"/>
            <a:ext cx="5195997" cy="5549283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55744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1D8204D-A1EB-4941-83C5-86BACFDB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2" y="2375561"/>
            <a:ext cx="2793159" cy="1597152"/>
          </a:xfrm>
        </p:spPr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Antarmuka</a:t>
            </a:r>
            <a:br>
              <a:rPr lang="en-US" dirty="0"/>
            </a:br>
            <a:r>
              <a:rPr lang="en-US" dirty="0"/>
              <a:t>Input text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EF82662-BA1B-4974-A408-C99E861D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008" y="470517"/>
            <a:ext cx="5195997" cy="5549283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64036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C215B42-7C53-4A68-BD80-2ED514DD6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76455"/>
            <a:ext cx="8825658" cy="2677648"/>
          </a:xfrm>
        </p:spPr>
        <p:txBody>
          <a:bodyPr/>
          <a:lstStyle/>
          <a:p>
            <a:pPr algn="ctr"/>
            <a:r>
              <a:rPr lang="en-US" sz="4400" dirty="0"/>
              <a:t>Uji </a:t>
            </a:r>
            <a:r>
              <a:rPr lang="en-US" sz="4400" dirty="0" err="1"/>
              <a:t>Coba</a:t>
            </a:r>
            <a:r>
              <a:rPr lang="en-US" sz="4400" dirty="0"/>
              <a:t> dan Hasil Performa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703868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A85EF31-FDFF-4DC0-847E-21F6B9B6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Skenario</a:t>
            </a:r>
            <a:r>
              <a:rPr lang="en-US" dirty="0"/>
              <a:t> Uji </a:t>
            </a:r>
            <a:r>
              <a:rPr lang="en-US" dirty="0" err="1"/>
              <a:t>Coba</a:t>
            </a:r>
            <a:r>
              <a:rPr lang="en-US" dirty="0"/>
              <a:t> yang </a:t>
            </a:r>
            <a:r>
              <a:rPr lang="en-US" dirty="0" err="1"/>
              <a:t>Diterapkan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9874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A85EF31-FDFF-4DC0-847E-21F6B9B6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 </a:t>
            </a:r>
            <a:r>
              <a:rPr lang="en-US" dirty="0" err="1"/>
              <a:t>pra</a:t>
            </a:r>
            <a:r>
              <a:rPr lang="en-US" dirty="0"/>
              <a:t> Transfer Learning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450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CA3890C-DB72-4DBE-B937-BE56016A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9823"/>
            <a:ext cx="8825658" cy="2677648"/>
          </a:xfrm>
        </p:spPr>
        <p:txBody>
          <a:bodyPr/>
          <a:lstStyle/>
          <a:p>
            <a:pPr algn="ctr"/>
            <a:r>
              <a:rPr lang="en-US" dirty="0" err="1"/>
              <a:t>Pendahuluan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37754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A85EF31-FDFF-4DC0-847E-21F6B9B6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Feature Importance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2734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A85EF31-FDFF-4DC0-847E-21F6B9B6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Feature Importance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48993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A85EF31-FDFF-4DC0-847E-21F6B9B6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Nilai IDF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39038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C215B42-7C53-4A68-BD80-2ED514DD6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76455"/>
            <a:ext cx="8825658" cy="2677648"/>
          </a:xfrm>
        </p:spPr>
        <p:txBody>
          <a:bodyPr/>
          <a:lstStyle/>
          <a:p>
            <a:pPr algn="ctr"/>
            <a:r>
              <a:rPr lang="en-US" sz="4400" dirty="0"/>
              <a:t>Demo </a:t>
            </a:r>
            <a:r>
              <a:rPr lang="en-US" sz="4400" dirty="0" err="1"/>
              <a:t>Aplikasi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4273254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A85EF31-FDFF-4DC0-847E-21F6B9B6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Simpulan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3524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A85EF31-FDFF-4DC0-847E-21F6B9B6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63775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C215B42-7C53-4A68-BD80-2ED514DD6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76455"/>
            <a:ext cx="8825658" cy="2677648"/>
          </a:xfrm>
        </p:spPr>
        <p:txBody>
          <a:bodyPr/>
          <a:lstStyle/>
          <a:p>
            <a:pPr algn="ctr"/>
            <a:r>
              <a:rPr lang="en-US" sz="4400" dirty="0" err="1"/>
              <a:t>Terima</a:t>
            </a:r>
            <a:r>
              <a:rPr lang="en-US" sz="4400" dirty="0"/>
              <a:t> Kasih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254249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0EBEDD0-2321-4419-B103-9D38624A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286000"/>
            <a:ext cx="4343400" cy="2286000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id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423AE35-216A-4549-A2D5-7198FC09F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986" y="983202"/>
            <a:ext cx="4047774" cy="4891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9654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0EBEDD0-2321-4419-B103-9D38624A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286000"/>
            <a:ext cx="4343400" cy="2286000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br>
              <a:rPr lang="en-US" dirty="0"/>
            </a:br>
            <a:br>
              <a:rPr lang="en-US" dirty="0"/>
            </a:br>
            <a:r>
              <a:rPr lang="en-US" sz="3200" dirty="0" err="1"/>
              <a:t>Penggunaan</a:t>
            </a:r>
            <a:br>
              <a:rPr lang="en-US" sz="3200" dirty="0"/>
            </a:br>
            <a:r>
              <a:rPr lang="en-US" sz="3200" dirty="0"/>
              <a:t>Random Forest  Classifier</a:t>
            </a:r>
            <a:endParaRPr lang="id-ID" sz="3200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423AE35-216A-4549-A2D5-7198FC09F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986" y="983202"/>
            <a:ext cx="4047774" cy="4891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4111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0EBEDD0-2321-4419-B103-9D38624A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286000"/>
            <a:ext cx="4343400" cy="2286000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br>
              <a:rPr lang="en-US" dirty="0"/>
            </a:br>
            <a:br>
              <a:rPr lang="en-US" dirty="0"/>
            </a:br>
            <a:r>
              <a:rPr lang="en-US" sz="3200" dirty="0" err="1"/>
              <a:t>Penggunaan</a:t>
            </a:r>
            <a:br>
              <a:rPr lang="en-US" sz="3200" dirty="0"/>
            </a:br>
            <a:r>
              <a:rPr lang="en-US" sz="3200" dirty="0"/>
              <a:t>Transfer Learning</a:t>
            </a:r>
            <a:endParaRPr lang="id-ID" sz="3200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423AE35-216A-4549-A2D5-7198FC09F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986" y="983202"/>
            <a:ext cx="4047774" cy="4891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9011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0EBEDD0-2321-4419-B103-9D38624A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286000"/>
            <a:ext cx="4343400" cy="2286000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br>
              <a:rPr lang="en-US" dirty="0"/>
            </a:br>
            <a:br>
              <a:rPr lang="en-US" dirty="0"/>
            </a:br>
            <a:r>
              <a:rPr lang="en-US" sz="3200" dirty="0" err="1"/>
              <a:t>Penelitian</a:t>
            </a:r>
            <a:r>
              <a:rPr lang="en-US" sz="3200" dirty="0"/>
              <a:t> </a:t>
            </a:r>
            <a:r>
              <a:rPr lang="en-US" sz="3200" dirty="0" err="1"/>
              <a:t>Terkait</a:t>
            </a:r>
            <a:endParaRPr lang="id-ID" sz="3200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423AE35-216A-4549-A2D5-7198FC09F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986" y="983202"/>
            <a:ext cx="4047774" cy="4891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41840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DC0265-B382-40F5-9FE4-C1924CD5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Masalah</a:t>
            </a:r>
            <a:endParaRPr lang="id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3D2064A-56E9-4761-91E7-9735E28D2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502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F836A51-CD56-4ECB-B203-4DA50809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532" y="1951224"/>
            <a:ext cx="4343400" cy="2286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Batasan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Masalah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B5C39E6-653A-4265-A401-CD19CFCF0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5516" y="1143000"/>
            <a:ext cx="5220483" cy="51956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</a:rPr>
              <a:t>B</a:t>
            </a:r>
            <a:r>
              <a:rPr lang="en-US" sz="1800" cap="none" dirty="0">
                <a:solidFill>
                  <a:schemeClr val="bg1"/>
                </a:solidFill>
              </a:rPr>
              <a:t>ahasa yang </a:t>
            </a:r>
            <a:r>
              <a:rPr lang="en-US" sz="1800" cap="none" dirty="0" err="1">
                <a:solidFill>
                  <a:schemeClr val="bg1"/>
                </a:solidFill>
              </a:rPr>
              <a:t>digunakan</a:t>
            </a:r>
            <a:r>
              <a:rPr lang="en-US" sz="1800" cap="none" dirty="0">
                <a:solidFill>
                  <a:schemeClr val="bg1"/>
                </a:solidFill>
              </a:rPr>
              <a:t> </a:t>
            </a:r>
            <a:r>
              <a:rPr lang="en-US" sz="1800" cap="none" dirty="0" err="1">
                <a:solidFill>
                  <a:schemeClr val="bg1"/>
                </a:solidFill>
              </a:rPr>
              <a:t>menggunakan</a:t>
            </a:r>
            <a:r>
              <a:rPr lang="en-US" sz="1800" cap="none" dirty="0">
                <a:solidFill>
                  <a:schemeClr val="bg1"/>
                </a:solidFill>
              </a:rPr>
              <a:t> Bahasa </a:t>
            </a:r>
            <a:r>
              <a:rPr lang="en-US" sz="1800" cap="none" dirty="0" err="1">
                <a:solidFill>
                  <a:schemeClr val="bg1"/>
                </a:solidFill>
              </a:rPr>
              <a:t>Inggris</a:t>
            </a:r>
            <a:r>
              <a:rPr lang="en-US" sz="1800" cap="none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bg1"/>
                </a:solidFill>
              </a:rPr>
              <a:t>Dataset yang </a:t>
            </a:r>
            <a:r>
              <a:rPr lang="en-US" sz="1800" cap="none" dirty="0" err="1">
                <a:solidFill>
                  <a:schemeClr val="bg1"/>
                </a:solidFill>
              </a:rPr>
              <a:t>digunakan</a:t>
            </a:r>
            <a:r>
              <a:rPr lang="en-US" sz="1800" cap="none" dirty="0">
                <a:solidFill>
                  <a:schemeClr val="bg1"/>
                </a:solidFill>
              </a:rPr>
              <a:t> </a:t>
            </a:r>
            <a:r>
              <a:rPr lang="en-US" sz="1800" cap="none" dirty="0" err="1">
                <a:solidFill>
                  <a:schemeClr val="bg1"/>
                </a:solidFill>
              </a:rPr>
              <a:t>berupa</a:t>
            </a:r>
            <a:r>
              <a:rPr lang="en-US" sz="1800" cap="none" dirty="0">
                <a:solidFill>
                  <a:schemeClr val="bg1"/>
                </a:solidFill>
              </a:rPr>
              <a:t> dataset </a:t>
            </a:r>
            <a:r>
              <a:rPr lang="en-US" sz="1800" cap="none" dirty="0" err="1">
                <a:solidFill>
                  <a:schemeClr val="bg1"/>
                </a:solidFill>
              </a:rPr>
              <a:t>ulasan</a:t>
            </a:r>
            <a:r>
              <a:rPr lang="en-US" sz="1800" cap="none" dirty="0">
                <a:solidFill>
                  <a:schemeClr val="bg1"/>
                </a:solidFill>
              </a:rPr>
              <a:t> Amazon, Yelp dan IMDB.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</a:rPr>
              <a:t>Transfer learning </a:t>
            </a:r>
            <a:r>
              <a:rPr lang="en-US" cap="none" dirty="0" err="1">
                <a:solidFill>
                  <a:schemeClr val="bg1"/>
                </a:solidFill>
              </a:rPr>
              <a:t>menggunakan</a:t>
            </a:r>
            <a:r>
              <a:rPr lang="en-US" cap="none" dirty="0">
                <a:solidFill>
                  <a:schemeClr val="bg1"/>
                </a:solidFill>
              </a:rPr>
              <a:t> </a:t>
            </a:r>
            <a:r>
              <a:rPr lang="en-US" cap="none" dirty="0" err="1">
                <a:solidFill>
                  <a:schemeClr val="bg1"/>
                </a:solidFill>
              </a:rPr>
              <a:t>informasi</a:t>
            </a:r>
            <a:r>
              <a:rPr lang="en-US" cap="none" dirty="0">
                <a:solidFill>
                  <a:schemeClr val="bg1"/>
                </a:solidFill>
              </a:rPr>
              <a:t> </a:t>
            </a:r>
            <a:r>
              <a:rPr lang="en-US" cap="none" dirty="0" err="1">
                <a:solidFill>
                  <a:schemeClr val="bg1"/>
                </a:solidFill>
              </a:rPr>
              <a:t>fitur</a:t>
            </a:r>
            <a:r>
              <a:rPr lang="en-US" cap="none" dirty="0">
                <a:solidFill>
                  <a:schemeClr val="bg1"/>
                </a:solidFill>
              </a:rPr>
              <a:t> </a:t>
            </a:r>
            <a:r>
              <a:rPr lang="en-US" cap="none" dirty="0" err="1">
                <a:solidFill>
                  <a:schemeClr val="bg1"/>
                </a:solidFill>
              </a:rPr>
              <a:t>atau</a:t>
            </a:r>
            <a:r>
              <a:rPr lang="en-US" cap="none" dirty="0">
                <a:solidFill>
                  <a:schemeClr val="bg1"/>
                </a:solidFill>
              </a:rPr>
              <a:t> term yang </a:t>
            </a:r>
            <a:r>
              <a:rPr lang="en-US" cap="none" dirty="0" err="1">
                <a:solidFill>
                  <a:schemeClr val="bg1"/>
                </a:solidFill>
              </a:rPr>
              <a:t>memiliki</a:t>
            </a:r>
            <a:r>
              <a:rPr lang="en-US" cap="none" dirty="0">
                <a:solidFill>
                  <a:schemeClr val="bg1"/>
                </a:solidFill>
              </a:rPr>
              <a:t> </a:t>
            </a:r>
            <a:r>
              <a:rPr lang="en-US" cap="none" dirty="0" err="1">
                <a:solidFill>
                  <a:schemeClr val="bg1"/>
                </a:solidFill>
              </a:rPr>
              <a:t>nilai</a:t>
            </a:r>
            <a:r>
              <a:rPr lang="en-US" cap="none" dirty="0">
                <a:solidFill>
                  <a:schemeClr val="bg1"/>
                </a:solidFill>
              </a:rPr>
              <a:t> feature importance </a:t>
            </a:r>
            <a:r>
              <a:rPr lang="en-US" cap="none" dirty="0" err="1">
                <a:solidFill>
                  <a:schemeClr val="bg1"/>
                </a:solidFill>
              </a:rPr>
              <a:t>lebih</a:t>
            </a:r>
            <a:r>
              <a:rPr lang="en-US" cap="none" dirty="0">
                <a:solidFill>
                  <a:schemeClr val="bg1"/>
                </a:solidFill>
              </a:rPr>
              <a:t> </a:t>
            </a:r>
            <a:r>
              <a:rPr lang="en-US" cap="none" dirty="0" err="1">
                <a:solidFill>
                  <a:schemeClr val="bg1"/>
                </a:solidFill>
              </a:rPr>
              <a:t>dari</a:t>
            </a:r>
            <a:r>
              <a:rPr lang="en-US" cap="none" dirty="0">
                <a:solidFill>
                  <a:schemeClr val="bg1"/>
                </a:solidFill>
              </a:rPr>
              <a:t> nol.</a:t>
            </a:r>
          </a:p>
        </p:txBody>
      </p:sp>
    </p:spTree>
    <p:extLst>
      <p:ext uri="{BB962C8B-B14F-4D97-AF65-F5344CB8AC3E}">
        <p14:creationId xmlns:p14="http://schemas.microsoft.com/office/powerpoint/2010/main" val="495941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232</TotalTime>
  <Words>253</Words>
  <Application>Microsoft Office PowerPoint</Application>
  <PresentationFormat>Layar Lebar</PresentationFormat>
  <Paragraphs>52</Paragraphs>
  <Slides>36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Wingdings 3</vt:lpstr>
      <vt:lpstr>Ion Boardroom</vt:lpstr>
      <vt:lpstr>IMPLEMENTASI ALGORITMA RANDOM FOREST MENGGUNAKAN TF-IDF UNTUK ANALISIS SENTIMEN DENGAN PENERAPAN TRANSFER LEARNING</vt:lpstr>
      <vt:lpstr>Konten</vt:lpstr>
      <vt:lpstr>Pendahuluan</vt:lpstr>
      <vt:lpstr>Latar Belakang</vt:lpstr>
      <vt:lpstr>Latar Belakang  Penggunaan Random Forest  Classifier</vt:lpstr>
      <vt:lpstr>Latar Belakang  Penggunaan Transfer Learning</vt:lpstr>
      <vt:lpstr>Latar Belakang  Penelitian Terkait</vt:lpstr>
      <vt:lpstr>Rumusan  Masalah</vt:lpstr>
      <vt:lpstr>Batasan  Masalah</vt:lpstr>
      <vt:lpstr>Tujuan  Penelitian</vt:lpstr>
      <vt:lpstr>Manfaat  Penelitian</vt:lpstr>
      <vt:lpstr>Telaah Literatur</vt:lpstr>
      <vt:lpstr>Analisis Sentimen</vt:lpstr>
      <vt:lpstr>Term Frequency-Inverse Document Frequency (TF-IDF) </vt:lpstr>
      <vt:lpstr>Presentasi PowerPoint</vt:lpstr>
      <vt:lpstr>Presentasi PowerPoint</vt:lpstr>
      <vt:lpstr>Metodologi Penelitian</vt:lpstr>
      <vt:lpstr>Metodologi Penelitian</vt:lpstr>
      <vt:lpstr>Perancangan Sistem</vt:lpstr>
      <vt:lpstr>Flow Chart  Utama</vt:lpstr>
      <vt:lpstr>Flow Chart  Perhitungan TF-IDF</vt:lpstr>
      <vt:lpstr>Flow Chart  Proses Transfer learning feature importances</vt:lpstr>
      <vt:lpstr>Flow Chart  Proses Transfer Learning Nilai IDF</vt:lpstr>
      <vt:lpstr>Flow Chart  Aplikasi Web</vt:lpstr>
      <vt:lpstr>Perancangan Antarmuka Input File</vt:lpstr>
      <vt:lpstr>Perancangan Antarmuka Input text</vt:lpstr>
      <vt:lpstr>Uji Coba dan Hasil Performa</vt:lpstr>
      <vt:lpstr>Skenario Uji Coba yang Diterapkan</vt:lpstr>
      <vt:lpstr>Performa pra Transfer Learning</vt:lpstr>
      <vt:lpstr>Transfer Learning Feature Importance</vt:lpstr>
      <vt:lpstr>Transfer Learning Feature Importance</vt:lpstr>
      <vt:lpstr>Transfer Learning Nilai IDF</vt:lpstr>
      <vt:lpstr>Demo Aplikasi</vt:lpstr>
      <vt:lpstr>Simpulan</vt:lpstr>
      <vt:lpstr>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ALGORITMA RANDOM FOREST MENGGUNAKAN TF-IDF UNTUK ANALISIS SENTIMEN DENGAN PENERAPAN TRANSFER LEARNING</dc:title>
  <dc:creator>Ahsanul Qalbi</dc:creator>
  <cp:lastModifiedBy>Ahsanul Qalbi</cp:lastModifiedBy>
  <cp:revision>11</cp:revision>
  <dcterms:created xsi:type="dcterms:W3CDTF">2020-05-08T06:07:25Z</dcterms:created>
  <dcterms:modified xsi:type="dcterms:W3CDTF">2020-05-08T09:59:33Z</dcterms:modified>
</cp:coreProperties>
</file>