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sldIdLst>
    <p:sldId id="256" r:id="rId2"/>
    <p:sldId id="296" r:id="rId3"/>
    <p:sldId id="297" r:id="rId4"/>
    <p:sldId id="298" r:id="rId5"/>
    <p:sldId id="299" r:id="rId6"/>
    <p:sldId id="300" r:id="rId7"/>
    <p:sldId id="301" r:id="rId8"/>
    <p:sldId id="302" r:id="rId9"/>
    <p:sldId id="269" r:id="rId10"/>
    <p:sldId id="270" r:id="rId11"/>
    <p:sldId id="271" r:id="rId12"/>
    <p:sldId id="274" r:id="rId13"/>
    <p:sldId id="303" r:id="rId14"/>
    <p:sldId id="272" r:id="rId15"/>
    <p:sldId id="276" r:id="rId16"/>
    <p:sldId id="277" r:id="rId17"/>
    <p:sldId id="284" r:id="rId18"/>
    <p:sldId id="313" r:id="rId19"/>
    <p:sldId id="310" r:id="rId20"/>
    <p:sldId id="311" r:id="rId21"/>
    <p:sldId id="315" r:id="rId22"/>
    <p:sldId id="285" r:id="rId23"/>
    <p:sldId id="306" r:id="rId24"/>
    <p:sldId id="286" r:id="rId25"/>
    <p:sldId id="312" r:id="rId26"/>
    <p:sldId id="314" r:id="rId27"/>
    <p:sldId id="307" r:id="rId28"/>
    <p:sldId id="308" r:id="rId29"/>
    <p:sldId id="316" r:id="rId30"/>
    <p:sldId id="292" r:id="rId31"/>
    <p:sldId id="293" r:id="rId32"/>
    <p:sldId id="294" r:id="rId33"/>
    <p:sldId id="29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37484" autoAdjust="0"/>
  </p:normalViewPr>
  <p:slideViewPr>
    <p:cSldViewPr snapToGrid="0">
      <p:cViewPr varScale="1">
        <p:scale>
          <a:sx n="32" d="100"/>
          <a:sy n="32" d="100"/>
        </p:scale>
        <p:origin x="2640" y="34"/>
      </p:cViewPr>
      <p:guideLst/>
    </p:cSldViewPr>
  </p:slideViewPr>
  <p:notesTextViewPr>
    <p:cViewPr>
      <p:scale>
        <a:sx n="1" d="1"/>
        <a:sy n="1" d="1"/>
      </p:scale>
      <p:origin x="0" y="0"/>
    </p:cViewPr>
  </p:notesTextViewPr>
  <p:sorterViewPr>
    <p:cViewPr>
      <p:scale>
        <a:sx n="100" d="100"/>
        <a:sy n="100" d="100"/>
      </p:scale>
      <p:origin x="0" y="-204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EF88A-3118-4953-ADF0-FC0006A4F736}" type="datetimeFigureOut">
              <a:rPr lang="id-ID" smtClean="0"/>
              <a:t>20/05/2020</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F41CE-EA5B-4964-B117-2A674C2D57FD}" type="slidenum">
              <a:rPr lang="id-ID" smtClean="0"/>
              <a:t>‹#›</a:t>
            </a:fld>
            <a:endParaRPr lang="id-ID"/>
          </a:p>
        </p:txBody>
      </p:sp>
    </p:spTree>
    <p:extLst>
      <p:ext uri="{BB962C8B-B14F-4D97-AF65-F5344CB8AC3E}">
        <p14:creationId xmlns:p14="http://schemas.microsoft.com/office/powerpoint/2010/main" val="188822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Selamat</a:t>
            </a:r>
            <a:r>
              <a:rPr lang="en-US" dirty="0"/>
              <a:t> </a:t>
            </a:r>
            <a:r>
              <a:rPr lang="en-US" dirty="0" err="1"/>
              <a:t>pagi</a:t>
            </a:r>
            <a:r>
              <a:rPr lang="en-US" dirty="0"/>
              <a:t>, Bapak </a:t>
            </a:r>
            <a:r>
              <a:rPr lang="en-US" dirty="0" err="1"/>
              <a:t>Winarno</a:t>
            </a:r>
            <a:r>
              <a:rPr lang="en-US" dirty="0"/>
              <a:t> </a:t>
            </a:r>
            <a:r>
              <a:rPr lang="en-US" dirty="0" err="1"/>
              <a:t>sebagai</a:t>
            </a:r>
            <a:r>
              <a:rPr lang="en-US" dirty="0"/>
              <a:t> </a:t>
            </a:r>
            <a:r>
              <a:rPr lang="en-US" dirty="0" err="1"/>
              <a:t>ketua</a:t>
            </a:r>
            <a:r>
              <a:rPr lang="en-US" dirty="0"/>
              <a:t> siding, Ibu Ni Made </a:t>
            </a:r>
            <a:r>
              <a:rPr lang="en-US" dirty="0" err="1"/>
              <a:t>sebagai</a:t>
            </a:r>
            <a:r>
              <a:rPr lang="en-US" dirty="0"/>
              <a:t> </a:t>
            </a:r>
            <a:r>
              <a:rPr lang="en-US" dirty="0" err="1"/>
              <a:t>dosen</a:t>
            </a:r>
            <a:r>
              <a:rPr lang="en-US" dirty="0"/>
              <a:t> </a:t>
            </a:r>
            <a:r>
              <a:rPr lang="en-US" dirty="0" err="1"/>
              <a:t>penguji</a:t>
            </a:r>
            <a:r>
              <a:rPr lang="en-US" dirty="0"/>
              <a:t>, Bapak Julio </a:t>
            </a:r>
            <a:r>
              <a:rPr lang="en-US" dirty="0" err="1"/>
              <a:t>sbg</a:t>
            </a:r>
            <a:r>
              <a:rPr lang="en-US" dirty="0"/>
              <a:t> </a:t>
            </a:r>
            <a:r>
              <a:rPr lang="en-US" dirty="0" err="1"/>
              <a:t>dosen</a:t>
            </a:r>
            <a:r>
              <a:rPr lang="en-US" dirty="0"/>
              <a:t> </a:t>
            </a:r>
            <a:r>
              <a:rPr lang="en-US" dirty="0" err="1"/>
              <a:t>pembimbing</a:t>
            </a:r>
            <a:r>
              <a:rPr lang="en-US" dirty="0"/>
              <a:t> </a:t>
            </a:r>
            <a:r>
              <a:rPr lang="en-US" dirty="0" err="1"/>
              <a:t>pertama</a:t>
            </a:r>
            <a:r>
              <a:rPr lang="en-US" dirty="0"/>
              <a:t>, dan </a:t>
            </a:r>
          </a:p>
          <a:p>
            <a:r>
              <a:rPr lang="en-US" dirty="0"/>
              <a:t>Bapak Andre </a:t>
            </a:r>
            <a:r>
              <a:rPr lang="en-US" dirty="0" err="1"/>
              <a:t>sbg</a:t>
            </a:r>
            <a:r>
              <a:rPr lang="en-US" dirty="0"/>
              <a:t> </a:t>
            </a:r>
            <a:r>
              <a:rPr lang="en-US" dirty="0" err="1"/>
              <a:t>dosen</a:t>
            </a:r>
            <a:r>
              <a:rPr lang="en-US" dirty="0"/>
              <a:t> </a:t>
            </a:r>
            <a:r>
              <a:rPr lang="en-US" dirty="0" err="1"/>
              <a:t>pembimbing</a:t>
            </a:r>
            <a:r>
              <a:rPr lang="en-US" dirty="0"/>
              <a:t> </a:t>
            </a:r>
            <a:r>
              <a:rPr lang="en-US" dirty="0" err="1"/>
              <a:t>kedua</a:t>
            </a:r>
            <a:r>
              <a:rPr lang="en-US" dirty="0"/>
              <a:t>, </a:t>
            </a:r>
            <a:r>
              <a:rPr lang="en-US" dirty="0" err="1"/>
              <a:t>perkenalkan</a:t>
            </a:r>
            <a:r>
              <a:rPr lang="en-US" dirty="0"/>
              <a:t> </a:t>
            </a:r>
            <a:r>
              <a:rPr lang="en-US" dirty="0" err="1"/>
              <a:t>saya</a:t>
            </a:r>
            <a:r>
              <a:rPr lang="en-US" dirty="0"/>
              <a:t> Ahsanul Qalbi </a:t>
            </a:r>
            <a:r>
              <a:rPr lang="en-US" dirty="0" err="1"/>
              <a:t>mahasiswa</a:t>
            </a:r>
            <a:r>
              <a:rPr lang="en-US" dirty="0"/>
              <a:t> </a:t>
            </a:r>
            <a:r>
              <a:rPr lang="en-US" dirty="0" err="1"/>
              <a:t>informatika</a:t>
            </a:r>
            <a:r>
              <a:rPr lang="en-US" dirty="0"/>
              <a:t> Angkatan 2016.</a:t>
            </a:r>
          </a:p>
          <a:p>
            <a:r>
              <a:rPr lang="en-US" dirty="0"/>
              <a:t>Pada </a:t>
            </a:r>
            <a:r>
              <a:rPr lang="en-US" dirty="0" err="1"/>
              <a:t>pagi</a:t>
            </a:r>
            <a:r>
              <a:rPr lang="en-US" dirty="0"/>
              <a:t> </a:t>
            </a:r>
            <a:r>
              <a:rPr lang="en-US" dirty="0" err="1"/>
              <a:t>hari</a:t>
            </a:r>
            <a:r>
              <a:rPr lang="en-US" dirty="0"/>
              <a:t> </a:t>
            </a:r>
            <a:r>
              <a:rPr lang="en-US" dirty="0" err="1"/>
              <a:t>ini</a:t>
            </a:r>
            <a:r>
              <a:rPr lang="en-US" dirty="0"/>
              <a:t> </a:t>
            </a:r>
            <a:r>
              <a:rPr lang="en-US" dirty="0" err="1"/>
              <a:t>saya</a:t>
            </a:r>
            <a:r>
              <a:rPr lang="en-US" dirty="0"/>
              <a:t> </a:t>
            </a:r>
            <a:r>
              <a:rPr lang="en-US" dirty="0" err="1"/>
              <a:t>akan</a:t>
            </a:r>
            <a:r>
              <a:rPr lang="en-US" dirty="0"/>
              <a:t> </a:t>
            </a:r>
            <a:r>
              <a:rPr lang="en-US" dirty="0" err="1"/>
              <a:t>menyampaikan</a:t>
            </a:r>
            <a:r>
              <a:rPr lang="en-US" dirty="0"/>
              <a:t> </a:t>
            </a:r>
            <a:r>
              <a:rPr lang="en-US" dirty="0" err="1"/>
              <a:t>hasil</a:t>
            </a:r>
            <a:r>
              <a:rPr lang="en-US" dirty="0"/>
              <a:t> </a:t>
            </a:r>
            <a:r>
              <a:rPr lang="en-US" dirty="0" err="1"/>
              <a:t>penelitian</a:t>
            </a:r>
            <a:r>
              <a:rPr lang="en-US" dirty="0"/>
              <a:t> </a:t>
            </a:r>
            <a:r>
              <a:rPr lang="en-US" dirty="0" err="1"/>
              <a:t>saya</a:t>
            </a:r>
            <a:r>
              <a:rPr lang="en-US" dirty="0"/>
              <a:t> </a:t>
            </a:r>
            <a:r>
              <a:rPr lang="en-US" dirty="0" err="1"/>
              <a:t>yg</a:t>
            </a:r>
            <a:r>
              <a:rPr lang="en-US" dirty="0"/>
              <a:t> </a:t>
            </a:r>
            <a:r>
              <a:rPr lang="en-US" dirty="0" err="1"/>
              <a:t>berjudul</a:t>
            </a:r>
            <a:r>
              <a:rPr lang="en-US" dirty="0"/>
              <a:t> ….</a:t>
            </a:r>
          </a:p>
          <a:p>
            <a:endParaRPr lang="en-US" dirty="0"/>
          </a:p>
          <a:p>
            <a:r>
              <a:rPr lang="en-US" dirty="0" err="1"/>
              <a:t>Langsung</a:t>
            </a:r>
            <a:r>
              <a:rPr lang="en-US" dirty="0"/>
              <a:t> </a:t>
            </a:r>
            <a:r>
              <a:rPr lang="en-US" dirty="0" err="1"/>
              <a:t>saja</a:t>
            </a:r>
            <a:r>
              <a:rPr lang="en-US" dirty="0"/>
              <a:t> </a:t>
            </a:r>
            <a:r>
              <a:rPr lang="en-US" dirty="0" err="1"/>
              <a:t>saya</a:t>
            </a:r>
            <a:r>
              <a:rPr lang="en-US" dirty="0"/>
              <a:t> </a:t>
            </a:r>
            <a:r>
              <a:rPr lang="en-US" dirty="0" err="1"/>
              <a:t>akan</a:t>
            </a:r>
            <a:r>
              <a:rPr lang="en-US" dirty="0"/>
              <a:t> </a:t>
            </a:r>
            <a:r>
              <a:rPr lang="en-US" dirty="0" err="1"/>
              <a:t>menjelaskan</a:t>
            </a:r>
            <a:r>
              <a:rPr lang="en-US" dirty="0"/>
              <a:t> </a:t>
            </a:r>
            <a:r>
              <a:rPr lang="en-US" dirty="0" err="1"/>
              <a:t>mengenai</a:t>
            </a:r>
            <a:r>
              <a:rPr lang="en-US" dirty="0"/>
              <a:t> </a:t>
            </a:r>
            <a:r>
              <a:rPr lang="en-US" dirty="0" err="1"/>
              <a:t>latar</a:t>
            </a:r>
            <a:r>
              <a:rPr lang="en-US" dirty="0"/>
              <a:t> </a:t>
            </a:r>
            <a:r>
              <a:rPr lang="en-US" dirty="0" err="1"/>
              <a:t>belakang</a:t>
            </a:r>
            <a:r>
              <a:rPr lang="en-US" dirty="0"/>
              <a:t> </a:t>
            </a:r>
            <a:r>
              <a:rPr lang="en-US" dirty="0" err="1"/>
              <a:t>saya</a:t>
            </a:r>
            <a:r>
              <a:rPr lang="en-US" dirty="0"/>
              <a:t> </a:t>
            </a:r>
            <a:r>
              <a:rPr lang="en-US" dirty="0" err="1"/>
              <a:t>mengapa</a:t>
            </a:r>
            <a:r>
              <a:rPr lang="en-US" dirty="0"/>
              <a:t> </a:t>
            </a:r>
            <a:r>
              <a:rPr lang="en-US" dirty="0" err="1"/>
              <a:t>saya</a:t>
            </a:r>
            <a:r>
              <a:rPr lang="en-US" dirty="0"/>
              <a:t> </a:t>
            </a:r>
            <a:r>
              <a:rPr lang="en-US" dirty="0" err="1"/>
              <a:t>mengambil</a:t>
            </a:r>
            <a:r>
              <a:rPr lang="en-US" dirty="0"/>
              <a:t> </a:t>
            </a:r>
            <a:r>
              <a:rPr lang="en-US" dirty="0" err="1"/>
              <a:t>topik</a:t>
            </a:r>
            <a:r>
              <a:rPr lang="en-US" dirty="0"/>
              <a:t> </a:t>
            </a:r>
            <a:r>
              <a:rPr lang="en-US" dirty="0" err="1"/>
              <a:t>analisis</a:t>
            </a:r>
            <a:r>
              <a:rPr lang="en-US" dirty="0"/>
              <a:t> </a:t>
            </a:r>
            <a:r>
              <a:rPr lang="en-US" dirty="0" err="1"/>
              <a:t>sentimen</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1</a:t>
            </a:fld>
            <a:endParaRPr lang="id-ID"/>
          </a:p>
        </p:txBody>
      </p:sp>
    </p:spTree>
    <p:extLst>
      <p:ext uri="{BB962C8B-B14F-4D97-AF65-F5344CB8AC3E}">
        <p14:creationId xmlns:p14="http://schemas.microsoft.com/office/powerpoint/2010/main" val="257092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Selenjutnya</a:t>
            </a:r>
            <a:r>
              <a:rPr lang="en-US" dirty="0"/>
              <a:t> </a:t>
            </a:r>
            <a:r>
              <a:rPr lang="en-US" dirty="0" err="1"/>
              <a:t>adalah</a:t>
            </a:r>
            <a:r>
              <a:rPr lang="en-US" dirty="0"/>
              <a:t> Term frequency inverse document frequency </a:t>
            </a:r>
            <a:r>
              <a:rPr lang="en-US" dirty="0" err="1"/>
              <a:t>atau</a:t>
            </a:r>
            <a:r>
              <a:rPr lang="en-US" dirty="0"/>
              <a:t> TF-IDF </a:t>
            </a:r>
            <a:r>
              <a:rPr lang="en-US" dirty="0" err="1"/>
              <a:t>yg</a:t>
            </a:r>
            <a:r>
              <a:rPr lang="en-US" dirty="0"/>
              <a:t> </a:t>
            </a:r>
            <a:r>
              <a:rPr lang="en-US" dirty="0" err="1"/>
              <a:t>merupakan</a:t>
            </a:r>
            <a:r>
              <a:rPr lang="en-US" dirty="0"/>
              <a:t> …</a:t>
            </a:r>
          </a:p>
          <a:p>
            <a:endParaRPr lang="en-US" dirty="0"/>
          </a:p>
          <a:p>
            <a:r>
              <a:rPr lang="en-US" dirty="0" err="1"/>
              <a:t>Menurut</a:t>
            </a:r>
            <a:r>
              <a:rPr lang="en-US" dirty="0"/>
              <a:t> </a:t>
            </a:r>
            <a:r>
              <a:rPr lang="en-US" dirty="0" err="1"/>
              <a:t>musfiroh</a:t>
            </a:r>
            <a:r>
              <a:rPr lang="en-US" dirty="0"/>
              <a:t> </a:t>
            </a:r>
            <a:r>
              <a:rPr lang="en-US" dirty="0" err="1"/>
              <a:t>dkk</a:t>
            </a:r>
            <a:r>
              <a:rPr lang="en-US" dirty="0"/>
              <a:t> </a:t>
            </a:r>
            <a:r>
              <a:rPr lang="en-US" dirty="0" err="1"/>
              <a:t>metode</a:t>
            </a:r>
            <a:r>
              <a:rPr lang="en-US" dirty="0"/>
              <a:t> </a:t>
            </a:r>
            <a:r>
              <a:rPr lang="en-US" dirty="0" err="1"/>
              <a:t>ini</a:t>
            </a:r>
            <a:r>
              <a:rPr lang="en-US" dirty="0"/>
              <a:t> </a:t>
            </a:r>
            <a:r>
              <a:rPr lang="en-US" dirty="0" err="1"/>
              <a:t>menggabungkan</a:t>
            </a:r>
            <a:endParaRPr lang="en-US" dirty="0"/>
          </a:p>
        </p:txBody>
      </p:sp>
      <p:sp>
        <p:nvSpPr>
          <p:cNvPr id="4" name="Tampungan Nomor Slide 3"/>
          <p:cNvSpPr>
            <a:spLocks noGrp="1"/>
          </p:cNvSpPr>
          <p:nvPr>
            <p:ph type="sldNum" sz="quarter" idx="5"/>
          </p:nvPr>
        </p:nvSpPr>
        <p:spPr/>
        <p:txBody>
          <a:bodyPr/>
          <a:lstStyle/>
          <a:p>
            <a:fld id="{B6BF41CE-EA5B-4964-B117-2A674C2D57FD}" type="slidenum">
              <a:rPr lang="id-ID" smtClean="0"/>
              <a:t>11</a:t>
            </a:fld>
            <a:endParaRPr lang="id-ID"/>
          </a:p>
        </p:txBody>
      </p:sp>
    </p:spTree>
    <p:extLst>
      <p:ext uri="{BB962C8B-B14F-4D97-AF65-F5344CB8AC3E}">
        <p14:creationId xmlns:p14="http://schemas.microsoft.com/office/powerpoint/2010/main" val="115399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Selanjutnya</a:t>
            </a:r>
            <a:r>
              <a:rPr lang="en-US" dirty="0"/>
              <a:t> </a:t>
            </a:r>
            <a:r>
              <a:rPr lang="en-US" dirty="0" err="1"/>
              <a:t>adalah</a:t>
            </a:r>
            <a:r>
              <a:rPr lang="en-US" dirty="0"/>
              <a:t> random forest, Random Forest </a:t>
            </a:r>
            <a:r>
              <a:rPr lang="en-US" dirty="0" err="1"/>
              <a:t>adalah</a:t>
            </a:r>
            <a:r>
              <a:rPr lang="en-US" dirty="0"/>
              <a:t> ….</a:t>
            </a:r>
          </a:p>
          <a:p>
            <a:r>
              <a:rPr lang="en-US" dirty="0" err="1"/>
              <a:t>Sesuai</a:t>
            </a:r>
            <a:r>
              <a:rPr lang="en-US" dirty="0"/>
              <a:t> </a:t>
            </a:r>
            <a:r>
              <a:rPr lang="en-US" dirty="0" err="1"/>
              <a:t>dengan</a:t>
            </a:r>
            <a:r>
              <a:rPr lang="en-US" dirty="0"/>
              <a:t> Namanya , decision tree </a:t>
            </a:r>
            <a:r>
              <a:rPr lang="en-US" dirty="0" err="1"/>
              <a:t>merupakan</a:t>
            </a:r>
            <a:r>
              <a:rPr lang="en-US" dirty="0"/>
              <a:t> …</a:t>
            </a:r>
          </a:p>
          <a:p>
            <a:r>
              <a:rPr lang="en-US" dirty="0"/>
              <a:t>Random Forest </a:t>
            </a:r>
            <a:r>
              <a:rPr lang="en-US" dirty="0" err="1"/>
              <a:t>memiliki</a:t>
            </a:r>
            <a:r>
              <a:rPr lang="en-US" dirty="0"/>
              <a:t> ……</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12</a:t>
            </a:fld>
            <a:endParaRPr lang="id-ID"/>
          </a:p>
        </p:txBody>
      </p:sp>
    </p:spTree>
    <p:extLst>
      <p:ext uri="{BB962C8B-B14F-4D97-AF65-F5344CB8AC3E}">
        <p14:creationId xmlns:p14="http://schemas.microsoft.com/office/powerpoint/2010/main" val="799122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Menurut</a:t>
            </a:r>
            <a:r>
              <a:rPr lang="en-US" dirty="0"/>
              <a:t> </a:t>
            </a:r>
            <a:r>
              <a:rPr lang="en-US" dirty="0" err="1"/>
              <a:t>zhang</a:t>
            </a:r>
            <a:r>
              <a:rPr lang="en-US" dirty="0"/>
              <a:t> </a:t>
            </a:r>
            <a:r>
              <a:rPr lang="en-US" dirty="0" err="1"/>
              <a:t>dkk</a:t>
            </a:r>
            <a:r>
              <a:rPr lang="en-US" dirty="0"/>
              <a:t>, transfer learning </a:t>
            </a:r>
            <a:r>
              <a:rPr lang="en-US" dirty="0" err="1"/>
              <a:t>adalah</a:t>
            </a:r>
            <a:r>
              <a:rPr lang="en-US" dirty="0"/>
              <a:t> …..</a:t>
            </a:r>
          </a:p>
          <a:p>
            <a:r>
              <a:rPr lang="en-US" dirty="0" err="1"/>
              <a:t>Menurut</a:t>
            </a:r>
            <a:r>
              <a:rPr lang="en-US" dirty="0"/>
              <a:t> </a:t>
            </a:r>
            <a:r>
              <a:rPr lang="en-US" dirty="0" err="1"/>
              <a:t>reza</a:t>
            </a:r>
            <a:r>
              <a:rPr lang="en-US" dirty="0"/>
              <a:t> </a:t>
            </a:r>
            <a:r>
              <a:rPr lang="en-US" dirty="0" err="1"/>
              <a:t>fuad</a:t>
            </a:r>
            <a:r>
              <a:rPr lang="en-US" dirty="0"/>
              <a:t> transfer learning </a:t>
            </a:r>
            <a:r>
              <a:rPr lang="en-US" dirty="0" err="1"/>
              <a:t>bertujuan</a:t>
            </a:r>
            <a:r>
              <a:rPr lang="en-US" dirty="0"/>
              <a:t> </a:t>
            </a:r>
            <a:r>
              <a:rPr lang="en-US" dirty="0" err="1"/>
              <a:t>untuk</a:t>
            </a:r>
            <a:r>
              <a:rPr lang="en-US" dirty="0"/>
              <a:t> ….</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13</a:t>
            </a:fld>
            <a:endParaRPr lang="id-ID"/>
          </a:p>
        </p:txBody>
      </p:sp>
    </p:spTree>
    <p:extLst>
      <p:ext uri="{BB962C8B-B14F-4D97-AF65-F5344CB8AC3E}">
        <p14:creationId xmlns:p14="http://schemas.microsoft.com/office/powerpoint/2010/main" val="260501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Selanjutnya</a:t>
            </a:r>
            <a:r>
              <a:rPr lang="en-US" dirty="0"/>
              <a:t> </a:t>
            </a:r>
            <a:r>
              <a:rPr lang="en-US" dirty="0" err="1"/>
              <a:t>Metode</a:t>
            </a:r>
            <a:r>
              <a:rPr lang="en-US" dirty="0"/>
              <a:t> </a:t>
            </a:r>
            <a:r>
              <a:rPr lang="en-US" dirty="0" err="1"/>
              <a:t>Penelitian</a:t>
            </a:r>
            <a:r>
              <a:rPr lang="en-US" dirty="0"/>
              <a:t> yang </a:t>
            </a:r>
            <a:r>
              <a:rPr lang="en-US" dirty="0" err="1"/>
              <a:t>saya</a:t>
            </a:r>
            <a:r>
              <a:rPr lang="en-US" dirty="0"/>
              <a:t> </a:t>
            </a:r>
            <a:r>
              <a:rPr lang="en-US" dirty="0" err="1"/>
              <a:t>gunakan</a:t>
            </a:r>
            <a:r>
              <a:rPr lang="en-US" dirty="0"/>
              <a:t> </a:t>
            </a:r>
            <a:r>
              <a:rPr lang="en-US" dirty="0" err="1"/>
              <a:t>selama</a:t>
            </a:r>
            <a:r>
              <a:rPr lang="en-US" dirty="0"/>
              <a:t> </a:t>
            </a:r>
            <a:r>
              <a:rPr lang="en-US" dirty="0" err="1"/>
              <a:t>penelitian</a:t>
            </a:r>
            <a:r>
              <a:rPr lang="en-US" dirty="0"/>
              <a:t> </a:t>
            </a:r>
            <a:r>
              <a:rPr lang="en-US" dirty="0" err="1"/>
              <a:t>ini</a:t>
            </a:r>
            <a:r>
              <a:rPr lang="en-US" dirty="0"/>
              <a:t> </a:t>
            </a:r>
            <a:r>
              <a:rPr lang="en-US" dirty="0" err="1"/>
              <a:t>antara</a:t>
            </a:r>
            <a:r>
              <a:rPr lang="en-US" dirty="0"/>
              <a:t> lain ….</a:t>
            </a:r>
          </a:p>
          <a:p>
            <a:endParaRPr lang="en-US" dirty="0"/>
          </a:p>
          <a:p>
            <a:r>
              <a:rPr lang="en-US" dirty="0" err="1"/>
              <a:t>Untuk</a:t>
            </a:r>
            <a:r>
              <a:rPr lang="en-US" dirty="0"/>
              <a:t> dataset </a:t>
            </a:r>
            <a:r>
              <a:rPr lang="en-US" dirty="0" err="1"/>
              <a:t>tersedia</a:t>
            </a:r>
            <a:r>
              <a:rPr lang="en-US" dirty="0"/>
              <a:t> pada situs Kaggle yang </a:t>
            </a:r>
            <a:r>
              <a:rPr lang="en-US" dirty="0" err="1"/>
              <a:t>sudah</a:t>
            </a:r>
            <a:r>
              <a:rPr lang="en-US" dirty="0"/>
              <a:t> </a:t>
            </a:r>
            <a:r>
              <a:rPr lang="en-US" dirty="0" err="1"/>
              <a:t>teruji</a:t>
            </a:r>
            <a:r>
              <a:rPr lang="en-US" dirty="0"/>
              <a:t> </a:t>
            </a:r>
            <a:r>
              <a:rPr lang="en-US" dirty="0" err="1"/>
              <a:t>karena</a:t>
            </a:r>
            <a:r>
              <a:rPr lang="en-US" dirty="0"/>
              <a:t> </a:t>
            </a:r>
            <a:r>
              <a:rPr lang="en-US" dirty="0" err="1"/>
              <a:t>sudah</a:t>
            </a:r>
            <a:r>
              <a:rPr lang="en-US" dirty="0"/>
              <a:t> </a:t>
            </a:r>
            <a:r>
              <a:rPr lang="en-US" dirty="0" err="1"/>
              <a:t>sering</a:t>
            </a:r>
            <a:r>
              <a:rPr lang="en-US" dirty="0"/>
              <a:t> </a:t>
            </a:r>
            <a:r>
              <a:rPr lang="en-US" dirty="0" err="1"/>
              <a:t>dipakai</a:t>
            </a:r>
            <a:r>
              <a:rPr lang="en-US" dirty="0"/>
              <a:t> </a:t>
            </a:r>
            <a:r>
              <a:rPr lang="en-US" dirty="0" err="1"/>
              <a:t>untuk</a:t>
            </a:r>
            <a:r>
              <a:rPr lang="en-US" dirty="0"/>
              <a:t> </a:t>
            </a:r>
            <a:r>
              <a:rPr lang="en-US" dirty="0" err="1"/>
              <a:t>penelitian</a:t>
            </a:r>
            <a:r>
              <a:rPr lang="en-US" dirty="0"/>
              <a:t> lain</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14</a:t>
            </a:fld>
            <a:endParaRPr lang="id-ID"/>
          </a:p>
        </p:txBody>
      </p:sp>
    </p:spTree>
    <p:extLst>
      <p:ext uri="{BB962C8B-B14F-4D97-AF65-F5344CB8AC3E}">
        <p14:creationId xmlns:p14="http://schemas.microsoft.com/office/powerpoint/2010/main" val="2259442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Berikutnya</a:t>
            </a:r>
            <a:r>
              <a:rPr lang="en-US" dirty="0"/>
              <a:t> </a:t>
            </a:r>
            <a:r>
              <a:rPr lang="en-US" dirty="0" err="1"/>
              <a:t>merupakan</a:t>
            </a:r>
            <a:r>
              <a:rPr lang="en-US" dirty="0"/>
              <a:t> flowchart yang </a:t>
            </a:r>
          </a:p>
          <a:p>
            <a:r>
              <a:rPr lang="en-US" dirty="0" err="1"/>
              <a:t>Menggambarkan</a:t>
            </a:r>
            <a:r>
              <a:rPr lang="en-US" dirty="0"/>
              <a:t> </a:t>
            </a:r>
            <a:r>
              <a:rPr lang="en-US" dirty="0" err="1"/>
              <a:t>aplikasi</a:t>
            </a:r>
            <a:r>
              <a:rPr lang="en-US" dirty="0"/>
              <a:t> </a:t>
            </a:r>
            <a:r>
              <a:rPr lang="en-US" dirty="0" err="1"/>
              <a:t>secara</a:t>
            </a:r>
            <a:r>
              <a:rPr lang="en-US" dirty="0"/>
              <a:t> </a:t>
            </a:r>
            <a:r>
              <a:rPr lang="en-US" dirty="0" err="1"/>
              <a:t>keseluruhan</a:t>
            </a:r>
            <a:endParaRPr lang="en-US" dirty="0"/>
          </a:p>
          <a:p>
            <a:r>
              <a:rPr lang="en-US" dirty="0" err="1"/>
              <a:t>Pertama</a:t>
            </a:r>
            <a:r>
              <a:rPr lang="en-US" dirty="0"/>
              <a:t> yang </a:t>
            </a:r>
            <a:r>
              <a:rPr lang="en-US" dirty="0" err="1"/>
              <a:t>dilakukan</a:t>
            </a:r>
            <a:r>
              <a:rPr lang="en-US" dirty="0"/>
              <a:t> </a:t>
            </a:r>
            <a:r>
              <a:rPr lang="en-US" dirty="0" err="1"/>
              <a:t>adalah</a:t>
            </a:r>
            <a:r>
              <a:rPr lang="en-US" dirty="0"/>
              <a:t> </a:t>
            </a:r>
            <a:r>
              <a:rPr lang="en-US" dirty="0" err="1"/>
              <a:t>melakukan</a:t>
            </a:r>
            <a:r>
              <a:rPr lang="en-US" dirty="0"/>
              <a:t> import library yang </a:t>
            </a:r>
            <a:r>
              <a:rPr lang="en-US" dirty="0" err="1"/>
              <a:t>diperlukan</a:t>
            </a:r>
            <a:r>
              <a:rPr lang="en-US" dirty="0"/>
              <a:t>,</a:t>
            </a:r>
          </a:p>
          <a:p>
            <a:r>
              <a:rPr lang="en-US" dirty="0"/>
              <a:t>Lalu </a:t>
            </a:r>
            <a:r>
              <a:rPr lang="en-US" dirty="0" err="1"/>
              <a:t>membaca</a:t>
            </a:r>
            <a:r>
              <a:rPr lang="en-US" dirty="0"/>
              <a:t> file csv yang </a:t>
            </a:r>
            <a:r>
              <a:rPr lang="en-US" dirty="0" err="1"/>
              <a:t>berisikan</a:t>
            </a:r>
            <a:r>
              <a:rPr lang="en-US" dirty="0"/>
              <a:t> data </a:t>
            </a:r>
            <a:r>
              <a:rPr lang="en-US" dirty="0" err="1"/>
              <a:t>untuk</a:t>
            </a:r>
            <a:r>
              <a:rPr lang="en-US" dirty="0"/>
              <a:t> training model dan file csv </a:t>
            </a:r>
            <a:r>
              <a:rPr lang="en-US" dirty="0" err="1"/>
              <a:t>yg</a:t>
            </a:r>
            <a:r>
              <a:rPr lang="en-US" dirty="0"/>
              <a:t> </a:t>
            </a:r>
            <a:r>
              <a:rPr lang="en-US" dirty="0" err="1"/>
              <a:t>berisikan</a:t>
            </a:r>
            <a:r>
              <a:rPr lang="en-US" dirty="0"/>
              <a:t> data </a:t>
            </a:r>
            <a:r>
              <a:rPr lang="en-US" dirty="0" err="1"/>
              <a:t>untuk</a:t>
            </a:r>
            <a:r>
              <a:rPr lang="en-US" dirty="0"/>
              <a:t> testing model yang </a:t>
            </a:r>
            <a:r>
              <a:rPr lang="en-US" dirty="0" err="1"/>
              <a:t>berbentuk</a:t>
            </a:r>
            <a:r>
              <a:rPr lang="en-US" dirty="0"/>
              <a:t> </a:t>
            </a:r>
            <a:r>
              <a:rPr lang="en-US" dirty="0" err="1"/>
              <a:t>teks</a:t>
            </a:r>
            <a:r>
              <a:rPr lang="en-US" dirty="0"/>
              <a:t> </a:t>
            </a:r>
            <a:r>
              <a:rPr lang="en-US" dirty="0" err="1"/>
              <a:t>sentimen</a:t>
            </a:r>
            <a:endParaRPr lang="en-US" dirty="0"/>
          </a:p>
          <a:p>
            <a:r>
              <a:rPr lang="en-US" dirty="0" err="1"/>
              <a:t>Selanjutnya</a:t>
            </a:r>
            <a:r>
              <a:rPr lang="en-US" dirty="0"/>
              <a:t> </a:t>
            </a:r>
            <a:r>
              <a:rPr lang="en-US" dirty="0" err="1"/>
              <a:t>dilakukan</a:t>
            </a:r>
            <a:r>
              <a:rPr lang="en-US" dirty="0"/>
              <a:t> preprocessing </a:t>
            </a:r>
            <a:r>
              <a:rPr lang="en-US" dirty="0" err="1"/>
              <a:t>terhadap</a:t>
            </a:r>
            <a:r>
              <a:rPr lang="en-US" dirty="0"/>
              <a:t> data </a:t>
            </a:r>
            <a:r>
              <a:rPr lang="en-US" dirty="0" err="1"/>
              <a:t>tersebut</a:t>
            </a:r>
            <a:r>
              <a:rPr lang="en-US" dirty="0"/>
              <a:t>, preprocessing </a:t>
            </a:r>
            <a:r>
              <a:rPr lang="en-US" dirty="0" err="1"/>
              <a:t>tersebut</a:t>
            </a:r>
            <a:r>
              <a:rPr lang="en-US" dirty="0"/>
              <a:t> </a:t>
            </a:r>
            <a:r>
              <a:rPr lang="en-US" dirty="0" err="1"/>
              <a:t>meliputi</a:t>
            </a:r>
            <a:endParaRPr lang="en-US" dirty="0"/>
          </a:p>
          <a:p>
            <a:r>
              <a:rPr lang="en-US" dirty="0" err="1"/>
              <a:t>Pengubahan</a:t>
            </a:r>
            <a:r>
              <a:rPr lang="en-US" dirty="0"/>
              <a:t> </a:t>
            </a:r>
            <a:r>
              <a:rPr lang="en-US" dirty="0" err="1"/>
              <a:t>bentuk</a:t>
            </a:r>
            <a:r>
              <a:rPr lang="en-US" dirty="0"/>
              <a:t> </a:t>
            </a:r>
            <a:r>
              <a:rPr lang="en-US" dirty="0" err="1"/>
              <a:t>menjadi</a:t>
            </a:r>
            <a:r>
              <a:rPr lang="en-US" dirty="0"/>
              <a:t> lowercase, </a:t>
            </a:r>
            <a:r>
              <a:rPr lang="en-US" dirty="0" err="1"/>
              <a:t>penghilangan</a:t>
            </a:r>
            <a:r>
              <a:rPr lang="en-US" dirty="0"/>
              <a:t> </a:t>
            </a:r>
            <a:r>
              <a:rPr lang="en-US" dirty="0" err="1"/>
              <a:t>angka</a:t>
            </a:r>
            <a:r>
              <a:rPr lang="en-US" dirty="0"/>
              <a:t>, </a:t>
            </a:r>
            <a:r>
              <a:rPr lang="en-US" dirty="0" err="1"/>
              <a:t>penghilangan</a:t>
            </a:r>
            <a:r>
              <a:rPr lang="en-US" dirty="0"/>
              <a:t> character non </a:t>
            </a:r>
            <a:r>
              <a:rPr lang="en-US" dirty="0" err="1"/>
              <a:t>alfabet</a:t>
            </a:r>
            <a:r>
              <a:rPr lang="en-US" dirty="0"/>
              <a:t>, dan </a:t>
            </a:r>
            <a:r>
              <a:rPr lang="en-US" dirty="0" err="1"/>
              <a:t>penghilangan</a:t>
            </a:r>
            <a:r>
              <a:rPr lang="en-US" dirty="0"/>
              <a:t> </a:t>
            </a:r>
            <a:r>
              <a:rPr lang="en-US" dirty="0" err="1"/>
              <a:t>tanda</a:t>
            </a:r>
            <a:r>
              <a:rPr lang="en-US" dirty="0"/>
              <a:t> </a:t>
            </a:r>
            <a:r>
              <a:rPr lang="en-US" dirty="0" err="1"/>
              <a:t>baca</a:t>
            </a:r>
            <a:endParaRPr lang="en-US" dirty="0"/>
          </a:p>
          <a:p>
            <a:r>
              <a:rPr lang="en-US" dirty="0"/>
              <a:t>Lalu </a:t>
            </a:r>
            <a:r>
              <a:rPr lang="en-US" dirty="0" err="1"/>
              <a:t>setelah</a:t>
            </a:r>
            <a:r>
              <a:rPr lang="en-US" dirty="0"/>
              <a:t> </a:t>
            </a:r>
            <a:r>
              <a:rPr lang="en-US" dirty="0" err="1"/>
              <a:t>tahap</a:t>
            </a:r>
            <a:r>
              <a:rPr lang="en-US" dirty="0"/>
              <a:t> preprocessing, </a:t>
            </a:r>
            <a:r>
              <a:rPr lang="en-US" dirty="0" err="1"/>
              <a:t>dilakukan</a:t>
            </a:r>
            <a:r>
              <a:rPr lang="en-US" dirty="0"/>
              <a:t> </a:t>
            </a:r>
            <a:r>
              <a:rPr lang="en-US" dirty="0" err="1"/>
              <a:t>pengubahan</a:t>
            </a:r>
            <a:r>
              <a:rPr lang="en-US" dirty="0"/>
              <a:t> data </a:t>
            </a:r>
            <a:r>
              <a:rPr lang="en-US" dirty="0" err="1"/>
              <a:t>menjadi</a:t>
            </a:r>
            <a:r>
              <a:rPr lang="en-US" dirty="0"/>
              <a:t> </a:t>
            </a:r>
            <a:r>
              <a:rPr lang="en-US" dirty="0" err="1"/>
              <a:t>bentuk</a:t>
            </a:r>
            <a:r>
              <a:rPr lang="en-US" dirty="0"/>
              <a:t> dictionary </a:t>
            </a:r>
            <a:r>
              <a:rPr lang="en-US" dirty="0" err="1"/>
              <a:t>berupa</a:t>
            </a:r>
            <a:r>
              <a:rPr lang="en-US" dirty="0"/>
              <a:t> </a:t>
            </a:r>
            <a:r>
              <a:rPr lang="en-US" dirty="0" err="1"/>
              <a:t>ngrams</a:t>
            </a:r>
            <a:r>
              <a:rPr lang="en-US" dirty="0"/>
              <a:t> dan trigrams</a:t>
            </a:r>
          </a:p>
          <a:p>
            <a:r>
              <a:rPr lang="en-US" dirty="0"/>
              <a:t>Lalu </a:t>
            </a:r>
            <a:r>
              <a:rPr lang="en-US" dirty="0" err="1"/>
              <a:t>setelah</a:t>
            </a:r>
            <a:r>
              <a:rPr lang="en-US" dirty="0"/>
              <a:t> data </a:t>
            </a:r>
            <a:r>
              <a:rPr lang="en-US" dirty="0" err="1"/>
              <a:t>kalimat</a:t>
            </a:r>
            <a:r>
              <a:rPr lang="en-US" dirty="0"/>
              <a:t> </a:t>
            </a:r>
            <a:r>
              <a:rPr lang="en-US" dirty="0" err="1"/>
              <a:t>diubah</a:t>
            </a:r>
            <a:r>
              <a:rPr lang="en-US" dirty="0"/>
              <a:t> </a:t>
            </a:r>
            <a:r>
              <a:rPr lang="en-US" dirty="0" err="1"/>
              <a:t>dalam</a:t>
            </a:r>
            <a:r>
              <a:rPr lang="en-US" dirty="0"/>
              <a:t> </a:t>
            </a:r>
            <a:r>
              <a:rPr lang="en-US" dirty="0" err="1"/>
              <a:t>bentuk</a:t>
            </a:r>
            <a:r>
              <a:rPr lang="en-US" dirty="0"/>
              <a:t> </a:t>
            </a:r>
            <a:r>
              <a:rPr lang="en-US" dirty="0" err="1"/>
              <a:t>ngram</a:t>
            </a:r>
            <a:r>
              <a:rPr lang="en-US" dirty="0"/>
              <a:t>, </a:t>
            </a:r>
            <a:r>
              <a:rPr lang="en-US" dirty="0" err="1"/>
              <a:t>langkah</a:t>
            </a:r>
            <a:r>
              <a:rPr lang="en-US" dirty="0"/>
              <a:t> </a:t>
            </a:r>
            <a:r>
              <a:rPr lang="en-US" dirty="0" err="1"/>
              <a:t>selanjutnya</a:t>
            </a:r>
            <a:r>
              <a:rPr lang="en-US" dirty="0"/>
              <a:t> </a:t>
            </a:r>
            <a:r>
              <a:rPr lang="en-US" dirty="0" err="1"/>
              <a:t>adalah</a:t>
            </a:r>
            <a:r>
              <a:rPr lang="en-US" dirty="0"/>
              <a:t> </a:t>
            </a:r>
            <a:r>
              <a:rPr lang="en-US" dirty="0" err="1"/>
              <a:t>dikarenakan</a:t>
            </a:r>
            <a:r>
              <a:rPr lang="en-US" dirty="0"/>
              <a:t> machine learning </a:t>
            </a:r>
            <a:r>
              <a:rPr lang="en-US" dirty="0" err="1"/>
              <a:t>tidak</a:t>
            </a:r>
            <a:r>
              <a:rPr lang="en-US" dirty="0"/>
              <a:t> </a:t>
            </a:r>
            <a:r>
              <a:rPr lang="en-US" dirty="0" err="1"/>
              <a:t>dapat</a:t>
            </a:r>
            <a:endParaRPr lang="en-US" dirty="0"/>
          </a:p>
          <a:p>
            <a:r>
              <a:rPr lang="en-US" dirty="0" err="1"/>
              <a:t>Menerima</a:t>
            </a:r>
            <a:r>
              <a:rPr lang="en-US" dirty="0"/>
              <a:t> input </a:t>
            </a:r>
            <a:r>
              <a:rPr lang="en-US" dirty="0" err="1"/>
              <a:t>berupa</a:t>
            </a:r>
            <a:r>
              <a:rPr lang="en-US" dirty="0"/>
              <a:t> </a:t>
            </a:r>
            <a:r>
              <a:rPr lang="en-US" dirty="0" err="1"/>
              <a:t>teks</a:t>
            </a:r>
            <a:r>
              <a:rPr lang="en-US" dirty="0"/>
              <a:t>, </a:t>
            </a:r>
            <a:r>
              <a:rPr lang="en-US" dirty="0" err="1"/>
              <a:t>maka</a:t>
            </a:r>
            <a:r>
              <a:rPr lang="en-US" dirty="0"/>
              <a:t> </a:t>
            </a:r>
            <a:r>
              <a:rPr lang="en-US" dirty="0" err="1"/>
              <a:t>dilakukan</a:t>
            </a:r>
            <a:r>
              <a:rPr lang="en-US" dirty="0"/>
              <a:t> </a:t>
            </a:r>
            <a:r>
              <a:rPr lang="en-US" dirty="0" err="1"/>
              <a:t>pengubahan</a:t>
            </a:r>
            <a:r>
              <a:rPr lang="en-US" dirty="0"/>
              <a:t> </a:t>
            </a:r>
            <a:r>
              <a:rPr lang="en-US" dirty="0" err="1"/>
              <a:t>teks</a:t>
            </a:r>
            <a:r>
              <a:rPr lang="en-US" dirty="0"/>
              <a:t> </a:t>
            </a:r>
            <a:r>
              <a:rPr lang="en-US" dirty="0" err="1"/>
              <a:t>tersebut</a:t>
            </a:r>
            <a:r>
              <a:rPr lang="en-US" dirty="0"/>
              <a:t> </a:t>
            </a:r>
            <a:r>
              <a:rPr lang="en-US" dirty="0" err="1"/>
              <a:t>menjadi</a:t>
            </a:r>
            <a:r>
              <a:rPr lang="en-US" dirty="0"/>
              <a:t> </a:t>
            </a:r>
            <a:r>
              <a:rPr lang="en-US" dirty="0" err="1"/>
              <a:t>bentuk</a:t>
            </a:r>
            <a:r>
              <a:rPr lang="en-US" dirty="0"/>
              <a:t> </a:t>
            </a:r>
            <a:r>
              <a:rPr lang="en-US" dirty="0" err="1"/>
              <a:t>representasi</a:t>
            </a:r>
            <a:r>
              <a:rPr lang="en-US" dirty="0"/>
              <a:t> </a:t>
            </a:r>
            <a:r>
              <a:rPr lang="en-US" dirty="0" err="1"/>
              <a:t>vektor</a:t>
            </a:r>
            <a:r>
              <a:rPr lang="en-US" dirty="0"/>
              <a:t> </a:t>
            </a:r>
            <a:r>
              <a:rPr lang="en-US" dirty="0" err="1"/>
              <a:t>dengan</a:t>
            </a:r>
            <a:r>
              <a:rPr lang="en-US" dirty="0"/>
              <a:t> </a:t>
            </a:r>
            <a:r>
              <a:rPr lang="en-US" dirty="0" err="1"/>
              <a:t>Metode</a:t>
            </a:r>
            <a:r>
              <a:rPr lang="en-US" dirty="0"/>
              <a:t> TF-IDF.</a:t>
            </a:r>
          </a:p>
          <a:p>
            <a:r>
              <a:rPr lang="en-US" dirty="0" err="1"/>
              <a:t>Selanjutnya</a:t>
            </a:r>
            <a:r>
              <a:rPr lang="en-US" dirty="0"/>
              <a:t> </a:t>
            </a:r>
            <a:r>
              <a:rPr lang="en-US" dirty="0" err="1"/>
              <a:t>setelah</a:t>
            </a:r>
            <a:r>
              <a:rPr lang="en-US" dirty="0"/>
              <a:t> data </a:t>
            </a:r>
            <a:r>
              <a:rPr lang="en-US" dirty="0" err="1"/>
              <a:t>diubah</a:t>
            </a:r>
            <a:r>
              <a:rPr lang="en-US" dirty="0"/>
              <a:t> </a:t>
            </a:r>
            <a:r>
              <a:rPr lang="en-US" dirty="0" err="1"/>
              <a:t>ke</a:t>
            </a:r>
            <a:r>
              <a:rPr lang="en-US" dirty="0"/>
              <a:t> </a:t>
            </a:r>
            <a:r>
              <a:rPr lang="en-US" dirty="0" err="1"/>
              <a:t>representasi</a:t>
            </a:r>
            <a:r>
              <a:rPr lang="en-US" dirty="0"/>
              <a:t> </a:t>
            </a:r>
            <a:r>
              <a:rPr lang="en-US" dirty="0" err="1"/>
              <a:t>vektor</a:t>
            </a:r>
            <a:r>
              <a:rPr lang="en-US" dirty="0"/>
              <a:t> </a:t>
            </a:r>
            <a:r>
              <a:rPr lang="en-US" dirty="0" err="1"/>
              <a:t>dilakukan</a:t>
            </a:r>
            <a:r>
              <a:rPr lang="en-US" dirty="0"/>
              <a:t> </a:t>
            </a:r>
            <a:r>
              <a:rPr lang="en-US" dirty="0" err="1"/>
              <a:t>pembangunan</a:t>
            </a:r>
            <a:r>
              <a:rPr lang="en-US" dirty="0"/>
              <a:t> model </a:t>
            </a:r>
            <a:r>
              <a:rPr lang="en-US" dirty="0" err="1"/>
              <a:t>klasifikasi</a:t>
            </a:r>
            <a:r>
              <a:rPr lang="en-US" dirty="0"/>
              <a:t> </a:t>
            </a:r>
            <a:r>
              <a:rPr lang="en-US" dirty="0" err="1"/>
              <a:t>menggunakan</a:t>
            </a:r>
            <a:r>
              <a:rPr lang="en-US" dirty="0"/>
              <a:t> Random Forest</a:t>
            </a:r>
          </a:p>
          <a:p>
            <a:r>
              <a:rPr lang="en-US" dirty="0"/>
              <a:t>Classifier dan </a:t>
            </a:r>
            <a:r>
              <a:rPr lang="en-US" dirty="0" err="1"/>
              <a:t>menghitung</a:t>
            </a:r>
            <a:r>
              <a:rPr lang="en-US" dirty="0"/>
              <a:t> </a:t>
            </a:r>
            <a:r>
              <a:rPr lang="en-US" dirty="0" err="1"/>
              <a:t>nilai</a:t>
            </a:r>
            <a:r>
              <a:rPr lang="en-US" dirty="0"/>
              <a:t> </a:t>
            </a:r>
            <a:r>
              <a:rPr lang="en-US" dirty="0" err="1"/>
              <a:t>performa</a:t>
            </a:r>
            <a:r>
              <a:rPr lang="en-US" dirty="0"/>
              <a:t> yang </a:t>
            </a:r>
            <a:r>
              <a:rPr lang="en-US" dirty="0" err="1"/>
              <a:t>dihasilkan</a:t>
            </a:r>
            <a:r>
              <a:rPr lang="en-US" dirty="0"/>
              <a:t> oleh model </a:t>
            </a:r>
            <a:r>
              <a:rPr lang="en-US" dirty="0" err="1"/>
              <a:t>tersebut</a:t>
            </a:r>
            <a:r>
              <a:rPr lang="en-US" dirty="0"/>
              <a:t>.</a:t>
            </a:r>
          </a:p>
          <a:p>
            <a:endParaRPr lang="en-US" dirty="0"/>
          </a:p>
          <a:p>
            <a:r>
              <a:rPr lang="en-US" dirty="0" err="1"/>
              <a:t>Selanjutnya</a:t>
            </a:r>
            <a:r>
              <a:rPr lang="en-US" dirty="0"/>
              <a:t> </a:t>
            </a:r>
            <a:r>
              <a:rPr lang="en-US" dirty="0" err="1"/>
              <a:t>dilakukan</a:t>
            </a:r>
            <a:r>
              <a:rPr lang="en-US" dirty="0"/>
              <a:t> </a:t>
            </a:r>
            <a:r>
              <a:rPr lang="en-US" dirty="0" err="1"/>
              <a:t>ujicoba</a:t>
            </a:r>
            <a:r>
              <a:rPr lang="en-US" dirty="0"/>
              <a:t> transfer learning </a:t>
            </a:r>
            <a:r>
              <a:rPr lang="en-US" dirty="0" err="1"/>
              <a:t>untuk</a:t>
            </a:r>
            <a:r>
              <a:rPr lang="en-US" dirty="0"/>
              <a:t> </a:t>
            </a:r>
            <a:r>
              <a:rPr lang="en-US" dirty="0" err="1"/>
              <a:t>membangun</a:t>
            </a:r>
            <a:r>
              <a:rPr lang="en-US" dirty="0"/>
              <a:t> model yang </a:t>
            </a:r>
            <a:r>
              <a:rPr lang="en-US" dirty="0" err="1"/>
              <a:t>baru</a:t>
            </a:r>
            <a:r>
              <a:rPr lang="en-US" dirty="0"/>
              <a:t> </a:t>
            </a:r>
            <a:r>
              <a:rPr lang="en-US" dirty="0" err="1"/>
              <a:t>menggunakan</a:t>
            </a:r>
            <a:r>
              <a:rPr lang="en-US" dirty="0"/>
              <a:t> </a:t>
            </a:r>
            <a:r>
              <a:rPr lang="en-US" dirty="0" err="1"/>
              <a:t>informasi</a:t>
            </a:r>
            <a:r>
              <a:rPr lang="en-US" dirty="0"/>
              <a:t> </a:t>
            </a:r>
            <a:r>
              <a:rPr lang="en-US" dirty="0" err="1"/>
              <a:t>barupa</a:t>
            </a:r>
            <a:r>
              <a:rPr lang="en-US" dirty="0"/>
              <a:t> list feature </a:t>
            </a:r>
          </a:p>
          <a:p>
            <a:r>
              <a:rPr lang="en-US" dirty="0"/>
              <a:t>importance dan </a:t>
            </a:r>
            <a:r>
              <a:rPr lang="en-US" dirty="0" err="1"/>
              <a:t>Informasi</a:t>
            </a:r>
            <a:r>
              <a:rPr lang="en-US" dirty="0"/>
              <a:t> </a:t>
            </a:r>
            <a:r>
              <a:rPr lang="en-US" dirty="0" err="1"/>
              <a:t>nilai</a:t>
            </a:r>
            <a:r>
              <a:rPr lang="en-US" dirty="0"/>
              <a:t> IDF </a:t>
            </a:r>
            <a:r>
              <a:rPr lang="en-US" dirty="0" err="1"/>
              <a:t>suatu</a:t>
            </a:r>
            <a:r>
              <a:rPr lang="en-US" dirty="0"/>
              <a:t> Term pada model </a:t>
            </a:r>
            <a:r>
              <a:rPr lang="en-US" dirty="0" err="1"/>
              <a:t>acuan</a:t>
            </a:r>
            <a:r>
              <a:rPr lang="en-US" dirty="0"/>
              <a:t> yang </a:t>
            </a:r>
            <a:r>
              <a:rPr lang="en-US" dirty="0" err="1"/>
              <a:t>telah</a:t>
            </a:r>
            <a:r>
              <a:rPr lang="en-US" dirty="0"/>
              <a:t> </a:t>
            </a:r>
            <a:r>
              <a:rPr lang="en-US" dirty="0" err="1"/>
              <a:t>dibangun</a:t>
            </a:r>
            <a:r>
              <a:rPr lang="en-US" dirty="0"/>
              <a:t> </a:t>
            </a:r>
            <a:r>
              <a:rPr lang="en-US" dirty="0" err="1"/>
              <a:t>menggunakan</a:t>
            </a:r>
            <a:r>
              <a:rPr lang="en-US" dirty="0"/>
              <a:t> Random Forest</a:t>
            </a:r>
          </a:p>
          <a:p>
            <a:r>
              <a:rPr lang="en-US" dirty="0"/>
              <a:t>Classifier </a:t>
            </a:r>
            <a:r>
              <a:rPr lang="en-US" dirty="0" err="1"/>
              <a:t>tersebut</a:t>
            </a:r>
            <a:endParaRPr lang="en-US" dirty="0"/>
          </a:p>
        </p:txBody>
      </p:sp>
      <p:sp>
        <p:nvSpPr>
          <p:cNvPr id="4" name="Tampungan Nomor Slide 3"/>
          <p:cNvSpPr>
            <a:spLocks noGrp="1"/>
          </p:cNvSpPr>
          <p:nvPr>
            <p:ph type="sldNum" sz="quarter" idx="5"/>
          </p:nvPr>
        </p:nvSpPr>
        <p:spPr/>
        <p:txBody>
          <a:bodyPr/>
          <a:lstStyle/>
          <a:p>
            <a:fld id="{B6BF41CE-EA5B-4964-B117-2A674C2D57FD}" type="slidenum">
              <a:rPr lang="id-ID" smtClean="0"/>
              <a:t>16</a:t>
            </a:fld>
            <a:endParaRPr lang="id-ID"/>
          </a:p>
        </p:txBody>
      </p:sp>
    </p:spTree>
    <p:extLst>
      <p:ext uri="{BB962C8B-B14F-4D97-AF65-F5344CB8AC3E}">
        <p14:creationId xmlns:p14="http://schemas.microsoft.com/office/powerpoint/2010/main" val="2133164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Seperti</a:t>
            </a:r>
            <a:r>
              <a:rPr lang="en-US" dirty="0"/>
              <a:t> yang </a:t>
            </a:r>
            <a:r>
              <a:rPr lang="en-US" dirty="0" err="1"/>
              <a:t>saya</a:t>
            </a:r>
            <a:r>
              <a:rPr lang="en-US" dirty="0"/>
              <a:t> </a:t>
            </a:r>
            <a:r>
              <a:rPr lang="en-US" dirty="0" err="1"/>
              <a:t>sudah</a:t>
            </a:r>
            <a:r>
              <a:rPr lang="en-US" dirty="0"/>
              <a:t> </a:t>
            </a:r>
            <a:r>
              <a:rPr lang="en-US" dirty="0" err="1"/>
              <a:t>jelaskan</a:t>
            </a:r>
            <a:r>
              <a:rPr lang="en-US" dirty="0"/>
              <a:t> </a:t>
            </a:r>
            <a:r>
              <a:rPr lang="en-US" dirty="0" err="1"/>
              <a:t>sebelumnya</a:t>
            </a:r>
            <a:r>
              <a:rPr lang="en-US" dirty="0"/>
              <a:t> di </a:t>
            </a:r>
            <a:r>
              <a:rPr lang="en-US" dirty="0" err="1"/>
              <a:t>telaah</a:t>
            </a:r>
            <a:r>
              <a:rPr lang="en-US" dirty="0"/>
              <a:t> </a:t>
            </a:r>
            <a:r>
              <a:rPr lang="en-US" dirty="0" err="1"/>
              <a:t>literatur</a:t>
            </a:r>
            <a:r>
              <a:rPr lang="en-US" dirty="0"/>
              <a:t>, transfer learning </a:t>
            </a:r>
            <a:r>
              <a:rPr lang="en-US" dirty="0" err="1"/>
              <a:t>merupakan</a:t>
            </a:r>
            <a:r>
              <a:rPr lang="en-US" dirty="0"/>
              <a:t> </a:t>
            </a:r>
            <a:r>
              <a:rPr lang="en-US" dirty="0" err="1"/>
              <a:t>metode</a:t>
            </a:r>
            <a:r>
              <a:rPr lang="en-US" dirty="0"/>
              <a:t> yang </a:t>
            </a:r>
            <a:r>
              <a:rPr lang="en-US" dirty="0" err="1"/>
              <a:t>menerapkan</a:t>
            </a:r>
            <a:r>
              <a:rPr lang="en-US" dirty="0"/>
              <a:t> </a:t>
            </a:r>
            <a:r>
              <a:rPr lang="en-US" dirty="0" err="1"/>
              <a:t>informasi</a:t>
            </a:r>
            <a:r>
              <a:rPr lang="en-US" dirty="0"/>
              <a:t> yang </a:t>
            </a:r>
          </a:p>
          <a:p>
            <a:r>
              <a:rPr lang="en-US" dirty="0" err="1"/>
              <a:t>Didapatkan</a:t>
            </a:r>
            <a:r>
              <a:rPr lang="en-US" dirty="0"/>
              <a:t> </a:t>
            </a:r>
            <a:r>
              <a:rPr lang="en-US" dirty="0" err="1"/>
              <a:t>dari</a:t>
            </a:r>
            <a:r>
              <a:rPr lang="en-US" dirty="0"/>
              <a:t> model yang </a:t>
            </a:r>
            <a:r>
              <a:rPr lang="en-US" dirty="0" err="1"/>
              <a:t>telah</a:t>
            </a:r>
            <a:r>
              <a:rPr lang="en-US" dirty="0"/>
              <a:t> di training </a:t>
            </a:r>
            <a:r>
              <a:rPr lang="en-US" dirty="0" err="1"/>
              <a:t>sebelumnya</a:t>
            </a:r>
            <a:r>
              <a:rPr lang="en-US" dirty="0"/>
              <a:t> </a:t>
            </a:r>
            <a:r>
              <a:rPr lang="en-US" dirty="0" err="1"/>
              <a:t>kepada</a:t>
            </a:r>
            <a:r>
              <a:rPr lang="en-US" dirty="0"/>
              <a:t> model yang </a:t>
            </a:r>
            <a:r>
              <a:rPr lang="en-US" dirty="0" err="1"/>
              <a:t>akan</a:t>
            </a:r>
            <a:r>
              <a:rPr lang="en-US" dirty="0"/>
              <a:t> </a:t>
            </a:r>
            <a:r>
              <a:rPr lang="en-US" dirty="0" err="1"/>
              <a:t>dibangun</a:t>
            </a:r>
            <a:r>
              <a:rPr lang="en-US" dirty="0"/>
              <a:t>.</a:t>
            </a:r>
          </a:p>
          <a:p>
            <a:r>
              <a:rPr lang="en-US" dirty="0" err="1"/>
              <a:t>Dianalogikan</a:t>
            </a:r>
            <a:r>
              <a:rPr lang="en-US" dirty="0"/>
              <a:t> </a:t>
            </a:r>
            <a:r>
              <a:rPr lang="en-US" dirty="0" err="1"/>
              <a:t>ketika</a:t>
            </a:r>
            <a:r>
              <a:rPr lang="en-US" dirty="0"/>
              <a:t> </a:t>
            </a:r>
            <a:r>
              <a:rPr lang="en-US" dirty="0" err="1"/>
              <a:t>kita</a:t>
            </a:r>
            <a:r>
              <a:rPr lang="en-US" dirty="0"/>
              <a:t> </a:t>
            </a:r>
            <a:r>
              <a:rPr lang="en-US" dirty="0" err="1"/>
              <a:t>belajar</a:t>
            </a:r>
            <a:r>
              <a:rPr lang="en-US" dirty="0"/>
              <a:t> naik </a:t>
            </a:r>
            <a:r>
              <a:rPr lang="en-US" dirty="0" err="1"/>
              <a:t>sepeda</a:t>
            </a:r>
            <a:r>
              <a:rPr lang="en-US" dirty="0"/>
              <a:t>, </a:t>
            </a:r>
            <a:r>
              <a:rPr lang="en-US" dirty="0" err="1"/>
              <a:t>maka</a:t>
            </a:r>
            <a:r>
              <a:rPr lang="en-US" dirty="0"/>
              <a:t> </a:t>
            </a:r>
            <a:r>
              <a:rPr lang="en-US" dirty="0" err="1"/>
              <a:t>pengetahuan</a:t>
            </a:r>
            <a:r>
              <a:rPr lang="en-US" dirty="0"/>
              <a:t> </a:t>
            </a:r>
            <a:r>
              <a:rPr lang="en-US" dirty="0" err="1"/>
              <a:t>untuk</a:t>
            </a:r>
            <a:r>
              <a:rPr lang="en-US" dirty="0"/>
              <a:t> </a:t>
            </a:r>
            <a:r>
              <a:rPr lang="en-US" dirty="0" err="1"/>
              <a:t>menyeimbangkan</a:t>
            </a:r>
            <a:r>
              <a:rPr lang="en-US" dirty="0"/>
              <a:t> </a:t>
            </a:r>
            <a:r>
              <a:rPr lang="en-US" dirty="0" err="1"/>
              <a:t>sepada</a:t>
            </a:r>
            <a:r>
              <a:rPr lang="en-US" dirty="0"/>
              <a:t> </a:t>
            </a:r>
            <a:r>
              <a:rPr lang="en-US" dirty="0" err="1"/>
              <a:t>dapat</a:t>
            </a:r>
            <a:r>
              <a:rPr lang="en-US" dirty="0"/>
              <a:t> </a:t>
            </a:r>
            <a:r>
              <a:rPr lang="en-US" dirty="0" err="1"/>
              <a:t>diterapkan</a:t>
            </a:r>
            <a:r>
              <a:rPr lang="en-US" dirty="0"/>
              <a:t> </a:t>
            </a:r>
            <a:r>
              <a:rPr lang="en-US" dirty="0" err="1"/>
              <a:t>untuk</a:t>
            </a:r>
            <a:r>
              <a:rPr lang="en-US" dirty="0"/>
              <a:t> </a:t>
            </a:r>
            <a:r>
              <a:rPr lang="en-US" dirty="0" err="1"/>
              <a:t>mengendarai</a:t>
            </a:r>
            <a:r>
              <a:rPr lang="en-US" dirty="0"/>
              <a:t> motor juga.</a:t>
            </a:r>
          </a:p>
          <a:p>
            <a:r>
              <a:rPr lang="en-US" dirty="0" err="1"/>
              <a:t>Ibaratkan</a:t>
            </a:r>
            <a:r>
              <a:rPr lang="en-US" dirty="0"/>
              <a:t> </a:t>
            </a:r>
            <a:r>
              <a:rPr lang="en-US" dirty="0" err="1"/>
              <a:t>sepada</a:t>
            </a:r>
            <a:r>
              <a:rPr lang="en-US" dirty="0"/>
              <a:t> </a:t>
            </a:r>
            <a:r>
              <a:rPr lang="en-US" dirty="0" err="1"/>
              <a:t>ini</a:t>
            </a:r>
            <a:r>
              <a:rPr lang="en-US" dirty="0"/>
              <a:t> </a:t>
            </a:r>
            <a:r>
              <a:rPr lang="en-US" dirty="0" err="1"/>
              <a:t>merupakan</a:t>
            </a:r>
            <a:r>
              <a:rPr lang="en-US" dirty="0"/>
              <a:t> model random forest yang </a:t>
            </a:r>
            <a:r>
              <a:rPr lang="en-US" dirty="0" err="1"/>
              <a:t>telah</a:t>
            </a:r>
            <a:r>
              <a:rPr lang="en-US" dirty="0"/>
              <a:t> </a:t>
            </a:r>
            <a:r>
              <a:rPr lang="en-US" dirty="0" err="1"/>
              <a:t>ditraining</a:t>
            </a:r>
            <a:r>
              <a:rPr lang="en-US" dirty="0"/>
              <a:t> pada </a:t>
            </a:r>
            <a:r>
              <a:rPr lang="en-US" dirty="0" err="1"/>
              <a:t>penelitian</a:t>
            </a:r>
            <a:r>
              <a:rPr lang="en-US" dirty="0"/>
              <a:t> </a:t>
            </a:r>
            <a:r>
              <a:rPr lang="en-US" dirty="0" err="1"/>
              <a:t>ini</a:t>
            </a:r>
            <a:r>
              <a:rPr lang="en-US" dirty="0"/>
              <a:t> yang </a:t>
            </a:r>
            <a:r>
              <a:rPr lang="en-US" dirty="0" err="1"/>
              <a:t>akan</a:t>
            </a:r>
            <a:r>
              <a:rPr lang="en-US" dirty="0"/>
              <a:t> </a:t>
            </a:r>
            <a:r>
              <a:rPr lang="en-US" dirty="0" err="1"/>
              <a:t>diambil</a:t>
            </a:r>
            <a:r>
              <a:rPr lang="en-US" dirty="0"/>
              <a:t> </a:t>
            </a:r>
            <a:r>
              <a:rPr lang="en-US" dirty="0" err="1"/>
              <a:t>informasi</a:t>
            </a:r>
            <a:r>
              <a:rPr lang="en-US" dirty="0"/>
              <a:t> </a:t>
            </a:r>
            <a:r>
              <a:rPr lang="en-US" dirty="0" err="1"/>
              <a:t>atau</a:t>
            </a:r>
            <a:r>
              <a:rPr lang="en-US" dirty="0"/>
              <a:t> </a:t>
            </a:r>
            <a:r>
              <a:rPr lang="en-US" dirty="0" err="1"/>
              <a:t>knowledgenya</a:t>
            </a:r>
            <a:endParaRPr lang="en-US" dirty="0"/>
          </a:p>
          <a:p>
            <a:r>
              <a:rPr lang="en-US" dirty="0" err="1"/>
              <a:t>Untuk</a:t>
            </a:r>
            <a:r>
              <a:rPr lang="en-US" dirty="0"/>
              <a:t> model yang </a:t>
            </a:r>
            <a:r>
              <a:rPr lang="en-US" dirty="0" err="1"/>
              <a:t>akan</a:t>
            </a:r>
            <a:r>
              <a:rPr lang="en-US" dirty="0"/>
              <a:t> </a:t>
            </a:r>
            <a:r>
              <a:rPr lang="en-US" dirty="0" err="1"/>
              <a:t>dibangun</a:t>
            </a:r>
            <a:r>
              <a:rPr lang="en-US" dirty="0"/>
              <a:t> </a:t>
            </a:r>
            <a:r>
              <a:rPr lang="en-US" dirty="0" err="1"/>
              <a:t>selanjutnya</a:t>
            </a:r>
            <a:endParaRPr lang="en-US" dirty="0"/>
          </a:p>
        </p:txBody>
      </p:sp>
      <p:sp>
        <p:nvSpPr>
          <p:cNvPr id="4" name="Tampungan Nomor Slide 3"/>
          <p:cNvSpPr>
            <a:spLocks noGrp="1"/>
          </p:cNvSpPr>
          <p:nvPr>
            <p:ph type="sldNum" sz="quarter" idx="5"/>
          </p:nvPr>
        </p:nvSpPr>
        <p:spPr/>
        <p:txBody>
          <a:bodyPr/>
          <a:lstStyle/>
          <a:p>
            <a:fld id="{B6BF41CE-EA5B-4964-B117-2A674C2D57FD}" type="slidenum">
              <a:rPr lang="id-ID" smtClean="0"/>
              <a:t>18</a:t>
            </a:fld>
            <a:endParaRPr lang="id-ID"/>
          </a:p>
        </p:txBody>
      </p:sp>
    </p:spTree>
    <p:extLst>
      <p:ext uri="{BB962C8B-B14F-4D97-AF65-F5344CB8AC3E}">
        <p14:creationId xmlns:p14="http://schemas.microsoft.com/office/powerpoint/2010/main" val="2645464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Skenario</a:t>
            </a:r>
            <a:r>
              <a:rPr lang="en-US" dirty="0"/>
              <a:t> yang </a:t>
            </a:r>
            <a:r>
              <a:rPr lang="en-US" dirty="0" err="1"/>
              <a:t>saya</a:t>
            </a:r>
            <a:r>
              <a:rPr lang="en-US" dirty="0"/>
              <a:t> </a:t>
            </a:r>
            <a:r>
              <a:rPr lang="en-US" dirty="0" err="1"/>
              <a:t>terapkan</a:t>
            </a:r>
            <a:r>
              <a:rPr lang="en-US" dirty="0"/>
              <a:t> </a:t>
            </a:r>
            <a:r>
              <a:rPr lang="en-US" dirty="0" err="1"/>
              <a:t>adalah</a:t>
            </a:r>
            <a:r>
              <a:rPr lang="en-US" dirty="0"/>
              <a:t> </a:t>
            </a:r>
            <a:r>
              <a:rPr lang="en-US" dirty="0" err="1"/>
              <a:t>berdasarkan</a:t>
            </a:r>
            <a:r>
              <a:rPr lang="en-US" dirty="0"/>
              <a:t> </a:t>
            </a:r>
            <a:r>
              <a:rPr lang="en-US" dirty="0" err="1"/>
              <a:t>informasi</a:t>
            </a:r>
            <a:r>
              <a:rPr lang="en-US" dirty="0"/>
              <a:t> / knowledge </a:t>
            </a:r>
            <a:r>
              <a:rPr lang="en-US" dirty="0" err="1"/>
              <a:t>apa</a:t>
            </a:r>
            <a:r>
              <a:rPr lang="en-US" dirty="0"/>
              <a:t> </a:t>
            </a:r>
            <a:r>
              <a:rPr lang="en-US" dirty="0" err="1"/>
              <a:t>saja</a:t>
            </a:r>
            <a:r>
              <a:rPr lang="en-US" dirty="0"/>
              <a:t> yang </a:t>
            </a:r>
            <a:r>
              <a:rPr lang="en-US" dirty="0" err="1"/>
              <a:t>saya</a:t>
            </a:r>
            <a:r>
              <a:rPr lang="en-US" dirty="0"/>
              <a:t> </a:t>
            </a:r>
            <a:r>
              <a:rPr lang="en-US" dirty="0" err="1"/>
              <a:t>terapkan</a:t>
            </a:r>
            <a:r>
              <a:rPr lang="en-US" dirty="0"/>
              <a:t> </a:t>
            </a:r>
            <a:r>
              <a:rPr lang="en-US" dirty="0" err="1"/>
              <a:t>dari</a:t>
            </a:r>
            <a:r>
              <a:rPr lang="en-US" dirty="0"/>
              <a:t> model </a:t>
            </a:r>
            <a:r>
              <a:rPr lang="en-US" dirty="0" err="1"/>
              <a:t>acuan</a:t>
            </a:r>
            <a:r>
              <a:rPr lang="en-US" dirty="0"/>
              <a:t> </a:t>
            </a:r>
            <a:r>
              <a:rPr lang="en-US" dirty="0" err="1"/>
              <a:t>ke</a:t>
            </a:r>
            <a:r>
              <a:rPr lang="en-US" dirty="0"/>
              <a:t> model </a:t>
            </a:r>
            <a:r>
              <a:rPr lang="en-US" dirty="0" err="1"/>
              <a:t>baru</a:t>
            </a:r>
            <a:endParaRPr lang="en-US" dirty="0"/>
          </a:p>
          <a:p>
            <a:r>
              <a:rPr lang="en-US" dirty="0" err="1"/>
              <a:t>Informasi</a:t>
            </a:r>
            <a:r>
              <a:rPr lang="en-US" dirty="0"/>
              <a:t> / knowledge yang </a:t>
            </a:r>
            <a:r>
              <a:rPr lang="en-US" dirty="0" err="1"/>
              <a:t>saya</a:t>
            </a:r>
            <a:r>
              <a:rPr lang="en-US" dirty="0"/>
              <a:t> </a:t>
            </a:r>
            <a:r>
              <a:rPr lang="en-US" dirty="0" err="1"/>
              <a:t>terapkan</a:t>
            </a:r>
            <a:r>
              <a:rPr lang="en-US" dirty="0"/>
              <a:t> </a:t>
            </a:r>
            <a:r>
              <a:rPr lang="en-US" dirty="0" err="1"/>
              <a:t>antara</a:t>
            </a:r>
            <a:r>
              <a:rPr lang="en-US" dirty="0"/>
              <a:t> lain </a:t>
            </a:r>
            <a:r>
              <a:rPr lang="en-US" dirty="0" err="1"/>
              <a:t>adalah</a:t>
            </a:r>
            <a:r>
              <a:rPr lang="en-US" dirty="0"/>
              <a:t> …</a:t>
            </a:r>
          </a:p>
        </p:txBody>
      </p:sp>
      <p:sp>
        <p:nvSpPr>
          <p:cNvPr id="4" name="Tampungan Nomor Slide 3"/>
          <p:cNvSpPr>
            <a:spLocks noGrp="1"/>
          </p:cNvSpPr>
          <p:nvPr>
            <p:ph type="sldNum" sz="quarter" idx="5"/>
          </p:nvPr>
        </p:nvSpPr>
        <p:spPr/>
        <p:txBody>
          <a:bodyPr/>
          <a:lstStyle/>
          <a:p>
            <a:fld id="{B6BF41CE-EA5B-4964-B117-2A674C2D57FD}" type="slidenum">
              <a:rPr lang="id-ID" smtClean="0"/>
              <a:t>19</a:t>
            </a:fld>
            <a:endParaRPr lang="id-ID"/>
          </a:p>
        </p:txBody>
      </p:sp>
    </p:spTree>
    <p:extLst>
      <p:ext uri="{BB962C8B-B14F-4D97-AF65-F5344CB8AC3E}">
        <p14:creationId xmlns:p14="http://schemas.microsoft.com/office/powerpoint/2010/main" val="3379167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Model Random Forest yang </a:t>
            </a:r>
            <a:r>
              <a:rPr lang="en-US" dirty="0" err="1"/>
              <a:t>telah</a:t>
            </a:r>
            <a:r>
              <a:rPr lang="en-US" dirty="0"/>
              <a:t> </a:t>
            </a:r>
            <a:r>
              <a:rPr lang="en-US" dirty="0" err="1"/>
              <a:t>ditraining</a:t>
            </a:r>
            <a:r>
              <a:rPr lang="en-US" dirty="0"/>
              <a:t> </a:t>
            </a:r>
            <a:r>
              <a:rPr lang="en-US" dirty="0" err="1"/>
              <a:t>sebelumnya</a:t>
            </a:r>
            <a:r>
              <a:rPr lang="en-US" dirty="0"/>
              <a:t> </a:t>
            </a:r>
            <a:r>
              <a:rPr lang="en-US" dirty="0" err="1"/>
              <a:t>dapat</a:t>
            </a:r>
            <a:r>
              <a:rPr lang="en-US" dirty="0"/>
              <a:t> </a:t>
            </a:r>
            <a:r>
              <a:rPr lang="en-US" dirty="0" err="1"/>
              <a:t>didapatkan</a:t>
            </a:r>
            <a:r>
              <a:rPr lang="en-US" dirty="0"/>
              <a:t> </a:t>
            </a:r>
            <a:r>
              <a:rPr lang="en-US" dirty="0" err="1"/>
              <a:t>informasinya</a:t>
            </a:r>
            <a:r>
              <a:rPr lang="en-US" dirty="0"/>
              <a:t> </a:t>
            </a:r>
            <a:r>
              <a:rPr lang="en-US" dirty="0" err="1"/>
              <a:t>mengenai</a:t>
            </a:r>
            <a:endParaRPr lang="en-US" dirty="0"/>
          </a:p>
          <a:p>
            <a:r>
              <a:rPr lang="en-US" dirty="0"/>
              <a:t>Fitur </a:t>
            </a:r>
            <a:r>
              <a:rPr lang="en-US" dirty="0" err="1"/>
              <a:t>atau</a:t>
            </a:r>
            <a:r>
              <a:rPr lang="en-US" dirty="0"/>
              <a:t> term </a:t>
            </a:r>
            <a:r>
              <a:rPr lang="en-US" dirty="0" err="1"/>
              <a:t>apa</a:t>
            </a:r>
            <a:r>
              <a:rPr lang="en-US" dirty="0"/>
              <a:t> </a:t>
            </a:r>
            <a:r>
              <a:rPr lang="en-US" dirty="0" err="1"/>
              <a:t>saja</a:t>
            </a:r>
            <a:r>
              <a:rPr lang="en-US" dirty="0"/>
              <a:t> yang </a:t>
            </a:r>
            <a:r>
              <a:rPr lang="en-US" dirty="0" err="1"/>
              <a:t>nilai</a:t>
            </a:r>
            <a:r>
              <a:rPr lang="en-US" dirty="0"/>
              <a:t> </a:t>
            </a:r>
            <a:r>
              <a:rPr lang="en-US" dirty="0" err="1"/>
              <a:t>feature_importance</a:t>
            </a:r>
            <a:r>
              <a:rPr lang="en-US" dirty="0"/>
              <a:t> </a:t>
            </a:r>
            <a:r>
              <a:rPr lang="en-US" dirty="0" err="1"/>
              <a:t>nya</a:t>
            </a:r>
            <a:r>
              <a:rPr lang="en-US" dirty="0"/>
              <a:t> &gt; 0 </a:t>
            </a:r>
            <a:r>
              <a:rPr lang="en-US" dirty="0" err="1"/>
              <a:t>atau</a:t>
            </a:r>
            <a:r>
              <a:rPr lang="en-US" dirty="0"/>
              <a:t> yang </a:t>
            </a:r>
            <a:r>
              <a:rPr lang="en-US" dirty="0" err="1"/>
              <a:t>dinggap</a:t>
            </a:r>
            <a:r>
              <a:rPr lang="en-US" dirty="0"/>
              <a:t> </a:t>
            </a:r>
            <a:r>
              <a:rPr lang="en-US" dirty="0" err="1"/>
              <a:t>penting</a:t>
            </a:r>
            <a:r>
              <a:rPr lang="en-US" dirty="0"/>
              <a:t> </a:t>
            </a:r>
            <a:r>
              <a:rPr lang="en-US" dirty="0" err="1"/>
              <a:t>untuk</a:t>
            </a:r>
            <a:r>
              <a:rPr lang="en-US" dirty="0"/>
              <a:t> </a:t>
            </a:r>
          </a:p>
          <a:p>
            <a:r>
              <a:rPr lang="en-US" dirty="0" err="1"/>
              <a:t>Membangun</a:t>
            </a:r>
            <a:r>
              <a:rPr lang="en-US" dirty="0"/>
              <a:t> model. </a:t>
            </a:r>
            <a:r>
              <a:rPr lang="en-US" dirty="0" err="1"/>
              <a:t>Sehingga</a:t>
            </a:r>
            <a:r>
              <a:rPr lang="en-US" dirty="0"/>
              <a:t> pada uji </a:t>
            </a:r>
            <a:r>
              <a:rPr lang="en-US" dirty="0" err="1"/>
              <a:t>coba</a:t>
            </a:r>
            <a:r>
              <a:rPr lang="en-US" dirty="0"/>
              <a:t> </a:t>
            </a:r>
            <a:r>
              <a:rPr lang="en-US" dirty="0" err="1"/>
              <a:t>ini</a:t>
            </a:r>
            <a:r>
              <a:rPr lang="en-US" dirty="0"/>
              <a:t> </a:t>
            </a:r>
            <a:r>
              <a:rPr lang="en-US" dirty="0" err="1"/>
              <a:t>fitur</a:t>
            </a:r>
            <a:r>
              <a:rPr lang="en-US" dirty="0"/>
              <a:t> </a:t>
            </a:r>
            <a:r>
              <a:rPr lang="en-US" dirty="0" err="1"/>
              <a:t>atau</a:t>
            </a:r>
            <a:r>
              <a:rPr lang="en-US" dirty="0"/>
              <a:t> term yang </a:t>
            </a:r>
            <a:r>
              <a:rPr lang="en-US" dirty="0" err="1"/>
              <a:t>mempunyai</a:t>
            </a:r>
            <a:r>
              <a:rPr lang="en-US" dirty="0"/>
              <a:t> feature importance yang </a:t>
            </a:r>
            <a:r>
              <a:rPr lang="en-US" dirty="0" err="1"/>
              <a:t>tidak</a:t>
            </a:r>
            <a:r>
              <a:rPr lang="en-US" dirty="0"/>
              <a:t> </a:t>
            </a:r>
            <a:r>
              <a:rPr lang="en-US" dirty="0" err="1"/>
              <a:t>lebih</a:t>
            </a:r>
            <a:endParaRPr lang="en-US" dirty="0"/>
          </a:p>
          <a:p>
            <a:r>
              <a:rPr lang="en-US" dirty="0" err="1"/>
              <a:t>Besar</a:t>
            </a:r>
            <a:r>
              <a:rPr lang="en-US" dirty="0"/>
              <a:t> </a:t>
            </a:r>
            <a:r>
              <a:rPr lang="en-US" dirty="0" err="1"/>
              <a:t>dari</a:t>
            </a:r>
            <a:r>
              <a:rPr lang="en-US" dirty="0"/>
              <a:t> </a:t>
            </a:r>
            <a:r>
              <a:rPr lang="en-US" dirty="0" err="1"/>
              <a:t>nol</a:t>
            </a:r>
            <a:r>
              <a:rPr lang="en-US" dirty="0"/>
              <a:t> </a:t>
            </a:r>
            <a:r>
              <a:rPr lang="en-US" dirty="0" err="1"/>
              <a:t>tidak</a:t>
            </a:r>
            <a:r>
              <a:rPr lang="en-US" dirty="0"/>
              <a:t> </a:t>
            </a:r>
            <a:r>
              <a:rPr lang="en-US" dirty="0" err="1"/>
              <a:t>dimasukkan</a:t>
            </a:r>
            <a:r>
              <a:rPr lang="en-US" dirty="0"/>
              <a:t> </a:t>
            </a:r>
            <a:r>
              <a:rPr lang="en-US" dirty="0" err="1"/>
              <a:t>untuk</a:t>
            </a:r>
            <a:r>
              <a:rPr lang="en-US" dirty="0"/>
              <a:t> </a:t>
            </a:r>
            <a:r>
              <a:rPr lang="en-US" dirty="0" err="1"/>
              <a:t>membangun</a:t>
            </a:r>
            <a:r>
              <a:rPr lang="en-US" dirty="0"/>
              <a:t> model </a:t>
            </a:r>
            <a:r>
              <a:rPr lang="en-US" dirty="0" err="1"/>
              <a:t>selanjutnya</a:t>
            </a:r>
            <a:r>
              <a:rPr lang="en-US" dirty="0"/>
              <a:t>.</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21</a:t>
            </a:fld>
            <a:endParaRPr lang="id-ID"/>
          </a:p>
        </p:txBody>
      </p:sp>
    </p:spTree>
    <p:extLst>
      <p:ext uri="{BB962C8B-B14F-4D97-AF65-F5344CB8AC3E}">
        <p14:creationId xmlns:p14="http://schemas.microsoft.com/office/powerpoint/2010/main" val="2220694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Skenario</a:t>
            </a:r>
            <a:r>
              <a:rPr lang="en-US" dirty="0"/>
              <a:t> Feature Importance Yang </a:t>
            </a:r>
            <a:r>
              <a:rPr lang="en-US" dirty="0" err="1"/>
              <a:t>diterapkan</a:t>
            </a:r>
            <a:r>
              <a:rPr lang="en-US" dirty="0"/>
              <a:t> </a:t>
            </a:r>
            <a:r>
              <a:rPr lang="en-US" dirty="0" err="1"/>
              <a:t>antara</a:t>
            </a:r>
            <a:r>
              <a:rPr lang="en-US" dirty="0"/>
              <a:t> lain </a:t>
            </a:r>
            <a:r>
              <a:rPr lang="en-US" dirty="0" err="1"/>
              <a:t>adalah</a:t>
            </a:r>
            <a:r>
              <a:rPr lang="en-US" dirty="0"/>
              <a:t> </a:t>
            </a:r>
            <a:r>
              <a:rPr lang="en-US" dirty="0" err="1"/>
              <a:t>dengan</a:t>
            </a:r>
            <a:r>
              <a:rPr lang="en-US" dirty="0"/>
              <a:t> </a:t>
            </a:r>
            <a:r>
              <a:rPr lang="en-US" dirty="0" err="1"/>
              <a:t>menggunakan</a:t>
            </a:r>
            <a:r>
              <a:rPr lang="en-US" dirty="0"/>
              <a:t> </a:t>
            </a:r>
          </a:p>
          <a:p>
            <a:r>
              <a:rPr lang="en-US" dirty="0"/>
              <a:t>Dataset </a:t>
            </a:r>
            <a:r>
              <a:rPr lang="en-US" dirty="0" err="1"/>
              <a:t>interseksi</a:t>
            </a:r>
            <a:r>
              <a:rPr lang="en-US" dirty="0"/>
              <a:t> : </a:t>
            </a:r>
            <a:r>
              <a:rPr lang="en-US" dirty="0" err="1"/>
              <a:t>maksud</a:t>
            </a:r>
            <a:r>
              <a:rPr lang="en-US" dirty="0"/>
              <a:t> </a:t>
            </a:r>
            <a:r>
              <a:rPr lang="en-US" dirty="0" err="1"/>
              <a:t>dari</a:t>
            </a:r>
            <a:r>
              <a:rPr lang="en-US" dirty="0"/>
              <a:t> dataset </a:t>
            </a:r>
            <a:r>
              <a:rPr lang="en-US" dirty="0" err="1"/>
              <a:t>interseksi</a:t>
            </a:r>
            <a:r>
              <a:rPr lang="en-US" dirty="0"/>
              <a:t> </a:t>
            </a:r>
            <a:r>
              <a:rPr lang="en-US" dirty="0" err="1"/>
              <a:t>adalah</a:t>
            </a:r>
            <a:r>
              <a:rPr lang="en-US" dirty="0"/>
              <a:t> </a:t>
            </a:r>
            <a:r>
              <a:rPr lang="en-US" dirty="0" err="1"/>
              <a:t>hanya</a:t>
            </a:r>
            <a:r>
              <a:rPr lang="en-US" dirty="0"/>
              <a:t> </a:t>
            </a:r>
            <a:r>
              <a:rPr lang="en-US" dirty="0" err="1"/>
              <a:t>menggunakan</a:t>
            </a:r>
            <a:r>
              <a:rPr lang="en-US" dirty="0"/>
              <a:t> </a:t>
            </a:r>
            <a:r>
              <a:rPr lang="en-US" dirty="0" err="1"/>
              <a:t>fitur</a:t>
            </a:r>
            <a:r>
              <a:rPr lang="en-US" dirty="0"/>
              <a:t> </a:t>
            </a:r>
            <a:r>
              <a:rPr lang="en-US" dirty="0" err="1"/>
              <a:t>atau</a:t>
            </a:r>
            <a:r>
              <a:rPr lang="en-US" dirty="0"/>
              <a:t> term</a:t>
            </a:r>
          </a:p>
          <a:p>
            <a:r>
              <a:rPr lang="en-US" dirty="0"/>
              <a:t>Yang </a:t>
            </a:r>
            <a:r>
              <a:rPr lang="en-US" dirty="0" err="1"/>
              <a:t>terdapat</a:t>
            </a:r>
            <a:r>
              <a:rPr lang="en-US" dirty="0"/>
              <a:t> di </a:t>
            </a:r>
            <a:r>
              <a:rPr lang="en-US" dirty="0" err="1"/>
              <a:t>kedua</a:t>
            </a:r>
            <a:r>
              <a:rPr lang="en-US" dirty="0"/>
              <a:t> dataset </a:t>
            </a:r>
            <a:r>
              <a:rPr lang="en-US" dirty="0" err="1"/>
              <a:t>yaitu</a:t>
            </a:r>
            <a:r>
              <a:rPr lang="en-US" dirty="0"/>
              <a:t> model </a:t>
            </a:r>
            <a:r>
              <a:rPr lang="en-US" dirty="0" err="1"/>
              <a:t>acuan</a:t>
            </a:r>
            <a:r>
              <a:rPr lang="en-US" dirty="0"/>
              <a:t> dan model yang </a:t>
            </a:r>
            <a:r>
              <a:rPr lang="en-US" dirty="0" err="1"/>
              <a:t>akan</a:t>
            </a:r>
            <a:r>
              <a:rPr lang="en-US" dirty="0"/>
              <a:t> </a:t>
            </a:r>
            <a:r>
              <a:rPr lang="en-US" dirty="0" err="1"/>
              <a:t>dibangun</a:t>
            </a:r>
            <a:r>
              <a:rPr lang="en-US" dirty="0"/>
              <a:t> dan </a:t>
            </a:r>
            <a:r>
              <a:rPr lang="en-US" dirty="0" err="1"/>
              <a:t>hanya</a:t>
            </a:r>
            <a:r>
              <a:rPr lang="en-US" dirty="0"/>
              <a:t> </a:t>
            </a:r>
            <a:r>
              <a:rPr lang="en-US" dirty="0" err="1"/>
              <a:t>menggunakan</a:t>
            </a:r>
            <a:endParaRPr lang="en-US" dirty="0"/>
          </a:p>
          <a:p>
            <a:r>
              <a:rPr lang="en-US" dirty="0"/>
              <a:t>Term </a:t>
            </a:r>
            <a:r>
              <a:rPr lang="en-US" dirty="0" err="1"/>
              <a:t>dengan</a:t>
            </a:r>
            <a:r>
              <a:rPr lang="en-US" dirty="0"/>
              <a:t> </a:t>
            </a:r>
            <a:r>
              <a:rPr lang="en-US" dirty="0" err="1"/>
              <a:t>nilai</a:t>
            </a:r>
            <a:r>
              <a:rPr lang="en-US" dirty="0"/>
              <a:t> feature importance </a:t>
            </a:r>
            <a:r>
              <a:rPr lang="en-US" dirty="0" err="1"/>
              <a:t>nya</a:t>
            </a:r>
            <a:r>
              <a:rPr lang="en-US" dirty="0"/>
              <a:t> </a:t>
            </a:r>
            <a:r>
              <a:rPr lang="en-US" dirty="0" err="1"/>
              <a:t>lebih</a:t>
            </a:r>
            <a:r>
              <a:rPr lang="en-US" dirty="0"/>
              <a:t> </a:t>
            </a:r>
            <a:r>
              <a:rPr lang="en-US" dirty="0" err="1"/>
              <a:t>dari</a:t>
            </a:r>
            <a:r>
              <a:rPr lang="en-US" dirty="0"/>
              <a:t> </a:t>
            </a:r>
            <a:r>
              <a:rPr lang="en-US" dirty="0" err="1"/>
              <a:t>nol</a:t>
            </a:r>
            <a:r>
              <a:rPr lang="en-US" dirty="0"/>
              <a:t> </a:t>
            </a:r>
          </a:p>
          <a:p>
            <a:endParaRPr lang="en-US" dirty="0"/>
          </a:p>
          <a:p>
            <a:r>
              <a:rPr lang="en-US" dirty="0"/>
              <a:t>Lalu juga </a:t>
            </a:r>
            <a:r>
              <a:rPr lang="en-US" dirty="0" err="1"/>
              <a:t>menggunakan</a:t>
            </a:r>
            <a:r>
              <a:rPr lang="en-US" dirty="0"/>
              <a:t> dataset </a:t>
            </a:r>
            <a:r>
              <a:rPr lang="en-US" dirty="0" err="1"/>
              <a:t>seleksi</a:t>
            </a:r>
            <a:endParaRPr lang="en-US" dirty="0"/>
          </a:p>
          <a:p>
            <a:r>
              <a:rPr lang="en-US" dirty="0" err="1"/>
              <a:t>Maksud</a:t>
            </a:r>
            <a:r>
              <a:rPr lang="en-US" dirty="0"/>
              <a:t> </a:t>
            </a:r>
            <a:r>
              <a:rPr lang="en-US" dirty="0" err="1"/>
              <a:t>dari</a:t>
            </a:r>
            <a:r>
              <a:rPr lang="en-US" dirty="0"/>
              <a:t> dataset </a:t>
            </a:r>
            <a:r>
              <a:rPr lang="en-US" dirty="0" err="1"/>
              <a:t>seleksi</a:t>
            </a:r>
            <a:r>
              <a:rPr lang="en-US" dirty="0"/>
              <a:t> </a:t>
            </a:r>
            <a:r>
              <a:rPr lang="en-US" dirty="0" err="1"/>
              <a:t>adalah</a:t>
            </a:r>
            <a:r>
              <a:rPr lang="en-US" dirty="0"/>
              <a:t> Jika </a:t>
            </a:r>
            <a:r>
              <a:rPr lang="en-US" dirty="0" err="1"/>
              <a:t>ada</a:t>
            </a:r>
            <a:r>
              <a:rPr lang="en-US" dirty="0"/>
              <a:t> </a:t>
            </a:r>
            <a:r>
              <a:rPr lang="en-US" dirty="0" err="1"/>
              <a:t>fitur</a:t>
            </a:r>
            <a:r>
              <a:rPr lang="en-US" dirty="0"/>
              <a:t> pada data train yang </a:t>
            </a:r>
            <a:r>
              <a:rPr lang="en-US" dirty="0" err="1"/>
              <a:t>akan</a:t>
            </a:r>
            <a:r>
              <a:rPr lang="en-US" dirty="0"/>
              <a:t> </a:t>
            </a:r>
            <a:r>
              <a:rPr lang="en-US" dirty="0" err="1"/>
              <a:t>dibangun</a:t>
            </a:r>
            <a:r>
              <a:rPr lang="en-US" dirty="0"/>
              <a:t> yang </a:t>
            </a:r>
            <a:r>
              <a:rPr lang="en-US" dirty="0" err="1"/>
              <a:t>terdapat</a:t>
            </a:r>
            <a:r>
              <a:rPr lang="en-US" dirty="0"/>
              <a:t> pada list </a:t>
            </a:r>
            <a:r>
              <a:rPr lang="en-US" dirty="0" err="1"/>
              <a:t>fitur</a:t>
            </a:r>
            <a:r>
              <a:rPr lang="en-US" dirty="0"/>
              <a:t> model </a:t>
            </a:r>
            <a:r>
              <a:rPr lang="en-US" dirty="0" err="1"/>
              <a:t>acuan</a:t>
            </a:r>
            <a:r>
              <a:rPr lang="en-US" dirty="0"/>
              <a:t> </a:t>
            </a:r>
          </a:p>
          <a:p>
            <a:r>
              <a:rPr lang="en-US" dirty="0"/>
              <a:t>Dan </a:t>
            </a:r>
            <a:r>
              <a:rPr lang="en-US" dirty="0" err="1"/>
              <a:t>Tidak</a:t>
            </a:r>
            <a:r>
              <a:rPr lang="en-US" dirty="0"/>
              <a:t> </a:t>
            </a:r>
            <a:r>
              <a:rPr lang="en-US" dirty="0" err="1"/>
              <a:t>memiliki</a:t>
            </a:r>
            <a:r>
              <a:rPr lang="en-US" dirty="0"/>
              <a:t> </a:t>
            </a:r>
            <a:r>
              <a:rPr lang="en-US" dirty="0" err="1"/>
              <a:t>nilai</a:t>
            </a:r>
            <a:r>
              <a:rPr lang="en-US" dirty="0"/>
              <a:t> feature importance &gt; 0 </a:t>
            </a:r>
            <a:r>
              <a:rPr lang="en-US" dirty="0" err="1"/>
              <a:t>maka</a:t>
            </a:r>
            <a:r>
              <a:rPr lang="en-US" dirty="0"/>
              <a:t> </a:t>
            </a:r>
            <a:r>
              <a:rPr lang="en-US" dirty="0" err="1"/>
              <a:t>fitur</a:t>
            </a:r>
            <a:r>
              <a:rPr lang="en-US" dirty="0"/>
              <a:t> </a:t>
            </a:r>
            <a:r>
              <a:rPr lang="en-US" dirty="0" err="1"/>
              <a:t>tersebut</a:t>
            </a:r>
            <a:r>
              <a:rPr lang="en-US" dirty="0"/>
              <a:t> </a:t>
            </a:r>
            <a:r>
              <a:rPr lang="en-US" dirty="0" err="1"/>
              <a:t>tidak</a:t>
            </a:r>
            <a:r>
              <a:rPr lang="en-US" dirty="0"/>
              <a:t> </a:t>
            </a:r>
            <a:r>
              <a:rPr lang="en-US" dirty="0" err="1"/>
              <a:t>digunakan</a:t>
            </a:r>
            <a:endParaRPr lang="en-US" dirty="0"/>
          </a:p>
          <a:p>
            <a:endParaRPr lang="en-US" dirty="0"/>
          </a:p>
          <a:p>
            <a:r>
              <a:rPr lang="en-US" dirty="0"/>
              <a:t>Dataset yang </a:t>
            </a:r>
            <a:r>
              <a:rPr lang="en-US" dirty="0" err="1"/>
              <a:t>digunakan</a:t>
            </a:r>
            <a:r>
              <a:rPr lang="en-US" dirty="0"/>
              <a:t> </a:t>
            </a:r>
            <a:r>
              <a:rPr lang="en-US" dirty="0" err="1"/>
              <a:t>adalah</a:t>
            </a:r>
            <a:endParaRPr lang="en-US" dirty="0"/>
          </a:p>
          <a:p>
            <a:r>
              <a:rPr lang="en-US" dirty="0"/>
              <a:t>Amazon </a:t>
            </a:r>
            <a:r>
              <a:rPr lang="en-US" dirty="0" err="1"/>
              <a:t>sebagai</a:t>
            </a:r>
            <a:r>
              <a:rPr lang="en-US" dirty="0"/>
              <a:t> model </a:t>
            </a:r>
            <a:r>
              <a:rPr lang="en-US" dirty="0" err="1"/>
              <a:t>acuan</a:t>
            </a:r>
            <a:r>
              <a:rPr lang="en-US" dirty="0"/>
              <a:t> </a:t>
            </a:r>
            <a:r>
              <a:rPr lang="en-US" dirty="0" err="1"/>
              <a:t>serta</a:t>
            </a:r>
            <a:r>
              <a:rPr lang="en-US" dirty="0"/>
              <a:t> Yelp dan IMDB </a:t>
            </a:r>
            <a:r>
              <a:rPr lang="en-US" dirty="0" err="1"/>
              <a:t>sebagai</a:t>
            </a:r>
            <a:r>
              <a:rPr lang="en-US" dirty="0"/>
              <a:t> dataset </a:t>
            </a:r>
            <a:r>
              <a:rPr lang="en-US" dirty="0" err="1"/>
              <a:t>untuk</a:t>
            </a:r>
            <a:r>
              <a:rPr lang="en-US" dirty="0"/>
              <a:t> </a:t>
            </a:r>
            <a:r>
              <a:rPr lang="en-US" dirty="0" err="1"/>
              <a:t>membangun</a:t>
            </a:r>
            <a:r>
              <a:rPr lang="en-US" dirty="0"/>
              <a:t> model</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22</a:t>
            </a:fld>
            <a:endParaRPr lang="id-ID"/>
          </a:p>
        </p:txBody>
      </p:sp>
    </p:spTree>
    <p:extLst>
      <p:ext uri="{BB962C8B-B14F-4D97-AF65-F5344CB8AC3E}">
        <p14:creationId xmlns:p14="http://schemas.microsoft.com/office/powerpoint/2010/main" val="1908850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Dari </a:t>
            </a:r>
            <a:r>
              <a:rPr lang="en-US" dirty="0" err="1"/>
              <a:t>sini</a:t>
            </a:r>
            <a:r>
              <a:rPr lang="en-US" dirty="0"/>
              <a:t> </a:t>
            </a:r>
            <a:r>
              <a:rPr lang="en-US" dirty="0" err="1"/>
              <a:t>terlihat</a:t>
            </a:r>
            <a:r>
              <a:rPr lang="en-US" dirty="0"/>
              <a:t> </a:t>
            </a:r>
            <a:r>
              <a:rPr lang="en-US" dirty="0" err="1"/>
              <a:t>bahwa</a:t>
            </a:r>
            <a:r>
              <a:rPr lang="en-US" dirty="0"/>
              <a:t> </a:t>
            </a:r>
            <a:r>
              <a:rPr lang="en-US" dirty="0" err="1"/>
              <a:t>jika</a:t>
            </a:r>
            <a:r>
              <a:rPr lang="en-US" dirty="0"/>
              <a:t> </a:t>
            </a:r>
            <a:r>
              <a:rPr lang="en-US" dirty="0" err="1"/>
              <a:t>kita</a:t>
            </a:r>
            <a:r>
              <a:rPr lang="en-US" dirty="0"/>
              <a:t> </a:t>
            </a:r>
            <a:r>
              <a:rPr lang="en-US" dirty="0" err="1"/>
              <a:t>menerapkan</a:t>
            </a:r>
            <a:r>
              <a:rPr lang="en-US" dirty="0"/>
              <a:t> transfer learning </a:t>
            </a:r>
            <a:r>
              <a:rPr lang="en-US" dirty="0" err="1"/>
              <a:t>dengan</a:t>
            </a:r>
            <a:r>
              <a:rPr lang="en-US" dirty="0"/>
              <a:t> </a:t>
            </a:r>
            <a:r>
              <a:rPr lang="en-US" dirty="0" err="1"/>
              <a:t>hanya</a:t>
            </a:r>
            <a:r>
              <a:rPr lang="en-US" dirty="0"/>
              <a:t> </a:t>
            </a:r>
            <a:r>
              <a:rPr lang="en-US" dirty="0" err="1"/>
              <a:t>mengambil</a:t>
            </a:r>
            <a:r>
              <a:rPr lang="en-US" dirty="0"/>
              <a:t> </a:t>
            </a:r>
          </a:p>
          <a:p>
            <a:r>
              <a:rPr lang="en-US" dirty="0" err="1"/>
              <a:t>fitur</a:t>
            </a:r>
            <a:r>
              <a:rPr lang="en-US" dirty="0"/>
              <a:t> </a:t>
            </a:r>
            <a:r>
              <a:rPr lang="en-US" dirty="0" err="1"/>
              <a:t>atau</a:t>
            </a:r>
            <a:r>
              <a:rPr lang="en-US" dirty="0"/>
              <a:t> term yang </a:t>
            </a:r>
            <a:r>
              <a:rPr lang="en-US" dirty="0" err="1"/>
              <a:t>interseksi</a:t>
            </a:r>
            <a:r>
              <a:rPr lang="en-US" dirty="0"/>
              <a:t> </a:t>
            </a:r>
            <a:r>
              <a:rPr lang="en-US" dirty="0" err="1"/>
              <a:t>antara</a:t>
            </a:r>
            <a:r>
              <a:rPr lang="en-US" dirty="0"/>
              <a:t> model </a:t>
            </a:r>
            <a:r>
              <a:rPr lang="en-US" dirty="0" err="1"/>
              <a:t>acuan</a:t>
            </a:r>
            <a:r>
              <a:rPr lang="en-US" dirty="0"/>
              <a:t> dan model yang </a:t>
            </a:r>
            <a:r>
              <a:rPr lang="en-US" dirty="0" err="1"/>
              <a:t>diterapkan</a:t>
            </a:r>
            <a:r>
              <a:rPr lang="en-US" dirty="0"/>
              <a:t>, </a:t>
            </a:r>
            <a:r>
              <a:rPr lang="en-US" dirty="0" err="1"/>
              <a:t>tidak</a:t>
            </a:r>
            <a:r>
              <a:rPr lang="en-US" dirty="0"/>
              <a:t> </a:t>
            </a:r>
            <a:r>
              <a:rPr lang="en-US" dirty="0" err="1"/>
              <a:t>terjadi</a:t>
            </a:r>
            <a:endParaRPr lang="en-US" dirty="0"/>
          </a:p>
          <a:p>
            <a:r>
              <a:rPr lang="en-US" dirty="0" err="1"/>
              <a:t>Penurunan</a:t>
            </a:r>
            <a:r>
              <a:rPr lang="en-US" dirty="0"/>
              <a:t> </a:t>
            </a:r>
            <a:r>
              <a:rPr lang="en-US" dirty="0" err="1"/>
              <a:t>tingkat</a:t>
            </a:r>
            <a:r>
              <a:rPr lang="en-US" dirty="0"/>
              <a:t> </a:t>
            </a:r>
            <a:r>
              <a:rPr lang="en-US" dirty="0" err="1"/>
              <a:t>performa</a:t>
            </a:r>
            <a:r>
              <a:rPr lang="en-US" dirty="0"/>
              <a:t> model yang </a:t>
            </a:r>
            <a:r>
              <a:rPr lang="en-US" dirty="0" err="1"/>
              <a:t>signifikan</a:t>
            </a:r>
            <a:r>
              <a:rPr lang="en-US" dirty="0"/>
              <a:t>, </a:t>
            </a:r>
            <a:r>
              <a:rPr lang="en-US" dirty="0" err="1"/>
              <a:t>baik</a:t>
            </a:r>
            <a:r>
              <a:rPr lang="en-US" dirty="0"/>
              <a:t> </a:t>
            </a:r>
            <a:r>
              <a:rPr lang="en-US" dirty="0" err="1"/>
              <a:t>itu</a:t>
            </a:r>
            <a:r>
              <a:rPr lang="en-US" dirty="0"/>
              <a:t> </a:t>
            </a:r>
            <a:r>
              <a:rPr lang="en-US" dirty="0" err="1"/>
              <a:t>akurasi</a:t>
            </a:r>
            <a:r>
              <a:rPr lang="en-US" dirty="0"/>
              <a:t>, </a:t>
            </a:r>
            <a:r>
              <a:rPr lang="en-US" dirty="0" err="1"/>
              <a:t>presisi</a:t>
            </a:r>
            <a:r>
              <a:rPr lang="en-US" dirty="0"/>
              <a:t>, recall, dan </a:t>
            </a:r>
            <a:r>
              <a:rPr lang="en-US" dirty="0" err="1"/>
              <a:t>nilai</a:t>
            </a:r>
            <a:r>
              <a:rPr lang="en-US" dirty="0"/>
              <a:t> f1</a:t>
            </a:r>
          </a:p>
          <a:p>
            <a:r>
              <a:rPr lang="en-US" dirty="0" err="1"/>
              <a:t>Namun</a:t>
            </a:r>
            <a:r>
              <a:rPr lang="en-US" dirty="0"/>
              <a:t> </a:t>
            </a:r>
            <a:r>
              <a:rPr lang="en-US" dirty="0" err="1"/>
              <a:t>karena</a:t>
            </a:r>
            <a:r>
              <a:rPr lang="en-US" dirty="0"/>
              <a:t> </a:t>
            </a:r>
            <a:r>
              <a:rPr lang="en-US" dirty="0" err="1"/>
              <a:t>fitur</a:t>
            </a:r>
            <a:r>
              <a:rPr lang="en-US" dirty="0"/>
              <a:t> yang </a:t>
            </a:r>
            <a:r>
              <a:rPr lang="en-US" dirty="0" err="1"/>
              <a:t>digunakan</a:t>
            </a:r>
            <a:r>
              <a:rPr lang="en-US" dirty="0"/>
              <a:t> </a:t>
            </a:r>
            <a:r>
              <a:rPr lang="en-US" dirty="0" err="1"/>
              <a:t>lebih</a:t>
            </a:r>
            <a:r>
              <a:rPr lang="en-US" dirty="0"/>
              <a:t> </a:t>
            </a:r>
            <a:r>
              <a:rPr lang="en-US" dirty="0" err="1"/>
              <a:t>sedikit</a:t>
            </a:r>
            <a:r>
              <a:rPr lang="en-US" dirty="0"/>
              <a:t> </a:t>
            </a:r>
            <a:r>
              <a:rPr lang="en-US" dirty="0" err="1"/>
              <a:t>dari</a:t>
            </a:r>
            <a:r>
              <a:rPr lang="en-US" dirty="0"/>
              <a:t> </a:t>
            </a:r>
            <a:r>
              <a:rPr lang="en-US" dirty="0" err="1"/>
              <a:t>semula</a:t>
            </a:r>
            <a:r>
              <a:rPr lang="en-US" dirty="0"/>
              <a:t>, </a:t>
            </a:r>
            <a:r>
              <a:rPr lang="en-US" dirty="0" err="1"/>
              <a:t>maka</a:t>
            </a:r>
            <a:r>
              <a:rPr lang="en-US" dirty="0"/>
              <a:t> </a:t>
            </a:r>
            <a:r>
              <a:rPr lang="en-US" dirty="0" err="1"/>
              <a:t>waktu</a:t>
            </a:r>
            <a:r>
              <a:rPr lang="en-US" dirty="0"/>
              <a:t> training </a:t>
            </a:r>
            <a:r>
              <a:rPr lang="en-US" dirty="0" err="1"/>
              <a:t>datanya</a:t>
            </a:r>
            <a:r>
              <a:rPr lang="en-US" dirty="0"/>
              <a:t> pun </a:t>
            </a:r>
            <a:r>
              <a:rPr lang="en-US" dirty="0" err="1"/>
              <a:t>lebih</a:t>
            </a:r>
            <a:r>
              <a:rPr lang="en-US" dirty="0"/>
              <a:t> </a:t>
            </a:r>
            <a:r>
              <a:rPr lang="en-US" dirty="0" err="1"/>
              <a:t>singkat</a:t>
            </a:r>
            <a:r>
              <a:rPr lang="en-US" dirty="0"/>
              <a:t>,</a:t>
            </a:r>
          </a:p>
          <a:p>
            <a:r>
              <a:rPr lang="en-US" dirty="0"/>
              <a:t>Waktu </a:t>
            </a:r>
            <a:r>
              <a:rPr lang="en-US" dirty="0" err="1"/>
              <a:t>tersebut</a:t>
            </a:r>
            <a:r>
              <a:rPr lang="en-US" dirty="0"/>
              <a:t> </a:t>
            </a:r>
            <a:r>
              <a:rPr lang="en-US" dirty="0" err="1"/>
              <a:t>tergantung</a:t>
            </a:r>
            <a:r>
              <a:rPr lang="en-US" dirty="0"/>
              <a:t> </a:t>
            </a:r>
            <a:r>
              <a:rPr lang="en-US" dirty="0" err="1"/>
              <a:t>spesifikasi</a:t>
            </a:r>
            <a:r>
              <a:rPr lang="en-US" dirty="0"/>
              <a:t> computer yang </a:t>
            </a:r>
            <a:r>
              <a:rPr lang="en-US" dirty="0" err="1"/>
              <a:t>menjalankannya</a:t>
            </a:r>
            <a:r>
              <a:rPr lang="en-US" dirty="0"/>
              <a:t>, u/ </a:t>
            </a:r>
            <a:r>
              <a:rPr lang="en-US" dirty="0" err="1"/>
              <a:t>lbh</a:t>
            </a:r>
            <a:r>
              <a:rPr lang="en-US" dirty="0"/>
              <a:t> </a:t>
            </a:r>
            <a:r>
              <a:rPr lang="en-US" dirty="0" err="1"/>
              <a:t>jelas</a:t>
            </a:r>
            <a:r>
              <a:rPr lang="en-US" dirty="0"/>
              <a:t> </a:t>
            </a:r>
            <a:r>
              <a:rPr lang="en-US" dirty="0" err="1"/>
              <a:t>ttg</a:t>
            </a:r>
            <a:r>
              <a:rPr lang="en-US" dirty="0"/>
              <a:t> </a:t>
            </a:r>
            <a:r>
              <a:rPr lang="en-US" dirty="0" err="1"/>
              <a:t>spesifikasi</a:t>
            </a:r>
            <a:r>
              <a:rPr lang="en-US" dirty="0"/>
              <a:t> computer </a:t>
            </a:r>
            <a:r>
              <a:rPr lang="en-US" dirty="0" err="1"/>
              <a:t>yg</a:t>
            </a:r>
            <a:r>
              <a:rPr lang="en-US" dirty="0"/>
              <a:t> </a:t>
            </a:r>
            <a:r>
              <a:rPr lang="en-US" dirty="0" err="1"/>
              <a:t>saya</a:t>
            </a:r>
            <a:endParaRPr lang="en-US" dirty="0"/>
          </a:p>
          <a:p>
            <a:r>
              <a:rPr lang="en-US" dirty="0" err="1"/>
              <a:t>Gunakan</a:t>
            </a:r>
            <a:r>
              <a:rPr lang="en-US" dirty="0"/>
              <a:t>, </a:t>
            </a:r>
            <a:r>
              <a:rPr lang="en-US" dirty="0" err="1"/>
              <a:t>terdapat</a:t>
            </a:r>
            <a:r>
              <a:rPr lang="en-US" dirty="0"/>
              <a:t> di </a:t>
            </a:r>
            <a:r>
              <a:rPr lang="en-US" dirty="0" err="1"/>
              <a:t>bab</a:t>
            </a:r>
            <a:r>
              <a:rPr lang="en-US" dirty="0"/>
              <a:t> 4</a:t>
            </a:r>
          </a:p>
          <a:p>
            <a:r>
              <a:rPr lang="en-US" dirty="0"/>
              <a:t>Hasil </a:t>
            </a:r>
            <a:r>
              <a:rPr lang="en-US" dirty="0" err="1"/>
              <a:t>perhitungan</a:t>
            </a:r>
            <a:r>
              <a:rPr lang="en-US" dirty="0"/>
              <a:t> </a:t>
            </a:r>
            <a:r>
              <a:rPr lang="en-US" dirty="0" err="1"/>
              <a:t>ini</a:t>
            </a:r>
            <a:r>
              <a:rPr lang="en-US" dirty="0"/>
              <a:t> </a:t>
            </a:r>
            <a:r>
              <a:rPr lang="en-US" dirty="0" err="1"/>
              <a:t>berdasarkan</a:t>
            </a:r>
            <a:r>
              <a:rPr lang="en-US" dirty="0"/>
              <a:t> </a:t>
            </a:r>
            <a:r>
              <a:rPr lang="en-US" dirty="0" err="1"/>
              <a:t>komputasi</a:t>
            </a:r>
            <a:r>
              <a:rPr lang="en-US" dirty="0"/>
              <a:t> yang </a:t>
            </a:r>
            <a:r>
              <a:rPr lang="en-US" dirty="0" err="1"/>
              <a:t>dilakukan</a:t>
            </a:r>
            <a:r>
              <a:rPr lang="en-US" dirty="0"/>
              <a:t> </a:t>
            </a:r>
            <a:r>
              <a:rPr lang="en-US" dirty="0" err="1"/>
              <a:t>secara</a:t>
            </a:r>
            <a:r>
              <a:rPr lang="en-US" dirty="0"/>
              <a:t> non </a:t>
            </a:r>
            <a:r>
              <a:rPr lang="en-US" dirty="0" err="1"/>
              <a:t>pararel</a:t>
            </a:r>
            <a:endParaRPr lang="en-US" dirty="0"/>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23</a:t>
            </a:fld>
            <a:endParaRPr lang="id-ID"/>
          </a:p>
        </p:txBody>
      </p:sp>
    </p:spTree>
    <p:extLst>
      <p:ext uri="{BB962C8B-B14F-4D97-AF65-F5344CB8AC3E}">
        <p14:creationId xmlns:p14="http://schemas.microsoft.com/office/powerpoint/2010/main" val="277175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Definisi</a:t>
            </a:r>
            <a:r>
              <a:rPr lang="en-US" dirty="0"/>
              <a:t> </a:t>
            </a:r>
            <a:r>
              <a:rPr lang="en-US" dirty="0" err="1"/>
              <a:t>analisis</a:t>
            </a:r>
            <a:r>
              <a:rPr lang="en-US" dirty="0"/>
              <a:t> </a:t>
            </a:r>
            <a:r>
              <a:rPr lang="en-US" dirty="0" err="1"/>
              <a:t>sentimen</a:t>
            </a:r>
            <a:r>
              <a:rPr lang="en-US" dirty="0"/>
              <a:t> </a:t>
            </a:r>
            <a:r>
              <a:rPr lang="en-US" dirty="0" err="1"/>
              <a:t>sendiri</a:t>
            </a:r>
            <a:r>
              <a:rPr lang="en-US" dirty="0"/>
              <a:t> </a:t>
            </a:r>
            <a:r>
              <a:rPr lang="en-US" dirty="0" err="1"/>
              <a:t>adalah</a:t>
            </a:r>
            <a:r>
              <a:rPr lang="en-US" dirty="0"/>
              <a:t> ….</a:t>
            </a:r>
          </a:p>
          <a:p>
            <a:r>
              <a:rPr lang="en-US" dirty="0" err="1"/>
              <a:t>Analisis</a:t>
            </a:r>
            <a:r>
              <a:rPr lang="en-US" dirty="0"/>
              <a:t> </a:t>
            </a:r>
            <a:r>
              <a:rPr lang="en-US" dirty="0" err="1"/>
              <a:t>sentimen</a:t>
            </a:r>
            <a:r>
              <a:rPr lang="en-US" dirty="0"/>
              <a:t> </a:t>
            </a:r>
            <a:r>
              <a:rPr lang="en-US" dirty="0" err="1"/>
              <a:t>sendiri</a:t>
            </a:r>
            <a:r>
              <a:rPr lang="en-US" dirty="0"/>
              <a:t> </a:t>
            </a:r>
            <a:r>
              <a:rPr lang="en-US" dirty="0" err="1"/>
              <a:t>digunakan</a:t>
            </a:r>
            <a:r>
              <a:rPr lang="en-US" dirty="0"/>
              <a:t> </a:t>
            </a:r>
            <a:r>
              <a:rPr lang="en-US" dirty="0" err="1"/>
              <a:t>untuk</a:t>
            </a:r>
            <a:r>
              <a:rPr lang="en-US" dirty="0"/>
              <a:t> …..</a:t>
            </a:r>
          </a:p>
          <a:p>
            <a:r>
              <a:rPr lang="en-US" dirty="0" err="1"/>
              <a:t>Maka</a:t>
            </a:r>
            <a:r>
              <a:rPr lang="en-US" dirty="0"/>
              <a:t> </a:t>
            </a:r>
            <a:r>
              <a:rPr lang="en-US" dirty="0" err="1"/>
              <a:t>dari</a:t>
            </a:r>
            <a:r>
              <a:rPr lang="en-US" dirty="0"/>
              <a:t> </a:t>
            </a:r>
            <a:r>
              <a:rPr lang="en-US" dirty="0" err="1"/>
              <a:t>itu</a:t>
            </a:r>
            <a:r>
              <a:rPr lang="en-US" dirty="0"/>
              <a:t> </a:t>
            </a:r>
            <a:r>
              <a:rPr lang="en-US" dirty="0" err="1"/>
              <a:t>analisis</a:t>
            </a:r>
            <a:r>
              <a:rPr lang="en-US" dirty="0"/>
              <a:t> </a:t>
            </a:r>
            <a:r>
              <a:rPr lang="en-US" dirty="0" err="1"/>
              <a:t>sentimen</a:t>
            </a:r>
            <a:r>
              <a:rPr lang="en-US" dirty="0"/>
              <a:t> </a:t>
            </a:r>
            <a:r>
              <a:rPr lang="en-US" dirty="0" err="1"/>
              <a:t>dapat</a:t>
            </a:r>
            <a:r>
              <a:rPr lang="en-US" dirty="0"/>
              <a:t> </a:t>
            </a:r>
            <a:r>
              <a:rPr lang="en-US" dirty="0" err="1"/>
              <a:t>dimanfaatkan</a:t>
            </a:r>
            <a:r>
              <a:rPr lang="en-US" dirty="0"/>
              <a:t> …</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a:t>
            </a:fld>
            <a:endParaRPr lang="id-ID"/>
          </a:p>
        </p:txBody>
      </p:sp>
    </p:spTree>
    <p:extLst>
      <p:ext uri="{BB962C8B-B14F-4D97-AF65-F5344CB8AC3E}">
        <p14:creationId xmlns:p14="http://schemas.microsoft.com/office/powerpoint/2010/main" val="4248820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Dari </a:t>
            </a:r>
            <a:r>
              <a:rPr lang="en-US" dirty="0" err="1"/>
              <a:t>metode</a:t>
            </a:r>
            <a:r>
              <a:rPr lang="en-US" dirty="0"/>
              <a:t> </a:t>
            </a:r>
            <a:r>
              <a:rPr lang="en-US" dirty="0" err="1"/>
              <a:t>seleksi</a:t>
            </a:r>
            <a:r>
              <a:rPr lang="en-US" dirty="0"/>
              <a:t> pun </a:t>
            </a:r>
            <a:r>
              <a:rPr lang="en-US" dirty="0" err="1"/>
              <a:t>terlihat</a:t>
            </a:r>
            <a:r>
              <a:rPr lang="en-US" dirty="0"/>
              <a:t> </a:t>
            </a:r>
            <a:r>
              <a:rPr lang="en-US" dirty="0" err="1"/>
              <a:t>bahwa</a:t>
            </a:r>
            <a:r>
              <a:rPr lang="en-US" dirty="0"/>
              <a:t> </a:t>
            </a:r>
            <a:r>
              <a:rPr lang="en-US" dirty="0" err="1"/>
              <a:t>tidak</a:t>
            </a:r>
            <a:r>
              <a:rPr lang="en-US" dirty="0"/>
              <a:t> </a:t>
            </a:r>
            <a:r>
              <a:rPr lang="en-US" dirty="0" err="1"/>
              <a:t>terjadi</a:t>
            </a:r>
            <a:r>
              <a:rPr lang="en-US" dirty="0"/>
              <a:t> </a:t>
            </a:r>
            <a:r>
              <a:rPr lang="en-US" dirty="0" err="1"/>
              <a:t>penurunan</a:t>
            </a:r>
            <a:r>
              <a:rPr lang="en-US" dirty="0"/>
              <a:t> </a:t>
            </a:r>
            <a:r>
              <a:rPr lang="en-US" dirty="0" err="1"/>
              <a:t>performa</a:t>
            </a:r>
            <a:r>
              <a:rPr lang="en-US" dirty="0"/>
              <a:t> yang </a:t>
            </a:r>
            <a:r>
              <a:rPr lang="en-US" dirty="0" err="1"/>
              <a:t>signifikan</a:t>
            </a:r>
            <a:endParaRPr lang="en-US" dirty="0"/>
          </a:p>
          <a:p>
            <a:r>
              <a:rPr lang="en-US" dirty="0"/>
              <a:t>Antara model random forest </a:t>
            </a:r>
            <a:r>
              <a:rPr lang="en-US" dirty="0" err="1"/>
              <a:t>sebelum</a:t>
            </a:r>
            <a:r>
              <a:rPr lang="en-US" dirty="0"/>
              <a:t> dan </a:t>
            </a:r>
            <a:r>
              <a:rPr lang="en-US" dirty="0" err="1"/>
              <a:t>sesudah</a:t>
            </a:r>
            <a:r>
              <a:rPr lang="en-US" dirty="0"/>
              <a:t> </a:t>
            </a:r>
            <a:r>
              <a:rPr lang="en-US" dirty="0" err="1"/>
              <a:t>menerapkan</a:t>
            </a:r>
            <a:r>
              <a:rPr lang="en-US" dirty="0"/>
              <a:t> transfer learning.</a:t>
            </a:r>
          </a:p>
          <a:p>
            <a:r>
              <a:rPr lang="en-US" dirty="0" err="1"/>
              <a:t>Namun</a:t>
            </a:r>
            <a:r>
              <a:rPr lang="en-US" dirty="0"/>
              <a:t> </a:t>
            </a:r>
            <a:r>
              <a:rPr lang="en-US" dirty="0" err="1"/>
              <a:t>seperti</a:t>
            </a:r>
            <a:r>
              <a:rPr lang="en-US" dirty="0"/>
              <a:t> </a:t>
            </a:r>
            <a:r>
              <a:rPr lang="en-US" dirty="0" err="1"/>
              <a:t>sebelumnya</a:t>
            </a:r>
            <a:r>
              <a:rPr lang="en-US" dirty="0"/>
              <a:t>, </a:t>
            </a:r>
            <a:r>
              <a:rPr lang="en-US" dirty="0" err="1"/>
              <a:t>terjadi</a:t>
            </a:r>
            <a:r>
              <a:rPr lang="en-US" dirty="0"/>
              <a:t> </a:t>
            </a:r>
            <a:r>
              <a:rPr lang="en-US" dirty="0" err="1"/>
              <a:t>penurunan</a:t>
            </a:r>
            <a:r>
              <a:rPr lang="en-US" dirty="0"/>
              <a:t> </a:t>
            </a:r>
            <a:r>
              <a:rPr lang="en-US" dirty="0" err="1"/>
              <a:t>waktu</a:t>
            </a:r>
            <a:r>
              <a:rPr lang="en-US" dirty="0"/>
              <a:t> training yang </a:t>
            </a:r>
            <a:r>
              <a:rPr lang="en-US" dirty="0" err="1"/>
              <a:t>cukup</a:t>
            </a:r>
            <a:r>
              <a:rPr lang="en-US" dirty="0"/>
              <a:t> </a:t>
            </a:r>
            <a:r>
              <a:rPr lang="en-US" dirty="0" err="1"/>
              <a:t>signifikan</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24</a:t>
            </a:fld>
            <a:endParaRPr lang="id-ID"/>
          </a:p>
        </p:txBody>
      </p:sp>
    </p:spTree>
    <p:extLst>
      <p:ext uri="{BB962C8B-B14F-4D97-AF65-F5344CB8AC3E}">
        <p14:creationId xmlns:p14="http://schemas.microsoft.com/office/powerpoint/2010/main" val="21184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Seperti</a:t>
            </a:r>
            <a:r>
              <a:rPr lang="en-US" dirty="0"/>
              <a:t> yang </a:t>
            </a:r>
            <a:r>
              <a:rPr lang="en-US" dirty="0" err="1"/>
              <a:t>telah</a:t>
            </a:r>
            <a:r>
              <a:rPr lang="en-US" dirty="0"/>
              <a:t> </a:t>
            </a:r>
            <a:r>
              <a:rPr lang="en-US" dirty="0" err="1"/>
              <a:t>dampaikan</a:t>
            </a:r>
            <a:r>
              <a:rPr lang="en-US" dirty="0"/>
              <a:t> di </a:t>
            </a:r>
            <a:r>
              <a:rPr lang="en-US" dirty="0" err="1"/>
              <a:t>laporan</a:t>
            </a:r>
            <a:r>
              <a:rPr lang="en-US" dirty="0"/>
              <a:t>, </a:t>
            </a:r>
            <a:r>
              <a:rPr lang="en-US" dirty="0" err="1"/>
              <a:t>nilai</a:t>
            </a:r>
            <a:r>
              <a:rPr lang="en-US" dirty="0"/>
              <a:t> </a:t>
            </a:r>
            <a:r>
              <a:rPr lang="en-US" dirty="0" err="1"/>
              <a:t>idf</a:t>
            </a:r>
            <a:r>
              <a:rPr lang="en-US" dirty="0"/>
              <a:t> </a:t>
            </a:r>
            <a:r>
              <a:rPr lang="en-US" dirty="0" err="1"/>
              <a:t>suatu</a:t>
            </a:r>
            <a:r>
              <a:rPr lang="en-US" dirty="0"/>
              <a:t> term </a:t>
            </a:r>
            <a:r>
              <a:rPr lang="en-US" dirty="0" err="1"/>
              <a:t>atau</a:t>
            </a:r>
            <a:r>
              <a:rPr lang="en-US" dirty="0"/>
              <a:t> </a:t>
            </a:r>
            <a:r>
              <a:rPr lang="en-US" dirty="0" err="1"/>
              <a:t>fitur</a:t>
            </a:r>
            <a:r>
              <a:rPr lang="en-US" dirty="0"/>
              <a:t> </a:t>
            </a:r>
            <a:r>
              <a:rPr lang="en-US" dirty="0" err="1"/>
              <a:t>adalah</a:t>
            </a:r>
            <a:r>
              <a:rPr lang="en-US" dirty="0"/>
              <a:t> log total </a:t>
            </a:r>
          </a:p>
          <a:p>
            <a:r>
              <a:rPr lang="en-US" dirty="0" err="1"/>
              <a:t>banyaknya</a:t>
            </a:r>
            <a:r>
              <a:rPr lang="en-US" dirty="0"/>
              <a:t> </a:t>
            </a:r>
            <a:r>
              <a:rPr lang="en-US" dirty="0" err="1"/>
              <a:t>dokumen</a:t>
            </a:r>
            <a:r>
              <a:rPr lang="en-US" dirty="0"/>
              <a:t> </a:t>
            </a:r>
            <a:r>
              <a:rPr lang="en-US" dirty="0" err="1"/>
              <a:t>atau</a:t>
            </a:r>
            <a:r>
              <a:rPr lang="en-US" dirty="0"/>
              <a:t> dataset </a:t>
            </a:r>
            <a:r>
              <a:rPr lang="en-US" dirty="0" err="1"/>
              <a:t>dibagi</a:t>
            </a:r>
            <a:r>
              <a:rPr lang="en-US" dirty="0"/>
              <a:t> </a:t>
            </a:r>
            <a:r>
              <a:rPr lang="en-US" dirty="0" err="1"/>
              <a:t>dengan</a:t>
            </a:r>
            <a:r>
              <a:rPr lang="en-US" dirty="0"/>
              <a:t> </a:t>
            </a:r>
            <a:r>
              <a:rPr lang="en-US" dirty="0" err="1"/>
              <a:t>banyaknya</a:t>
            </a:r>
            <a:r>
              <a:rPr lang="en-US" dirty="0"/>
              <a:t>   </a:t>
            </a:r>
            <a:r>
              <a:rPr lang="en-US" dirty="0" err="1"/>
              <a:t>dokumen</a:t>
            </a:r>
            <a:r>
              <a:rPr lang="en-US" dirty="0"/>
              <a:t> </a:t>
            </a:r>
            <a:r>
              <a:rPr lang="en-US" dirty="0" err="1"/>
              <a:t>dengan</a:t>
            </a:r>
            <a:r>
              <a:rPr lang="en-US" dirty="0"/>
              <a:t>  term </a:t>
            </a:r>
            <a:r>
              <a:rPr lang="en-US" dirty="0" err="1"/>
              <a:t>tersebut</a:t>
            </a:r>
            <a:r>
              <a:rPr lang="en-US" dirty="0"/>
              <a:t> </a:t>
            </a:r>
            <a:r>
              <a:rPr lang="en-US" dirty="0" err="1"/>
              <a:t>didalamnya</a:t>
            </a:r>
            <a:endParaRPr lang="en-US" dirty="0"/>
          </a:p>
          <a:p>
            <a:endParaRPr lang="en-US" dirty="0"/>
          </a:p>
          <a:p>
            <a:r>
              <a:rPr lang="en-US" dirty="0"/>
              <a:t>Pada scenario </a:t>
            </a:r>
            <a:r>
              <a:rPr lang="en-US" dirty="0" err="1"/>
              <a:t>ini</a:t>
            </a:r>
            <a:r>
              <a:rPr lang="en-US" dirty="0"/>
              <a:t> </a:t>
            </a:r>
            <a:r>
              <a:rPr lang="en-US" dirty="0" err="1"/>
              <a:t>saya</a:t>
            </a:r>
            <a:r>
              <a:rPr lang="en-US" dirty="0"/>
              <a:t> </a:t>
            </a:r>
            <a:r>
              <a:rPr lang="en-US" dirty="0" err="1"/>
              <a:t>mencoba</a:t>
            </a:r>
            <a:r>
              <a:rPr lang="en-US" dirty="0"/>
              <a:t> transfer learning yang </a:t>
            </a:r>
            <a:r>
              <a:rPr lang="en-US" dirty="0" err="1"/>
              <a:t>penerapannya</a:t>
            </a:r>
            <a:r>
              <a:rPr lang="en-US" dirty="0"/>
              <a:t> </a:t>
            </a:r>
            <a:r>
              <a:rPr lang="en-US" dirty="0" err="1"/>
              <a:t>lebih</a:t>
            </a:r>
            <a:r>
              <a:rPr lang="en-US" dirty="0"/>
              <a:t> </a:t>
            </a:r>
            <a:r>
              <a:rPr lang="en-US" dirty="0" err="1"/>
              <a:t>dalam</a:t>
            </a:r>
            <a:r>
              <a:rPr lang="en-US" dirty="0"/>
              <a:t> </a:t>
            </a:r>
            <a:r>
              <a:rPr lang="en-US" dirty="0" err="1"/>
              <a:t>barupa</a:t>
            </a:r>
            <a:r>
              <a:rPr lang="en-US" dirty="0"/>
              <a:t> </a:t>
            </a:r>
            <a:r>
              <a:rPr lang="en-US" dirty="0" err="1"/>
              <a:t>pengiriman</a:t>
            </a:r>
            <a:r>
              <a:rPr lang="en-US" dirty="0"/>
              <a:t>  </a:t>
            </a:r>
          </a:p>
          <a:p>
            <a:r>
              <a:rPr lang="en-US" dirty="0" err="1"/>
              <a:t>informasi</a:t>
            </a:r>
            <a:r>
              <a:rPr lang="en-US" dirty="0"/>
              <a:t> </a:t>
            </a:r>
            <a:r>
              <a:rPr lang="en-US" dirty="0" err="1"/>
              <a:t>banyaknya</a:t>
            </a:r>
            <a:r>
              <a:rPr lang="en-US" dirty="0"/>
              <a:t> </a:t>
            </a:r>
            <a:r>
              <a:rPr lang="en-US" dirty="0" err="1"/>
              <a:t>dokumen</a:t>
            </a:r>
            <a:r>
              <a:rPr lang="en-US" dirty="0"/>
              <a:t> yang </a:t>
            </a:r>
            <a:r>
              <a:rPr lang="en-US" dirty="0" err="1"/>
              <a:t>mengandung</a:t>
            </a:r>
            <a:r>
              <a:rPr lang="en-US" dirty="0"/>
              <a:t> </a:t>
            </a:r>
            <a:r>
              <a:rPr lang="en-US" dirty="0" err="1"/>
              <a:t>suatu</a:t>
            </a:r>
            <a:r>
              <a:rPr lang="en-US" dirty="0"/>
              <a:t> term / </a:t>
            </a:r>
            <a:r>
              <a:rPr lang="en-US" dirty="0" err="1"/>
              <a:t>fitur</a:t>
            </a:r>
            <a:r>
              <a:rPr lang="en-US" dirty="0"/>
              <a:t> t </a:t>
            </a:r>
            <a:r>
              <a:rPr lang="en-US" dirty="0" err="1"/>
              <a:t>didalamnya</a:t>
            </a:r>
            <a:r>
              <a:rPr lang="en-US" dirty="0"/>
              <a:t>.</a:t>
            </a:r>
          </a:p>
          <a:p>
            <a:r>
              <a:rPr lang="en-US" dirty="0"/>
              <a:t>Hal </a:t>
            </a:r>
            <a:r>
              <a:rPr lang="en-US" dirty="0" err="1"/>
              <a:t>ini</a:t>
            </a:r>
            <a:r>
              <a:rPr lang="en-US" dirty="0"/>
              <a:t> </a:t>
            </a:r>
            <a:r>
              <a:rPr lang="en-US" dirty="0" err="1"/>
              <a:t>dilakukan</a:t>
            </a:r>
            <a:r>
              <a:rPr lang="en-US" dirty="0"/>
              <a:t> </a:t>
            </a:r>
            <a:r>
              <a:rPr lang="en-US" dirty="0" err="1"/>
              <a:t>dengan</a:t>
            </a:r>
            <a:r>
              <a:rPr lang="en-US" dirty="0"/>
              <a:t> </a:t>
            </a:r>
            <a:r>
              <a:rPr lang="en-US" dirty="0" err="1"/>
              <a:t>asumsi</a:t>
            </a:r>
            <a:r>
              <a:rPr lang="en-US" dirty="0"/>
              <a:t> model </a:t>
            </a:r>
            <a:r>
              <a:rPr lang="en-US" dirty="0" err="1"/>
              <a:t>acuan</a:t>
            </a:r>
            <a:r>
              <a:rPr lang="en-US" dirty="0"/>
              <a:t> </a:t>
            </a:r>
            <a:r>
              <a:rPr lang="en-US" dirty="0" err="1"/>
              <a:t>memiliki</a:t>
            </a:r>
            <a:r>
              <a:rPr lang="en-US" dirty="0"/>
              <a:t> data train yang </a:t>
            </a:r>
            <a:r>
              <a:rPr lang="en-US" dirty="0" err="1"/>
              <a:t>lebih</a:t>
            </a:r>
            <a:r>
              <a:rPr lang="en-US" dirty="0"/>
              <a:t> </a:t>
            </a:r>
            <a:r>
              <a:rPr lang="en-US" dirty="0" err="1"/>
              <a:t>banyak</a:t>
            </a:r>
            <a:r>
              <a:rPr lang="en-US" dirty="0"/>
              <a:t> </a:t>
            </a:r>
            <a:r>
              <a:rPr lang="en-US" dirty="0" err="1"/>
              <a:t>dari</a:t>
            </a:r>
            <a:r>
              <a:rPr lang="en-US" dirty="0"/>
              <a:t> pada model yang </a:t>
            </a:r>
            <a:r>
              <a:rPr lang="en-US" dirty="0" err="1"/>
              <a:t>ingin</a:t>
            </a:r>
            <a:r>
              <a:rPr lang="en-US" dirty="0"/>
              <a:t> </a:t>
            </a:r>
            <a:r>
              <a:rPr lang="en-US" dirty="0" err="1"/>
              <a:t>dibangun</a:t>
            </a:r>
            <a:r>
              <a:rPr lang="en-US" dirty="0"/>
              <a:t>,</a:t>
            </a:r>
          </a:p>
          <a:p>
            <a:r>
              <a:rPr lang="en-US" dirty="0" err="1"/>
              <a:t>Dengan</a:t>
            </a:r>
            <a:r>
              <a:rPr lang="en-US" dirty="0"/>
              <a:t> </a:t>
            </a:r>
            <a:r>
              <a:rPr lang="en-US" dirty="0" err="1"/>
              <a:t>demikian</a:t>
            </a:r>
            <a:r>
              <a:rPr lang="en-US" dirty="0"/>
              <a:t> model </a:t>
            </a:r>
            <a:r>
              <a:rPr lang="en-US" dirty="0" err="1"/>
              <a:t>acuan</a:t>
            </a:r>
            <a:r>
              <a:rPr lang="en-US" dirty="0"/>
              <a:t> </a:t>
            </a:r>
            <a:r>
              <a:rPr lang="en-US" dirty="0" err="1"/>
              <a:t>memiliki</a:t>
            </a:r>
            <a:r>
              <a:rPr lang="en-US" dirty="0"/>
              <a:t> </a:t>
            </a:r>
            <a:r>
              <a:rPr lang="en-US" dirty="0" err="1"/>
              <a:t>informasi</a:t>
            </a:r>
            <a:r>
              <a:rPr lang="en-US" dirty="0"/>
              <a:t> yang </a:t>
            </a:r>
            <a:r>
              <a:rPr lang="en-US" dirty="0" err="1"/>
              <a:t>lebih</a:t>
            </a:r>
            <a:r>
              <a:rPr lang="en-US" dirty="0"/>
              <a:t> </a:t>
            </a:r>
            <a:r>
              <a:rPr lang="en-US" dirty="0" err="1"/>
              <a:t>baik</a:t>
            </a:r>
            <a:r>
              <a:rPr lang="en-US" dirty="0"/>
              <a:t> </a:t>
            </a:r>
            <a:r>
              <a:rPr lang="en-US" dirty="0" err="1"/>
              <a:t>mengenai</a:t>
            </a:r>
            <a:r>
              <a:rPr lang="en-US" dirty="0"/>
              <a:t> </a:t>
            </a:r>
            <a:r>
              <a:rPr lang="en-US" dirty="0" err="1"/>
              <a:t>seberapa</a:t>
            </a:r>
            <a:r>
              <a:rPr lang="en-US" dirty="0"/>
              <a:t> </a:t>
            </a:r>
            <a:r>
              <a:rPr lang="en-US" dirty="0" err="1"/>
              <a:t>banyak</a:t>
            </a:r>
            <a:r>
              <a:rPr lang="en-US" dirty="0"/>
              <a:t> </a:t>
            </a:r>
            <a:r>
              <a:rPr lang="en-US" dirty="0" err="1"/>
              <a:t>dokumen</a:t>
            </a:r>
            <a:r>
              <a:rPr lang="en-US" dirty="0"/>
              <a:t> yang </a:t>
            </a:r>
            <a:r>
              <a:rPr lang="en-US" dirty="0" err="1"/>
              <a:t>memiliki</a:t>
            </a:r>
            <a:r>
              <a:rPr lang="en-US" dirty="0"/>
              <a:t> </a:t>
            </a:r>
            <a:r>
              <a:rPr lang="en-US" dirty="0" err="1"/>
              <a:t>suatu</a:t>
            </a:r>
            <a:r>
              <a:rPr lang="en-US" dirty="0"/>
              <a:t> term </a:t>
            </a:r>
            <a:r>
              <a:rPr lang="en-US" dirty="0" err="1"/>
              <a:t>atau</a:t>
            </a:r>
            <a:r>
              <a:rPr lang="en-US" dirty="0"/>
              <a:t> term t </a:t>
            </a:r>
            <a:r>
              <a:rPr lang="en-US" dirty="0" err="1"/>
              <a:t>didalamnya</a:t>
            </a:r>
            <a:r>
              <a:rPr lang="en-US" dirty="0"/>
              <a:t>.</a:t>
            </a:r>
          </a:p>
        </p:txBody>
      </p:sp>
      <p:sp>
        <p:nvSpPr>
          <p:cNvPr id="4" name="Tampungan Nomor Slide 3"/>
          <p:cNvSpPr>
            <a:spLocks noGrp="1"/>
          </p:cNvSpPr>
          <p:nvPr>
            <p:ph type="sldNum" sz="quarter" idx="5"/>
          </p:nvPr>
        </p:nvSpPr>
        <p:spPr/>
        <p:txBody>
          <a:bodyPr/>
          <a:lstStyle/>
          <a:p>
            <a:fld id="{B6BF41CE-EA5B-4964-B117-2A674C2D57FD}" type="slidenum">
              <a:rPr lang="id-ID" smtClean="0"/>
              <a:t>26</a:t>
            </a:fld>
            <a:endParaRPr lang="id-ID"/>
          </a:p>
        </p:txBody>
      </p:sp>
    </p:spTree>
    <p:extLst>
      <p:ext uri="{BB962C8B-B14F-4D97-AF65-F5344CB8AC3E}">
        <p14:creationId xmlns:p14="http://schemas.microsoft.com/office/powerpoint/2010/main" val="168170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Dari </a:t>
            </a:r>
            <a:r>
              <a:rPr lang="en-US" dirty="0" err="1"/>
              <a:t>hasil</a:t>
            </a:r>
            <a:r>
              <a:rPr lang="en-US" dirty="0"/>
              <a:t> uji </a:t>
            </a:r>
            <a:r>
              <a:rPr lang="en-US" dirty="0" err="1"/>
              <a:t>performa</a:t>
            </a:r>
            <a:r>
              <a:rPr lang="en-US" dirty="0"/>
              <a:t> yang </a:t>
            </a:r>
            <a:r>
              <a:rPr lang="en-US" dirty="0" err="1"/>
              <a:t>dilakukan</a:t>
            </a:r>
            <a:r>
              <a:rPr lang="en-US" dirty="0"/>
              <a:t>, Pada </a:t>
            </a:r>
            <a:r>
              <a:rPr lang="en-US" dirty="0" err="1"/>
              <a:t>penggunaan</a:t>
            </a:r>
            <a:r>
              <a:rPr lang="en-US" dirty="0"/>
              <a:t> data train </a:t>
            </a:r>
            <a:r>
              <a:rPr lang="en-US" dirty="0" err="1"/>
              <a:t>sebanyak</a:t>
            </a:r>
            <a:r>
              <a:rPr lang="en-US" dirty="0"/>
              <a:t> 1000 data </a:t>
            </a:r>
            <a:r>
              <a:rPr lang="en-US" dirty="0" err="1"/>
              <a:t>dapat</a:t>
            </a:r>
            <a:r>
              <a:rPr lang="en-US" dirty="0"/>
              <a:t> </a:t>
            </a:r>
            <a:r>
              <a:rPr lang="en-US" dirty="0" err="1"/>
              <a:t>dilihat</a:t>
            </a:r>
            <a:r>
              <a:rPr lang="en-US" dirty="0"/>
              <a:t> </a:t>
            </a:r>
            <a:r>
              <a:rPr lang="en-US" dirty="0" err="1"/>
              <a:t>bahwa</a:t>
            </a:r>
            <a:r>
              <a:rPr lang="en-US" dirty="0"/>
              <a:t> </a:t>
            </a:r>
            <a:r>
              <a:rPr lang="en-US" dirty="0" err="1"/>
              <a:t>performa</a:t>
            </a:r>
            <a:r>
              <a:rPr lang="en-US" dirty="0"/>
              <a:t> </a:t>
            </a:r>
            <a:r>
              <a:rPr lang="en-US" dirty="0" err="1"/>
              <a:t>dari</a:t>
            </a:r>
            <a:r>
              <a:rPr lang="en-US" dirty="0"/>
              <a:t> model yang </a:t>
            </a:r>
            <a:r>
              <a:rPr lang="en-US" dirty="0" err="1"/>
              <a:t>dihasilkan</a:t>
            </a:r>
            <a:r>
              <a:rPr lang="en-US" dirty="0"/>
              <a:t> pun </a:t>
            </a:r>
            <a:r>
              <a:rPr lang="en-US" dirty="0" err="1"/>
              <a:t>tidak</a:t>
            </a:r>
            <a:r>
              <a:rPr lang="en-US" dirty="0"/>
              <a:t> </a:t>
            </a:r>
            <a:r>
              <a:rPr lang="en-US" dirty="0" err="1"/>
              <a:t>mengalami</a:t>
            </a:r>
            <a:endParaRPr lang="en-US" dirty="0"/>
          </a:p>
          <a:p>
            <a:r>
              <a:rPr lang="en-US" dirty="0" err="1"/>
              <a:t>Penurunan</a:t>
            </a:r>
            <a:r>
              <a:rPr lang="en-US" dirty="0"/>
              <a:t> yang </a:t>
            </a:r>
            <a:r>
              <a:rPr lang="en-US" dirty="0" err="1"/>
              <a:t>signifikan</a:t>
            </a:r>
            <a:r>
              <a:rPr lang="en-US" dirty="0"/>
              <a:t>, </a:t>
            </a:r>
            <a:r>
              <a:rPr lang="en-US" dirty="0" err="1"/>
              <a:t>baik</a:t>
            </a:r>
            <a:r>
              <a:rPr lang="en-US" dirty="0"/>
              <a:t> </a:t>
            </a:r>
            <a:r>
              <a:rPr lang="en-US" dirty="0" err="1"/>
              <a:t>dengan</a:t>
            </a:r>
            <a:r>
              <a:rPr lang="en-US" dirty="0"/>
              <a:t> dataset Yelp </a:t>
            </a:r>
            <a:r>
              <a:rPr lang="en-US" dirty="0" err="1"/>
              <a:t>maupun</a:t>
            </a:r>
            <a:r>
              <a:rPr lang="en-US" dirty="0"/>
              <a:t> IMDB, </a:t>
            </a:r>
            <a:r>
              <a:rPr lang="en-US" dirty="0" err="1"/>
              <a:t>meskipun</a:t>
            </a:r>
            <a:r>
              <a:rPr lang="en-US" dirty="0"/>
              <a:t> </a:t>
            </a:r>
            <a:r>
              <a:rPr lang="en-US" dirty="0" err="1"/>
              <a:t>nilai</a:t>
            </a:r>
            <a:r>
              <a:rPr lang="en-US" dirty="0"/>
              <a:t> IDF </a:t>
            </a:r>
            <a:r>
              <a:rPr lang="en-US" dirty="0" err="1"/>
              <a:t>nya</a:t>
            </a:r>
            <a:r>
              <a:rPr lang="en-US" dirty="0"/>
              <a:t> </a:t>
            </a:r>
            <a:r>
              <a:rPr lang="en-US" dirty="0" err="1"/>
              <a:t>diubah</a:t>
            </a:r>
            <a:r>
              <a:rPr lang="en-US" dirty="0"/>
              <a:t> </a:t>
            </a:r>
            <a:r>
              <a:rPr lang="en-US" dirty="0" err="1"/>
              <a:t>berdasarkan</a:t>
            </a:r>
            <a:r>
              <a:rPr lang="en-US" dirty="0"/>
              <a:t> </a:t>
            </a:r>
            <a:r>
              <a:rPr lang="en-US" dirty="0" err="1"/>
              <a:t>dari</a:t>
            </a:r>
            <a:r>
              <a:rPr lang="en-US" dirty="0"/>
              <a:t> </a:t>
            </a:r>
            <a:r>
              <a:rPr lang="en-US" dirty="0" err="1"/>
              <a:t>datatrain</a:t>
            </a:r>
            <a:r>
              <a:rPr lang="en-US" dirty="0"/>
              <a:t> model </a:t>
            </a:r>
            <a:r>
              <a:rPr lang="en-US" dirty="0" err="1"/>
              <a:t>acuan</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27</a:t>
            </a:fld>
            <a:endParaRPr lang="id-ID"/>
          </a:p>
        </p:txBody>
      </p:sp>
    </p:spTree>
    <p:extLst>
      <p:ext uri="{BB962C8B-B14F-4D97-AF65-F5344CB8AC3E}">
        <p14:creationId xmlns:p14="http://schemas.microsoft.com/office/powerpoint/2010/main" val="2078111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Begitu</a:t>
            </a:r>
            <a:r>
              <a:rPr lang="en-US" dirty="0"/>
              <a:t> pula </a:t>
            </a:r>
            <a:r>
              <a:rPr lang="en-US" dirty="0" err="1"/>
              <a:t>dengan</a:t>
            </a:r>
            <a:r>
              <a:rPr lang="en-US" dirty="0"/>
              <a:t> data train yang </a:t>
            </a:r>
            <a:r>
              <a:rPr lang="en-US" dirty="0" err="1"/>
              <a:t>hanya</a:t>
            </a:r>
            <a:r>
              <a:rPr lang="en-US" dirty="0"/>
              <a:t> </a:t>
            </a:r>
            <a:r>
              <a:rPr lang="en-US" dirty="0" err="1"/>
              <a:t>memiliki</a:t>
            </a:r>
            <a:r>
              <a:rPr lang="en-US" dirty="0"/>
              <a:t> 200 data, </a:t>
            </a:r>
            <a:r>
              <a:rPr lang="en-US" dirty="0" err="1"/>
              <a:t>dengan</a:t>
            </a:r>
            <a:r>
              <a:rPr lang="en-US" dirty="0"/>
              <a:t> </a:t>
            </a:r>
            <a:r>
              <a:rPr lang="en-US" dirty="0" err="1"/>
              <a:t>melakukan</a:t>
            </a:r>
            <a:r>
              <a:rPr lang="en-US" dirty="0"/>
              <a:t> transfer learning, </a:t>
            </a:r>
            <a:r>
              <a:rPr lang="en-US" dirty="0" err="1"/>
              <a:t>kita</a:t>
            </a:r>
            <a:r>
              <a:rPr lang="en-US" dirty="0"/>
              <a:t> </a:t>
            </a:r>
            <a:r>
              <a:rPr lang="en-US" dirty="0" err="1"/>
              <a:t>tidak</a:t>
            </a:r>
            <a:r>
              <a:rPr lang="en-US" dirty="0"/>
              <a:t> </a:t>
            </a:r>
            <a:r>
              <a:rPr lang="en-US" dirty="0" err="1"/>
              <a:t>perlu</a:t>
            </a:r>
            <a:r>
              <a:rPr lang="en-US" dirty="0"/>
              <a:t> </a:t>
            </a:r>
            <a:r>
              <a:rPr lang="en-US" dirty="0" err="1"/>
              <a:t>menghitung</a:t>
            </a:r>
            <a:endParaRPr lang="en-US" dirty="0"/>
          </a:p>
          <a:p>
            <a:r>
              <a:rPr lang="en-US" dirty="0"/>
              <a:t>Nilai </a:t>
            </a:r>
            <a:r>
              <a:rPr lang="en-US" dirty="0" err="1"/>
              <a:t>frekuensi</a:t>
            </a:r>
            <a:r>
              <a:rPr lang="en-US" dirty="0"/>
              <a:t> </a:t>
            </a:r>
            <a:r>
              <a:rPr lang="en-US" dirty="0" err="1"/>
              <a:t>dokumen</a:t>
            </a:r>
            <a:r>
              <a:rPr lang="en-US" dirty="0"/>
              <a:t> </a:t>
            </a:r>
            <a:r>
              <a:rPr lang="en-US" dirty="0" err="1"/>
              <a:t>terhadap</a:t>
            </a:r>
            <a:r>
              <a:rPr lang="en-US" dirty="0"/>
              <a:t> </a:t>
            </a:r>
            <a:r>
              <a:rPr lang="en-US" dirty="0" err="1"/>
              <a:t>suatu</a:t>
            </a:r>
            <a:r>
              <a:rPr lang="en-US" dirty="0"/>
              <a:t> term / </a:t>
            </a:r>
            <a:r>
              <a:rPr lang="en-US" dirty="0" err="1"/>
              <a:t>fitur</a:t>
            </a:r>
            <a:r>
              <a:rPr lang="en-US" dirty="0"/>
              <a:t> pada </a:t>
            </a:r>
            <a:r>
              <a:rPr lang="en-US" dirty="0" err="1"/>
              <a:t>dokumen</a:t>
            </a:r>
            <a:r>
              <a:rPr lang="en-US" dirty="0"/>
              <a:t> yang </a:t>
            </a:r>
            <a:r>
              <a:rPr lang="en-US" dirty="0" err="1"/>
              <a:t>akan</a:t>
            </a:r>
            <a:r>
              <a:rPr lang="en-US" dirty="0"/>
              <a:t> </a:t>
            </a:r>
            <a:r>
              <a:rPr lang="en-US" dirty="0" err="1"/>
              <a:t>dilatih</a:t>
            </a:r>
            <a:r>
              <a:rPr lang="en-US" dirty="0"/>
              <a:t> </a:t>
            </a:r>
            <a:r>
              <a:rPr lang="en-US" dirty="0" err="1"/>
              <a:t>dengan</a:t>
            </a:r>
            <a:r>
              <a:rPr lang="en-US" dirty="0"/>
              <a:t> </a:t>
            </a:r>
            <a:r>
              <a:rPr lang="en-US" dirty="0" err="1"/>
              <a:t>penurunan</a:t>
            </a:r>
            <a:r>
              <a:rPr lang="en-US" dirty="0"/>
              <a:t> </a:t>
            </a:r>
            <a:r>
              <a:rPr lang="en-US" dirty="0" err="1"/>
              <a:t>performa</a:t>
            </a:r>
            <a:r>
              <a:rPr lang="en-US" dirty="0"/>
              <a:t> yang </a:t>
            </a:r>
            <a:r>
              <a:rPr lang="en-US" dirty="0" err="1"/>
              <a:t>tak</a:t>
            </a:r>
            <a:r>
              <a:rPr lang="en-US" dirty="0"/>
              <a:t> </a:t>
            </a:r>
            <a:r>
              <a:rPr lang="en-US" dirty="0" err="1"/>
              <a:t>signifikan</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28</a:t>
            </a:fld>
            <a:endParaRPr lang="id-ID"/>
          </a:p>
        </p:txBody>
      </p:sp>
    </p:spTree>
    <p:extLst>
      <p:ext uri="{BB962C8B-B14F-4D97-AF65-F5344CB8AC3E}">
        <p14:creationId xmlns:p14="http://schemas.microsoft.com/office/powerpoint/2010/main" val="106996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Seperti</a:t>
            </a:r>
            <a:r>
              <a:rPr lang="en-US" dirty="0"/>
              <a:t> yang </a:t>
            </a:r>
            <a:r>
              <a:rPr lang="en-US" dirty="0" err="1"/>
              <a:t>kita</a:t>
            </a:r>
            <a:r>
              <a:rPr lang="en-US" dirty="0"/>
              <a:t> </a:t>
            </a:r>
            <a:r>
              <a:rPr lang="en-US" dirty="0" err="1"/>
              <a:t>ketahui</a:t>
            </a:r>
            <a:r>
              <a:rPr lang="en-US" dirty="0"/>
              <a:t> </a:t>
            </a:r>
            <a:r>
              <a:rPr lang="en-US" dirty="0" err="1"/>
              <a:t>bahwa</a:t>
            </a:r>
            <a:r>
              <a:rPr lang="en-US" dirty="0"/>
              <a:t> </a:t>
            </a:r>
            <a:r>
              <a:rPr lang="en-US" dirty="0" err="1"/>
              <a:t>menghitung</a:t>
            </a:r>
            <a:r>
              <a:rPr lang="en-US" dirty="0"/>
              <a:t> </a:t>
            </a:r>
            <a:r>
              <a:rPr lang="en-US" dirty="0" err="1"/>
              <a:t>nilai</a:t>
            </a:r>
            <a:r>
              <a:rPr lang="en-US" dirty="0"/>
              <a:t> TF-IDF </a:t>
            </a:r>
            <a:r>
              <a:rPr lang="en-US" dirty="0" err="1"/>
              <a:t>menggunakan</a:t>
            </a:r>
            <a:r>
              <a:rPr lang="en-US" dirty="0"/>
              <a:t> resource yang </a:t>
            </a:r>
            <a:r>
              <a:rPr lang="en-US" dirty="0" err="1"/>
              <a:t>cukup</a:t>
            </a:r>
            <a:r>
              <a:rPr lang="en-US" dirty="0"/>
              <a:t> </a:t>
            </a:r>
            <a:r>
              <a:rPr lang="en-US" dirty="0" err="1"/>
              <a:t>besar</a:t>
            </a:r>
            <a:r>
              <a:rPr lang="en-US" dirty="0"/>
              <a:t> </a:t>
            </a:r>
            <a:r>
              <a:rPr lang="en-US" dirty="0" err="1"/>
              <a:t>dengan</a:t>
            </a:r>
            <a:r>
              <a:rPr lang="en-US" dirty="0"/>
              <a:t> </a:t>
            </a:r>
            <a:r>
              <a:rPr lang="en-US" dirty="0" err="1"/>
              <a:t>mengalikan</a:t>
            </a:r>
            <a:r>
              <a:rPr lang="en-US" dirty="0"/>
              <a:t> </a:t>
            </a:r>
            <a:r>
              <a:rPr lang="en-US" dirty="0" err="1"/>
              <a:t>nilai</a:t>
            </a:r>
            <a:r>
              <a:rPr lang="en-US" dirty="0"/>
              <a:t> TF dan </a:t>
            </a:r>
            <a:r>
              <a:rPr lang="en-US" dirty="0" err="1"/>
              <a:t>nilai</a:t>
            </a:r>
            <a:r>
              <a:rPr lang="en-US" dirty="0"/>
              <a:t> IDF</a:t>
            </a:r>
          </a:p>
          <a:p>
            <a:r>
              <a:rPr lang="en-US" dirty="0" err="1"/>
              <a:t>Namun</a:t>
            </a:r>
            <a:r>
              <a:rPr lang="en-US" dirty="0"/>
              <a:t> </a:t>
            </a:r>
            <a:r>
              <a:rPr lang="en-US" dirty="0" err="1"/>
              <a:t>dengan</a:t>
            </a:r>
            <a:r>
              <a:rPr lang="en-US" dirty="0"/>
              <a:t> </a:t>
            </a:r>
            <a:r>
              <a:rPr lang="en-US" dirty="0" err="1"/>
              <a:t>melakukan</a:t>
            </a:r>
            <a:r>
              <a:rPr lang="en-US" dirty="0"/>
              <a:t> </a:t>
            </a:r>
            <a:r>
              <a:rPr lang="en-US" dirty="0" err="1"/>
              <a:t>tranfer</a:t>
            </a:r>
            <a:r>
              <a:rPr lang="en-US" dirty="0"/>
              <a:t> learning </a:t>
            </a:r>
            <a:r>
              <a:rPr lang="en-US" dirty="0" err="1"/>
              <a:t>dengan</a:t>
            </a:r>
            <a:r>
              <a:rPr lang="en-US" dirty="0"/>
              <a:t> </a:t>
            </a:r>
            <a:r>
              <a:rPr lang="en-US" dirty="0" err="1"/>
              <a:t>acuan</a:t>
            </a:r>
            <a:r>
              <a:rPr lang="en-US" dirty="0"/>
              <a:t> model yang </a:t>
            </a:r>
            <a:r>
              <a:rPr lang="en-US" dirty="0" err="1"/>
              <a:t>lebih</a:t>
            </a:r>
            <a:r>
              <a:rPr lang="en-US" dirty="0"/>
              <a:t> </a:t>
            </a:r>
            <a:r>
              <a:rPr lang="en-US" dirty="0" err="1"/>
              <a:t>besar</a:t>
            </a:r>
            <a:r>
              <a:rPr lang="en-US" dirty="0"/>
              <a:t> </a:t>
            </a:r>
            <a:r>
              <a:rPr lang="en-US" dirty="0" err="1"/>
              <a:t>datatrainnya</a:t>
            </a:r>
            <a:r>
              <a:rPr lang="en-US" dirty="0"/>
              <a:t> </a:t>
            </a:r>
            <a:r>
              <a:rPr lang="en-US" dirty="0" err="1"/>
              <a:t>dibandingkan</a:t>
            </a:r>
            <a:r>
              <a:rPr lang="en-US" dirty="0"/>
              <a:t> </a:t>
            </a:r>
            <a:r>
              <a:rPr lang="en-US" dirty="0" err="1"/>
              <a:t>dengan</a:t>
            </a:r>
            <a:r>
              <a:rPr lang="en-US" dirty="0"/>
              <a:t> model yang </a:t>
            </a:r>
            <a:r>
              <a:rPr lang="en-US" dirty="0" err="1"/>
              <a:t>akan</a:t>
            </a:r>
            <a:r>
              <a:rPr lang="en-US" dirty="0"/>
              <a:t> </a:t>
            </a:r>
            <a:r>
              <a:rPr lang="en-US" dirty="0" err="1"/>
              <a:t>dibangun</a:t>
            </a:r>
            <a:endParaRPr lang="en-US" dirty="0"/>
          </a:p>
          <a:p>
            <a:r>
              <a:rPr lang="en-US" dirty="0"/>
              <a:t>Kita </a:t>
            </a:r>
            <a:r>
              <a:rPr lang="en-US" dirty="0" err="1"/>
              <a:t>tidak</a:t>
            </a:r>
            <a:r>
              <a:rPr lang="en-US" dirty="0"/>
              <a:t> </a:t>
            </a:r>
            <a:r>
              <a:rPr lang="en-US" dirty="0" err="1"/>
              <a:t>perlu</a:t>
            </a:r>
            <a:r>
              <a:rPr lang="en-US" dirty="0"/>
              <a:t> </a:t>
            </a:r>
            <a:r>
              <a:rPr lang="en-US" dirty="0" err="1"/>
              <a:t>membuang</a:t>
            </a:r>
            <a:r>
              <a:rPr lang="en-US" dirty="0"/>
              <a:t> resource </a:t>
            </a:r>
            <a:r>
              <a:rPr lang="en-US" dirty="0" err="1"/>
              <a:t>lagi</a:t>
            </a:r>
            <a:r>
              <a:rPr lang="en-US" dirty="0"/>
              <a:t> </a:t>
            </a:r>
            <a:r>
              <a:rPr lang="en-US" dirty="0" err="1"/>
              <a:t>untuk</a:t>
            </a:r>
            <a:r>
              <a:rPr lang="en-US" dirty="0"/>
              <a:t> </a:t>
            </a:r>
            <a:r>
              <a:rPr lang="en-US" dirty="0" err="1"/>
              <a:t>komputasi</a:t>
            </a:r>
            <a:r>
              <a:rPr lang="en-US" dirty="0"/>
              <a:t> </a:t>
            </a:r>
            <a:r>
              <a:rPr lang="en-US" dirty="0" err="1"/>
              <a:t>lebih</a:t>
            </a:r>
            <a:r>
              <a:rPr lang="en-US" dirty="0"/>
              <a:t> yang </a:t>
            </a:r>
            <a:r>
              <a:rPr lang="en-US" dirty="0" err="1"/>
              <a:t>terkait</a:t>
            </a:r>
            <a:r>
              <a:rPr lang="en-US" dirty="0"/>
              <a:t> </a:t>
            </a:r>
            <a:r>
              <a:rPr lang="en-US" dirty="0" err="1"/>
              <a:t>dengan</a:t>
            </a:r>
            <a:r>
              <a:rPr lang="en-US" dirty="0"/>
              <a:t> </a:t>
            </a:r>
            <a:r>
              <a:rPr lang="en-US" dirty="0" err="1"/>
              <a:t>menghitung</a:t>
            </a:r>
            <a:r>
              <a:rPr lang="en-US" dirty="0"/>
              <a:t> </a:t>
            </a:r>
            <a:r>
              <a:rPr lang="en-US" dirty="0" err="1"/>
              <a:t>nilai</a:t>
            </a:r>
            <a:r>
              <a:rPr lang="en-US" dirty="0"/>
              <a:t> </a:t>
            </a:r>
            <a:r>
              <a:rPr lang="en-US" dirty="0" err="1"/>
              <a:t>banyaknya</a:t>
            </a:r>
            <a:r>
              <a:rPr lang="en-US" dirty="0"/>
              <a:t> </a:t>
            </a:r>
            <a:r>
              <a:rPr lang="en-US" dirty="0" err="1"/>
              <a:t>dokumen</a:t>
            </a:r>
            <a:r>
              <a:rPr lang="en-US" dirty="0"/>
              <a:t> yang </a:t>
            </a:r>
            <a:r>
              <a:rPr lang="en-US" dirty="0" err="1"/>
              <a:t>mengandung</a:t>
            </a:r>
            <a:r>
              <a:rPr lang="en-US" dirty="0"/>
              <a:t> </a:t>
            </a:r>
            <a:r>
              <a:rPr lang="en-US" dirty="0" err="1"/>
              <a:t>suatu</a:t>
            </a:r>
            <a:r>
              <a:rPr lang="en-US" dirty="0"/>
              <a:t> </a:t>
            </a:r>
          </a:p>
          <a:p>
            <a:r>
              <a:rPr lang="en-US" dirty="0"/>
              <a:t>term t </a:t>
            </a:r>
            <a:r>
              <a:rPr lang="en-US" dirty="0" err="1"/>
              <a:t>didalamnya</a:t>
            </a:r>
            <a:r>
              <a:rPr lang="en-US" dirty="0"/>
              <a:t> </a:t>
            </a:r>
            <a:r>
              <a:rPr lang="en-US" dirty="0" err="1"/>
              <a:t>untuk</a:t>
            </a:r>
            <a:r>
              <a:rPr lang="en-US" dirty="0"/>
              <a:t> </a:t>
            </a:r>
            <a:r>
              <a:rPr lang="en-US" dirty="0" err="1"/>
              <a:t>menghitung</a:t>
            </a:r>
            <a:r>
              <a:rPr lang="en-US" dirty="0"/>
              <a:t> Nilai IDF </a:t>
            </a:r>
            <a:r>
              <a:rPr lang="en-US" dirty="0" err="1"/>
              <a:t>dengan</a:t>
            </a:r>
            <a:r>
              <a:rPr lang="en-US" dirty="0"/>
              <a:t> </a:t>
            </a:r>
            <a:r>
              <a:rPr lang="en-US" dirty="0" err="1"/>
              <a:t>hasil</a:t>
            </a:r>
            <a:r>
              <a:rPr lang="en-US" dirty="0"/>
              <a:t> uji </a:t>
            </a:r>
            <a:r>
              <a:rPr lang="en-US" dirty="0" err="1"/>
              <a:t>performa</a:t>
            </a:r>
            <a:r>
              <a:rPr lang="en-US" dirty="0"/>
              <a:t> yang </a:t>
            </a:r>
            <a:r>
              <a:rPr lang="en-US" dirty="0" err="1"/>
              <a:t>relatif</a:t>
            </a:r>
            <a:r>
              <a:rPr lang="en-US" dirty="0"/>
              <a:t> </a:t>
            </a:r>
            <a:r>
              <a:rPr lang="en-US" dirty="0" err="1"/>
              <a:t>sama</a:t>
            </a:r>
            <a:r>
              <a:rPr lang="en-US" dirty="0"/>
              <a:t> dan </a:t>
            </a:r>
            <a:r>
              <a:rPr lang="en-US" dirty="0" err="1"/>
              <a:t>tidak</a:t>
            </a:r>
            <a:r>
              <a:rPr lang="en-US" dirty="0"/>
              <a:t> </a:t>
            </a:r>
            <a:r>
              <a:rPr lang="en-US" dirty="0" err="1"/>
              <a:t>mengalami</a:t>
            </a:r>
            <a:r>
              <a:rPr lang="en-US" dirty="0"/>
              <a:t> </a:t>
            </a:r>
            <a:r>
              <a:rPr lang="en-US" dirty="0" err="1"/>
              <a:t>penurunan</a:t>
            </a:r>
            <a:r>
              <a:rPr lang="en-US" dirty="0"/>
              <a:t> yang </a:t>
            </a:r>
            <a:r>
              <a:rPr lang="en-US" dirty="0" err="1"/>
              <a:t>signifikan</a:t>
            </a:r>
            <a:r>
              <a:rPr lang="en-US" dirty="0"/>
              <a:t>.</a:t>
            </a:r>
          </a:p>
          <a:p>
            <a:r>
              <a:rPr lang="en-US" dirty="0"/>
              <a:t>Hal </a:t>
            </a:r>
            <a:r>
              <a:rPr lang="en-US" dirty="0" err="1"/>
              <a:t>ini</a:t>
            </a:r>
            <a:r>
              <a:rPr lang="en-US" dirty="0"/>
              <a:t> </a:t>
            </a:r>
            <a:r>
              <a:rPr lang="en-US" dirty="0" err="1"/>
              <a:t>sangat</a:t>
            </a:r>
            <a:r>
              <a:rPr lang="en-US" dirty="0"/>
              <a:t> </a:t>
            </a:r>
            <a:r>
              <a:rPr lang="en-US" dirty="0" err="1"/>
              <a:t>berguna</a:t>
            </a:r>
            <a:r>
              <a:rPr lang="en-US" dirty="0"/>
              <a:t> </a:t>
            </a:r>
            <a:r>
              <a:rPr lang="en-US" dirty="0" err="1"/>
              <a:t>untuk</a:t>
            </a:r>
            <a:r>
              <a:rPr lang="en-US" dirty="0"/>
              <a:t> </a:t>
            </a:r>
            <a:r>
              <a:rPr lang="en-US" dirty="0" err="1"/>
              <a:t>penggunaan</a:t>
            </a:r>
            <a:r>
              <a:rPr lang="en-US" dirty="0"/>
              <a:t> data train </a:t>
            </a:r>
            <a:r>
              <a:rPr lang="en-US" dirty="0" err="1"/>
              <a:t>dengan</a:t>
            </a:r>
            <a:r>
              <a:rPr lang="en-US" dirty="0"/>
              <a:t> </a:t>
            </a:r>
            <a:r>
              <a:rPr lang="en-US" dirty="0" err="1"/>
              <a:t>skala</a:t>
            </a:r>
            <a:r>
              <a:rPr lang="en-US" dirty="0"/>
              <a:t> </a:t>
            </a:r>
            <a:r>
              <a:rPr lang="en-US" dirty="0" err="1"/>
              <a:t>besar</a:t>
            </a:r>
            <a:r>
              <a:rPr lang="en-US" dirty="0"/>
              <a:t>, </a:t>
            </a:r>
            <a:r>
              <a:rPr lang="en-US" dirty="0" err="1"/>
              <a:t>maka</a:t>
            </a:r>
            <a:r>
              <a:rPr lang="en-US" dirty="0"/>
              <a:t> </a:t>
            </a:r>
            <a:r>
              <a:rPr lang="en-US" dirty="0" err="1"/>
              <a:t>tidak</a:t>
            </a:r>
            <a:r>
              <a:rPr lang="en-US" dirty="0"/>
              <a:t> </a:t>
            </a:r>
            <a:r>
              <a:rPr lang="en-US" dirty="0" err="1"/>
              <a:t>perlu</a:t>
            </a:r>
            <a:r>
              <a:rPr lang="en-US" dirty="0"/>
              <a:t> </a:t>
            </a:r>
            <a:r>
              <a:rPr lang="en-US" dirty="0" err="1"/>
              <a:t>lagi</a:t>
            </a:r>
            <a:r>
              <a:rPr lang="en-US" dirty="0"/>
              <a:t> </a:t>
            </a:r>
            <a:r>
              <a:rPr lang="en-US" dirty="0" err="1"/>
              <a:t>menghitung</a:t>
            </a:r>
            <a:r>
              <a:rPr lang="en-US" dirty="0"/>
              <a:t> </a:t>
            </a:r>
            <a:r>
              <a:rPr lang="en-US" dirty="0" err="1"/>
              <a:t>nilai</a:t>
            </a:r>
            <a:r>
              <a:rPr lang="en-US" dirty="0"/>
              <a:t> </a:t>
            </a:r>
            <a:r>
              <a:rPr lang="en-US" dirty="0" err="1"/>
              <a:t>tersebut</a:t>
            </a:r>
            <a:r>
              <a:rPr lang="en-US" dirty="0"/>
              <a:t>.</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29</a:t>
            </a:fld>
            <a:endParaRPr lang="id-ID"/>
          </a:p>
        </p:txBody>
      </p:sp>
    </p:spTree>
    <p:extLst>
      <p:ext uri="{BB962C8B-B14F-4D97-AF65-F5344CB8AC3E}">
        <p14:creationId xmlns:p14="http://schemas.microsoft.com/office/powerpoint/2010/main" val="3851959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Dari </a:t>
            </a:r>
            <a:r>
              <a:rPr lang="en-US" dirty="0" err="1"/>
              <a:t>penelitian</a:t>
            </a:r>
            <a:r>
              <a:rPr lang="en-US" dirty="0"/>
              <a:t> </a:t>
            </a:r>
            <a:r>
              <a:rPr lang="en-US" dirty="0" err="1"/>
              <a:t>ini</a:t>
            </a:r>
            <a:r>
              <a:rPr lang="en-US" dirty="0"/>
              <a:t>, </a:t>
            </a:r>
            <a:r>
              <a:rPr lang="en-US" dirty="0" err="1"/>
              <a:t>simpulan</a:t>
            </a:r>
            <a:r>
              <a:rPr lang="en-US" dirty="0"/>
              <a:t> yang </a:t>
            </a:r>
            <a:r>
              <a:rPr lang="en-US" dirty="0" err="1"/>
              <a:t>dapat</a:t>
            </a:r>
            <a:r>
              <a:rPr lang="en-US" dirty="0"/>
              <a:t> </a:t>
            </a:r>
            <a:r>
              <a:rPr lang="en-US" dirty="0" err="1"/>
              <a:t>diambil</a:t>
            </a:r>
            <a:r>
              <a:rPr lang="en-US" dirty="0"/>
              <a:t> </a:t>
            </a:r>
            <a:r>
              <a:rPr lang="en-US" dirty="0" err="1"/>
              <a:t>adalah</a:t>
            </a:r>
            <a:r>
              <a:rPr lang="en-US" dirty="0"/>
              <a:t> ….</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31</a:t>
            </a:fld>
            <a:endParaRPr lang="id-ID"/>
          </a:p>
        </p:txBody>
      </p:sp>
    </p:spTree>
    <p:extLst>
      <p:ext uri="{BB962C8B-B14F-4D97-AF65-F5344CB8AC3E}">
        <p14:creationId xmlns:p14="http://schemas.microsoft.com/office/powerpoint/2010/main" val="3777139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Dari </a:t>
            </a:r>
            <a:r>
              <a:rPr lang="en-US" dirty="0" err="1"/>
              <a:t>penelitian</a:t>
            </a:r>
            <a:r>
              <a:rPr lang="en-US" dirty="0"/>
              <a:t> </a:t>
            </a:r>
            <a:r>
              <a:rPr lang="en-US" dirty="0" err="1"/>
              <a:t>ini</a:t>
            </a:r>
            <a:r>
              <a:rPr lang="en-US" dirty="0"/>
              <a:t>, </a:t>
            </a:r>
            <a:r>
              <a:rPr lang="en-US" dirty="0" err="1"/>
              <a:t>simpulan</a:t>
            </a:r>
            <a:r>
              <a:rPr lang="en-US" dirty="0"/>
              <a:t> yang </a:t>
            </a:r>
            <a:r>
              <a:rPr lang="en-US" dirty="0" err="1"/>
              <a:t>dapat</a:t>
            </a:r>
            <a:r>
              <a:rPr lang="en-US" dirty="0"/>
              <a:t> </a:t>
            </a:r>
            <a:r>
              <a:rPr lang="en-US" dirty="0" err="1"/>
              <a:t>saya</a:t>
            </a:r>
            <a:r>
              <a:rPr lang="en-US" dirty="0"/>
              <a:t> </a:t>
            </a:r>
            <a:r>
              <a:rPr lang="en-US" dirty="0" err="1"/>
              <a:t>berikan</a:t>
            </a:r>
            <a:r>
              <a:rPr lang="en-US" dirty="0"/>
              <a:t> </a:t>
            </a:r>
            <a:r>
              <a:rPr lang="en-US" dirty="0" err="1"/>
              <a:t>untuk</a:t>
            </a:r>
            <a:r>
              <a:rPr lang="en-US" dirty="0"/>
              <a:t> </a:t>
            </a:r>
            <a:r>
              <a:rPr lang="en-US" dirty="0" err="1"/>
              <a:t>penelitian</a:t>
            </a:r>
            <a:r>
              <a:rPr lang="en-US" dirty="0"/>
              <a:t> </a:t>
            </a:r>
            <a:r>
              <a:rPr lang="en-US" dirty="0" err="1"/>
              <a:t>selanjutnya</a:t>
            </a:r>
            <a:r>
              <a:rPr lang="en-US" dirty="0"/>
              <a:t> </a:t>
            </a:r>
            <a:r>
              <a:rPr lang="en-US" dirty="0" err="1"/>
              <a:t>adalah</a:t>
            </a:r>
            <a:r>
              <a:rPr lang="en-US" dirty="0"/>
              <a:t> ….</a:t>
            </a:r>
            <a:endParaRPr lang="id-ID" dirty="0"/>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32</a:t>
            </a:fld>
            <a:endParaRPr lang="id-ID"/>
          </a:p>
        </p:txBody>
      </p:sp>
    </p:spTree>
    <p:extLst>
      <p:ext uri="{BB962C8B-B14F-4D97-AF65-F5344CB8AC3E}">
        <p14:creationId xmlns:p14="http://schemas.microsoft.com/office/powerpoint/2010/main" val="281243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Berikutnya</a:t>
            </a:r>
            <a:r>
              <a:rPr lang="en-US" dirty="0"/>
              <a:t> </a:t>
            </a:r>
            <a:r>
              <a:rPr lang="en-US" dirty="0" err="1"/>
              <a:t>merupakan</a:t>
            </a:r>
            <a:r>
              <a:rPr lang="en-US" dirty="0"/>
              <a:t> </a:t>
            </a:r>
            <a:r>
              <a:rPr lang="en-US" dirty="0" err="1"/>
              <a:t>latar</a:t>
            </a:r>
            <a:r>
              <a:rPr lang="en-US" dirty="0"/>
              <a:t> </a:t>
            </a:r>
            <a:r>
              <a:rPr lang="en-US" dirty="0" err="1"/>
              <a:t>belakang</a:t>
            </a:r>
            <a:r>
              <a:rPr lang="en-US" dirty="0"/>
              <a:t> </a:t>
            </a:r>
            <a:r>
              <a:rPr lang="en-US" dirty="0" err="1"/>
              <a:t>mengapa</a:t>
            </a:r>
            <a:r>
              <a:rPr lang="en-US" dirty="0"/>
              <a:t> </a:t>
            </a:r>
            <a:r>
              <a:rPr lang="en-US" dirty="0" err="1"/>
              <a:t>saya</a:t>
            </a:r>
            <a:r>
              <a:rPr lang="en-US" dirty="0"/>
              <a:t> </a:t>
            </a:r>
            <a:r>
              <a:rPr lang="en-US" dirty="0" err="1"/>
              <a:t>menggunakan</a:t>
            </a:r>
            <a:r>
              <a:rPr lang="en-US" dirty="0"/>
              <a:t> random forest </a:t>
            </a:r>
          </a:p>
          <a:p>
            <a:r>
              <a:rPr lang="en-US" dirty="0" err="1"/>
              <a:t>Definisi</a:t>
            </a:r>
            <a:r>
              <a:rPr lang="en-US" dirty="0"/>
              <a:t> random forest </a:t>
            </a:r>
            <a:r>
              <a:rPr lang="en-US" dirty="0" err="1"/>
              <a:t>sendiri</a:t>
            </a:r>
            <a:r>
              <a:rPr lang="en-US" dirty="0"/>
              <a:t> </a:t>
            </a:r>
            <a:r>
              <a:rPr lang="en-US" dirty="0" err="1"/>
              <a:t>adalah</a:t>
            </a:r>
            <a:r>
              <a:rPr lang="en-US" dirty="0"/>
              <a:t> …</a:t>
            </a:r>
          </a:p>
          <a:p>
            <a:r>
              <a:rPr lang="en-US" dirty="0"/>
              <a:t>Hasil </a:t>
            </a:r>
            <a:r>
              <a:rPr lang="en-US" dirty="0" err="1"/>
              <a:t>penelitian</a:t>
            </a:r>
            <a:r>
              <a:rPr lang="en-US" dirty="0"/>
              <a:t> yang </a:t>
            </a:r>
            <a:r>
              <a:rPr lang="en-US" dirty="0" err="1"/>
              <a:t>dilakukan</a:t>
            </a:r>
            <a:r>
              <a:rPr lang="en-US" dirty="0"/>
              <a:t> oleh M Ali </a:t>
            </a:r>
            <a:r>
              <a:rPr lang="en-US" dirty="0" err="1"/>
              <a:t>Fauzi</a:t>
            </a:r>
            <a:r>
              <a:rPr lang="en-US" dirty="0"/>
              <a:t> ….</a:t>
            </a:r>
          </a:p>
          <a:p>
            <a:r>
              <a:rPr lang="en-US" dirty="0" err="1"/>
              <a:t>Kelebih</a:t>
            </a:r>
            <a:r>
              <a:rPr lang="en-US" dirty="0"/>
              <a:t> </a:t>
            </a:r>
            <a:r>
              <a:rPr lang="en-US" dirty="0" err="1"/>
              <a:t>dari</a:t>
            </a:r>
            <a:r>
              <a:rPr lang="en-US" dirty="0"/>
              <a:t> </a:t>
            </a:r>
            <a:r>
              <a:rPr lang="en-US" dirty="0" err="1"/>
              <a:t>algoritma</a:t>
            </a:r>
            <a:r>
              <a:rPr lang="en-US" dirty="0"/>
              <a:t> random forest </a:t>
            </a:r>
            <a:r>
              <a:rPr lang="en-US" dirty="0" err="1"/>
              <a:t>adalah</a:t>
            </a:r>
            <a:r>
              <a:rPr lang="en-US" dirty="0"/>
              <a:t> ……</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3</a:t>
            </a:fld>
            <a:endParaRPr lang="id-ID"/>
          </a:p>
        </p:txBody>
      </p:sp>
    </p:spTree>
    <p:extLst>
      <p:ext uri="{BB962C8B-B14F-4D97-AF65-F5344CB8AC3E}">
        <p14:creationId xmlns:p14="http://schemas.microsoft.com/office/powerpoint/2010/main" val="194511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Berikutnya</a:t>
            </a:r>
            <a:r>
              <a:rPr lang="en-US" dirty="0"/>
              <a:t> </a:t>
            </a:r>
            <a:r>
              <a:rPr lang="en-US" dirty="0" err="1"/>
              <a:t>merupakan</a:t>
            </a:r>
            <a:r>
              <a:rPr lang="en-US" dirty="0"/>
              <a:t> </a:t>
            </a:r>
            <a:r>
              <a:rPr lang="en-US" dirty="0" err="1"/>
              <a:t>latar</a:t>
            </a:r>
            <a:r>
              <a:rPr lang="en-US" dirty="0"/>
              <a:t> </a:t>
            </a:r>
            <a:r>
              <a:rPr lang="en-US" dirty="0" err="1"/>
              <a:t>belakang</a:t>
            </a:r>
            <a:r>
              <a:rPr lang="en-US" dirty="0"/>
              <a:t> </a:t>
            </a:r>
            <a:r>
              <a:rPr lang="en-US" dirty="0" err="1"/>
              <a:t>mengapa</a:t>
            </a:r>
            <a:r>
              <a:rPr lang="en-US" dirty="0"/>
              <a:t> </a:t>
            </a:r>
            <a:r>
              <a:rPr lang="en-US" dirty="0" err="1"/>
              <a:t>saya</a:t>
            </a:r>
            <a:r>
              <a:rPr lang="en-US" dirty="0"/>
              <a:t> </a:t>
            </a:r>
            <a:r>
              <a:rPr lang="en-US" dirty="0" err="1"/>
              <a:t>menggunakan</a:t>
            </a:r>
            <a:r>
              <a:rPr lang="en-US" dirty="0"/>
              <a:t> </a:t>
            </a:r>
            <a:r>
              <a:rPr lang="en-US" dirty="0" err="1"/>
              <a:t>metode</a:t>
            </a:r>
            <a:r>
              <a:rPr lang="en-US" dirty="0"/>
              <a:t> transfer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Devinisi</a:t>
            </a:r>
            <a:r>
              <a:rPr lang="en-US" dirty="0"/>
              <a:t> Transfer learning </a:t>
            </a:r>
            <a:r>
              <a:rPr lang="en-US" dirty="0" err="1"/>
              <a:t>adalah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4</a:t>
            </a:fld>
            <a:endParaRPr lang="id-ID"/>
          </a:p>
        </p:txBody>
      </p:sp>
    </p:spTree>
    <p:extLst>
      <p:ext uri="{BB962C8B-B14F-4D97-AF65-F5344CB8AC3E}">
        <p14:creationId xmlns:p14="http://schemas.microsoft.com/office/powerpoint/2010/main" val="316494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Selanjutnya</a:t>
            </a:r>
            <a:r>
              <a:rPr lang="en-US" dirty="0"/>
              <a:t>, </a:t>
            </a:r>
            <a:r>
              <a:rPr lang="en-US" dirty="0" err="1"/>
              <a:t>rumusan</a:t>
            </a:r>
            <a:r>
              <a:rPr lang="en-US" dirty="0"/>
              <a:t> </a:t>
            </a:r>
            <a:r>
              <a:rPr lang="en-US" dirty="0" err="1"/>
              <a:t>masalah</a:t>
            </a:r>
            <a:r>
              <a:rPr lang="en-US" dirty="0"/>
              <a:t> pada </a:t>
            </a:r>
            <a:r>
              <a:rPr lang="en-US" dirty="0" err="1"/>
              <a:t>peneitian</a:t>
            </a:r>
            <a:r>
              <a:rPr lang="en-US" dirty="0"/>
              <a:t> </a:t>
            </a:r>
            <a:r>
              <a:rPr lang="en-US" dirty="0" err="1"/>
              <a:t>ini</a:t>
            </a:r>
            <a:r>
              <a:rPr lang="en-US" dirty="0"/>
              <a:t> </a:t>
            </a:r>
            <a:r>
              <a:rPr lang="en-US" dirty="0" err="1"/>
              <a:t>adalah</a:t>
            </a:r>
            <a:r>
              <a:rPr lang="en-US" dirty="0"/>
              <a:t>….</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5</a:t>
            </a:fld>
            <a:endParaRPr lang="id-ID"/>
          </a:p>
        </p:txBody>
      </p:sp>
    </p:spTree>
    <p:extLst>
      <p:ext uri="{BB962C8B-B14F-4D97-AF65-F5344CB8AC3E}">
        <p14:creationId xmlns:p14="http://schemas.microsoft.com/office/powerpoint/2010/main" val="2916022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Selanjutnya</a:t>
            </a:r>
            <a:r>
              <a:rPr lang="en-US" dirty="0"/>
              <a:t>, </a:t>
            </a:r>
            <a:r>
              <a:rPr lang="en-US" dirty="0" err="1"/>
              <a:t>batasan</a:t>
            </a:r>
            <a:r>
              <a:rPr lang="en-US" dirty="0"/>
              <a:t> </a:t>
            </a:r>
            <a:r>
              <a:rPr lang="en-US" dirty="0" err="1"/>
              <a:t>masalah</a:t>
            </a:r>
            <a:r>
              <a:rPr lang="en-US" dirty="0"/>
              <a:t> pada </a:t>
            </a:r>
            <a:r>
              <a:rPr lang="en-US" dirty="0" err="1"/>
              <a:t>peneitian</a:t>
            </a:r>
            <a:r>
              <a:rPr lang="en-US" dirty="0"/>
              <a:t> </a:t>
            </a:r>
            <a:r>
              <a:rPr lang="en-US" dirty="0" err="1"/>
              <a:t>ini</a:t>
            </a:r>
            <a:r>
              <a:rPr lang="en-US" dirty="0"/>
              <a:t> </a:t>
            </a:r>
            <a:r>
              <a:rPr lang="en-US" dirty="0" err="1"/>
              <a:t>adalah</a:t>
            </a:r>
            <a:r>
              <a:rPr lang="en-US" dirty="0"/>
              <a:t>….</a:t>
            </a:r>
            <a:endParaRPr lang="id-ID" dirty="0"/>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6</a:t>
            </a:fld>
            <a:endParaRPr lang="id-ID"/>
          </a:p>
        </p:txBody>
      </p:sp>
    </p:spTree>
    <p:extLst>
      <p:ext uri="{BB962C8B-B14F-4D97-AF65-F5344CB8AC3E}">
        <p14:creationId xmlns:p14="http://schemas.microsoft.com/office/powerpoint/2010/main" val="1186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Selanjutnya</a:t>
            </a:r>
            <a:r>
              <a:rPr lang="en-US" dirty="0"/>
              <a:t>, Batasan </a:t>
            </a:r>
            <a:r>
              <a:rPr lang="en-US" dirty="0" err="1"/>
              <a:t>tujuan</a:t>
            </a:r>
            <a:r>
              <a:rPr lang="en-US" dirty="0"/>
              <a:t> </a:t>
            </a:r>
            <a:r>
              <a:rPr lang="en-US" dirty="0" err="1"/>
              <a:t>peneitian</a:t>
            </a:r>
            <a:r>
              <a:rPr lang="en-US" dirty="0"/>
              <a:t> </a:t>
            </a:r>
            <a:r>
              <a:rPr lang="en-US" dirty="0" err="1"/>
              <a:t>ini</a:t>
            </a:r>
            <a:r>
              <a:rPr lang="en-US" dirty="0"/>
              <a:t> </a:t>
            </a:r>
            <a:r>
              <a:rPr lang="en-US" dirty="0" err="1"/>
              <a:t>adalah</a:t>
            </a:r>
            <a:r>
              <a:rPr lang="en-US" dirty="0"/>
              <a:t>….</a:t>
            </a:r>
            <a:endParaRPr lang="id-ID" dirty="0"/>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7</a:t>
            </a:fld>
            <a:endParaRPr lang="id-ID"/>
          </a:p>
        </p:txBody>
      </p:sp>
    </p:spTree>
    <p:extLst>
      <p:ext uri="{BB962C8B-B14F-4D97-AF65-F5344CB8AC3E}">
        <p14:creationId xmlns:p14="http://schemas.microsoft.com/office/powerpoint/2010/main" val="71699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Selanjutnya</a:t>
            </a:r>
            <a:r>
              <a:rPr lang="en-US" dirty="0"/>
              <a:t>, Batasan </a:t>
            </a:r>
            <a:r>
              <a:rPr lang="en-US" dirty="0" err="1"/>
              <a:t>manfaat</a:t>
            </a:r>
            <a:r>
              <a:rPr lang="en-US" dirty="0"/>
              <a:t> </a:t>
            </a:r>
            <a:r>
              <a:rPr lang="en-US" dirty="0" err="1"/>
              <a:t>peneitian</a:t>
            </a:r>
            <a:r>
              <a:rPr lang="en-US" dirty="0"/>
              <a:t> </a:t>
            </a:r>
            <a:r>
              <a:rPr lang="en-US" dirty="0" err="1"/>
              <a:t>ini</a:t>
            </a:r>
            <a:r>
              <a:rPr lang="en-US" dirty="0"/>
              <a:t> </a:t>
            </a:r>
            <a:r>
              <a:rPr lang="en-US" dirty="0" err="1"/>
              <a:t>adalah</a:t>
            </a:r>
            <a:r>
              <a:rPr lang="en-US" dirty="0"/>
              <a:t>…..</a:t>
            </a:r>
            <a:endParaRPr lang="id-ID" dirty="0"/>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8</a:t>
            </a:fld>
            <a:endParaRPr lang="id-ID"/>
          </a:p>
        </p:txBody>
      </p:sp>
    </p:spTree>
    <p:extLst>
      <p:ext uri="{BB962C8B-B14F-4D97-AF65-F5344CB8AC3E}">
        <p14:creationId xmlns:p14="http://schemas.microsoft.com/office/powerpoint/2010/main" val="280325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Yang </a:t>
            </a:r>
            <a:r>
              <a:rPr lang="en-US" dirty="0" err="1"/>
              <a:t>pertama</a:t>
            </a:r>
            <a:r>
              <a:rPr lang="en-US" dirty="0"/>
              <a:t> </a:t>
            </a:r>
            <a:r>
              <a:rPr lang="en-US" dirty="0" err="1"/>
              <a:t>adalah</a:t>
            </a:r>
            <a:r>
              <a:rPr lang="en-US" dirty="0"/>
              <a:t> </a:t>
            </a:r>
            <a:r>
              <a:rPr lang="en-US" dirty="0" err="1"/>
              <a:t>analisis</a:t>
            </a:r>
            <a:r>
              <a:rPr lang="en-US" dirty="0"/>
              <a:t> </a:t>
            </a:r>
            <a:r>
              <a:rPr lang="en-US" dirty="0" err="1"/>
              <a:t>sentimen</a:t>
            </a:r>
            <a:endParaRPr lang="en-US" dirty="0"/>
          </a:p>
          <a:p>
            <a:r>
              <a:rPr lang="en-US" dirty="0" err="1"/>
              <a:t>Menurut</a:t>
            </a:r>
            <a:r>
              <a:rPr lang="en-US" dirty="0"/>
              <a:t> </a:t>
            </a:r>
            <a:r>
              <a:rPr lang="en-US" dirty="0" err="1"/>
              <a:t>ira</a:t>
            </a:r>
            <a:r>
              <a:rPr lang="en-US" dirty="0"/>
              <a:t> </a:t>
            </a:r>
            <a:r>
              <a:rPr lang="en-US" dirty="0" err="1"/>
              <a:t>zulfa</a:t>
            </a:r>
            <a:r>
              <a:rPr lang="en-US" dirty="0"/>
              <a:t> dan </a:t>
            </a:r>
            <a:r>
              <a:rPr lang="en-US" dirty="0" err="1"/>
              <a:t>edi</a:t>
            </a:r>
            <a:r>
              <a:rPr lang="en-US" dirty="0"/>
              <a:t> </a:t>
            </a:r>
            <a:r>
              <a:rPr lang="en-US" dirty="0" err="1"/>
              <a:t>winarko</a:t>
            </a:r>
            <a:r>
              <a:rPr lang="en-US" dirty="0"/>
              <a:t> </a:t>
            </a:r>
            <a:r>
              <a:rPr lang="en-US" dirty="0" err="1"/>
              <a:t>sentimen</a:t>
            </a:r>
            <a:r>
              <a:rPr lang="en-US" dirty="0"/>
              <a:t> </a:t>
            </a:r>
            <a:r>
              <a:rPr lang="en-US" dirty="0" err="1"/>
              <a:t>analisis</a:t>
            </a:r>
            <a:r>
              <a:rPr lang="en-US" dirty="0"/>
              <a:t> </a:t>
            </a:r>
            <a:r>
              <a:rPr lang="en-US" dirty="0" err="1"/>
              <a:t>adalah</a:t>
            </a:r>
            <a:endParaRPr lang="en-US" dirty="0"/>
          </a:p>
          <a:p>
            <a:endParaRPr lang="en-US" dirty="0"/>
          </a:p>
          <a:p>
            <a:r>
              <a:rPr lang="en-US" dirty="0" err="1"/>
              <a:t>Sentimen</a:t>
            </a:r>
            <a:r>
              <a:rPr lang="en-US" dirty="0"/>
              <a:t> </a:t>
            </a:r>
            <a:r>
              <a:rPr lang="en-US" dirty="0" err="1"/>
              <a:t>analisis</a:t>
            </a:r>
            <a:r>
              <a:rPr lang="en-US" dirty="0"/>
              <a:t> </a:t>
            </a:r>
            <a:r>
              <a:rPr lang="en-US" dirty="0" err="1"/>
              <a:t>dimanfaatkan</a:t>
            </a:r>
            <a:r>
              <a:rPr lang="en-US" dirty="0"/>
              <a:t> </a:t>
            </a:r>
            <a:r>
              <a:rPr lang="en-US" dirty="0" err="1"/>
              <a:t>untuk</a:t>
            </a:r>
            <a:r>
              <a:rPr lang="en-US" dirty="0"/>
              <a:t> …</a:t>
            </a:r>
          </a:p>
        </p:txBody>
      </p:sp>
      <p:sp>
        <p:nvSpPr>
          <p:cNvPr id="4" name="Tampungan Nomor Slide 3"/>
          <p:cNvSpPr>
            <a:spLocks noGrp="1"/>
          </p:cNvSpPr>
          <p:nvPr>
            <p:ph type="sldNum" sz="quarter" idx="5"/>
          </p:nvPr>
        </p:nvSpPr>
        <p:spPr/>
        <p:txBody>
          <a:bodyPr/>
          <a:lstStyle/>
          <a:p>
            <a:fld id="{B6BF41CE-EA5B-4964-B117-2A674C2D57FD}" type="slidenum">
              <a:rPr lang="id-ID" smtClean="0"/>
              <a:t>10</a:t>
            </a:fld>
            <a:endParaRPr lang="id-ID"/>
          </a:p>
        </p:txBody>
      </p:sp>
    </p:spTree>
    <p:extLst>
      <p:ext uri="{BB962C8B-B14F-4D97-AF65-F5344CB8AC3E}">
        <p14:creationId xmlns:p14="http://schemas.microsoft.com/office/powerpoint/2010/main" val="2310174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id-ID"/>
              <a:t>Klik untuk mengedit gaya judul Master</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7A707C83-BE85-4161-9129-C786D6F0751C}" type="datetimeFigureOut">
              <a:rPr lang="id-ID" smtClean="0"/>
              <a:t>20/05/2020</a:t>
            </a:fld>
            <a:endParaRPr lang="id-ID"/>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id-ID"/>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C00D1C7-C8D9-4825-800D-860C6B4B74B4}" type="slidenum">
              <a:rPr lang="id-ID" smtClean="0"/>
              <a:t>‹#›</a:t>
            </a:fld>
            <a:endParaRPr lang="id-ID"/>
          </a:p>
        </p:txBody>
      </p:sp>
    </p:spTree>
    <p:extLst>
      <p:ext uri="{BB962C8B-B14F-4D97-AF65-F5344CB8AC3E}">
        <p14:creationId xmlns:p14="http://schemas.microsoft.com/office/powerpoint/2010/main" val="322815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Gambar Panorama dengan Keteranga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7A707C83-BE85-4161-9129-C786D6F0751C}" type="datetimeFigureOut">
              <a:rPr lang="id-ID" smtClean="0"/>
              <a:t>20/05/2020</a:t>
            </a:fld>
            <a:endParaRPr lang="id-ID"/>
          </a:p>
        </p:txBody>
      </p:sp>
      <p:sp>
        <p:nvSpPr>
          <p:cNvPr id="6" name="Footer Placeholder 5"/>
          <p:cNvSpPr>
            <a:spLocks noGrp="1"/>
          </p:cNvSpPr>
          <p:nvPr>
            <p:ph type="ftr" sz="quarter" idx="11"/>
          </p:nvPr>
        </p:nvSpPr>
        <p:spPr/>
        <p:txBody>
          <a:bodyPr/>
          <a:lstStyle/>
          <a:p>
            <a:endParaRPr lang="id-ID"/>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90547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Judul dan Keteranga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id-ID"/>
              <a:t>Klik untuk mengedit gaya judul Master</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4" name="Date Placeholder 3"/>
          <p:cNvSpPr>
            <a:spLocks noGrp="1"/>
          </p:cNvSpPr>
          <p:nvPr>
            <p:ph type="dt" sz="half" idx="10"/>
          </p:nvPr>
        </p:nvSpPr>
        <p:spPr/>
        <p:txBody>
          <a:bodyPr/>
          <a:lstStyle/>
          <a:p>
            <a:fld id="{7A707C83-BE85-4161-9129-C786D6F0751C}" type="datetimeFigureOut">
              <a:rPr lang="id-ID" smtClean="0"/>
              <a:t>20/05/2020</a:t>
            </a:fld>
            <a:endParaRPr lang="id-ID"/>
          </a:p>
        </p:txBody>
      </p:sp>
      <p:sp>
        <p:nvSpPr>
          <p:cNvPr id="5" name="Footer Placeholder 4"/>
          <p:cNvSpPr>
            <a:spLocks noGrp="1"/>
          </p:cNvSpPr>
          <p:nvPr>
            <p:ph type="ftr" sz="quarter" idx="11"/>
          </p:nvPr>
        </p:nvSpPr>
        <p:spPr/>
        <p:txBody>
          <a:bodyPr/>
          <a:lstStyle/>
          <a:p>
            <a:endParaRPr lang="id-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096333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Kutipan dengan Keteranga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id-ID"/>
              <a:t>Klik untuk mengedit gaya judul Master</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id-ID"/>
              <a:t>Klik untuk edit gaya teks Master</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4" name="Date Placeholder 3"/>
          <p:cNvSpPr>
            <a:spLocks noGrp="1"/>
          </p:cNvSpPr>
          <p:nvPr>
            <p:ph type="dt" sz="half" idx="10"/>
          </p:nvPr>
        </p:nvSpPr>
        <p:spPr/>
        <p:txBody>
          <a:bodyPr/>
          <a:lstStyle/>
          <a:p>
            <a:fld id="{7A707C83-BE85-4161-9129-C786D6F0751C}" type="datetimeFigureOut">
              <a:rPr lang="id-ID" smtClean="0"/>
              <a:t>20/05/2020</a:t>
            </a:fld>
            <a:endParaRPr lang="id-ID"/>
          </a:p>
        </p:txBody>
      </p:sp>
      <p:sp>
        <p:nvSpPr>
          <p:cNvPr id="5" name="Footer Placeholder 4"/>
          <p:cNvSpPr>
            <a:spLocks noGrp="1"/>
          </p:cNvSpPr>
          <p:nvPr>
            <p:ph type="ftr" sz="quarter" idx="11"/>
          </p:nvPr>
        </p:nvSpPr>
        <p:spPr/>
        <p:txBody>
          <a:bodyPr/>
          <a:lstStyle/>
          <a:p>
            <a:endParaRPr lang="id-ID"/>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42859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u Nama">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7A707C83-BE85-4161-9129-C786D6F0751C}" type="datetimeFigureOut">
              <a:rPr lang="id-ID" smtClean="0"/>
              <a:t>20/05/2020</a:t>
            </a:fld>
            <a:endParaRPr lang="id-ID"/>
          </a:p>
        </p:txBody>
      </p:sp>
      <p:sp>
        <p:nvSpPr>
          <p:cNvPr id="5" name="Footer Placeholder 4"/>
          <p:cNvSpPr>
            <a:spLocks noGrp="1"/>
          </p:cNvSpPr>
          <p:nvPr>
            <p:ph type="ftr" sz="quarter" idx="11"/>
          </p:nvPr>
        </p:nvSpPr>
        <p:spPr/>
        <p:txBody>
          <a:bodyPr/>
          <a:lstStyle/>
          <a:p>
            <a:endParaRPr lang="id-ID"/>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937231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id-ID"/>
              <a:t>Klik untuk mengedit gaya judul Master</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707C83-BE85-4161-9129-C786D6F0751C}" type="datetimeFigureOut">
              <a:rPr lang="id-ID" smtClean="0"/>
              <a:t>20/05/2020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626316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m Gambar">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id-ID"/>
              <a:t>Klik untuk mengedit gaya judul Master</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707C83-BE85-4161-9129-C786D6F0751C}" type="datetimeFigureOut">
              <a:rPr lang="id-ID" smtClean="0"/>
              <a:t>20/05/2020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2438952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7A707C83-BE85-4161-9129-C786D6F0751C}" type="datetimeFigureOut">
              <a:rPr lang="id-ID" smtClean="0"/>
              <a:t>20/05/2020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93590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Judul Vertikal dan Teks">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id-ID"/>
              <a:t>Klik untuk mengedit gaya judul Master</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7A707C83-BE85-4161-9129-C786D6F0751C}" type="datetimeFigureOut">
              <a:rPr lang="id-ID" smtClean="0"/>
              <a:t>20/05/2020</a:t>
            </a:fld>
            <a:endParaRPr lang="id-ID"/>
          </a:p>
        </p:txBody>
      </p:sp>
      <p:sp>
        <p:nvSpPr>
          <p:cNvPr id="5" name="Footer Placeholder 4"/>
          <p:cNvSpPr>
            <a:spLocks noGrp="1"/>
          </p:cNvSpPr>
          <p:nvPr>
            <p:ph type="ftr" sz="quarter" idx="11"/>
          </p:nvPr>
        </p:nvSpPr>
        <p:spPr/>
        <p:txBody>
          <a:bodyPr/>
          <a:lstStyle/>
          <a:p>
            <a:endParaRPr lang="id-ID"/>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47049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id-ID"/>
              <a:t>Klik untuk mengedit gaya judul Master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7A707C83-BE85-4161-9129-C786D6F0751C}" type="datetimeFigureOut">
              <a:rPr lang="id-ID" smtClean="0"/>
              <a:t>20/05/2020</a:t>
            </a:fld>
            <a:endParaRPr lang="id-ID"/>
          </a:p>
        </p:txBody>
      </p:sp>
      <p:sp>
        <p:nvSpPr>
          <p:cNvPr id="5" name="Footer Placeholder 4"/>
          <p:cNvSpPr>
            <a:spLocks noGrp="1"/>
          </p:cNvSpPr>
          <p:nvPr>
            <p:ph type="ftr" sz="quarter" idx="11"/>
          </p:nvPr>
        </p:nvSpPr>
        <p:spPr/>
        <p:txBody>
          <a:bodyPr/>
          <a:lstStyle>
            <a:lvl1pPr>
              <a:defRPr sz="1000" b="1"/>
            </a:lvl1pPr>
          </a:lstStyle>
          <a:p>
            <a:endParaRPr lang="id-ID"/>
          </a:p>
        </p:txBody>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434619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eader Bagia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7A707C83-BE85-4161-9129-C786D6F0751C}" type="datetimeFigureOut">
              <a:rPr lang="id-ID" smtClean="0"/>
              <a:t>20/05/2020</a:t>
            </a:fld>
            <a:endParaRPr lang="id-ID"/>
          </a:p>
        </p:txBody>
      </p:sp>
      <p:sp>
        <p:nvSpPr>
          <p:cNvPr id="5" name="Footer Placeholder 4"/>
          <p:cNvSpPr>
            <a:spLocks noGrp="1"/>
          </p:cNvSpPr>
          <p:nvPr>
            <p:ph type="ftr" sz="quarter" idx="11"/>
          </p:nvPr>
        </p:nvSpPr>
        <p:spPr/>
        <p:txBody>
          <a:bodyPr/>
          <a:lstStyle>
            <a:lvl1pPr>
              <a:defRPr sz="1000" b="1"/>
            </a:lvl1pPr>
          </a:lstStyle>
          <a:p>
            <a:endParaRPr lang="id-ID"/>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408760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id-ID"/>
              <a:t>Klik untuk mengedit gaya judul Master</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7A707C83-BE85-4161-9129-C786D6F0751C}" type="datetimeFigureOut">
              <a:rPr lang="id-ID" smtClean="0"/>
              <a:t>20/05/2020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78740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7A707C83-BE85-4161-9129-C786D6F0751C}" type="datetimeFigureOut">
              <a:rPr lang="id-ID" smtClean="0"/>
              <a:t>20/05/2020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12365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7A707C83-BE85-4161-9129-C786D6F0751C}" type="datetimeFigureOut">
              <a:rPr lang="id-ID" smtClean="0"/>
              <a:t>20/05/2020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284765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07C83-BE85-4161-9129-C786D6F0751C}" type="datetimeFigureOut">
              <a:rPr lang="id-ID" smtClean="0"/>
              <a:t>20/05/2020</a:t>
            </a:fld>
            <a:endParaRPr lang="id-ID"/>
          </a:p>
        </p:txBody>
      </p:sp>
      <p:sp>
        <p:nvSpPr>
          <p:cNvPr id="3" name="Footer Placeholder 2"/>
          <p:cNvSpPr>
            <a:spLocks noGrp="1"/>
          </p:cNvSpPr>
          <p:nvPr>
            <p:ph type="ftr" sz="quarter" idx="11"/>
          </p:nvPr>
        </p:nvSpPr>
        <p:spPr/>
        <p:txBody>
          <a:bodyPr/>
          <a:lstStyle/>
          <a:p>
            <a:endParaRPr lang="id-ID"/>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228637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onten dengan Keteranga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7A707C83-BE85-4161-9129-C786D6F0751C}" type="datetimeFigureOut">
              <a:rPr lang="id-ID" smtClean="0"/>
              <a:t>20/05/2020</a:t>
            </a:fld>
            <a:endParaRPr lang="id-ID"/>
          </a:p>
        </p:txBody>
      </p:sp>
      <p:sp>
        <p:nvSpPr>
          <p:cNvPr id="6" name="Footer Placeholder 5"/>
          <p:cNvSpPr>
            <a:spLocks noGrp="1"/>
          </p:cNvSpPr>
          <p:nvPr>
            <p:ph type="ftr" sz="quarter" idx="11"/>
          </p:nvPr>
        </p:nvSpPr>
        <p:spPr/>
        <p:txBody>
          <a:bodyPr/>
          <a:lstStyle/>
          <a:p>
            <a:endParaRPr lang="id-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350462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Gambar dengan Keteranga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7A707C83-BE85-4161-9129-C786D6F0751C}" type="datetimeFigureOut">
              <a:rPr lang="id-ID" smtClean="0"/>
              <a:t>20/05/2020</a:t>
            </a:fld>
            <a:endParaRPr lang="id-ID"/>
          </a:p>
        </p:txBody>
      </p:sp>
      <p:sp>
        <p:nvSpPr>
          <p:cNvPr id="6" name="Footer Placeholder 5"/>
          <p:cNvSpPr>
            <a:spLocks noGrp="1"/>
          </p:cNvSpPr>
          <p:nvPr>
            <p:ph type="ftr" sz="quarter" idx="11"/>
          </p:nvPr>
        </p:nvSpPr>
        <p:spPr/>
        <p:txBody>
          <a:bodyPr/>
          <a:lstStyle/>
          <a:p>
            <a:endParaRPr lang="id-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275161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d-ID"/>
              <a:t>Klik untuk mengedit gaya judul Master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A707C83-BE85-4161-9129-C786D6F0751C}" type="datetimeFigureOut">
              <a:rPr lang="id-ID" smtClean="0"/>
              <a:t>20/05/2020</a:t>
            </a:fld>
            <a:endParaRPr lang="id-ID"/>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id-ID"/>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C00D1C7-C8D9-4825-800D-860C6B4B74B4}" type="slidenum">
              <a:rPr lang="id-ID" smtClean="0"/>
              <a:t>‹#›</a:t>
            </a:fld>
            <a:endParaRPr lang="id-ID"/>
          </a:p>
        </p:txBody>
      </p:sp>
    </p:spTree>
    <p:extLst>
      <p:ext uri="{BB962C8B-B14F-4D97-AF65-F5344CB8AC3E}">
        <p14:creationId xmlns:p14="http://schemas.microsoft.com/office/powerpoint/2010/main" val="5254652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9D944EE-E5D1-4D2C-AF70-63DB2A8BB29E}"/>
              </a:ext>
            </a:extLst>
          </p:cNvPr>
          <p:cNvSpPr>
            <a:spLocks noGrp="1"/>
          </p:cNvSpPr>
          <p:nvPr>
            <p:ph type="ctrTitle"/>
          </p:nvPr>
        </p:nvSpPr>
        <p:spPr>
          <a:xfrm>
            <a:off x="1154955" y="784194"/>
            <a:ext cx="8825658" cy="3558181"/>
          </a:xfrm>
        </p:spPr>
        <p:txBody>
          <a:bodyPr/>
          <a:lstStyle/>
          <a:p>
            <a:r>
              <a:rPr lang="en-US" sz="3600" dirty="0"/>
              <a:t>IMPLEMENTASI ALGORITMA RANDOM FOREST MENGGUNAKAN TF-IDF UNTUK ANALISIS SENTIMEN DENGAN PENERAPAN TRANSFER LEARNING</a:t>
            </a:r>
            <a:endParaRPr lang="id-ID" sz="3600" dirty="0"/>
          </a:p>
        </p:txBody>
      </p:sp>
      <p:sp>
        <p:nvSpPr>
          <p:cNvPr id="3" name="Subjudul 2">
            <a:extLst>
              <a:ext uri="{FF2B5EF4-FFF2-40B4-BE49-F238E27FC236}">
                <a16:creationId xmlns:a16="http://schemas.microsoft.com/office/drawing/2014/main" id="{24AE7E5C-6D17-43E5-9709-B72B76925394}"/>
              </a:ext>
            </a:extLst>
          </p:cNvPr>
          <p:cNvSpPr>
            <a:spLocks noGrp="1"/>
          </p:cNvSpPr>
          <p:nvPr>
            <p:ph type="subTitle" idx="1"/>
          </p:nvPr>
        </p:nvSpPr>
        <p:spPr/>
        <p:txBody>
          <a:bodyPr>
            <a:normAutofit/>
          </a:bodyPr>
          <a:lstStyle/>
          <a:p>
            <a:r>
              <a:rPr lang="en-US" sz="2400" cap="none" dirty="0">
                <a:solidFill>
                  <a:schemeClr val="bg1"/>
                </a:solidFill>
              </a:rPr>
              <a:t>Ahsanul Qalbi </a:t>
            </a:r>
            <a:r>
              <a:rPr lang="en-US" sz="2400" cap="none" dirty="0" err="1">
                <a:solidFill>
                  <a:schemeClr val="bg1"/>
                </a:solidFill>
              </a:rPr>
              <a:t>Fajar</a:t>
            </a:r>
            <a:r>
              <a:rPr lang="en-US" sz="2400" cap="none" dirty="0">
                <a:solidFill>
                  <a:schemeClr val="bg1"/>
                </a:solidFill>
              </a:rPr>
              <a:t> </a:t>
            </a:r>
            <a:r>
              <a:rPr lang="en-US" sz="2400" cap="none" dirty="0" err="1">
                <a:solidFill>
                  <a:schemeClr val="bg1"/>
                </a:solidFill>
              </a:rPr>
              <a:t>Islami</a:t>
            </a:r>
            <a:r>
              <a:rPr lang="en-US" sz="2400" cap="none" dirty="0">
                <a:solidFill>
                  <a:schemeClr val="bg1"/>
                </a:solidFill>
              </a:rPr>
              <a:t> - 00000015655</a:t>
            </a:r>
            <a:endParaRPr lang="id-ID" sz="2400" cap="none" dirty="0">
              <a:solidFill>
                <a:schemeClr val="bg1"/>
              </a:solidFill>
            </a:endParaRPr>
          </a:p>
        </p:txBody>
      </p:sp>
    </p:spTree>
    <p:extLst>
      <p:ext uri="{BB962C8B-B14F-4D97-AF65-F5344CB8AC3E}">
        <p14:creationId xmlns:p14="http://schemas.microsoft.com/office/powerpoint/2010/main" val="754486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9CB1042-77FF-406D-8D43-E90C4794AAC6}"/>
              </a:ext>
            </a:extLst>
          </p:cNvPr>
          <p:cNvSpPr>
            <a:spLocks noGrp="1"/>
          </p:cNvSpPr>
          <p:nvPr>
            <p:ph type="title"/>
          </p:nvPr>
        </p:nvSpPr>
        <p:spPr/>
        <p:txBody>
          <a:bodyPr/>
          <a:lstStyle/>
          <a:p>
            <a:r>
              <a:rPr lang="en-US" dirty="0" err="1"/>
              <a:t>Analisis</a:t>
            </a:r>
            <a:r>
              <a:rPr lang="en-US" dirty="0"/>
              <a:t> </a:t>
            </a:r>
            <a:r>
              <a:rPr lang="en-US" dirty="0" err="1"/>
              <a:t>Sentimen</a:t>
            </a:r>
            <a:endParaRPr lang="id-ID" dirty="0"/>
          </a:p>
        </p:txBody>
      </p:sp>
      <p:sp>
        <p:nvSpPr>
          <p:cNvPr id="3" name="Persegi Panjang 2">
            <a:extLst>
              <a:ext uri="{FF2B5EF4-FFF2-40B4-BE49-F238E27FC236}">
                <a16:creationId xmlns:a16="http://schemas.microsoft.com/office/drawing/2014/main" id="{0D1FF127-5044-4591-B976-E088CE8BE745}"/>
              </a:ext>
            </a:extLst>
          </p:cNvPr>
          <p:cNvSpPr/>
          <p:nvPr/>
        </p:nvSpPr>
        <p:spPr>
          <a:xfrm>
            <a:off x="533400" y="2588200"/>
            <a:ext cx="11109960" cy="307494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id-ID" sz="2200" dirty="0">
                <a:solidFill>
                  <a:schemeClr val="tx1">
                    <a:lumMod val="75000"/>
                    <a:lumOff val="25000"/>
                  </a:schemeClr>
                </a:solidFill>
              </a:rPr>
              <a:t>Sentimen analisis adalah riset </a:t>
            </a:r>
            <a:r>
              <a:rPr lang="id-ID" sz="2200" dirty="0" err="1">
                <a:solidFill>
                  <a:schemeClr val="tx1">
                    <a:lumMod val="75000"/>
                    <a:lumOff val="25000"/>
                  </a:schemeClr>
                </a:solidFill>
              </a:rPr>
              <a:t>komputasional</a:t>
            </a:r>
            <a:r>
              <a:rPr lang="id-ID" sz="2200" dirty="0">
                <a:solidFill>
                  <a:schemeClr val="tx1">
                    <a:lumMod val="75000"/>
                    <a:lumOff val="25000"/>
                  </a:schemeClr>
                </a:solidFill>
              </a:rPr>
              <a:t> dari opini sentimen dan emosi yang diekspresikan secara tekstual (Ira Zulfa, dan Edi Winarko 2017). </a:t>
            </a:r>
            <a:endParaRPr lang="en-US" sz="2200" dirty="0">
              <a:solidFill>
                <a:schemeClr val="tx1">
                  <a:lumMod val="75000"/>
                  <a:lumOff val="25000"/>
                </a:schemeClr>
              </a:solidFill>
            </a:endParaRPr>
          </a:p>
          <a:p>
            <a:pPr algn="just">
              <a:lnSpc>
                <a:spcPct val="150000"/>
              </a:lnSpc>
            </a:pPr>
            <a:endParaRPr lang="en-US" sz="22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id-ID" sz="2200" dirty="0">
                <a:solidFill>
                  <a:schemeClr val="tx1">
                    <a:lumMod val="75000"/>
                    <a:lumOff val="25000"/>
                  </a:schemeClr>
                </a:solidFill>
              </a:rPr>
              <a:t>Pada  penerapannya, analisis sentimen dimanfaatkan untuk memberikan nilai reputasi</a:t>
            </a:r>
            <a:r>
              <a:rPr lang="en-US" sz="2200" dirty="0">
                <a:solidFill>
                  <a:schemeClr val="tx1">
                    <a:lumMod val="75000"/>
                    <a:lumOff val="25000"/>
                  </a:schemeClr>
                </a:solidFill>
              </a:rPr>
              <a:t> </a:t>
            </a:r>
            <a:r>
              <a:rPr lang="id-ID" sz="2200" dirty="0">
                <a:solidFill>
                  <a:schemeClr val="tx1">
                    <a:lumMod val="75000"/>
                    <a:lumOff val="25000"/>
                  </a:schemeClr>
                </a:solidFill>
              </a:rPr>
              <a:t>pada pelayanan pelanggan, produk perusahaan, dan reputasi seorang tokoh publik</a:t>
            </a:r>
          </a:p>
        </p:txBody>
      </p:sp>
    </p:spTree>
    <p:extLst>
      <p:ext uri="{BB962C8B-B14F-4D97-AF65-F5344CB8AC3E}">
        <p14:creationId xmlns:p14="http://schemas.microsoft.com/office/powerpoint/2010/main" val="423571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00CF59E-5908-4133-A724-A671F4828CCF}"/>
              </a:ext>
            </a:extLst>
          </p:cNvPr>
          <p:cNvSpPr>
            <a:spLocks noGrp="1"/>
          </p:cNvSpPr>
          <p:nvPr>
            <p:ph type="title"/>
          </p:nvPr>
        </p:nvSpPr>
        <p:spPr/>
        <p:txBody>
          <a:bodyPr/>
          <a:lstStyle/>
          <a:p>
            <a:r>
              <a:rPr lang="en-US" sz="2800" dirty="0"/>
              <a:t>Term Frequency-Inverse Document Frequency </a:t>
            </a:r>
            <a:br>
              <a:rPr lang="en-US" sz="2800" dirty="0"/>
            </a:br>
            <a:r>
              <a:rPr lang="en-US" sz="2800" dirty="0"/>
              <a:t>(TF-IDF) </a:t>
            </a:r>
            <a:endParaRPr lang="id-ID" sz="2800" dirty="0"/>
          </a:p>
        </p:txBody>
      </p:sp>
      <p:sp>
        <p:nvSpPr>
          <p:cNvPr id="3" name="Persegi Panjang 2">
            <a:extLst>
              <a:ext uri="{FF2B5EF4-FFF2-40B4-BE49-F238E27FC236}">
                <a16:creationId xmlns:a16="http://schemas.microsoft.com/office/drawing/2014/main" id="{7511B145-9949-4493-98D8-2D983C1C7C97}"/>
              </a:ext>
            </a:extLst>
          </p:cNvPr>
          <p:cNvSpPr/>
          <p:nvPr/>
        </p:nvSpPr>
        <p:spPr>
          <a:xfrm>
            <a:off x="701040" y="2468878"/>
            <a:ext cx="10972800" cy="3265446"/>
          </a:xfrm>
          <a:prstGeom prst="rect">
            <a:avLst/>
          </a:prstGeom>
        </p:spPr>
        <p:txBody>
          <a:bodyPr wrap="square">
            <a:spAutoFit/>
          </a:bodyPr>
          <a:lstStyle/>
          <a:p>
            <a:pPr algn="just">
              <a:lnSpc>
                <a:spcPct val="150000"/>
              </a:lnSpc>
            </a:pPr>
            <a:r>
              <a:rPr lang="id-ID" sz="2000" dirty="0">
                <a:solidFill>
                  <a:schemeClr val="tx1">
                    <a:lumMod val="75000"/>
                    <a:lumOff val="25000"/>
                  </a:schemeClr>
                </a:solidFill>
              </a:rPr>
              <a:t>Term </a:t>
            </a:r>
            <a:r>
              <a:rPr lang="id-ID" sz="2000" dirty="0" err="1">
                <a:solidFill>
                  <a:schemeClr val="tx1">
                    <a:lumMod val="75000"/>
                    <a:lumOff val="25000"/>
                  </a:schemeClr>
                </a:solidFill>
              </a:rPr>
              <a:t>Frequency-Inverse</a:t>
            </a:r>
            <a:r>
              <a:rPr lang="id-ID" sz="2000" dirty="0">
                <a:solidFill>
                  <a:schemeClr val="tx1">
                    <a:lumMod val="75000"/>
                    <a:lumOff val="25000"/>
                  </a:schemeClr>
                </a:solidFill>
              </a:rPr>
              <a:t> </a:t>
            </a:r>
            <a:r>
              <a:rPr lang="id-ID" sz="2000" dirty="0" err="1">
                <a:solidFill>
                  <a:schemeClr val="tx1">
                    <a:lumMod val="75000"/>
                    <a:lumOff val="25000"/>
                  </a:schemeClr>
                </a:solidFill>
              </a:rPr>
              <a:t>Document</a:t>
            </a:r>
            <a:r>
              <a:rPr lang="id-ID" sz="2000" dirty="0">
                <a:solidFill>
                  <a:schemeClr val="tx1">
                    <a:lumMod val="75000"/>
                    <a:lumOff val="25000"/>
                  </a:schemeClr>
                </a:solidFill>
              </a:rPr>
              <a:t> </a:t>
            </a:r>
            <a:r>
              <a:rPr lang="id-ID" sz="2000" dirty="0" err="1">
                <a:solidFill>
                  <a:schemeClr val="tx1">
                    <a:lumMod val="75000"/>
                    <a:lumOff val="25000"/>
                  </a:schemeClr>
                </a:solidFill>
              </a:rPr>
              <a:t>Frequency</a:t>
            </a:r>
            <a:r>
              <a:rPr lang="id-ID" sz="2000" dirty="0">
                <a:solidFill>
                  <a:schemeClr val="tx1">
                    <a:lumMod val="75000"/>
                    <a:lumOff val="25000"/>
                  </a:schemeClr>
                </a:solidFill>
              </a:rPr>
              <a:t> merupakan algoritma yang berguna untuk mengetahui bobot setiap kata atau seberapa sering kata tersebut. </a:t>
            </a:r>
            <a:endParaRPr lang="en-US" sz="2000" dirty="0">
              <a:solidFill>
                <a:schemeClr val="tx1">
                  <a:lumMod val="75000"/>
                  <a:lumOff val="25000"/>
                </a:schemeClr>
              </a:solidFill>
            </a:endParaRPr>
          </a:p>
          <a:p>
            <a:pPr algn="just">
              <a:lnSpc>
                <a:spcPct val="150000"/>
              </a:lnSpc>
            </a:pPr>
            <a:endParaRPr lang="en-US" sz="2000" dirty="0">
              <a:solidFill>
                <a:schemeClr val="tx1">
                  <a:lumMod val="75000"/>
                  <a:lumOff val="25000"/>
                </a:schemeClr>
              </a:solidFill>
            </a:endParaRPr>
          </a:p>
          <a:p>
            <a:pPr algn="just">
              <a:lnSpc>
                <a:spcPct val="150000"/>
              </a:lnSpc>
            </a:pPr>
            <a:r>
              <a:rPr lang="en-US" sz="2000" dirty="0">
                <a:solidFill>
                  <a:schemeClr val="tx1">
                    <a:lumMod val="75000"/>
                    <a:lumOff val="25000"/>
                  </a:schemeClr>
                </a:solidFill>
              </a:rPr>
              <a:t>M</a:t>
            </a:r>
            <a:r>
              <a:rPr lang="id-ID" sz="2000" dirty="0" err="1">
                <a:solidFill>
                  <a:schemeClr val="tx1">
                    <a:lumMod val="75000"/>
                    <a:lumOff val="25000"/>
                  </a:schemeClr>
                </a:solidFill>
              </a:rPr>
              <a:t>etode</a:t>
            </a:r>
            <a:r>
              <a:rPr lang="id-ID" sz="2000" dirty="0">
                <a:solidFill>
                  <a:schemeClr val="tx1">
                    <a:lumMod val="75000"/>
                    <a:lumOff val="25000"/>
                  </a:schemeClr>
                </a:solidFill>
              </a:rPr>
              <a:t> ini menggabungkan perhitungan bobot, yaitu frekuensi kemunculan sebuah kata di dalam sebuah dokumen (Term </a:t>
            </a:r>
            <a:r>
              <a:rPr lang="id-ID" sz="2000" dirty="0" err="1">
                <a:solidFill>
                  <a:schemeClr val="tx1">
                    <a:lumMod val="75000"/>
                    <a:lumOff val="25000"/>
                  </a:schemeClr>
                </a:solidFill>
              </a:rPr>
              <a:t>Frequency</a:t>
            </a:r>
            <a:r>
              <a:rPr lang="id-ID" sz="2000" dirty="0">
                <a:solidFill>
                  <a:schemeClr val="tx1">
                    <a:lumMod val="75000"/>
                    <a:lumOff val="25000"/>
                  </a:schemeClr>
                </a:solidFill>
              </a:rPr>
              <a:t>) tertentu dan </a:t>
            </a:r>
            <a:r>
              <a:rPr lang="id-ID" sz="2000" dirty="0" err="1">
                <a:solidFill>
                  <a:schemeClr val="tx1">
                    <a:lumMod val="75000"/>
                    <a:lumOff val="25000"/>
                  </a:schemeClr>
                </a:solidFill>
              </a:rPr>
              <a:t>inverse</a:t>
            </a:r>
            <a:r>
              <a:rPr lang="id-ID" sz="2000" dirty="0">
                <a:solidFill>
                  <a:schemeClr val="tx1">
                    <a:lumMod val="75000"/>
                    <a:lumOff val="25000"/>
                  </a:schemeClr>
                </a:solidFill>
              </a:rPr>
              <a:t> frekuensi dokumen yang mengandung kata tersebut (</a:t>
            </a:r>
            <a:r>
              <a:rPr lang="id-ID" sz="2000" dirty="0" err="1">
                <a:solidFill>
                  <a:schemeClr val="tx1">
                    <a:lumMod val="75000"/>
                    <a:lumOff val="25000"/>
                  </a:schemeClr>
                </a:solidFill>
              </a:rPr>
              <a:t>Inverse</a:t>
            </a:r>
            <a:r>
              <a:rPr lang="id-ID" sz="2000" dirty="0">
                <a:solidFill>
                  <a:schemeClr val="tx1">
                    <a:lumMod val="75000"/>
                    <a:lumOff val="25000"/>
                  </a:schemeClr>
                </a:solidFill>
              </a:rPr>
              <a:t> </a:t>
            </a:r>
            <a:r>
              <a:rPr lang="id-ID" sz="2000" dirty="0" err="1">
                <a:solidFill>
                  <a:schemeClr val="tx1">
                    <a:lumMod val="75000"/>
                    <a:lumOff val="25000"/>
                  </a:schemeClr>
                </a:solidFill>
              </a:rPr>
              <a:t>Document</a:t>
            </a:r>
            <a:r>
              <a:rPr lang="id-ID" sz="2000" dirty="0">
                <a:solidFill>
                  <a:schemeClr val="tx1">
                    <a:lumMod val="75000"/>
                    <a:lumOff val="25000"/>
                  </a:schemeClr>
                </a:solidFill>
              </a:rPr>
              <a:t> </a:t>
            </a:r>
            <a:r>
              <a:rPr lang="id-ID" sz="2000" dirty="0" err="1">
                <a:solidFill>
                  <a:schemeClr val="tx1">
                    <a:lumMod val="75000"/>
                    <a:lumOff val="25000"/>
                  </a:schemeClr>
                </a:solidFill>
              </a:rPr>
              <a:t>Frequency</a:t>
            </a:r>
            <a:r>
              <a:rPr lang="id-ID" sz="2000" dirty="0">
                <a:solidFill>
                  <a:schemeClr val="tx1">
                    <a:lumMod val="75000"/>
                    <a:lumOff val="25000"/>
                  </a:schemeClr>
                </a:solidFill>
              </a:rPr>
              <a:t>)</a:t>
            </a:r>
            <a:r>
              <a:rPr lang="en-US" sz="2000" dirty="0">
                <a:solidFill>
                  <a:schemeClr val="tx1">
                    <a:lumMod val="75000"/>
                    <a:lumOff val="25000"/>
                  </a:schemeClr>
                </a:solidFill>
              </a:rPr>
              <a:t> (</a:t>
            </a:r>
            <a:r>
              <a:rPr lang="id-ID" sz="2000" dirty="0">
                <a:solidFill>
                  <a:schemeClr val="tx1">
                    <a:lumMod val="75000"/>
                    <a:lumOff val="25000"/>
                  </a:schemeClr>
                </a:solidFill>
              </a:rPr>
              <a:t>Musfiroh</a:t>
            </a:r>
            <a:r>
              <a:rPr lang="en-US" sz="2000" dirty="0">
                <a:solidFill>
                  <a:schemeClr val="tx1">
                    <a:lumMod val="75000"/>
                    <a:lumOff val="25000"/>
                  </a:schemeClr>
                </a:solidFill>
              </a:rPr>
              <a:t> </a:t>
            </a:r>
            <a:r>
              <a:rPr lang="en-US" sz="2000" dirty="0" err="1">
                <a:solidFill>
                  <a:schemeClr val="tx1">
                    <a:lumMod val="75000"/>
                    <a:lumOff val="25000"/>
                  </a:schemeClr>
                </a:solidFill>
              </a:rPr>
              <a:t>dkk</a:t>
            </a:r>
            <a:r>
              <a:rPr lang="en-US" sz="2000" dirty="0">
                <a:solidFill>
                  <a:schemeClr val="tx1">
                    <a:lumMod val="75000"/>
                    <a:lumOff val="25000"/>
                  </a:schemeClr>
                </a:solidFill>
              </a:rPr>
              <a:t>, 2013).</a:t>
            </a:r>
            <a:endParaRPr lang="id-ID" sz="2000" dirty="0">
              <a:solidFill>
                <a:schemeClr val="tx1">
                  <a:lumMod val="75000"/>
                  <a:lumOff val="25000"/>
                </a:schemeClr>
              </a:solidFill>
            </a:endParaRPr>
          </a:p>
        </p:txBody>
      </p:sp>
    </p:spTree>
    <p:extLst>
      <p:ext uri="{BB962C8B-B14F-4D97-AF65-F5344CB8AC3E}">
        <p14:creationId xmlns:p14="http://schemas.microsoft.com/office/powerpoint/2010/main" val="81335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869AE467-CD4E-4BEE-BF0B-7B1C380E30CB}"/>
              </a:ext>
            </a:extLst>
          </p:cNvPr>
          <p:cNvSpPr>
            <a:spLocks noGrp="1"/>
          </p:cNvSpPr>
          <p:nvPr>
            <p:ph type="body" idx="1"/>
          </p:nvPr>
        </p:nvSpPr>
        <p:spPr>
          <a:xfrm>
            <a:off x="6831100" y="728472"/>
            <a:ext cx="3608300" cy="1572768"/>
          </a:xfrm>
        </p:spPr>
        <p:txBody>
          <a:bodyPr>
            <a:normAutofit/>
          </a:bodyPr>
          <a:lstStyle/>
          <a:p>
            <a:r>
              <a:rPr lang="en-US" sz="3200" dirty="0"/>
              <a:t>Random forest </a:t>
            </a:r>
          </a:p>
          <a:p>
            <a:r>
              <a:rPr lang="en-US" sz="3200" dirty="0"/>
              <a:t>Classifier</a:t>
            </a:r>
            <a:endParaRPr lang="id-ID" sz="3200" dirty="0"/>
          </a:p>
        </p:txBody>
      </p:sp>
      <p:sp>
        <p:nvSpPr>
          <p:cNvPr id="6" name="Kotak Teks 5">
            <a:extLst>
              <a:ext uri="{FF2B5EF4-FFF2-40B4-BE49-F238E27FC236}">
                <a16:creationId xmlns:a16="http://schemas.microsoft.com/office/drawing/2014/main" id="{4E56C87B-6A1A-41E5-9BEC-403586B3D6CA}"/>
              </a:ext>
            </a:extLst>
          </p:cNvPr>
          <p:cNvSpPr txBox="1"/>
          <p:nvPr/>
        </p:nvSpPr>
        <p:spPr>
          <a:xfrm>
            <a:off x="914400" y="1066800"/>
            <a:ext cx="5181600" cy="5078313"/>
          </a:xfrm>
          <a:prstGeom prst="rect">
            <a:avLst/>
          </a:prstGeom>
          <a:noFill/>
        </p:spPr>
        <p:txBody>
          <a:bodyPr wrap="square" rtlCol="0">
            <a:spAutoFit/>
          </a:bodyPr>
          <a:lstStyle/>
          <a:p>
            <a:pPr marL="285750" indent="-285750" algn="just">
              <a:buFont typeface="Arial" panose="020B0604020202020204" pitchFamily="34" charset="0"/>
              <a:buChar char="•"/>
            </a:pPr>
            <a:r>
              <a:rPr lang="id-ID" dirty="0" err="1">
                <a:solidFill>
                  <a:schemeClr val="bg1"/>
                </a:solidFill>
              </a:rPr>
              <a:t>Random</a:t>
            </a:r>
            <a:r>
              <a:rPr lang="id-ID" dirty="0">
                <a:solidFill>
                  <a:schemeClr val="bg1"/>
                </a:solidFill>
              </a:rPr>
              <a:t> </a:t>
            </a:r>
            <a:r>
              <a:rPr lang="id-ID" dirty="0" err="1">
                <a:solidFill>
                  <a:schemeClr val="bg1"/>
                </a:solidFill>
              </a:rPr>
              <a:t>Forest</a:t>
            </a:r>
            <a:r>
              <a:rPr lang="id-ID" dirty="0">
                <a:solidFill>
                  <a:schemeClr val="bg1"/>
                </a:solidFill>
              </a:rPr>
              <a:t> merupakan salah satu metode dalam </a:t>
            </a:r>
            <a:r>
              <a:rPr lang="id-ID" dirty="0" err="1">
                <a:solidFill>
                  <a:schemeClr val="bg1"/>
                </a:solidFill>
              </a:rPr>
              <a:t>decision</a:t>
            </a:r>
            <a:r>
              <a:rPr lang="id-ID" dirty="0">
                <a:solidFill>
                  <a:schemeClr val="bg1"/>
                </a:solidFill>
              </a:rPr>
              <a:t> </a:t>
            </a:r>
            <a:r>
              <a:rPr lang="id-ID" dirty="0" err="1">
                <a:solidFill>
                  <a:schemeClr val="bg1"/>
                </a:solidFill>
              </a:rPr>
              <a:t>tree</a:t>
            </a:r>
            <a:r>
              <a:rPr lang="id-ID" dirty="0">
                <a:solidFill>
                  <a:schemeClr val="bg1"/>
                </a:solidFill>
              </a:rPr>
              <a:t>.</a:t>
            </a:r>
            <a:endParaRPr lang="en-US" dirty="0">
              <a:solidFill>
                <a:schemeClr val="bg1"/>
              </a:solidFill>
            </a:endParaRPr>
          </a:p>
          <a:p>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D</a:t>
            </a:r>
            <a:r>
              <a:rPr lang="id-ID" dirty="0" err="1">
                <a:solidFill>
                  <a:schemeClr val="bg1"/>
                </a:solidFill>
              </a:rPr>
              <a:t>ecision</a:t>
            </a:r>
            <a:r>
              <a:rPr lang="id-ID" dirty="0">
                <a:solidFill>
                  <a:schemeClr val="bg1"/>
                </a:solidFill>
              </a:rPr>
              <a:t> </a:t>
            </a:r>
            <a:r>
              <a:rPr lang="id-ID" dirty="0" err="1">
                <a:solidFill>
                  <a:schemeClr val="bg1"/>
                </a:solidFill>
              </a:rPr>
              <a:t>tree</a:t>
            </a:r>
            <a:r>
              <a:rPr lang="id-ID" dirty="0">
                <a:solidFill>
                  <a:schemeClr val="bg1"/>
                </a:solidFill>
              </a:rPr>
              <a:t> adalah sebuah diagram alir yang berbentuk seperti pohon yang memiliki sebuah </a:t>
            </a:r>
            <a:r>
              <a:rPr lang="id-ID" dirty="0" err="1">
                <a:solidFill>
                  <a:schemeClr val="bg1"/>
                </a:solidFill>
              </a:rPr>
              <a:t>root</a:t>
            </a:r>
            <a:r>
              <a:rPr lang="id-ID" dirty="0">
                <a:solidFill>
                  <a:schemeClr val="bg1"/>
                </a:solidFill>
              </a:rPr>
              <a:t> </a:t>
            </a:r>
            <a:r>
              <a:rPr lang="id-ID" dirty="0" err="1">
                <a:solidFill>
                  <a:schemeClr val="bg1"/>
                </a:solidFill>
              </a:rPr>
              <a:t>node</a:t>
            </a:r>
            <a:r>
              <a:rPr lang="id-ID" dirty="0">
                <a:solidFill>
                  <a:schemeClr val="bg1"/>
                </a:solidFill>
              </a:rPr>
              <a:t> yang digunakan untuk mengumpulkan data,</a:t>
            </a:r>
            <a:r>
              <a:rPr lang="en-US" dirty="0">
                <a:solidFill>
                  <a:schemeClr val="bg1"/>
                </a:solidFill>
              </a:rPr>
              <a:t> inner node yang </a:t>
            </a:r>
            <a:r>
              <a:rPr lang="en-US" dirty="0" err="1">
                <a:solidFill>
                  <a:schemeClr val="bg1"/>
                </a:solidFill>
              </a:rPr>
              <a:t>berada</a:t>
            </a:r>
            <a:r>
              <a:rPr lang="en-US" dirty="0">
                <a:solidFill>
                  <a:schemeClr val="bg1"/>
                </a:solidFill>
              </a:rPr>
              <a:t> pada root node yang </a:t>
            </a:r>
            <a:r>
              <a:rPr lang="en-US" dirty="0" err="1">
                <a:solidFill>
                  <a:schemeClr val="bg1"/>
                </a:solidFill>
              </a:rPr>
              <a:t>berisi</a:t>
            </a:r>
            <a:r>
              <a:rPr lang="en-US" dirty="0">
                <a:solidFill>
                  <a:schemeClr val="bg1"/>
                </a:solidFill>
              </a:rPr>
              <a:t> </a:t>
            </a:r>
            <a:r>
              <a:rPr lang="en-US" dirty="0" err="1">
                <a:solidFill>
                  <a:schemeClr val="bg1"/>
                </a:solidFill>
              </a:rPr>
              <a:t>tentang</a:t>
            </a:r>
            <a:r>
              <a:rPr lang="en-US" dirty="0">
                <a:solidFill>
                  <a:schemeClr val="bg1"/>
                </a:solidFill>
              </a:rPr>
              <a:t> </a:t>
            </a:r>
            <a:r>
              <a:rPr lang="en-US" dirty="0" err="1">
                <a:solidFill>
                  <a:schemeClr val="bg1"/>
                </a:solidFill>
              </a:rPr>
              <a:t>pertanyaan</a:t>
            </a:r>
            <a:r>
              <a:rPr lang="en-US" dirty="0">
                <a:solidFill>
                  <a:schemeClr val="bg1"/>
                </a:solidFill>
              </a:rPr>
              <a:t> </a:t>
            </a:r>
            <a:r>
              <a:rPr lang="en-US" dirty="0" err="1">
                <a:solidFill>
                  <a:schemeClr val="bg1"/>
                </a:solidFill>
              </a:rPr>
              <a:t>tentang</a:t>
            </a:r>
            <a:r>
              <a:rPr lang="en-US" dirty="0">
                <a:solidFill>
                  <a:schemeClr val="bg1"/>
                </a:solidFill>
              </a:rPr>
              <a:t> data dan </a:t>
            </a:r>
            <a:r>
              <a:rPr lang="en-US" dirty="0" err="1">
                <a:solidFill>
                  <a:schemeClr val="bg1"/>
                </a:solidFill>
              </a:rPr>
              <a:t>sebuah</a:t>
            </a:r>
            <a:r>
              <a:rPr lang="en-US" dirty="0">
                <a:solidFill>
                  <a:schemeClr val="bg1"/>
                </a:solidFill>
              </a:rPr>
              <a:t> leaf node yang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memecahkan</a:t>
            </a:r>
            <a:r>
              <a:rPr lang="en-US" dirty="0">
                <a:solidFill>
                  <a:schemeClr val="bg1"/>
                </a:solidFill>
              </a:rPr>
              <a:t> </a:t>
            </a:r>
            <a:r>
              <a:rPr lang="en-US" dirty="0" err="1">
                <a:solidFill>
                  <a:schemeClr val="bg1"/>
                </a:solidFill>
              </a:rPr>
              <a:t>masalah</a:t>
            </a:r>
            <a:r>
              <a:rPr lang="en-US" dirty="0">
                <a:solidFill>
                  <a:schemeClr val="bg1"/>
                </a:solidFill>
              </a:rPr>
              <a:t> </a:t>
            </a:r>
            <a:r>
              <a:rPr lang="en-US" dirty="0" err="1">
                <a:solidFill>
                  <a:schemeClr val="bg1"/>
                </a:solidFill>
              </a:rPr>
              <a:t>serta</a:t>
            </a:r>
            <a:r>
              <a:rPr lang="en-US" dirty="0">
                <a:solidFill>
                  <a:schemeClr val="bg1"/>
                </a:solidFill>
              </a:rPr>
              <a:t> </a:t>
            </a:r>
            <a:r>
              <a:rPr lang="en-US" dirty="0" err="1">
                <a:solidFill>
                  <a:schemeClr val="bg1"/>
                </a:solidFill>
              </a:rPr>
              <a:t>membuat</a:t>
            </a:r>
            <a:r>
              <a:rPr lang="en-US" dirty="0">
                <a:solidFill>
                  <a:schemeClr val="bg1"/>
                </a:solidFill>
              </a:rPr>
              <a:t> </a:t>
            </a:r>
            <a:r>
              <a:rPr lang="en-US" dirty="0" err="1">
                <a:solidFill>
                  <a:schemeClr val="bg1"/>
                </a:solidFill>
              </a:rPr>
              <a:t>keputusan</a:t>
            </a:r>
            <a:r>
              <a:rPr lang="en-US" dirty="0">
                <a:solidFill>
                  <a:schemeClr val="bg1"/>
                </a:solidFill>
              </a:rPr>
              <a:t>.</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id-ID" dirty="0" err="1">
                <a:solidFill>
                  <a:schemeClr val="bg1"/>
                </a:solidFill>
              </a:rPr>
              <a:t>Random</a:t>
            </a:r>
            <a:r>
              <a:rPr lang="id-ID" dirty="0">
                <a:solidFill>
                  <a:schemeClr val="bg1"/>
                </a:solidFill>
              </a:rPr>
              <a:t> </a:t>
            </a:r>
            <a:r>
              <a:rPr lang="id-ID" dirty="0" err="1">
                <a:solidFill>
                  <a:schemeClr val="bg1"/>
                </a:solidFill>
              </a:rPr>
              <a:t>Forest</a:t>
            </a:r>
            <a:r>
              <a:rPr lang="id-ID" dirty="0">
                <a:solidFill>
                  <a:schemeClr val="bg1"/>
                </a:solidFill>
              </a:rPr>
              <a:t> memiliki beberapa </a:t>
            </a:r>
            <a:r>
              <a:rPr lang="id-ID" dirty="0" err="1">
                <a:solidFill>
                  <a:schemeClr val="bg1"/>
                </a:solidFill>
              </a:rPr>
              <a:t>decision</a:t>
            </a:r>
            <a:r>
              <a:rPr lang="id-ID" dirty="0">
                <a:solidFill>
                  <a:schemeClr val="bg1"/>
                </a:solidFill>
              </a:rPr>
              <a:t> </a:t>
            </a:r>
            <a:r>
              <a:rPr lang="id-ID" dirty="0" err="1">
                <a:solidFill>
                  <a:schemeClr val="bg1"/>
                </a:solidFill>
              </a:rPr>
              <a:t>tree</a:t>
            </a:r>
            <a:r>
              <a:rPr lang="id-ID" dirty="0">
                <a:solidFill>
                  <a:schemeClr val="bg1"/>
                </a:solidFill>
              </a:rPr>
              <a:t>, kemudian algoritma </a:t>
            </a:r>
            <a:r>
              <a:rPr lang="id-ID" dirty="0" err="1">
                <a:solidFill>
                  <a:schemeClr val="bg1"/>
                </a:solidFill>
              </a:rPr>
              <a:t>Random</a:t>
            </a:r>
            <a:r>
              <a:rPr lang="id-ID" dirty="0">
                <a:solidFill>
                  <a:schemeClr val="bg1"/>
                </a:solidFill>
              </a:rPr>
              <a:t> </a:t>
            </a:r>
            <a:r>
              <a:rPr lang="id-ID" dirty="0" err="1">
                <a:solidFill>
                  <a:schemeClr val="bg1"/>
                </a:solidFill>
              </a:rPr>
              <a:t>Forest</a:t>
            </a:r>
            <a:r>
              <a:rPr lang="id-ID" dirty="0">
                <a:solidFill>
                  <a:schemeClr val="bg1"/>
                </a:solidFill>
              </a:rPr>
              <a:t> mengambil keputusan berdasarkan hasil voting terbanyak dari semua </a:t>
            </a:r>
            <a:r>
              <a:rPr lang="id-ID" dirty="0" err="1">
                <a:solidFill>
                  <a:schemeClr val="bg1"/>
                </a:solidFill>
              </a:rPr>
              <a:t>decision</a:t>
            </a:r>
            <a:r>
              <a:rPr lang="id-ID" dirty="0">
                <a:solidFill>
                  <a:schemeClr val="bg1"/>
                </a:solidFill>
              </a:rPr>
              <a:t> </a:t>
            </a:r>
            <a:r>
              <a:rPr lang="id-ID" dirty="0" err="1">
                <a:solidFill>
                  <a:schemeClr val="bg1"/>
                </a:solidFill>
              </a:rPr>
              <a:t>tree</a:t>
            </a:r>
            <a:r>
              <a:rPr lang="id-ID" dirty="0">
                <a:solidFill>
                  <a:schemeClr val="bg1"/>
                </a:solidFill>
              </a:rPr>
              <a:t>.</a:t>
            </a:r>
          </a:p>
        </p:txBody>
      </p:sp>
      <p:pic>
        <p:nvPicPr>
          <p:cNvPr id="1026" name="Picture 2" descr="Random Forest Algorithm In Trading Using Python">
            <a:extLst>
              <a:ext uri="{FF2B5EF4-FFF2-40B4-BE49-F238E27FC236}">
                <a16:creationId xmlns:a16="http://schemas.microsoft.com/office/drawing/2014/main" id="{37C10856-367B-4C90-A7AA-E67610707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787" y="2313432"/>
            <a:ext cx="5229014" cy="294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78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869AE467-CD4E-4BEE-BF0B-7B1C380E30CB}"/>
              </a:ext>
            </a:extLst>
          </p:cNvPr>
          <p:cNvSpPr>
            <a:spLocks noGrp="1"/>
          </p:cNvSpPr>
          <p:nvPr>
            <p:ph type="body" idx="1"/>
          </p:nvPr>
        </p:nvSpPr>
        <p:spPr>
          <a:xfrm>
            <a:off x="6831100" y="728472"/>
            <a:ext cx="3608300" cy="1572768"/>
          </a:xfrm>
        </p:spPr>
        <p:txBody>
          <a:bodyPr>
            <a:normAutofit/>
          </a:bodyPr>
          <a:lstStyle/>
          <a:p>
            <a:r>
              <a:rPr lang="en-US" sz="3200" dirty="0"/>
              <a:t>Transfer</a:t>
            </a:r>
          </a:p>
          <a:p>
            <a:r>
              <a:rPr lang="en-US" sz="3200" dirty="0"/>
              <a:t>Learning</a:t>
            </a:r>
            <a:endParaRPr lang="id-ID" sz="3200" dirty="0"/>
          </a:p>
        </p:txBody>
      </p:sp>
      <p:sp>
        <p:nvSpPr>
          <p:cNvPr id="6" name="Kotak Teks 5">
            <a:extLst>
              <a:ext uri="{FF2B5EF4-FFF2-40B4-BE49-F238E27FC236}">
                <a16:creationId xmlns:a16="http://schemas.microsoft.com/office/drawing/2014/main" id="{4E56C87B-6A1A-41E5-9BEC-403586B3D6CA}"/>
              </a:ext>
            </a:extLst>
          </p:cNvPr>
          <p:cNvSpPr txBox="1"/>
          <p:nvPr/>
        </p:nvSpPr>
        <p:spPr>
          <a:xfrm>
            <a:off x="807720" y="1780032"/>
            <a:ext cx="5181600" cy="2862322"/>
          </a:xfrm>
          <a:prstGeom prst="rect">
            <a:avLst/>
          </a:prstGeom>
          <a:noFill/>
        </p:spPr>
        <p:txBody>
          <a:bodyPr wrap="square" rtlCol="0">
            <a:spAutoFit/>
          </a:bodyPr>
          <a:lstStyle/>
          <a:p>
            <a:pPr marL="285750" indent="-285750" algn="just">
              <a:buFont typeface="Arial" panose="020B0604020202020204" pitchFamily="34" charset="0"/>
              <a:buChar char="•"/>
            </a:pPr>
            <a:r>
              <a:rPr lang="id-ID" dirty="0">
                <a:solidFill>
                  <a:schemeClr val="bg1"/>
                </a:solidFill>
              </a:rPr>
              <a:t>Transfer </a:t>
            </a:r>
            <a:r>
              <a:rPr lang="id-ID" dirty="0" err="1">
                <a:solidFill>
                  <a:schemeClr val="bg1"/>
                </a:solidFill>
              </a:rPr>
              <a:t>learning</a:t>
            </a:r>
            <a:r>
              <a:rPr lang="id-ID" dirty="0">
                <a:solidFill>
                  <a:schemeClr val="bg1"/>
                </a:solidFill>
              </a:rPr>
              <a:t> adalah metode </a:t>
            </a:r>
            <a:r>
              <a:rPr lang="id-ID" dirty="0" err="1">
                <a:solidFill>
                  <a:schemeClr val="bg1"/>
                </a:solidFill>
              </a:rPr>
              <a:t>Deep</a:t>
            </a:r>
            <a:r>
              <a:rPr lang="id-ID" dirty="0">
                <a:solidFill>
                  <a:schemeClr val="bg1"/>
                </a:solidFill>
              </a:rPr>
              <a:t> </a:t>
            </a:r>
            <a:r>
              <a:rPr lang="id-ID" dirty="0" err="1">
                <a:solidFill>
                  <a:schemeClr val="bg1"/>
                </a:solidFill>
              </a:rPr>
              <a:t>Learning</a:t>
            </a:r>
            <a:r>
              <a:rPr lang="id-ID" dirty="0">
                <a:solidFill>
                  <a:schemeClr val="bg1"/>
                </a:solidFill>
              </a:rPr>
              <a:t> yang menerapkan pengetahuan atau </a:t>
            </a:r>
            <a:r>
              <a:rPr lang="id-ID" dirty="0" err="1">
                <a:solidFill>
                  <a:schemeClr val="bg1"/>
                </a:solidFill>
              </a:rPr>
              <a:t>knowledge</a:t>
            </a:r>
            <a:r>
              <a:rPr lang="id-ID" dirty="0">
                <a:solidFill>
                  <a:schemeClr val="bg1"/>
                </a:solidFill>
              </a:rPr>
              <a:t> dari domain yang berbeda namun terkait ke domain tujuan (Di </a:t>
            </a:r>
            <a:r>
              <a:rPr lang="id-ID" dirty="0" err="1">
                <a:solidFill>
                  <a:schemeClr val="bg1"/>
                </a:solidFill>
              </a:rPr>
              <a:t>Zhang</a:t>
            </a:r>
            <a:r>
              <a:rPr lang="id-ID" dirty="0">
                <a:solidFill>
                  <a:schemeClr val="bg1"/>
                </a:solidFill>
              </a:rPr>
              <a:t> </a:t>
            </a:r>
            <a:r>
              <a:rPr lang="id-ID" dirty="0" err="1">
                <a:solidFill>
                  <a:schemeClr val="bg1"/>
                </a:solidFill>
              </a:rPr>
              <a:t>dkk</a:t>
            </a:r>
            <a:r>
              <a:rPr lang="id-ID" dirty="0">
                <a:solidFill>
                  <a:schemeClr val="bg1"/>
                </a:solidFill>
              </a:rPr>
              <a:t>, 2019).</a:t>
            </a: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id-ID" dirty="0">
                <a:solidFill>
                  <a:schemeClr val="bg1"/>
                </a:solidFill>
              </a:rPr>
              <a:t>Menurut (Reza Fuad, 2018) transfer </a:t>
            </a:r>
            <a:r>
              <a:rPr lang="id-ID" dirty="0" err="1">
                <a:solidFill>
                  <a:schemeClr val="bg1"/>
                </a:solidFill>
              </a:rPr>
              <a:t>learning</a:t>
            </a:r>
            <a:r>
              <a:rPr lang="id-ID" dirty="0">
                <a:solidFill>
                  <a:schemeClr val="bg1"/>
                </a:solidFill>
              </a:rPr>
              <a:t> bertujuan untuk mengurangi penggunaan set data dengan skala besar. </a:t>
            </a:r>
          </a:p>
        </p:txBody>
      </p:sp>
      <p:pic>
        <p:nvPicPr>
          <p:cNvPr id="2" name="Gambar 1">
            <a:extLst>
              <a:ext uri="{FF2B5EF4-FFF2-40B4-BE49-F238E27FC236}">
                <a16:creationId xmlns:a16="http://schemas.microsoft.com/office/drawing/2014/main" id="{988141E3-7E90-4062-A744-CE9CD74CFA59}"/>
              </a:ext>
            </a:extLst>
          </p:cNvPr>
          <p:cNvPicPr>
            <a:picLocks noChangeAspect="1"/>
          </p:cNvPicPr>
          <p:nvPr/>
        </p:nvPicPr>
        <p:blipFill>
          <a:blip r:embed="rId3"/>
          <a:stretch>
            <a:fillRect/>
          </a:stretch>
        </p:blipFill>
        <p:spPr>
          <a:xfrm>
            <a:off x="6831100" y="2060448"/>
            <a:ext cx="4829175" cy="3733800"/>
          </a:xfrm>
          <a:prstGeom prst="rect">
            <a:avLst/>
          </a:prstGeom>
        </p:spPr>
      </p:pic>
    </p:spTree>
    <p:extLst>
      <p:ext uri="{BB962C8B-B14F-4D97-AF65-F5344CB8AC3E}">
        <p14:creationId xmlns:p14="http://schemas.microsoft.com/office/powerpoint/2010/main" val="247663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85EF31-FDFF-4DC0-847E-21F6B9B6887C}"/>
              </a:ext>
            </a:extLst>
          </p:cNvPr>
          <p:cNvSpPr>
            <a:spLocks noGrp="1"/>
          </p:cNvSpPr>
          <p:nvPr>
            <p:ph type="title"/>
          </p:nvPr>
        </p:nvSpPr>
        <p:spPr/>
        <p:txBody>
          <a:bodyPr/>
          <a:lstStyle/>
          <a:p>
            <a:r>
              <a:rPr lang="en-US" dirty="0" err="1"/>
              <a:t>Metodologi</a:t>
            </a:r>
            <a:r>
              <a:rPr lang="en-US" dirty="0"/>
              <a:t> </a:t>
            </a:r>
            <a:r>
              <a:rPr lang="en-US" dirty="0" err="1"/>
              <a:t>Penelitian</a:t>
            </a:r>
            <a:endParaRPr lang="id-ID" dirty="0"/>
          </a:p>
        </p:txBody>
      </p:sp>
      <p:sp>
        <p:nvSpPr>
          <p:cNvPr id="3" name="Kotak Teks 2">
            <a:extLst>
              <a:ext uri="{FF2B5EF4-FFF2-40B4-BE49-F238E27FC236}">
                <a16:creationId xmlns:a16="http://schemas.microsoft.com/office/drawing/2014/main" id="{B5AA317D-C09D-4FCE-8EDC-444923D0328B}"/>
              </a:ext>
            </a:extLst>
          </p:cNvPr>
          <p:cNvSpPr txBox="1"/>
          <p:nvPr/>
        </p:nvSpPr>
        <p:spPr>
          <a:xfrm>
            <a:off x="850231" y="2646946"/>
            <a:ext cx="6343671" cy="23421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solidFill>
                  <a:schemeClr val="tx1">
                    <a:lumMod val="75000"/>
                    <a:lumOff val="25000"/>
                  </a:schemeClr>
                </a:solidFill>
              </a:rPr>
              <a:t>Studi</a:t>
            </a:r>
            <a:r>
              <a:rPr lang="en-US" sz="2000" dirty="0">
                <a:solidFill>
                  <a:schemeClr val="tx1">
                    <a:lumMod val="75000"/>
                    <a:lumOff val="25000"/>
                  </a:schemeClr>
                </a:solidFill>
              </a:rPr>
              <a:t> </a:t>
            </a:r>
            <a:r>
              <a:rPr lang="en-US" sz="2000" dirty="0" err="1">
                <a:solidFill>
                  <a:schemeClr val="tx1">
                    <a:lumMod val="75000"/>
                    <a:lumOff val="25000"/>
                  </a:schemeClr>
                </a:solidFill>
              </a:rPr>
              <a:t>Literatur</a:t>
            </a:r>
            <a:endParaRPr lang="en-US" sz="20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2000" dirty="0" err="1">
                <a:solidFill>
                  <a:schemeClr val="tx1">
                    <a:lumMod val="75000"/>
                    <a:lumOff val="25000"/>
                  </a:schemeClr>
                </a:solidFill>
              </a:rPr>
              <a:t>Pengumpulan</a:t>
            </a:r>
            <a:r>
              <a:rPr lang="en-US" sz="2000" dirty="0">
                <a:solidFill>
                  <a:schemeClr val="tx1">
                    <a:lumMod val="75000"/>
                    <a:lumOff val="25000"/>
                  </a:schemeClr>
                </a:solidFill>
              </a:rPr>
              <a:t> Data</a:t>
            </a:r>
          </a:p>
          <a:p>
            <a:pPr marL="285750" indent="-285750">
              <a:lnSpc>
                <a:spcPct val="150000"/>
              </a:lnSpc>
              <a:buFont typeface="Arial" panose="020B0604020202020204" pitchFamily="34" charset="0"/>
              <a:buChar char="•"/>
            </a:pPr>
            <a:r>
              <a:rPr lang="en-US" sz="2000" dirty="0" err="1">
                <a:solidFill>
                  <a:schemeClr val="tx1">
                    <a:lumMod val="75000"/>
                    <a:lumOff val="25000"/>
                  </a:schemeClr>
                </a:solidFill>
              </a:rPr>
              <a:t>Perancangan</a:t>
            </a:r>
            <a:r>
              <a:rPr lang="en-US" sz="2000" dirty="0">
                <a:solidFill>
                  <a:schemeClr val="tx1">
                    <a:lumMod val="75000"/>
                    <a:lumOff val="25000"/>
                  </a:schemeClr>
                </a:solidFill>
              </a:rPr>
              <a:t> dan </a:t>
            </a:r>
            <a:r>
              <a:rPr lang="en-US" sz="2000" dirty="0" err="1">
                <a:solidFill>
                  <a:schemeClr val="tx1">
                    <a:lumMod val="75000"/>
                    <a:lumOff val="25000"/>
                  </a:schemeClr>
                </a:solidFill>
              </a:rPr>
              <a:t>Pengembangan</a:t>
            </a:r>
            <a:r>
              <a:rPr lang="en-US" sz="2000" dirty="0">
                <a:solidFill>
                  <a:schemeClr val="tx1">
                    <a:lumMod val="75000"/>
                    <a:lumOff val="25000"/>
                  </a:schemeClr>
                </a:solidFill>
              </a:rPr>
              <a:t> Program</a:t>
            </a:r>
          </a:p>
          <a:p>
            <a:pPr marL="285750" indent="-285750">
              <a:lnSpc>
                <a:spcPct val="150000"/>
              </a:lnSpc>
              <a:buFont typeface="Arial" panose="020B0604020202020204" pitchFamily="34" charset="0"/>
              <a:buChar char="•"/>
            </a:pPr>
            <a:r>
              <a:rPr lang="en-US" sz="2000" dirty="0" err="1">
                <a:solidFill>
                  <a:schemeClr val="tx1">
                    <a:lumMod val="75000"/>
                    <a:lumOff val="25000"/>
                  </a:schemeClr>
                </a:solidFill>
              </a:rPr>
              <a:t>Pengujian</a:t>
            </a:r>
            <a:r>
              <a:rPr lang="en-US" sz="2000" dirty="0">
                <a:solidFill>
                  <a:schemeClr val="tx1">
                    <a:lumMod val="75000"/>
                    <a:lumOff val="25000"/>
                  </a:schemeClr>
                </a:solidFill>
              </a:rPr>
              <a:t> dan </a:t>
            </a:r>
            <a:r>
              <a:rPr lang="en-US" sz="2000" dirty="0" err="1">
                <a:solidFill>
                  <a:schemeClr val="tx1">
                    <a:lumMod val="75000"/>
                    <a:lumOff val="25000"/>
                  </a:schemeClr>
                </a:solidFill>
              </a:rPr>
              <a:t>perbaikan</a:t>
            </a:r>
            <a:endParaRPr lang="en-US" sz="20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2000" dirty="0" err="1">
                <a:solidFill>
                  <a:schemeClr val="tx1">
                    <a:lumMod val="75000"/>
                    <a:lumOff val="25000"/>
                  </a:schemeClr>
                </a:solidFill>
              </a:rPr>
              <a:t>Penulisan</a:t>
            </a:r>
            <a:r>
              <a:rPr lang="en-US" sz="2000" dirty="0">
                <a:solidFill>
                  <a:schemeClr val="tx1">
                    <a:lumMod val="75000"/>
                    <a:lumOff val="25000"/>
                  </a:schemeClr>
                </a:solidFill>
              </a:rPr>
              <a:t> </a:t>
            </a:r>
            <a:r>
              <a:rPr lang="en-US" sz="2000" dirty="0" err="1">
                <a:solidFill>
                  <a:schemeClr val="tx1">
                    <a:lumMod val="75000"/>
                    <a:lumOff val="25000"/>
                  </a:schemeClr>
                </a:solidFill>
              </a:rPr>
              <a:t>Laporan</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66218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dirty="0" err="1"/>
              <a:t>Perancangan</a:t>
            </a:r>
            <a:r>
              <a:rPr lang="en-US" dirty="0"/>
              <a:t> </a:t>
            </a:r>
            <a:r>
              <a:rPr lang="en-US" dirty="0" err="1"/>
              <a:t>Sistem</a:t>
            </a:r>
            <a:endParaRPr lang="id-ID" dirty="0"/>
          </a:p>
        </p:txBody>
      </p:sp>
    </p:spTree>
    <p:extLst>
      <p:ext uri="{BB962C8B-B14F-4D97-AF65-F5344CB8AC3E}">
        <p14:creationId xmlns:p14="http://schemas.microsoft.com/office/powerpoint/2010/main" val="354748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1D8204D-A1EB-4941-83C5-86BACFDB10CC}"/>
              </a:ext>
            </a:extLst>
          </p:cNvPr>
          <p:cNvSpPr>
            <a:spLocks noGrp="1"/>
          </p:cNvSpPr>
          <p:nvPr>
            <p:ph type="title"/>
          </p:nvPr>
        </p:nvSpPr>
        <p:spPr>
          <a:xfrm>
            <a:off x="1303008" y="2727986"/>
            <a:ext cx="2402218" cy="958189"/>
          </a:xfrm>
        </p:spPr>
        <p:txBody>
          <a:bodyPr/>
          <a:lstStyle/>
          <a:p>
            <a:r>
              <a:rPr lang="en-US" sz="3200" dirty="0"/>
              <a:t>Flow Chart </a:t>
            </a:r>
            <a:br>
              <a:rPr lang="en-US" sz="3200" dirty="0"/>
            </a:br>
            <a:r>
              <a:rPr lang="en-US" sz="3200" dirty="0"/>
              <a:t>Utama</a:t>
            </a:r>
            <a:endParaRPr lang="id-ID" sz="3200" dirty="0"/>
          </a:p>
        </p:txBody>
      </p:sp>
      <p:pic>
        <p:nvPicPr>
          <p:cNvPr id="10" name="Tampungan Konten 9" descr="Sebuah gambar berisi cuplikan layar&#10;&#10;Deskripsi dibuat secara otomatis">
            <a:extLst>
              <a:ext uri="{FF2B5EF4-FFF2-40B4-BE49-F238E27FC236}">
                <a16:creationId xmlns:a16="http://schemas.microsoft.com/office/drawing/2014/main" id="{A4ECEB85-FC46-4A58-AE71-C202B088D8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43574" y="631165"/>
            <a:ext cx="3465739" cy="5734619"/>
          </a:xfrm>
        </p:spPr>
      </p:pic>
    </p:spTree>
    <p:extLst>
      <p:ext uri="{BB962C8B-B14F-4D97-AF65-F5344CB8AC3E}">
        <p14:creationId xmlns:p14="http://schemas.microsoft.com/office/powerpoint/2010/main" val="340007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sz="4400" dirty="0"/>
              <a:t>Uji </a:t>
            </a:r>
            <a:r>
              <a:rPr lang="en-US" sz="4400" dirty="0" err="1"/>
              <a:t>Coba</a:t>
            </a:r>
            <a:r>
              <a:rPr lang="en-US" sz="4400" dirty="0"/>
              <a:t> Transfer Learning</a:t>
            </a:r>
            <a:endParaRPr lang="id-ID" sz="4400" dirty="0"/>
          </a:p>
        </p:txBody>
      </p:sp>
    </p:spTree>
    <p:extLst>
      <p:ext uri="{BB962C8B-B14F-4D97-AF65-F5344CB8AC3E}">
        <p14:creationId xmlns:p14="http://schemas.microsoft.com/office/powerpoint/2010/main" val="70386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6520339-862B-4ED0-80A6-1E48441E1364}"/>
              </a:ext>
            </a:extLst>
          </p:cNvPr>
          <p:cNvSpPr>
            <a:spLocks noGrp="1"/>
          </p:cNvSpPr>
          <p:nvPr>
            <p:ph type="title"/>
          </p:nvPr>
        </p:nvSpPr>
        <p:spPr/>
        <p:txBody>
          <a:bodyPr/>
          <a:lstStyle/>
          <a:p>
            <a:r>
              <a:rPr lang="en-US" dirty="0" err="1"/>
              <a:t>Penerapan</a:t>
            </a:r>
            <a:r>
              <a:rPr lang="en-US" dirty="0"/>
              <a:t> Transfer Learning</a:t>
            </a:r>
            <a:endParaRPr lang="id-ID" dirty="0"/>
          </a:p>
        </p:txBody>
      </p:sp>
      <p:pic>
        <p:nvPicPr>
          <p:cNvPr id="1032" name="Picture 8" descr="Bike Cartoon 1801*1621 transprent Png Free Download - Cartoon ...">
            <a:extLst>
              <a:ext uri="{FF2B5EF4-FFF2-40B4-BE49-F238E27FC236}">
                <a16:creationId xmlns:a16="http://schemas.microsoft.com/office/drawing/2014/main" id="{CFF480D6-0A22-4399-8136-A72B00BB7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609" y="2685573"/>
            <a:ext cx="1654386" cy="14868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ycling Png Transparent Image - Cartoon Cycle Man, Png Download ...">
            <a:extLst>
              <a:ext uri="{FF2B5EF4-FFF2-40B4-BE49-F238E27FC236}">
                <a16:creationId xmlns:a16="http://schemas.microsoft.com/office/drawing/2014/main" id="{FD6E3903-8150-432C-9DD0-FF2CF44782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833" y="2636490"/>
            <a:ext cx="1436687" cy="160873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Konektor Panah Lurus 5">
            <a:extLst>
              <a:ext uri="{FF2B5EF4-FFF2-40B4-BE49-F238E27FC236}">
                <a16:creationId xmlns:a16="http://schemas.microsoft.com/office/drawing/2014/main" id="{8F5E100A-536B-4EE9-A2E0-7A7DA8AC3C5F}"/>
              </a:ext>
            </a:extLst>
          </p:cNvPr>
          <p:cNvCxnSpPr>
            <a:cxnSpLocks/>
          </p:cNvCxnSpPr>
          <p:nvPr/>
        </p:nvCxnSpPr>
        <p:spPr>
          <a:xfrm>
            <a:off x="4651164" y="3440856"/>
            <a:ext cx="206459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Oval 9">
            <a:extLst>
              <a:ext uri="{FF2B5EF4-FFF2-40B4-BE49-F238E27FC236}">
                <a16:creationId xmlns:a16="http://schemas.microsoft.com/office/drawing/2014/main" id="{E1286439-7615-4AE8-9E61-29E47E6678E2}"/>
              </a:ext>
            </a:extLst>
          </p:cNvPr>
          <p:cNvSpPr/>
          <p:nvPr/>
        </p:nvSpPr>
        <p:spPr>
          <a:xfrm>
            <a:off x="2790878" y="4541553"/>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Machine Learning</a:t>
            </a:r>
          </a:p>
        </p:txBody>
      </p:sp>
      <p:cxnSp>
        <p:nvCxnSpPr>
          <p:cNvPr id="16" name="Konektor Panah Lurus 15">
            <a:extLst>
              <a:ext uri="{FF2B5EF4-FFF2-40B4-BE49-F238E27FC236}">
                <a16:creationId xmlns:a16="http://schemas.microsoft.com/office/drawing/2014/main" id="{CCD57A04-047B-4887-AA91-D26FA6B13BBA}"/>
              </a:ext>
            </a:extLst>
          </p:cNvPr>
          <p:cNvCxnSpPr>
            <a:cxnSpLocks/>
          </p:cNvCxnSpPr>
          <p:nvPr/>
        </p:nvCxnSpPr>
        <p:spPr>
          <a:xfrm>
            <a:off x="4970146" y="5003480"/>
            <a:ext cx="187346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8" name="Oval 17">
            <a:extLst>
              <a:ext uri="{FF2B5EF4-FFF2-40B4-BE49-F238E27FC236}">
                <a16:creationId xmlns:a16="http://schemas.microsoft.com/office/drawing/2014/main" id="{76DCAE9E-3248-4850-AFA2-A89903608AEB}"/>
              </a:ext>
            </a:extLst>
          </p:cNvPr>
          <p:cNvSpPr/>
          <p:nvPr/>
        </p:nvSpPr>
        <p:spPr>
          <a:xfrm>
            <a:off x="6958281" y="4541553"/>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a:t>
            </a:r>
            <a:r>
              <a:rPr lang="en-US" dirty="0" err="1"/>
              <a:t>baru</a:t>
            </a:r>
            <a:endParaRPr lang="id-ID" dirty="0"/>
          </a:p>
        </p:txBody>
      </p:sp>
      <p:sp>
        <p:nvSpPr>
          <p:cNvPr id="12" name="Kotak Teks 11">
            <a:extLst>
              <a:ext uri="{FF2B5EF4-FFF2-40B4-BE49-F238E27FC236}">
                <a16:creationId xmlns:a16="http://schemas.microsoft.com/office/drawing/2014/main" id="{87D4DB87-A464-4759-9C6F-1FD8C54827D3}"/>
              </a:ext>
            </a:extLst>
          </p:cNvPr>
          <p:cNvSpPr txBox="1"/>
          <p:nvPr/>
        </p:nvSpPr>
        <p:spPr>
          <a:xfrm>
            <a:off x="5092065" y="3461071"/>
            <a:ext cx="1436687" cy="369332"/>
          </a:xfrm>
          <a:prstGeom prst="rect">
            <a:avLst/>
          </a:prstGeom>
          <a:noFill/>
        </p:spPr>
        <p:txBody>
          <a:bodyPr wrap="square" rtlCol="0">
            <a:spAutoFit/>
          </a:bodyPr>
          <a:lstStyle/>
          <a:p>
            <a:r>
              <a:rPr lang="en-US" dirty="0"/>
              <a:t>knowledge</a:t>
            </a:r>
            <a:endParaRPr lang="id-ID" dirty="0"/>
          </a:p>
        </p:txBody>
      </p:sp>
      <p:sp>
        <p:nvSpPr>
          <p:cNvPr id="20" name="Kotak Teks 19">
            <a:extLst>
              <a:ext uri="{FF2B5EF4-FFF2-40B4-BE49-F238E27FC236}">
                <a16:creationId xmlns:a16="http://schemas.microsoft.com/office/drawing/2014/main" id="{57AD0D64-28BA-4D11-80AD-5D1D53658670}"/>
              </a:ext>
            </a:extLst>
          </p:cNvPr>
          <p:cNvSpPr txBox="1"/>
          <p:nvPr/>
        </p:nvSpPr>
        <p:spPr>
          <a:xfrm>
            <a:off x="5092066" y="5023695"/>
            <a:ext cx="1436687" cy="369332"/>
          </a:xfrm>
          <a:prstGeom prst="rect">
            <a:avLst/>
          </a:prstGeom>
          <a:noFill/>
        </p:spPr>
        <p:txBody>
          <a:bodyPr wrap="square" rtlCol="0">
            <a:spAutoFit/>
          </a:bodyPr>
          <a:lstStyle/>
          <a:p>
            <a:r>
              <a:rPr lang="en-US" dirty="0"/>
              <a:t>knowledge</a:t>
            </a:r>
            <a:endParaRPr lang="id-ID" dirty="0"/>
          </a:p>
        </p:txBody>
      </p:sp>
    </p:spTree>
    <p:extLst>
      <p:ext uri="{BB962C8B-B14F-4D97-AF65-F5344CB8AC3E}">
        <p14:creationId xmlns:p14="http://schemas.microsoft.com/office/powerpoint/2010/main" val="3797429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85EF31-FDFF-4DC0-847E-21F6B9B6887C}"/>
              </a:ext>
            </a:extLst>
          </p:cNvPr>
          <p:cNvSpPr>
            <a:spLocks noGrp="1"/>
          </p:cNvSpPr>
          <p:nvPr>
            <p:ph type="title"/>
          </p:nvPr>
        </p:nvSpPr>
        <p:spPr/>
        <p:txBody>
          <a:bodyPr/>
          <a:lstStyle/>
          <a:p>
            <a:r>
              <a:rPr lang="en-US" dirty="0" err="1"/>
              <a:t>Skenario</a:t>
            </a:r>
            <a:r>
              <a:rPr lang="en-US" dirty="0"/>
              <a:t> uji</a:t>
            </a:r>
            <a:endParaRPr lang="id-ID" dirty="0"/>
          </a:p>
        </p:txBody>
      </p:sp>
      <p:sp>
        <p:nvSpPr>
          <p:cNvPr id="3" name="Kotak Teks 2">
            <a:extLst>
              <a:ext uri="{FF2B5EF4-FFF2-40B4-BE49-F238E27FC236}">
                <a16:creationId xmlns:a16="http://schemas.microsoft.com/office/drawing/2014/main" id="{171F89A3-904A-44CA-9A5D-994F759A2AEA}"/>
              </a:ext>
            </a:extLst>
          </p:cNvPr>
          <p:cNvSpPr txBox="1"/>
          <p:nvPr/>
        </p:nvSpPr>
        <p:spPr>
          <a:xfrm>
            <a:off x="2543584" y="3906840"/>
            <a:ext cx="7149055"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Menggunakan</a:t>
            </a:r>
            <a:r>
              <a:rPr lang="en-US" sz="2000" dirty="0"/>
              <a:t> list </a:t>
            </a:r>
            <a:r>
              <a:rPr lang="en-US" sz="2000" dirty="0" err="1"/>
              <a:t>fitur</a:t>
            </a:r>
            <a:r>
              <a:rPr lang="en-US" sz="2000" dirty="0"/>
              <a:t> </a:t>
            </a:r>
            <a:r>
              <a:rPr lang="en-US" sz="2000" dirty="0" err="1"/>
              <a:t>atau</a:t>
            </a:r>
            <a:r>
              <a:rPr lang="en-US" sz="2000" dirty="0"/>
              <a:t> term </a:t>
            </a:r>
            <a:r>
              <a:rPr lang="en-US" sz="2000" dirty="0" err="1"/>
              <a:t>dengan</a:t>
            </a:r>
            <a:r>
              <a:rPr lang="en-US" sz="2000" dirty="0"/>
              <a:t> </a:t>
            </a:r>
            <a:r>
              <a:rPr lang="en-US" sz="2000" dirty="0" err="1"/>
              <a:t>nilai</a:t>
            </a:r>
            <a:r>
              <a:rPr lang="en-US" sz="2000" dirty="0"/>
              <a:t> feature importance </a:t>
            </a:r>
            <a:r>
              <a:rPr lang="en-US" sz="2000" dirty="0" err="1"/>
              <a:t>atau</a:t>
            </a:r>
            <a:r>
              <a:rPr lang="en-US" sz="2000" dirty="0"/>
              <a:t> </a:t>
            </a:r>
            <a:r>
              <a:rPr lang="en-US" sz="2000" dirty="0" err="1"/>
              <a:t>tingkat</a:t>
            </a:r>
            <a:r>
              <a:rPr lang="en-US" sz="2000" dirty="0"/>
              <a:t> </a:t>
            </a:r>
            <a:r>
              <a:rPr lang="en-US" sz="2000" dirty="0" err="1"/>
              <a:t>kepentingan</a:t>
            </a:r>
            <a:r>
              <a:rPr lang="en-US" sz="2000" dirty="0"/>
              <a:t> </a:t>
            </a:r>
            <a:r>
              <a:rPr lang="en-US" sz="2000" dirty="0" err="1"/>
              <a:t>dari</a:t>
            </a:r>
            <a:r>
              <a:rPr lang="en-US" sz="2000" dirty="0"/>
              <a:t> </a:t>
            </a:r>
            <a:r>
              <a:rPr lang="en-US" sz="2000" dirty="0" err="1"/>
              <a:t>suatu</a:t>
            </a:r>
            <a:r>
              <a:rPr lang="en-US" sz="2000" dirty="0"/>
              <a:t> </a:t>
            </a:r>
            <a:r>
              <a:rPr lang="en-US" sz="2000" dirty="0" err="1"/>
              <a:t>fitur</a:t>
            </a:r>
            <a:r>
              <a:rPr lang="en-US" sz="2000" dirty="0"/>
              <a:t> </a:t>
            </a:r>
            <a:r>
              <a:rPr lang="en-US" sz="2000" dirty="0" err="1"/>
              <a:t>dari</a:t>
            </a:r>
            <a:r>
              <a:rPr lang="en-US" sz="2000" dirty="0"/>
              <a:t> model </a:t>
            </a:r>
            <a:r>
              <a:rPr lang="en-US" sz="2000" dirty="0" err="1"/>
              <a:t>acuan</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Menggunakan</a:t>
            </a:r>
            <a:r>
              <a:rPr lang="en-US" sz="2000" dirty="0"/>
              <a:t> </a:t>
            </a:r>
            <a:r>
              <a:rPr lang="en-US" sz="2000" dirty="0" err="1"/>
              <a:t>nilai</a:t>
            </a:r>
            <a:r>
              <a:rPr lang="en-US" sz="2000" dirty="0"/>
              <a:t> </a:t>
            </a:r>
            <a:r>
              <a:rPr lang="en-US" sz="2000" dirty="0" err="1"/>
              <a:t>frekuensi</a:t>
            </a:r>
            <a:r>
              <a:rPr lang="en-US" sz="2000" dirty="0"/>
              <a:t> </a:t>
            </a:r>
            <a:r>
              <a:rPr lang="en-US" sz="2000" dirty="0" err="1"/>
              <a:t>dokumen</a:t>
            </a:r>
            <a:r>
              <a:rPr lang="en-US" sz="2000" dirty="0"/>
              <a:t> </a:t>
            </a:r>
            <a:r>
              <a:rPr lang="en-US" sz="2000" dirty="0" err="1"/>
              <a:t>atau</a:t>
            </a:r>
            <a:r>
              <a:rPr lang="en-US" sz="2000" dirty="0"/>
              <a:t> data </a:t>
            </a:r>
            <a:r>
              <a:rPr lang="en-US" sz="2000" dirty="0" err="1"/>
              <a:t>didalam</a:t>
            </a:r>
            <a:r>
              <a:rPr lang="en-US" sz="2000" dirty="0"/>
              <a:t> dataset yang </a:t>
            </a:r>
            <a:r>
              <a:rPr lang="en-US" sz="2000" dirty="0" err="1"/>
              <a:t>memiliki</a:t>
            </a:r>
            <a:r>
              <a:rPr lang="en-US" sz="2000" dirty="0"/>
              <a:t> </a:t>
            </a:r>
            <a:r>
              <a:rPr lang="en-US" sz="2000" dirty="0" err="1"/>
              <a:t>suatu</a:t>
            </a:r>
            <a:r>
              <a:rPr lang="en-US" sz="2000" dirty="0"/>
              <a:t> term x pada model </a:t>
            </a:r>
            <a:r>
              <a:rPr lang="en-US" sz="2000" dirty="0" err="1"/>
              <a:t>acuan</a:t>
            </a:r>
            <a:r>
              <a:rPr lang="en-US" sz="2000" dirty="0"/>
              <a:t> </a:t>
            </a:r>
            <a:r>
              <a:rPr lang="en-US" sz="2000" dirty="0" err="1"/>
              <a:t>kepada</a:t>
            </a:r>
            <a:r>
              <a:rPr lang="en-US" sz="2000" dirty="0"/>
              <a:t> model yang </a:t>
            </a:r>
            <a:r>
              <a:rPr lang="en-US" sz="2000" dirty="0" err="1"/>
              <a:t>akan</a:t>
            </a:r>
            <a:r>
              <a:rPr lang="en-US" sz="2000" dirty="0"/>
              <a:t> </a:t>
            </a:r>
            <a:r>
              <a:rPr lang="en-US" sz="2000" dirty="0" err="1"/>
              <a:t>dibangun</a:t>
            </a:r>
            <a:endParaRPr lang="en-US" sz="2000" dirty="0"/>
          </a:p>
          <a:p>
            <a:pPr marL="342900" indent="-342900">
              <a:buFont typeface="Arial" panose="020B0604020202020204" pitchFamily="34" charset="0"/>
              <a:buChar char="•"/>
            </a:pPr>
            <a:endParaRPr lang="id-ID" sz="2000" dirty="0"/>
          </a:p>
        </p:txBody>
      </p:sp>
      <p:sp>
        <p:nvSpPr>
          <p:cNvPr id="4" name="Oval 3">
            <a:extLst>
              <a:ext uri="{FF2B5EF4-FFF2-40B4-BE49-F238E27FC236}">
                <a16:creationId xmlns:a16="http://schemas.microsoft.com/office/drawing/2014/main" id="{8B84AB43-B736-4F43-8A8A-D743DF032BB2}"/>
              </a:ext>
            </a:extLst>
          </p:cNvPr>
          <p:cNvSpPr/>
          <p:nvPr/>
        </p:nvSpPr>
        <p:spPr>
          <a:xfrm>
            <a:off x="2780718" y="2489233"/>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Machine Learning</a:t>
            </a:r>
          </a:p>
        </p:txBody>
      </p:sp>
      <p:cxnSp>
        <p:nvCxnSpPr>
          <p:cNvPr id="5" name="Konektor Panah Lurus 4">
            <a:extLst>
              <a:ext uri="{FF2B5EF4-FFF2-40B4-BE49-F238E27FC236}">
                <a16:creationId xmlns:a16="http://schemas.microsoft.com/office/drawing/2014/main" id="{8F9144C3-B6AB-4A8E-8AB4-E1A1A884045A}"/>
              </a:ext>
            </a:extLst>
          </p:cNvPr>
          <p:cNvCxnSpPr>
            <a:cxnSpLocks/>
          </p:cNvCxnSpPr>
          <p:nvPr/>
        </p:nvCxnSpPr>
        <p:spPr>
          <a:xfrm>
            <a:off x="4959986" y="2951160"/>
            <a:ext cx="187346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Oval 5">
            <a:extLst>
              <a:ext uri="{FF2B5EF4-FFF2-40B4-BE49-F238E27FC236}">
                <a16:creationId xmlns:a16="http://schemas.microsoft.com/office/drawing/2014/main" id="{ADDE64D4-621E-4AC4-8973-9BC5E8238010}"/>
              </a:ext>
            </a:extLst>
          </p:cNvPr>
          <p:cNvSpPr/>
          <p:nvPr/>
        </p:nvSpPr>
        <p:spPr>
          <a:xfrm>
            <a:off x="6948121" y="2489233"/>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a:t>
            </a:r>
            <a:r>
              <a:rPr lang="en-US" dirty="0" err="1"/>
              <a:t>baru</a:t>
            </a:r>
            <a:endParaRPr lang="id-ID" dirty="0"/>
          </a:p>
        </p:txBody>
      </p:sp>
      <p:sp>
        <p:nvSpPr>
          <p:cNvPr id="7" name="Kotak Teks 6">
            <a:extLst>
              <a:ext uri="{FF2B5EF4-FFF2-40B4-BE49-F238E27FC236}">
                <a16:creationId xmlns:a16="http://schemas.microsoft.com/office/drawing/2014/main" id="{25BD2F35-C324-4E18-A186-8644CEBAE88D}"/>
              </a:ext>
            </a:extLst>
          </p:cNvPr>
          <p:cNvSpPr txBox="1"/>
          <p:nvPr/>
        </p:nvSpPr>
        <p:spPr>
          <a:xfrm>
            <a:off x="5081906" y="2971375"/>
            <a:ext cx="1436687" cy="369332"/>
          </a:xfrm>
          <a:prstGeom prst="rect">
            <a:avLst/>
          </a:prstGeom>
          <a:noFill/>
        </p:spPr>
        <p:txBody>
          <a:bodyPr wrap="square" rtlCol="0">
            <a:spAutoFit/>
          </a:bodyPr>
          <a:lstStyle/>
          <a:p>
            <a:r>
              <a:rPr lang="en-US" dirty="0"/>
              <a:t>knowledge</a:t>
            </a:r>
            <a:endParaRPr lang="id-ID" dirty="0"/>
          </a:p>
        </p:txBody>
      </p:sp>
    </p:spTree>
    <p:extLst>
      <p:ext uri="{BB962C8B-B14F-4D97-AF65-F5344CB8AC3E}">
        <p14:creationId xmlns:p14="http://schemas.microsoft.com/office/powerpoint/2010/main" val="153708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A33B7A5-98AE-47E6-9E6F-803F5E22F190}"/>
              </a:ext>
            </a:extLst>
          </p:cNvPr>
          <p:cNvSpPr>
            <a:spLocks noGrp="1"/>
          </p:cNvSpPr>
          <p:nvPr>
            <p:ph type="title"/>
          </p:nvPr>
        </p:nvSpPr>
        <p:spPr/>
        <p:txBody>
          <a:bodyPr/>
          <a:lstStyle/>
          <a:p>
            <a:r>
              <a:rPr lang="en-US" dirty="0" err="1"/>
              <a:t>Latar</a:t>
            </a:r>
            <a:r>
              <a:rPr lang="en-US" dirty="0"/>
              <a:t> </a:t>
            </a:r>
            <a:r>
              <a:rPr lang="en-US" dirty="0" err="1"/>
              <a:t>Belakang</a:t>
            </a:r>
            <a:r>
              <a:rPr lang="en-US" dirty="0"/>
              <a:t> </a:t>
            </a:r>
            <a:endParaRPr lang="id-ID" dirty="0"/>
          </a:p>
        </p:txBody>
      </p:sp>
      <p:sp>
        <p:nvSpPr>
          <p:cNvPr id="3" name="Tampungan Konten 2">
            <a:extLst>
              <a:ext uri="{FF2B5EF4-FFF2-40B4-BE49-F238E27FC236}">
                <a16:creationId xmlns:a16="http://schemas.microsoft.com/office/drawing/2014/main" id="{0FDECDCF-1D56-4BE9-9143-79CFCBD35607}"/>
              </a:ext>
            </a:extLst>
          </p:cNvPr>
          <p:cNvSpPr>
            <a:spLocks noGrp="1"/>
          </p:cNvSpPr>
          <p:nvPr>
            <p:ph idx="1"/>
          </p:nvPr>
        </p:nvSpPr>
        <p:spPr>
          <a:xfrm>
            <a:off x="502920" y="2179320"/>
            <a:ext cx="11353800" cy="4572000"/>
          </a:xfrm>
        </p:spPr>
        <p:txBody>
          <a:bodyPr/>
          <a:lstStyle/>
          <a:p>
            <a:pPr marL="0" indent="0" algn="just">
              <a:buNone/>
            </a:pPr>
            <a:endParaRPr lang="en-US" dirty="0"/>
          </a:p>
          <a:p>
            <a:pPr algn="just"/>
            <a:r>
              <a:rPr lang="id-ID" sz="2000" dirty="0"/>
              <a:t>Analisis sentimen adalah salah satu bidang studi yang menganalisis pendapat, sentimen, evaluasi, penilaian, sikap, dan emosi seseorang terhadap  suatu entitas tertentu seperti, jasa, organisasi, individu, masalah, peristiwa, topik dan atribut lainnya (Liu, 2012).</a:t>
            </a:r>
            <a:endParaRPr lang="en-US" sz="2000" dirty="0"/>
          </a:p>
          <a:p>
            <a:pPr marL="0" indent="0" algn="just">
              <a:buNone/>
            </a:pPr>
            <a:endParaRPr lang="en-US" sz="2000" dirty="0"/>
          </a:p>
          <a:p>
            <a:pPr algn="just"/>
            <a:r>
              <a:rPr lang="id-ID" sz="2000" dirty="0"/>
              <a:t>Analisis sentimen</a:t>
            </a:r>
            <a:r>
              <a:rPr lang="en-US" sz="2000" dirty="0"/>
              <a:t> </a:t>
            </a:r>
            <a:r>
              <a:rPr lang="en-US" sz="2000" dirty="0" err="1"/>
              <a:t>digunakan</a:t>
            </a:r>
            <a:r>
              <a:rPr lang="en-US" sz="2000" dirty="0"/>
              <a:t> </a:t>
            </a:r>
            <a:r>
              <a:rPr lang="en-US" sz="2000" dirty="0" err="1"/>
              <a:t>untuk</a:t>
            </a:r>
            <a:r>
              <a:rPr lang="en-US" sz="2000" dirty="0"/>
              <a:t> </a:t>
            </a:r>
            <a:r>
              <a:rPr lang="id-ID" sz="2000" dirty="0"/>
              <a:t>melakukan ekstraksi opini-opini dari dokumen, komentar, sosial media, </a:t>
            </a:r>
            <a:r>
              <a:rPr lang="id-ID" sz="2000" dirty="0" err="1"/>
              <a:t>review</a:t>
            </a:r>
            <a:r>
              <a:rPr lang="id-ID" sz="2000" dirty="0"/>
              <a:t> blog, dan data</a:t>
            </a:r>
            <a:r>
              <a:rPr lang="en-US" sz="2000" dirty="0"/>
              <a:t>-</a:t>
            </a:r>
            <a:r>
              <a:rPr lang="id-ID" sz="2000" dirty="0"/>
              <a:t>data lainnya</a:t>
            </a:r>
            <a:r>
              <a:rPr lang="en-US" sz="2000" dirty="0"/>
              <a:t>.</a:t>
            </a:r>
            <a:r>
              <a:rPr lang="id-ID" sz="2000" dirty="0"/>
              <a:t> Hal tersebut dapat </a:t>
            </a:r>
            <a:r>
              <a:rPr lang="en-US" sz="2000" dirty="0" err="1">
                <a:latin typeface="+mj-lt"/>
                <a:ea typeface="Tahoma"/>
                <a:cs typeface="Tahoma"/>
              </a:rPr>
              <a:t>dimanfaatkan</a:t>
            </a:r>
            <a:r>
              <a:rPr lang="en-US" sz="2000" dirty="0">
                <a:latin typeface="+mj-lt"/>
                <a:ea typeface="Tahoma"/>
                <a:cs typeface="Tahoma"/>
              </a:rPr>
              <a:t> </a:t>
            </a:r>
            <a:r>
              <a:rPr lang="en-US" sz="2000" dirty="0" err="1">
                <a:latin typeface="+mj-lt"/>
                <a:ea typeface="Tahoma"/>
                <a:cs typeface="Tahoma"/>
              </a:rPr>
              <a:t>untuk</a:t>
            </a:r>
            <a:r>
              <a:rPr lang="en-US" sz="2000" dirty="0">
                <a:latin typeface="+mj-lt"/>
                <a:ea typeface="Tahoma"/>
                <a:cs typeface="Tahoma"/>
              </a:rPr>
              <a:t> </a:t>
            </a:r>
            <a:r>
              <a:rPr lang="en-US" sz="2000" dirty="0" err="1">
                <a:latin typeface="+mj-lt"/>
                <a:ea typeface="Tahoma"/>
                <a:cs typeface="Tahoma"/>
              </a:rPr>
              <a:t>melihat</a:t>
            </a:r>
            <a:r>
              <a:rPr lang="en-US" sz="2000" dirty="0">
                <a:latin typeface="+mj-lt"/>
                <a:ea typeface="Tahoma"/>
                <a:cs typeface="Tahoma"/>
              </a:rPr>
              <a:t> </a:t>
            </a:r>
            <a:r>
              <a:rPr lang="en-US" sz="2000" dirty="0" err="1">
                <a:latin typeface="+mj-lt"/>
                <a:ea typeface="Tahoma"/>
                <a:cs typeface="Tahoma"/>
              </a:rPr>
              <a:t>bagaimana</a:t>
            </a:r>
            <a:r>
              <a:rPr lang="en-US" sz="2000" dirty="0">
                <a:latin typeface="+mj-lt"/>
                <a:ea typeface="Tahoma"/>
                <a:cs typeface="Tahoma"/>
              </a:rPr>
              <a:t> </a:t>
            </a:r>
            <a:r>
              <a:rPr lang="en-US" sz="2000" dirty="0" err="1">
                <a:latin typeface="+mj-lt"/>
                <a:ea typeface="Tahoma"/>
                <a:cs typeface="Tahoma"/>
              </a:rPr>
              <a:t>sentimen</a:t>
            </a:r>
            <a:r>
              <a:rPr lang="en-US" sz="2000" dirty="0">
                <a:latin typeface="+mj-lt"/>
                <a:ea typeface="Tahoma"/>
                <a:cs typeface="Tahoma"/>
              </a:rPr>
              <a:t> </a:t>
            </a:r>
            <a:r>
              <a:rPr lang="id-ID" sz="2000" dirty="0">
                <a:latin typeface="+mj-lt"/>
                <a:ea typeface="Tahoma"/>
                <a:cs typeface="Tahoma"/>
              </a:rPr>
              <a:t>masyarakat terhadap seorang tokoh, </a:t>
            </a:r>
            <a:r>
              <a:rPr lang="id-ID" sz="2000" dirty="0"/>
              <a:t>memberikan nilai reputasi</a:t>
            </a:r>
            <a:r>
              <a:rPr lang="en-US" sz="2000" dirty="0"/>
              <a:t> </a:t>
            </a:r>
            <a:r>
              <a:rPr lang="id-ID" sz="2000" dirty="0"/>
              <a:t>pada pelayanan pelanggan</a:t>
            </a:r>
            <a:r>
              <a:rPr lang="en-US" sz="2000" dirty="0"/>
              <a:t> dan</a:t>
            </a:r>
            <a:r>
              <a:rPr lang="id-ID" sz="2000" dirty="0"/>
              <a:t> produk perusahaan</a:t>
            </a:r>
            <a:r>
              <a:rPr lang="en-US" sz="2000" dirty="0"/>
              <a:t>.</a:t>
            </a:r>
            <a:r>
              <a:rPr lang="id-ID" sz="2000" dirty="0"/>
              <a:t> </a:t>
            </a:r>
            <a:endParaRPr lang="id-ID" dirty="0"/>
          </a:p>
        </p:txBody>
      </p:sp>
    </p:spTree>
    <p:extLst>
      <p:ext uri="{BB962C8B-B14F-4D97-AF65-F5344CB8AC3E}">
        <p14:creationId xmlns:p14="http://schemas.microsoft.com/office/powerpoint/2010/main" val="4215620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sz="4400" dirty="0" err="1"/>
              <a:t>Skenario</a:t>
            </a:r>
            <a:r>
              <a:rPr lang="en-US" sz="4400" dirty="0"/>
              <a:t> feature importance</a:t>
            </a:r>
            <a:endParaRPr lang="id-ID" sz="4400" dirty="0"/>
          </a:p>
        </p:txBody>
      </p:sp>
    </p:spTree>
    <p:extLst>
      <p:ext uri="{BB962C8B-B14F-4D97-AF65-F5344CB8AC3E}">
        <p14:creationId xmlns:p14="http://schemas.microsoft.com/office/powerpoint/2010/main" val="3795789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364DAD5-E5AE-463E-8B7F-74CEAB5E44E4}"/>
              </a:ext>
            </a:extLst>
          </p:cNvPr>
          <p:cNvSpPr>
            <a:spLocks noGrp="1"/>
          </p:cNvSpPr>
          <p:nvPr>
            <p:ph type="title"/>
          </p:nvPr>
        </p:nvSpPr>
        <p:spPr/>
        <p:txBody>
          <a:bodyPr/>
          <a:lstStyle/>
          <a:p>
            <a:r>
              <a:rPr lang="en-US" dirty="0" err="1"/>
              <a:t>Skenario</a:t>
            </a:r>
            <a:r>
              <a:rPr lang="en-US" dirty="0"/>
              <a:t> Feature Importance</a:t>
            </a:r>
            <a:endParaRPr lang="id-ID" dirty="0"/>
          </a:p>
        </p:txBody>
      </p:sp>
      <p:sp>
        <p:nvSpPr>
          <p:cNvPr id="4" name="Oval 3">
            <a:extLst>
              <a:ext uri="{FF2B5EF4-FFF2-40B4-BE49-F238E27FC236}">
                <a16:creationId xmlns:a16="http://schemas.microsoft.com/office/drawing/2014/main" id="{702ABE32-5FB0-4C9E-A528-52D651538355}"/>
              </a:ext>
            </a:extLst>
          </p:cNvPr>
          <p:cNvSpPr/>
          <p:nvPr/>
        </p:nvSpPr>
        <p:spPr>
          <a:xfrm>
            <a:off x="640477" y="2135326"/>
            <a:ext cx="1964002" cy="9397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Machine Learning</a:t>
            </a:r>
          </a:p>
        </p:txBody>
      </p:sp>
      <p:cxnSp>
        <p:nvCxnSpPr>
          <p:cNvPr id="5" name="Konektor Panah Lurus 4">
            <a:extLst>
              <a:ext uri="{FF2B5EF4-FFF2-40B4-BE49-F238E27FC236}">
                <a16:creationId xmlns:a16="http://schemas.microsoft.com/office/drawing/2014/main" id="{CF2CD462-6850-4521-B1BB-511701471E46}"/>
              </a:ext>
            </a:extLst>
          </p:cNvPr>
          <p:cNvCxnSpPr>
            <a:cxnSpLocks/>
          </p:cNvCxnSpPr>
          <p:nvPr/>
        </p:nvCxnSpPr>
        <p:spPr>
          <a:xfrm>
            <a:off x="1622478" y="3075093"/>
            <a:ext cx="0" cy="4132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 name="Persegi Panjang 6">
            <a:extLst>
              <a:ext uri="{FF2B5EF4-FFF2-40B4-BE49-F238E27FC236}">
                <a16:creationId xmlns:a16="http://schemas.microsoft.com/office/drawing/2014/main" id="{AABD6713-CF89-4A6B-81D8-00C0F2872030}"/>
              </a:ext>
            </a:extLst>
          </p:cNvPr>
          <p:cNvSpPr/>
          <p:nvPr/>
        </p:nvSpPr>
        <p:spPr>
          <a:xfrm>
            <a:off x="297339" y="3517313"/>
            <a:ext cx="3522821" cy="1158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8" name="Kotak Teks 7">
            <a:extLst>
              <a:ext uri="{FF2B5EF4-FFF2-40B4-BE49-F238E27FC236}">
                <a16:creationId xmlns:a16="http://schemas.microsoft.com/office/drawing/2014/main" id="{CBCD7C82-0AD1-4F6B-BF93-437AD2615C2F}"/>
              </a:ext>
            </a:extLst>
          </p:cNvPr>
          <p:cNvSpPr txBox="1"/>
          <p:nvPr/>
        </p:nvSpPr>
        <p:spPr>
          <a:xfrm>
            <a:off x="456739" y="3781735"/>
            <a:ext cx="3363421" cy="646331"/>
          </a:xfrm>
          <a:prstGeom prst="rect">
            <a:avLst/>
          </a:prstGeom>
          <a:noFill/>
        </p:spPr>
        <p:txBody>
          <a:bodyPr wrap="none" rtlCol="0">
            <a:spAutoFit/>
          </a:bodyPr>
          <a:lstStyle/>
          <a:p>
            <a:r>
              <a:rPr lang="en-US" dirty="0"/>
              <a:t>Term yang </a:t>
            </a:r>
            <a:r>
              <a:rPr lang="en-US" dirty="0" err="1"/>
              <a:t>memiliki</a:t>
            </a:r>
            <a:r>
              <a:rPr lang="en-US" dirty="0"/>
              <a:t> </a:t>
            </a:r>
          </a:p>
          <a:p>
            <a:r>
              <a:rPr lang="en-US" dirty="0"/>
              <a:t>Nilai </a:t>
            </a:r>
            <a:r>
              <a:rPr lang="en-US" dirty="0" err="1"/>
              <a:t>feature_importance</a:t>
            </a:r>
            <a:r>
              <a:rPr lang="en-US" dirty="0"/>
              <a:t> &gt; 0</a:t>
            </a:r>
          </a:p>
        </p:txBody>
      </p:sp>
      <p:cxnSp>
        <p:nvCxnSpPr>
          <p:cNvPr id="9" name="Konektor Panah Lurus 8">
            <a:extLst>
              <a:ext uri="{FF2B5EF4-FFF2-40B4-BE49-F238E27FC236}">
                <a16:creationId xmlns:a16="http://schemas.microsoft.com/office/drawing/2014/main" id="{C9BF37C8-345C-4DFC-A6FA-CD1D5B6FF149}"/>
              </a:ext>
            </a:extLst>
          </p:cNvPr>
          <p:cNvCxnSpPr>
            <a:cxnSpLocks/>
          </p:cNvCxnSpPr>
          <p:nvPr/>
        </p:nvCxnSpPr>
        <p:spPr>
          <a:xfrm>
            <a:off x="1705056" y="4675553"/>
            <a:ext cx="0" cy="5263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Oval 9">
            <a:extLst>
              <a:ext uri="{FF2B5EF4-FFF2-40B4-BE49-F238E27FC236}">
                <a16:creationId xmlns:a16="http://schemas.microsoft.com/office/drawing/2014/main" id="{4D02F9B9-9A52-44A3-8C48-F4FA49B9E05D}"/>
              </a:ext>
            </a:extLst>
          </p:cNvPr>
          <p:cNvSpPr/>
          <p:nvPr/>
        </p:nvSpPr>
        <p:spPr>
          <a:xfrm>
            <a:off x="640477" y="5201920"/>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a:t>
            </a:r>
            <a:r>
              <a:rPr lang="en-US" dirty="0" err="1"/>
              <a:t>baru</a:t>
            </a:r>
            <a:endParaRPr lang="id-ID" dirty="0"/>
          </a:p>
        </p:txBody>
      </p:sp>
      <p:pic>
        <p:nvPicPr>
          <p:cNvPr id="11" name="Gambar 10">
            <a:extLst>
              <a:ext uri="{FF2B5EF4-FFF2-40B4-BE49-F238E27FC236}">
                <a16:creationId xmlns:a16="http://schemas.microsoft.com/office/drawing/2014/main" id="{AAF830A4-D9E5-4424-A0E4-2C173718CBF8}"/>
              </a:ext>
            </a:extLst>
          </p:cNvPr>
          <p:cNvPicPr>
            <a:picLocks noChangeAspect="1"/>
          </p:cNvPicPr>
          <p:nvPr/>
        </p:nvPicPr>
        <p:blipFill>
          <a:blip r:embed="rId3"/>
          <a:stretch>
            <a:fillRect/>
          </a:stretch>
        </p:blipFill>
        <p:spPr>
          <a:xfrm>
            <a:off x="756993" y="2135326"/>
            <a:ext cx="10280053" cy="4059767"/>
          </a:xfrm>
          <a:prstGeom prst="rect">
            <a:avLst/>
          </a:prstGeom>
        </p:spPr>
      </p:pic>
    </p:spTree>
    <p:extLst>
      <p:ext uri="{BB962C8B-B14F-4D97-AF65-F5344CB8AC3E}">
        <p14:creationId xmlns:p14="http://schemas.microsoft.com/office/powerpoint/2010/main" val="3959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85EF31-FDFF-4DC0-847E-21F6B9B6887C}"/>
              </a:ext>
            </a:extLst>
          </p:cNvPr>
          <p:cNvSpPr>
            <a:spLocks noGrp="1"/>
          </p:cNvSpPr>
          <p:nvPr>
            <p:ph type="title"/>
          </p:nvPr>
        </p:nvSpPr>
        <p:spPr/>
        <p:txBody>
          <a:bodyPr/>
          <a:lstStyle/>
          <a:p>
            <a:r>
              <a:rPr lang="en-US"/>
              <a:t>Skenario Feature Importance</a:t>
            </a:r>
            <a:endParaRPr lang="id-ID" dirty="0"/>
          </a:p>
        </p:txBody>
      </p:sp>
      <p:sp>
        <p:nvSpPr>
          <p:cNvPr id="3" name="Kotak Teks 2">
            <a:extLst>
              <a:ext uri="{FF2B5EF4-FFF2-40B4-BE49-F238E27FC236}">
                <a16:creationId xmlns:a16="http://schemas.microsoft.com/office/drawing/2014/main" id="{171F89A3-904A-44CA-9A5D-994F759A2AEA}"/>
              </a:ext>
            </a:extLst>
          </p:cNvPr>
          <p:cNvSpPr txBox="1"/>
          <p:nvPr/>
        </p:nvSpPr>
        <p:spPr>
          <a:xfrm>
            <a:off x="584032" y="2468880"/>
            <a:ext cx="6934368" cy="266226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1400" dirty="0"/>
              <a:t>Dataset </a:t>
            </a:r>
            <a:r>
              <a:rPr lang="en-US" sz="1400" dirty="0" err="1"/>
              <a:t>Interseksi</a:t>
            </a:r>
            <a:r>
              <a:rPr lang="en-US" sz="1400" dirty="0"/>
              <a:t> (</a:t>
            </a:r>
            <a:r>
              <a:rPr lang="en-US" sz="1400" dirty="0" err="1"/>
              <a:t>fitur</a:t>
            </a:r>
            <a:r>
              <a:rPr lang="en-US" sz="1400" dirty="0"/>
              <a:t> </a:t>
            </a:r>
            <a:r>
              <a:rPr lang="en-US" sz="1400" dirty="0" err="1"/>
              <a:t>merupakan</a:t>
            </a:r>
            <a:r>
              <a:rPr lang="en-US" sz="1400" dirty="0"/>
              <a:t> </a:t>
            </a:r>
            <a:r>
              <a:rPr lang="en-US" sz="1400" dirty="0" err="1"/>
              <a:t>interseksi</a:t>
            </a:r>
            <a:r>
              <a:rPr lang="en-US" sz="1400" dirty="0"/>
              <a:t> dataset </a:t>
            </a:r>
            <a:r>
              <a:rPr lang="en-US" sz="1400" dirty="0" err="1"/>
              <a:t>acuan</a:t>
            </a:r>
            <a:r>
              <a:rPr lang="en-US" sz="1400" dirty="0"/>
              <a:t>)</a:t>
            </a:r>
            <a:endParaRPr lang="id-ID" sz="1400" dirty="0"/>
          </a:p>
          <a:p>
            <a:pPr marL="1257300" lvl="2" indent="-342900">
              <a:lnSpc>
                <a:spcPct val="150000"/>
              </a:lnSpc>
              <a:buFont typeface="Arial" panose="020B0604020202020204" pitchFamily="34" charset="0"/>
              <a:buChar char="•"/>
            </a:pPr>
            <a:r>
              <a:rPr lang="id-ID" sz="1400" dirty="0" err="1"/>
              <a:t>Amazon</a:t>
            </a:r>
            <a:r>
              <a:rPr lang="en-US" sz="1400" dirty="0"/>
              <a:t> (model </a:t>
            </a:r>
            <a:r>
              <a:rPr lang="en-US" sz="1400" dirty="0" err="1"/>
              <a:t>acuan</a:t>
            </a:r>
            <a:r>
              <a:rPr lang="en-US" sz="1400" dirty="0"/>
              <a:t>)</a:t>
            </a:r>
            <a:r>
              <a:rPr lang="id-ID" sz="1400" dirty="0"/>
              <a:t> dengan </a:t>
            </a:r>
            <a:r>
              <a:rPr lang="id-ID" sz="1400" dirty="0" err="1"/>
              <a:t>Yelp</a:t>
            </a:r>
            <a:r>
              <a:rPr lang="en-US" sz="1400" dirty="0"/>
              <a:t> (dataset </a:t>
            </a:r>
            <a:r>
              <a:rPr lang="en-US" sz="1400" dirty="0" err="1"/>
              <a:t>baru</a:t>
            </a:r>
            <a:r>
              <a:rPr lang="en-US" sz="1400" dirty="0"/>
              <a:t>) </a:t>
            </a:r>
            <a:endParaRPr lang="id-ID" sz="1400" dirty="0"/>
          </a:p>
          <a:p>
            <a:pPr marL="1257300" lvl="2" indent="-342900">
              <a:lnSpc>
                <a:spcPct val="150000"/>
              </a:lnSpc>
              <a:buFont typeface="Arial" panose="020B0604020202020204" pitchFamily="34" charset="0"/>
              <a:buChar char="•"/>
            </a:pPr>
            <a:r>
              <a:rPr lang="id-ID" sz="1400" dirty="0" err="1"/>
              <a:t>Amazon</a:t>
            </a:r>
            <a:r>
              <a:rPr lang="id-ID" sz="1400" dirty="0"/>
              <a:t> </a:t>
            </a:r>
            <a:r>
              <a:rPr lang="en-US" sz="1400" dirty="0"/>
              <a:t>(model </a:t>
            </a:r>
            <a:r>
              <a:rPr lang="en-US" sz="1400" dirty="0" err="1"/>
              <a:t>acuan</a:t>
            </a:r>
            <a:r>
              <a:rPr lang="en-US" sz="1400" dirty="0"/>
              <a:t>) </a:t>
            </a:r>
            <a:r>
              <a:rPr lang="id-ID" sz="1400" dirty="0"/>
              <a:t>dengan IMDB</a:t>
            </a:r>
            <a:r>
              <a:rPr lang="en-US" sz="1400" dirty="0"/>
              <a:t> (dataset </a:t>
            </a:r>
            <a:r>
              <a:rPr lang="en-US" sz="1400" dirty="0" err="1"/>
              <a:t>baru</a:t>
            </a:r>
            <a:r>
              <a:rPr lang="en-US" sz="1400" dirty="0"/>
              <a:t>)</a:t>
            </a:r>
          </a:p>
          <a:p>
            <a:pPr lvl="2">
              <a:lnSpc>
                <a:spcPct val="150000"/>
              </a:lnSpc>
            </a:pPr>
            <a:r>
              <a:rPr lang="en-US" sz="1400" dirty="0"/>
              <a:t> </a:t>
            </a:r>
          </a:p>
          <a:p>
            <a:pPr marL="800100" lvl="1" indent="-342900">
              <a:lnSpc>
                <a:spcPct val="150000"/>
              </a:lnSpc>
              <a:buFont typeface="Arial" panose="020B0604020202020204" pitchFamily="34" charset="0"/>
              <a:buChar char="•"/>
            </a:pPr>
            <a:r>
              <a:rPr lang="en-US" sz="1400" dirty="0"/>
              <a:t>Dataset </a:t>
            </a:r>
            <a:r>
              <a:rPr lang="en-US" sz="1400" dirty="0" err="1"/>
              <a:t>Seleksi</a:t>
            </a:r>
            <a:r>
              <a:rPr lang="en-US" sz="1400" dirty="0"/>
              <a:t> (</a:t>
            </a:r>
            <a:r>
              <a:rPr lang="en-US" sz="1400" dirty="0" err="1"/>
              <a:t>fitur</a:t>
            </a:r>
            <a:r>
              <a:rPr lang="en-US" sz="1400" dirty="0"/>
              <a:t> </a:t>
            </a:r>
            <a:r>
              <a:rPr lang="en-US" sz="1400" dirty="0" err="1"/>
              <a:t>merupakan</a:t>
            </a:r>
            <a:r>
              <a:rPr lang="en-US" sz="1400" dirty="0"/>
              <a:t> </a:t>
            </a:r>
            <a:r>
              <a:rPr lang="en-US" sz="1400" dirty="0" err="1"/>
              <a:t>seleksi</a:t>
            </a:r>
            <a:r>
              <a:rPr lang="en-US" sz="1400" dirty="0"/>
              <a:t> </a:t>
            </a:r>
            <a:r>
              <a:rPr lang="en-US" sz="1400" dirty="0" err="1"/>
              <a:t>berdasarkan</a:t>
            </a:r>
            <a:r>
              <a:rPr lang="en-US" sz="1400" dirty="0"/>
              <a:t> dataset </a:t>
            </a:r>
            <a:r>
              <a:rPr lang="en-US" sz="1400" dirty="0" err="1"/>
              <a:t>acuan</a:t>
            </a:r>
            <a:r>
              <a:rPr lang="en-US" sz="1400" dirty="0"/>
              <a:t>)</a:t>
            </a:r>
            <a:endParaRPr lang="id-ID" sz="1400" dirty="0"/>
          </a:p>
          <a:p>
            <a:pPr marL="1257300" lvl="2" indent="-342900">
              <a:lnSpc>
                <a:spcPct val="150000"/>
              </a:lnSpc>
              <a:buFont typeface="Arial" panose="020B0604020202020204" pitchFamily="34" charset="0"/>
              <a:buChar char="•"/>
            </a:pPr>
            <a:r>
              <a:rPr lang="id-ID" sz="1400" dirty="0" err="1"/>
              <a:t>Amazon</a:t>
            </a:r>
            <a:r>
              <a:rPr lang="id-ID" sz="1400" dirty="0"/>
              <a:t> </a:t>
            </a:r>
            <a:r>
              <a:rPr lang="en-US" sz="1400" dirty="0"/>
              <a:t>(model </a:t>
            </a:r>
            <a:r>
              <a:rPr lang="en-US" sz="1400" dirty="0" err="1"/>
              <a:t>acuan</a:t>
            </a:r>
            <a:r>
              <a:rPr lang="en-US" sz="1400" dirty="0"/>
              <a:t>)</a:t>
            </a:r>
            <a:r>
              <a:rPr lang="id-ID" sz="1400" dirty="0"/>
              <a:t> dengan </a:t>
            </a:r>
            <a:r>
              <a:rPr lang="id-ID" sz="1400" dirty="0" err="1"/>
              <a:t>Yelp</a:t>
            </a:r>
            <a:r>
              <a:rPr lang="en-US" sz="1400" dirty="0"/>
              <a:t> (dataset </a:t>
            </a:r>
            <a:r>
              <a:rPr lang="en-US" sz="1400" dirty="0" err="1"/>
              <a:t>baru</a:t>
            </a:r>
            <a:r>
              <a:rPr lang="en-US" sz="1400" dirty="0"/>
              <a:t>) </a:t>
            </a:r>
            <a:endParaRPr lang="id-ID" sz="1400" dirty="0"/>
          </a:p>
          <a:p>
            <a:pPr marL="1257300" lvl="2" indent="-342900">
              <a:lnSpc>
                <a:spcPct val="150000"/>
              </a:lnSpc>
              <a:buFont typeface="Arial" panose="020B0604020202020204" pitchFamily="34" charset="0"/>
              <a:buChar char="•"/>
            </a:pPr>
            <a:r>
              <a:rPr lang="id-ID" sz="1400" dirty="0" err="1"/>
              <a:t>Amazon</a:t>
            </a:r>
            <a:r>
              <a:rPr lang="id-ID" sz="1400" dirty="0"/>
              <a:t> </a:t>
            </a:r>
            <a:r>
              <a:rPr lang="en-US" sz="1400" dirty="0"/>
              <a:t>(model </a:t>
            </a:r>
            <a:r>
              <a:rPr lang="en-US" sz="1400" dirty="0" err="1"/>
              <a:t>acuan</a:t>
            </a:r>
            <a:r>
              <a:rPr lang="en-US" sz="1400" dirty="0"/>
              <a:t>)</a:t>
            </a:r>
            <a:r>
              <a:rPr lang="id-ID" sz="1400" dirty="0"/>
              <a:t> dengan IMDB</a:t>
            </a:r>
            <a:r>
              <a:rPr lang="en-US" sz="1400" dirty="0"/>
              <a:t> (dataset </a:t>
            </a:r>
            <a:r>
              <a:rPr lang="en-US" sz="1400" dirty="0" err="1"/>
              <a:t>baru</a:t>
            </a:r>
            <a:r>
              <a:rPr lang="en-US" sz="1400" dirty="0"/>
              <a:t>) </a:t>
            </a:r>
          </a:p>
          <a:p>
            <a:pPr marL="342900" indent="-342900">
              <a:buFont typeface="Arial" panose="020B0604020202020204" pitchFamily="34" charset="0"/>
              <a:buChar char="•"/>
            </a:pPr>
            <a:endParaRPr lang="id-ID" sz="2000" dirty="0"/>
          </a:p>
        </p:txBody>
      </p:sp>
      <p:pic>
        <p:nvPicPr>
          <p:cNvPr id="4" name="Gambar 3">
            <a:extLst>
              <a:ext uri="{FF2B5EF4-FFF2-40B4-BE49-F238E27FC236}">
                <a16:creationId xmlns:a16="http://schemas.microsoft.com/office/drawing/2014/main" id="{A626FC32-2D1A-475B-AB16-C21A6E9E739A}"/>
              </a:ext>
            </a:extLst>
          </p:cNvPr>
          <p:cNvPicPr>
            <a:picLocks noChangeAspect="1"/>
          </p:cNvPicPr>
          <p:nvPr/>
        </p:nvPicPr>
        <p:blipFill>
          <a:blip r:embed="rId3"/>
          <a:stretch>
            <a:fillRect/>
          </a:stretch>
        </p:blipFill>
        <p:spPr>
          <a:xfrm>
            <a:off x="7488092" y="2556256"/>
            <a:ext cx="4703908" cy="2239264"/>
          </a:xfrm>
          <a:prstGeom prst="rect">
            <a:avLst/>
          </a:prstGeom>
        </p:spPr>
      </p:pic>
    </p:spTree>
    <p:extLst>
      <p:ext uri="{BB962C8B-B14F-4D97-AF65-F5344CB8AC3E}">
        <p14:creationId xmlns:p14="http://schemas.microsoft.com/office/powerpoint/2010/main" val="1609874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AD53D9C-FA25-4C9C-A528-1C42F732FEDC}"/>
              </a:ext>
            </a:extLst>
          </p:cNvPr>
          <p:cNvSpPr>
            <a:spLocks noGrp="1"/>
          </p:cNvSpPr>
          <p:nvPr>
            <p:ph type="title"/>
          </p:nvPr>
        </p:nvSpPr>
        <p:spPr>
          <a:xfrm>
            <a:off x="718074" y="648549"/>
            <a:ext cx="8825659" cy="706964"/>
          </a:xfrm>
        </p:spPr>
        <p:txBody>
          <a:bodyPr/>
          <a:lstStyle/>
          <a:p>
            <a:r>
              <a:rPr lang="en-US" dirty="0"/>
              <a:t>Uji </a:t>
            </a:r>
            <a:r>
              <a:rPr lang="en-US" dirty="0" err="1"/>
              <a:t>Coba</a:t>
            </a:r>
            <a:r>
              <a:rPr lang="en-US" dirty="0"/>
              <a:t> </a:t>
            </a:r>
            <a:r>
              <a:rPr lang="en-US" dirty="0" err="1"/>
              <a:t>dengan</a:t>
            </a:r>
            <a:r>
              <a:rPr lang="en-US" dirty="0"/>
              <a:t> </a:t>
            </a:r>
            <a:r>
              <a:rPr lang="id-ID" dirty="0"/>
              <a:t>I</a:t>
            </a:r>
            <a:r>
              <a:rPr lang="en-US" dirty="0" err="1"/>
              <a:t>nterseksi</a:t>
            </a:r>
            <a:r>
              <a:rPr lang="en-US" dirty="0"/>
              <a:t> </a:t>
            </a:r>
            <a:r>
              <a:rPr lang="id-ID" dirty="0"/>
              <a:t>D</a:t>
            </a:r>
            <a:r>
              <a:rPr lang="en-US" dirty="0" err="1"/>
              <a:t>ata</a:t>
            </a:r>
            <a:endParaRPr lang="id-ID" dirty="0"/>
          </a:p>
        </p:txBody>
      </p:sp>
      <p:sp>
        <p:nvSpPr>
          <p:cNvPr id="6" name="Persegi Panjang 5">
            <a:extLst>
              <a:ext uri="{FF2B5EF4-FFF2-40B4-BE49-F238E27FC236}">
                <a16:creationId xmlns:a16="http://schemas.microsoft.com/office/drawing/2014/main" id="{607B7F05-1751-4A2C-A3CF-A50B8015E89F}"/>
              </a:ext>
            </a:extLst>
          </p:cNvPr>
          <p:cNvSpPr/>
          <p:nvPr/>
        </p:nvSpPr>
        <p:spPr>
          <a:xfrm>
            <a:off x="1293095" y="1429028"/>
            <a:ext cx="6966985" cy="2819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7" name="Persegi Panjang 6">
            <a:extLst>
              <a:ext uri="{FF2B5EF4-FFF2-40B4-BE49-F238E27FC236}">
                <a16:creationId xmlns:a16="http://schemas.microsoft.com/office/drawing/2014/main" id="{B42A2E2F-C80F-4661-861F-C78F06540B88}"/>
              </a:ext>
            </a:extLst>
          </p:cNvPr>
          <p:cNvSpPr/>
          <p:nvPr/>
        </p:nvSpPr>
        <p:spPr>
          <a:xfrm>
            <a:off x="1293096" y="4293552"/>
            <a:ext cx="4487946" cy="23449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3" name="Kotak Teks 2">
            <a:extLst>
              <a:ext uri="{FF2B5EF4-FFF2-40B4-BE49-F238E27FC236}">
                <a16:creationId xmlns:a16="http://schemas.microsoft.com/office/drawing/2014/main" id="{E56CDF3D-2B62-4AE6-95B8-D30674106AA6}"/>
              </a:ext>
            </a:extLst>
          </p:cNvPr>
          <p:cNvSpPr txBox="1"/>
          <p:nvPr/>
        </p:nvSpPr>
        <p:spPr>
          <a:xfrm>
            <a:off x="9543733" y="2388637"/>
            <a:ext cx="2306145" cy="1200329"/>
          </a:xfrm>
          <a:prstGeom prst="rect">
            <a:avLst/>
          </a:prstGeom>
          <a:noFill/>
        </p:spPr>
        <p:txBody>
          <a:bodyPr wrap="square" rtlCol="0">
            <a:spAutoFit/>
          </a:bodyPr>
          <a:lstStyle/>
          <a:p>
            <a:r>
              <a:rPr lang="id-ID" dirty="0"/>
              <a:t>Hasil Uji performa sebelum dan sesudah transfer </a:t>
            </a:r>
            <a:r>
              <a:rPr lang="id-ID" dirty="0" err="1"/>
              <a:t>learning</a:t>
            </a:r>
            <a:endParaRPr lang="id-ID" dirty="0"/>
          </a:p>
        </p:txBody>
      </p:sp>
      <p:sp>
        <p:nvSpPr>
          <p:cNvPr id="8" name="Kotak Teks 7">
            <a:extLst>
              <a:ext uri="{FF2B5EF4-FFF2-40B4-BE49-F238E27FC236}">
                <a16:creationId xmlns:a16="http://schemas.microsoft.com/office/drawing/2014/main" id="{CD044492-36E5-4720-BE03-4EA6AFC5C138}"/>
              </a:ext>
            </a:extLst>
          </p:cNvPr>
          <p:cNvSpPr txBox="1"/>
          <p:nvPr/>
        </p:nvSpPr>
        <p:spPr>
          <a:xfrm>
            <a:off x="8128000" y="4774763"/>
            <a:ext cx="3422707" cy="923330"/>
          </a:xfrm>
          <a:prstGeom prst="rect">
            <a:avLst/>
          </a:prstGeom>
          <a:noFill/>
        </p:spPr>
        <p:txBody>
          <a:bodyPr wrap="square" rtlCol="0">
            <a:spAutoFit/>
          </a:bodyPr>
          <a:lstStyle/>
          <a:p>
            <a:r>
              <a:rPr lang="id-ID" dirty="0"/>
              <a:t>Hasil Uji waktu </a:t>
            </a:r>
            <a:r>
              <a:rPr lang="id-ID" dirty="0" err="1"/>
              <a:t>training</a:t>
            </a:r>
            <a:r>
              <a:rPr lang="id-ID" dirty="0"/>
              <a:t> sebelum dan sesudah transfer </a:t>
            </a:r>
            <a:r>
              <a:rPr lang="id-ID" dirty="0" err="1"/>
              <a:t>learning</a:t>
            </a:r>
            <a:endParaRPr lang="id-ID" dirty="0"/>
          </a:p>
        </p:txBody>
      </p:sp>
      <p:pic>
        <p:nvPicPr>
          <p:cNvPr id="10" name="Gambar 9">
            <a:extLst>
              <a:ext uri="{FF2B5EF4-FFF2-40B4-BE49-F238E27FC236}">
                <a16:creationId xmlns:a16="http://schemas.microsoft.com/office/drawing/2014/main" id="{5C7ABD1D-100F-40E8-B8CC-A9E66D0B7248}"/>
              </a:ext>
            </a:extLst>
          </p:cNvPr>
          <p:cNvPicPr>
            <a:picLocks noChangeAspect="1"/>
          </p:cNvPicPr>
          <p:nvPr/>
        </p:nvPicPr>
        <p:blipFill>
          <a:blip r:embed="rId3"/>
          <a:stretch>
            <a:fillRect/>
          </a:stretch>
        </p:blipFill>
        <p:spPr>
          <a:xfrm>
            <a:off x="1342507" y="1474152"/>
            <a:ext cx="6868160" cy="2729152"/>
          </a:xfrm>
          <a:prstGeom prst="rect">
            <a:avLst/>
          </a:prstGeom>
        </p:spPr>
      </p:pic>
      <p:pic>
        <p:nvPicPr>
          <p:cNvPr id="11" name="Gambar 10">
            <a:extLst>
              <a:ext uri="{FF2B5EF4-FFF2-40B4-BE49-F238E27FC236}">
                <a16:creationId xmlns:a16="http://schemas.microsoft.com/office/drawing/2014/main" id="{86D388C5-B3B3-4289-A4D2-AB7B01420FCF}"/>
              </a:ext>
            </a:extLst>
          </p:cNvPr>
          <p:cNvPicPr>
            <a:picLocks noChangeAspect="1"/>
          </p:cNvPicPr>
          <p:nvPr/>
        </p:nvPicPr>
        <p:blipFill>
          <a:blip r:embed="rId4"/>
          <a:stretch>
            <a:fillRect/>
          </a:stretch>
        </p:blipFill>
        <p:spPr>
          <a:xfrm>
            <a:off x="1380826" y="4321943"/>
            <a:ext cx="4312486" cy="2230596"/>
          </a:xfrm>
          <a:prstGeom prst="rect">
            <a:avLst/>
          </a:prstGeom>
        </p:spPr>
      </p:pic>
    </p:spTree>
    <p:extLst>
      <p:ext uri="{BB962C8B-B14F-4D97-AF65-F5344CB8AC3E}">
        <p14:creationId xmlns:p14="http://schemas.microsoft.com/office/powerpoint/2010/main" val="4292025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1">
            <a:extLst>
              <a:ext uri="{FF2B5EF4-FFF2-40B4-BE49-F238E27FC236}">
                <a16:creationId xmlns:a16="http://schemas.microsoft.com/office/drawing/2014/main" id="{B31BE94A-2643-4B45-AEE5-E9C2266A1C17}"/>
              </a:ext>
            </a:extLst>
          </p:cNvPr>
          <p:cNvSpPr>
            <a:spLocks noGrp="1"/>
          </p:cNvSpPr>
          <p:nvPr>
            <p:ph type="title"/>
          </p:nvPr>
        </p:nvSpPr>
        <p:spPr>
          <a:xfrm>
            <a:off x="1152525" y="969963"/>
            <a:ext cx="8824913" cy="703262"/>
          </a:xfrm>
        </p:spPr>
        <p:txBody>
          <a:bodyPr/>
          <a:lstStyle/>
          <a:p>
            <a:r>
              <a:rPr lang="en-US" dirty="0"/>
              <a:t>Uji </a:t>
            </a:r>
            <a:r>
              <a:rPr lang="en-US" dirty="0" err="1"/>
              <a:t>Coba</a:t>
            </a:r>
            <a:r>
              <a:rPr lang="en-US" dirty="0"/>
              <a:t> </a:t>
            </a:r>
            <a:r>
              <a:rPr lang="en-US" dirty="0" err="1"/>
              <a:t>dengan</a:t>
            </a:r>
            <a:r>
              <a:rPr lang="en-US" dirty="0"/>
              <a:t> </a:t>
            </a:r>
            <a:r>
              <a:rPr lang="id-ID" dirty="0"/>
              <a:t>Seleksi</a:t>
            </a:r>
            <a:r>
              <a:rPr lang="en-US" dirty="0"/>
              <a:t> </a:t>
            </a:r>
            <a:r>
              <a:rPr lang="id-ID" dirty="0"/>
              <a:t>D</a:t>
            </a:r>
            <a:r>
              <a:rPr lang="en-US" dirty="0" err="1"/>
              <a:t>ata</a:t>
            </a:r>
            <a:endParaRPr lang="id-ID" dirty="0"/>
          </a:p>
        </p:txBody>
      </p:sp>
      <p:sp>
        <p:nvSpPr>
          <p:cNvPr id="4" name="Persegi Panjang 3">
            <a:extLst>
              <a:ext uri="{FF2B5EF4-FFF2-40B4-BE49-F238E27FC236}">
                <a16:creationId xmlns:a16="http://schemas.microsoft.com/office/drawing/2014/main" id="{2680D6A1-3AEB-4819-B699-4EA932FEFB18}"/>
              </a:ext>
            </a:extLst>
          </p:cNvPr>
          <p:cNvSpPr/>
          <p:nvPr/>
        </p:nvSpPr>
        <p:spPr>
          <a:xfrm>
            <a:off x="754083" y="1584660"/>
            <a:ext cx="8440717" cy="265338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6" name="Persegi Panjang 5">
            <a:extLst>
              <a:ext uri="{FF2B5EF4-FFF2-40B4-BE49-F238E27FC236}">
                <a16:creationId xmlns:a16="http://schemas.microsoft.com/office/drawing/2014/main" id="{14DE3B95-B646-4E19-9C1B-EFB0D336611A}"/>
              </a:ext>
            </a:extLst>
          </p:cNvPr>
          <p:cNvSpPr/>
          <p:nvPr/>
        </p:nvSpPr>
        <p:spPr>
          <a:xfrm>
            <a:off x="754278" y="4350012"/>
            <a:ext cx="4437482" cy="234936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7" name="Persegi Panjang 6">
            <a:extLst>
              <a:ext uri="{FF2B5EF4-FFF2-40B4-BE49-F238E27FC236}">
                <a16:creationId xmlns:a16="http://schemas.microsoft.com/office/drawing/2014/main" id="{43FA03B4-0D83-42C3-B404-5AB6E1C51E82}"/>
              </a:ext>
            </a:extLst>
          </p:cNvPr>
          <p:cNvSpPr/>
          <p:nvPr/>
        </p:nvSpPr>
        <p:spPr>
          <a:xfrm>
            <a:off x="9476105" y="2530613"/>
            <a:ext cx="2472055" cy="1200329"/>
          </a:xfrm>
          <a:prstGeom prst="rect">
            <a:avLst/>
          </a:prstGeom>
        </p:spPr>
        <p:txBody>
          <a:bodyPr wrap="square">
            <a:spAutoFit/>
          </a:bodyPr>
          <a:lstStyle/>
          <a:p>
            <a:r>
              <a:rPr lang="id-ID" dirty="0"/>
              <a:t>Hasil Uji performa sebelum dan sesudah transfer </a:t>
            </a:r>
            <a:r>
              <a:rPr lang="id-ID" dirty="0" err="1"/>
              <a:t>learning</a:t>
            </a:r>
            <a:endParaRPr lang="id-ID" dirty="0"/>
          </a:p>
        </p:txBody>
      </p:sp>
      <p:sp>
        <p:nvSpPr>
          <p:cNvPr id="8" name="Persegi Panjang 7">
            <a:extLst>
              <a:ext uri="{FF2B5EF4-FFF2-40B4-BE49-F238E27FC236}">
                <a16:creationId xmlns:a16="http://schemas.microsoft.com/office/drawing/2014/main" id="{C6263C49-C42E-4DB2-8F12-C0065293C13B}"/>
              </a:ext>
            </a:extLst>
          </p:cNvPr>
          <p:cNvSpPr/>
          <p:nvPr/>
        </p:nvSpPr>
        <p:spPr>
          <a:xfrm>
            <a:off x="5564981" y="4852741"/>
            <a:ext cx="2597944" cy="1200329"/>
          </a:xfrm>
          <a:prstGeom prst="rect">
            <a:avLst/>
          </a:prstGeom>
        </p:spPr>
        <p:txBody>
          <a:bodyPr wrap="square">
            <a:spAutoFit/>
          </a:bodyPr>
          <a:lstStyle/>
          <a:p>
            <a:r>
              <a:rPr lang="id-ID" dirty="0"/>
              <a:t>Hasil Uji waktu </a:t>
            </a:r>
            <a:r>
              <a:rPr lang="id-ID" dirty="0" err="1"/>
              <a:t>training</a:t>
            </a:r>
            <a:r>
              <a:rPr lang="id-ID" dirty="0"/>
              <a:t> sebelum dan sesudah transfer </a:t>
            </a:r>
            <a:r>
              <a:rPr lang="id-ID" dirty="0" err="1"/>
              <a:t>learning</a:t>
            </a:r>
            <a:endParaRPr lang="id-ID" dirty="0"/>
          </a:p>
        </p:txBody>
      </p:sp>
      <p:pic>
        <p:nvPicPr>
          <p:cNvPr id="10" name="Gambar 9">
            <a:extLst>
              <a:ext uri="{FF2B5EF4-FFF2-40B4-BE49-F238E27FC236}">
                <a16:creationId xmlns:a16="http://schemas.microsoft.com/office/drawing/2014/main" id="{3EBAC1FB-F01A-456B-A9FB-32A4BB82549B}"/>
              </a:ext>
            </a:extLst>
          </p:cNvPr>
          <p:cNvPicPr>
            <a:picLocks noChangeAspect="1"/>
          </p:cNvPicPr>
          <p:nvPr/>
        </p:nvPicPr>
        <p:blipFill>
          <a:blip r:embed="rId3"/>
          <a:stretch>
            <a:fillRect/>
          </a:stretch>
        </p:blipFill>
        <p:spPr>
          <a:xfrm>
            <a:off x="779892" y="1637382"/>
            <a:ext cx="8308988" cy="2477560"/>
          </a:xfrm>
          <a:prstGeom prst="rect">
            <a:avLst/>
          </a:prstGeom>
        </p:spPr>
      </p:pic>
      <p:pic>
        <p:nvPicPr>
          <p:cNvPr id="12" name="Gambar 11">
            <a:extLst>
              <a:ext uri="{FF2B5EF4-FFF2-40B4-BE49-F238E27FC236}">
                <a16:creationId xmlns:a16="http://schemas.microsoft.com/office/drawing/2014/main" id="{C0492DBA-AD20-417E-8331-2029D846A4D2}"/>
              </a:ext>
            </a:extLst>
          </p:cNvPr>
          <p:cNvPicPr>
            <a:picLocks noChangeAspect="1"/>
          </p:cNvPicPr>
          <p:nvPr/>
        </p:nvPicPr>
        <p:blipFill>
          <a:blip r:embed="rId4"/>
          <a:stretch>
            <a:fillRect/>
          </a:stretch>
        </p:blipFill>
        <p:spPr>
          <a:xfrm>
            <a:off x="948938" y="4479012"/>
            <a:ext cx="4124643" cy="2091368"/>
          </a:xfrm>
          <a:prstGeom prst="rect">
            <a:avLst/>
          </a:prstGeom>
        </p:spPr>
      </p:pic>
    </p:spTree>
    <p:extLst>
      <p:ext uri="{BB962C8B-B14F-4D97-AF65-F5344CB8AC3E}">
        <p14:creationId xmlns:p14="http://schemas.microsoft.com/office/powerpoint/2010/main" val="4062734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sz="4400" dirty="0" err="1"/>
              <a:t>Skenario</a:t>
            </a:r>
            <a:r>
              <a:rPr lang="en-US" sz="4400" dirty="0"/>
              <a:t> </a:t>
            </a:r>
            <a:r>
              <a:rPr lang="en-US" sz="4400" dirty="0" err="1"/>
              <a:t>nilai</a:t>
            </a:r>
            <a:r>
              <a:rPr lang="en-US" sz="4400" dirty="0"/>
              <a:t> IDF</a:t>
            </a:r>
            <a:endParaRPr lang="id-ID" sz="4400" dirty="0"/>
          </a:p>
        </p:txBody>
      </p:sp>
    </p:spTree>
    <p:extLst>
      <p:ext uri="{BB962C8B-B14F-4D97-AF65-F5344CB8AC3E}">
        <p14:creationId xmlns:p14="http://schemas.microsoft.com/office/powerpoint/2010/main" val="1832597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F4207A-D38A-49A3-B3D5-9AE829222629}"/>
              </a:ext>
            </a:extLst>
          </p:cNvPr>
          <p:cNvSpPr>
            <a:spLocks noGrp="1"/>
          </p:cNvSpPr>
          <p:nvPr>
            <p:ph type="title"/>
          </p:nvPr>
        </p:nvSpPr>
        <p:spPr/>
        <p:txBody>
          <a:bodyPr/>
          <a:lstStyle/>
          <a:p>
            <a:r>
              <a:rPr lang="en-US" dirty="0" err="1"/>
              <a:t>Skenario</a:t>
            </a:r>
            <a:r>
              <a:rPr lang="en-US" dirty="0"/>
              <a:t> </a:t>
            </a:r>
            <a:r>
              <a:rPr lang="en-US" dirty="0" err="1"/>
              <a:t>mengubah</a:t>
            </a:r>
            <a:r>
              <a:rPr lang="en-US" dirty="0"/>
              <a:t> </a:t>
            </a:r>
            <a:r>
              <a:rPr lang="en-US" dirty="0" err="1"/>
              <a:t>nilai</a:t>
            </a:r>
            <a:r>
              <a:rPr lang="en-US" dirty="0"/>
              <a:t> IDF</a:t>
            </a:r>
            <a:endParaRPr lang="id-ID" dirty="0"/>
          </a:p>
        </p:txBody>
      </p:sp>
      <p:pic>
        <p:nvPicPr>
          <p:cNvPr id="4" name="Gambar 3">
            <a:extLst>
              <a:ext uri="{FF2B5EF4-FFF2-40B4-BE49-F238E27FC236}">
                <a16:creationId xmlns:a16="http://schemas.microsoft.com/office/drawing/2014/main" id="{156C9BB7-94B2-4BC2-AF55-587249416431}"/>
              </a:ext>
            </a:extLst>
          </p:cNvPr>
          <p:cNvPicPr>
            <a:picLocks noChangeAspect="1"/>
          </p:cNvPicPr>
          <p:nvPr/>
        </p:nvPicPr>
        <p:blipFill>
          <a:blip r:embed="rId3"/>
          <a:stretch>
            <a:fillRect/>
          </a:stretch>
        </p:blipFill>
        <p:spPr>
          <a:xfrm>
            <a:off x="2199112" y="2826995"/>
            <a:ext cx="7334250" cy="476250"/>
          </a:xfrm>
          <a:prstGeom prst="rect">
            <a:avLst/>
          </a:prstGeom>
        </p:spPr>
      </p:pic>
      <p:sp>
        <p:nvSpPr>
          <p:cNvPr id="5" name="Oval 4">
            <a:extLst>
              <a:ext uri="{FF2B5EF4-FFF2-40B4-BE49-F238E27FC236}">
                <a16:creationId xmlns:a16="http://schemas.microsoft.com/office/drawing/2014/main" id="{84488E64-8B17-4E20-8213-82D8FA738635}"/>
              </a:ext>
            </a:extLst>
          </p:cNvPr>
          <p:cNvSpPr/>
          <p:nvPr/>
        </p:nvSpPr>
        <p:spPr>
          <a:xfrm>
            <a:off x="3490217" y="3441318"/>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Machine Learning</a:t>
            </a:r>
          </a:p>
        </p:txBody>
      </p:sp>
      <p:cxnSp>
        <p:nvCxnSpPr>
          <p:cNvPr id="6" name="Konektor Panah Lurus 5">
            <a:extLst>
              <a:ext uri="{FF2B5EF4-FFF2-40B4-BE49-F238E27FC236}">
                <a16:creationId xmlns:a16="http://schemas.microsoft.com/office/drawing/2014/main" id="{D7BF92B1-7DD3-4B9E-B9B4-FFC5DB5FBA42}"/>
              </a:ext>
            </a:extLst>
          </p:cNvPr>
          <p:cNvCxnSpPr>
            <a:cxnSpLocks/>
          </p:cNvCxnSpPr>
          <p:nvPr/>
        </p:nvCxnSpPr>
        <p:spPr>
          <a:xfrm>
            <a:off x="5628845" y="3987909"/>
            <a:ext cx="187346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 name="Oval 6">
            <a:extLst>
              <a:ext uri="{FF2B5EF4-FFF2-40B4-BE49-F238E27FC236}">
                <a16:creationId xmlns:a16="http://schemas.microsoft.com/office/drawing/2014/main" id="{12D3B3A3-D912-40DF-B326-91B6225F9BC4}"/>
              </a:ext>
            </a:extLst>
          </p:cNvPr>
          <p:cNvSpPr/>
          <p:nvPr/>
        </p:nvSpPr>
        <p:spPr>
          <a:xfrm>
            <a:off x="7576340" y="3441317"/>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a:t>
            </a:r>
            <a:r>
              <a:rPr lang="en-US" dirty="0" err="1"/>
              <a:t>baru</a:t>
            </a:r>
            <a:endParaRPr lang="id-ID" dirty="0"/>
          </a:p>
        </p:txBody>
      </p:sp>
      <p:sp>
        <p:nvSpPr>
          <p:cNvPr id="9" name="Oval 8">
            <a:extLst>
              <a:ext uri="{FF2B5EF4-FFF2-40B4-BE49-F238E27FC236}">
                <a16:creationId xmlns:a16="http://schemas.microsoft.com/office/drawing/2014/main" id="{87C7C3A8-A339-4B25-BADA-9986698B3208}"/>
              </a:ext>
            </a:extLst>
          </p:cNvPr>
          <p:cNvSpPr/>
          <p:nvPr/>
        </p:nvSpPr>
        <p:spPr>
          <a:xfrm>
            <a:off x="6059277" y="2737233"/>
            <a:ext cx="3474085" cy="7040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0" name="Konektor Panah Lurus 9">
            <a:extLst>
              <a:ext uri="{FF2B5EF4-FFF2-40B4-BE49-F238E27FC236}">
                <a16:creationId xmlns:a16="http://schemas.microsoft.com/office/drawing/2014/main" id="{A2DF69B1-C186-40DC-BE44-D77D988F15B4}"/>
              </a:ext>
            </a:extLst>
          </p:cNvPr>
          <p:cNvCxnSpPr>
            <a:cxnSpLocks/>
          </p:cNvCxnSpPr>
          <p:nvPr/>
        </p:nvCxnSpPr>
        <p:spPr>
          <a:xfrm flipH="1">
            <a:off x="6781383" y="3441317"/>
            <a:ext cx="290493" cy="4568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Kotak Teks 11">
            <a:extLst>
              <a:ext uri="{FF2B5EF4-FFF2-40B4-BE49-F238E27FC236}">
                <a16:creationId xmlns:a16="http://schemas.microsoft.com/office/drawing/2014/main" id="{521F17F5-0E09-445E-B45C-791D580E382B}"/>
              </a:ext>
            </a:extLst>
          </p:cNvPr>
          <p:cNvSpPr txBox="1"/>
          <p:nvPr/>
        </p:nvSpPr>
        <p:spPr>
          <a:xfrm>
            <a:off x="3587803" y="4651877"/>
            <a:ext cx="1869423" cy="369332"/>
          </a:xfrm>
          <a:prstGeom prst="rect">
            <a:avLst/>
          </a:prstGeom>
          <a:noFill/>
        </p:spPr>
        <p:txBody>
          <a:bodyPr wrap="none" rtlCol="0">
            <a:spAutoFit/>
          </a:bodyPr>
          <a:lstStyle/>
          <a:p>
            <a:r>
              <a:rPr lang="en-US" dirty="0"/>
              <a:t>5000 data train</a:t>
            </a:r>
            <a:endParaRPr lang="id-ID" dirty="0"/>
          </a:p>
        </p:txBody>
      </p:sp>
      <p:sp>
        <p:nvSpPr>
          <p:cNvPr id="13" name="Kotak Teks 12">
            <a:extLst>
              <a:ext uri="{FF2B5EF4-FFF2-40B4-BE49-F238E27FC236}">
                <a16:creationId xmlns:a16="http://schemas.microsoft.com/office/drawing/2014/main" id="{770A7D3B-9E42-4029-9DD4-10290CE3707A}"/>
              </a:ext>
            </a:extLst>
          </p:cNvPr>
          <p:cNvSpPr txBox="1"/>
          <p:nvPr/>
        </p:nvSpPr>
        <p:spPr>
          <a:xfrm>
            <a:off x="7344413" y="4674570"/>
            <a:ext cx="2839239" cy="369332"/>
          </a:xfrm>
          <a:prstGeom prst="rect">
            <a:avLst/>
          </a:prstGeom>
          <a:noFill/>
        </p:spPr>
        <p:txBody>
          <a:bodyPr wrap="none" rtlCol="0">
            <a:spAutoFit/>
          </a:bodyPr>
          <a:lstStyle/>
          <a:p>
            <a:r>
              <a:rPr lang="en-US" dirty="0"/>
              <a:t>1000 dan 200 data train</a:t>
            </a:r>
            <a:endParaRPr lang="id-ID" dirty="0"/>
          </a:p>
        </p:txBody>
      </p:sp>
    </p:spTree>
    <p:extLst>
      <p:ext uri="{BB962C8B-B14F-4D97-AF65-F5344CB8AC3E}">
        <p14:creationId xmlns:p14="http://schemas.microsoft.com/office/powerpoint/2010/main" val="4098732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1">
            <a:extLst>
              <a:ext uri="{FF2B5EF4-FFF2-40B4-BE49-F238E27FC236}">
                <a16:creationId xmlns:a16="http://schemas.microsoft.com/office/drawing/2014/main" id="{B31BE94A-2643-4B45-AEE5-E9C2266A1C17}"/>
              </a:ext>
            </a:extLst>
          </p:cNvPr>
          <p:cNvSpPr>
            <a:spLocks noGrp="1"/>
          </p:cNvSpPr>
          <p:nvPr>
            <p:ph type="title"/>
          </p:nvPr>
        </p:nvSpPr>
        <p:spPr>
          <a:xfrm>
            <a:off x="1152525" y="969963"/>
            <a:ext cx="8824913" cy="703262"/>
          </a:xfrm>
        </p:spPr>
        <p:txBody>
          <a:bodyPr/>
          <a:lstStyle/>
          <a:p>
            <a:r>
              <a:rPr lang="en-US" dirty="0"/>
              <a:t>Uji </a:t>
            </a:r>
            <a:r>
              <a:rPr lang="en-US" dirty="0" err="1"/>
              <a:t>Coba</a:t>
            </a:r>
            <a:r>
              <a:rPr lang="id-ID" dirty="0"/>
              <a:t> trans</a:t>
            </a:r>
            <a:r>
              <a:rPr lang="en-US" dirty="0" err="1"/>
              <a:t>fer</a:t>
            </a:r>
            <a:r>
              <a:rPr lang="en-US" dirty="0"/>
              <a:t> learning</a:t>
            </a:r>
            <a:br>
              <a:rPr lang="en-US" dirty="0"/>
            </a:br>
            <a:r>
              <a:rPr lang="en-US" dirty="0" err="1"/>
              <a:t>mengubah</a:t>
            </a:r>
            <a:r>
              <a:rPr lang="en-US" dirty="0"/>
              <a:t> </a:t>
            </a:r>
            <a:r>
              <a:rPr lang="en-US" dirty="0" err="1"/>
              <a:t>nilai</a:t>
            </a:r>
            <a:r>
              <a:rPr lang="en-US" dirty="0"/>
              <a:t> IDF (data Train 1000)</a:t>
            </a:r>
            <a:endParaRPr lang="id-ID" dirty="0"/>
          </a:p>
        </p:txBody>
      </p:sp>
      <p:sp>
        <p:nvSpPr>
          <p:cNvPr id="4" name="Persegi Panjang 3">
            <a:extLst>
              <a:ext uri="{FF2B5EF4-FFF2-40B4-BE49-F238E27FC236}">
                <a16:creationId xmlns:a16="http://schemas.microsoft.com/office/drawing/2014/main" id="{5EDD4658-57C3-4484-BB6D-FB8BB577CFD0}"/>
              </a:ext>
            </a:extLst>
          </p:cNvPr>
          <p:cNvSpPr/>
          <p:nvPr/>
        </p:nvSpPr>
        <p:spPr>
          <a:xfrm>
            <a:off x="2237443" y="3064164"/>
            <a:ext cx="7936355" cy="264181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pic>
        <p:nvPicPr>
          <p:cNvPr id="3" name="Gambar 2">
            <a:extLst>
              <a:ext uri="{FF2B5EF4-FFF2-40B4-BE49-F238E27FC236}">
                <a16:creationId xmlns:a16="http://schemas.microsoft.com/office/drawing/2014/main" id="{16E406FF-334B-4D4A-A33E-EE99875E780E}"/>
              </a:ext>
            </a:extLst>
          </p:cNvPr>
          <p:cNvPicPr>
            <a:picLocks noChangeAspect="1"/>
          </p:cNvPicPr>
          <p:nvPr/>
        </p:nvPicPr>
        <p:blipFill>
          <a:blip r:embed="rId3"/>
          <a:stretch>
            <a:fillRect/>
          </a:stretch>
        </p:blipFill>
        <p:spPr>
          <a:xfrm>
            <a:off x="3020695" y="3161746"/>
            <a:ext cx="6285866" cy="2500455"/>
          </a:xfrm>
          <a:prstGeom prst="rect">
            <a:avLst/>
          </a:prstGeom>
        </p:spPr>
      </p:pic>
    </p:spTree>
    <p:extLst>
      <p:ext uri="{BB962C8B-B14F-4D97-AF65-F5344CB8AC3E}">
        <p14:creationId xmlns:p14="http://schemas.microsoft.com/office/powerpoint/2010/main" val="4112552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1">
            <a:extLst>
              <a:ext uri="{FF2B5EF4-FFF2-40B4-BE49-F238E27FC236}">
                <a16:creationId xmlns:a16="http://schemas.microsoft.com/office/drawing/2014/main" id="{B31BE94A-2643-4B45-AEE5-E9C2266A1C17}"/>
              </a:ext>
            </a:extLst>
          </p:cNvPr>
          <p:cNvSpPr>
            <a:spLocks noGrp="1"/>
          </p:cNvSpPr>
          <p:nvPr>
            <p:ph type="title"/>
          </p:nvPr>
        </p:nvSpPr>
        <p:spPr>
          <a:xfrm>
            <a:off x="1152525" y="969963"/>
            <a:ext cx="8824913" cy="703262"/>
          </a:xfrm>
        </p:spPr>
        <p:txBody>
          <a:bodyPr/>
          <a:lstStyle/>
          <a:p>
            <a:r>
              <a:rPr lang="en-US" dirty="0"/>
              <a:t>Uji </a:t>
            </a:r>
            <a:r>
              <a:rPr lang="en-US" dirty="0" err="1"/>
              <a:t>Coba</a:t>
            </a:r>
            <a:r>
              <a:rPr lang="id-ID" dirty="0"/>
              <a:t> trans</a:t>
            </a:r>
            <a:r>
              <a:rPr lang="en-US" dirty="0" err="1"/>
              <a:t>fer</a:t>
            </a:r>
            <a:r>
              <a:rPr lang="en-US" dirty="0"/>
              <a:t> learning</a:t>
            </a:r>
            <a:br>
              <a:rPr lang="en-US" dirty="0"/>
            </a:br>
            <a:r>
              <a:rPr lang="en-US" dirty="0" err="1"/>
              <a:t>mengubah</a:t>
            </a:r>
            <a:r>
              <a:rPr lang="en-US" dirty="0"/>
              <a:t> </a:t>
            </a:r>
            <a:r>
              <a:rPr lang="en-US" dirty="0" err="1"/>
              <a:t>nilai</a:t>
            </a:r>
            <a:r>
              <a:rPr lang="en-US" dirty="0"/>
              <a:t> IDF (data Train 200)</a:t>
            </a:r>
            <a:endParaRPr lang="id-ID" dirty="0"/>
          </a:p>
        </p:txBody>
      </p:sp>
      <p:sp>
        <p:nvSpPr>
          <p:cNvPr id="4" name="Persegi Panjang 3">
            <a:extLst>
              <a:ext uri="{FF2B5EF4-FFF2-40B4-BE49-F238E27FC236}">
                <a16:creationId xmlns:a16="http://schemas.microsoft.com/office/drawing/2014/main" id="{17CE0CB3-CE75-45E5-BAB2-D0E1C1DB65C8}"/>
              </a:ext>
            </a:extLst>
          </p:cNvPr>
          <p:cNvSpPr/>
          <p:nvPr/>
        </p:nvSpPr>
        <p:spPr>
          <a:xfrm>
            <a:off x="2420323" y="2539700"/>
            <a:ext cx="7699037" cy="305915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pic>
        <p:nvPicPr>
          <p:cNvPr id="8" name="Gambar 7">
            <a:extLst>
              <a:ext uri="{FF2B5EF4-FFF2-40B4-BE49-F238E27FC236}">
                <a16:creationId xmlns:a16="http://schemas.microsoft.com/office/drawing/2014/main" id="{CC71C147-4AB2-4C9F-942D-A6CD1D4334E4}"/>
              </a:ext>
            </a:extLst>
          </p:cNvPr>
          <p:cNvPicPr>
            <a:picLocks noChangeAspect="1"/>
          </p:cNvPicPr>
          <p:nvPr/>
        </p:nvPicPr>
        <p:blipFill>
          <a:blip r:embed="rId3"/>
          <a:stretch>
            <a:fillRect/>
          </a:stretch>
        </p:blipFill>
        <p:spPr>
          <a:xfrm>
            <a:off x="2508886" y="2802451"/>
            <a:ext cx="7573646" cy="2521389"/>
          </a:xfrm>
          <a:prstGeom prst="rect">
            <a:avLst/>
          </a:prstGeom>
        </p:spPr>
      </p:pic>
    </p:spTree>
    <p:extLst>
      <p:ext uri="{BB962C8B-B14F-4D97-AF65-F5344CB8AC3E}">
        <p14:creationId xmlns:p14="http://schemas.microsoft.com/office/powerpoint/2010/main" val="48959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1">
            <a:extLst>
              <a:ext uri="{FF2B5EF4-FFF2-40B4-BE49-F238E27FC236}">
                <a16:creationId xmlns:a16="http://schemas.microsoft.com/office/drawing/2014/main" id="{B31BE94A-2643-4B45-AEE5-E9C2266A1C17}"/>
              </a:ext>
            </a:extLst>
          </p:cNvPr>
          <p:cNvSpPr>
            <a:spLocks noGrp="1"/>
          </p:cNvSpPr>
          <p:nvPr>
            <p:ph type="title"/>
          </p:nvPr>
        </p:nvSpPr>
        <p:spPr>
          <a:xfrm>
            <a:off x="1152525" y="969963"/>
            <a:ext cx="8824913" cy="703262"/>
          </a:xfrm>
        </p:spPr>
        <p:txBody>
          <a:bodyPr/>
          <a:lstStyle/>
          <a:p>
            <a:r>
              <a:rPr lang="en-US" dirty="0"/>
              <a:t>Uji </a:t>
            </a:r>
            <a:r>
              <a:rPr lang="en-US" dirty="0" err="1"/>
              <a:t>Coba</a:t>
            </a:r>
            <a:r>
              <a:rPr lang="id-ID" dirty="0"/>
              <a:t> trans</a:t>
            </a:r>
            <a:r>
              <a:rPr lang="en-US" dirty="0" err="1"/>
              <a:t>fer</a:t>
            </a:r>
            <a:r>
              <a:rPr lang="en-US" dirty="0"/>
              <a:t> learning</a:t>
            </a:r>
            <a:br>
              <a:rPr lang="en-US" dirty="0"/>
            </a:br>
            <a:r>
              <a:rPr lang="en-US" dirty="0" err="1"/>
              <a:t>mengubah</a:t>
            </a:r>
            <a:r>
              <a:rPr lang="en-US" dirty="0"/>
              <a:t> </a:t>
            </a:r>
            <a:r>
              <a:rPr lang="en-US" dirty="0" err="1"/>
              <a:t>nilai</a:t>
            </a:r>
            <a:r>
              <a:rPr lang="en-US" dirty="0"/>
              <a:t> IDF </a:t>
            </a:r>
            <a:endParaRPr lang="id-ID" dirty="0"/>
          </a:p>
        </p:txBody>
      </p:sp>
      <p:pic>
        <p:nvPicPr>
          <p:cNvPr id="6" name="Gambar 5">
            <a:extLst>
              <a:ext uri="{FF2B5EF4-FFF2-40B4-BE49-F238E27FC236}">
                <a16:creationId xmlns:a16="http://schemas.microsoft.com/office/drawing/2014/main" id="{DC52E9B0-A327-47F1-9D25-5F1D1659BFEA}"/>
              </a:ext>
            </a:extLst>
          </p:cNvPr>
          <p:cNvPicPr>
            <a:picLocks noChangeAspect="1"/>
          </p:cNvPicPr>
          <p:nvPr/>
        </p:nvPicPr>
        <p:blipFill>
          <a:blip r:embed="rId3"/>
          <a:stretch>
            <a:fillRect/>
          </a:stretch>
        </p:blipFill>
        <p:spPr>
          <a:xfrm>
            <a:off x="2428875" y="3838575"/>
            <a:ext cx="7334250" cy="476250"/>
          </a:xfrm>
          <a:prstGeom prst="rect">
            <a:avLst/>
          </a:prstGeom>
        </p:spPr>
      </p:pic>
      <p:pic>
        <p:nvPicPr>
          <p:cNvPr id="2" name="Gambar 1">
            <a:extLst>
              <a:ext uri="{FF2B5EF4-FFF2-40B4-BE49-F238E27FC236}">
                <a16:creationId xmlns:a16="http://schemas.microsoft.com/office/drawing/2014/main" id="{66BA1664-1B78-4ABE-BCC5-B10892538B21}"/>
              </a:ext>
            </a:extLst>
          </p:cNvPr>
          <p:cNvPicPr>
            <a:picLocks noChangeAspect="1"/>
          </p:cNvPicPr>
          <p:nvPr/>
        </p:nvPicPr>
        <p:blipFill>
          <a:blip r:embed="rId4"/>
          <a:stretch>
            <a:fillRect/>
          </a:stretch>
        </p:blipFill>
        <p:spPr>
          <a:xfrm>
            <a:off x="2259965" y="3429000"/>
            <a:ext cx="8667750" cy="409575"/>
          </a:xfrm>
          <a:prstGeom prst="rect">
            <a:avLst/>
          </a:prstGeom>
        </p:spPr>
      </p:pic>
      <p:sp>
        <p:nvSpPr>
          <p:cNvPr id="7" name="Oval 6">
            <a:extLst>
              <a:ext uri="{FF2B5EF4-FFF2-40B4-BE49-F238E27FC236}">
                <a16:creationId xmlns:a16="http://schemas.microsoft.com/office/drawing/2014/main" id="{68E73FE0-5CDE-4009-B555-C3097EADF15F}"/>
              </a:ext>
            </a:extLst>
          </p:cNvPr>
          <p:cNvSpPr/>
          <p:nvPr/>
        </p:nvSpPr>
        <p:spPr>
          <a:xfrm>
            <a:off x="6289040" y="3724658"/>
            <a:ext cx="3474085" cy="7040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01703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err="1"/>
              <a:t>Latar</a:t>
            </a:r>
            <a:r>
              <a:rPr lang="en-US" dirty="0"/>
              <a:t> </a:t>
            </a:r>
            <a:r>
              <a:rPr lang="en-US" dirty="0" err="1"/>
              <a:t>Belakang</a:t>
            </a:r>
            <a:r>
              <a:rPr lang="en-US" dirty="0"/>
              <a:t> (Random Forest)</a:t>
            </a:r>
            <a:endParaRPr lang="id-ID" dirty="0"/>
          </a:p>
        </p:txBody>
      </p:sp>
      <p:sp>
        <p:nvSpPr>
          <p:cNvPr id="3" name="Tampungan Konten 2">
            <a:extLst>
              <a:ext uri="{FF2B5EF4-FFF2-40B4-BE49-F238E27FC236}">
                <a16:creationId xmlns:a16="http://schemas.microsoft.com/office/drawing/2014/main" id="{846046CD-9927-49AE-B829-EA0BB5203B1D}"/>
              </a:ext>
            </a:extLst>
          </p:cNvPr>
          <p:cNvSpPr>
            <a:spLocks noGrp="1"/>
          </p:cNvSpPr>
          <p:nvPr>
            <p:ph idx="1"/>
          </p:nvPr>
        </p:nvSpPr>
        <p:spPr>
          <a:xfrm>
            <a:off x="926354" y="2344420"/>
            <a:ext cx="10610326" cy="3964940"/>
          </a:xfrm>
        </p:spPr>
        <p:txBody>
          <a:bodyPr>
            <a:normAutofit fontScale="92500"/>
          </a:bodyPr>
          <a:lstStyle/>
          <a:p>
            <a:endParaRPr lang="en-US" dirty="0"/>
          </a:p>
          <a:p>
            <a:pPr algn="just"/>
            <a:r>
              <a:rPr lang="id-ID" sz="2000" dirty="0" err="1"/>
              <a:t>Random</a:t>
            </a:r>
            <a:r>
              <a:rPr lang="id-ID" sz="2000" dirty="0"/>
              <a:t> </a:t>
            </a:r>
            <a:r>
              <a:rPr lang="id-ID" sz="2000" dirty="0" err="1"/>
              <a:t>Forest</a:t>
            </a:r>
            <a:r>
              <a:rPr lang="id-ID" sz="2000" dirty="0"/>
              <a:t> adalah salah satu metode berbasis klasifikasi dan regresi </a:t>
            </a:r>
            <a:r>
              <a:rPr lang="id-ID" sz="2000" dirty="0" err="1"/>
              <a:t>dimana</a:t>
            </a:r>
            <a:r>
              <a:rPr lang="id-ID" sz="2000" dirty="0"/>
              <a:t> terdapat proses agregasi pohon keputusan (</a:t>
            </a:r>
            <a:r>
              <a:rPr lang="id-ID" sz="2000" dirty="0" err="1"/>
              <a:t>Dhawangkhara</a:t>
            </a:r>
            <a:r>
              <a:rPr lang="en-US" sz="2000" dirty="0"/>
              <a:t> </a:t>
            </a:r>
            <a:r>
              <a:rPr lang="id-ID" sz="2000" dirty="0"/>
              <a:t>2017).</a:t>
            </a:r>
            <a:endParaRPr lang="en-US" sz="2000" dirty="0"/>
          </a:p>
          <a:p>
            <a:pPr algn="just"/>
            <a:endParaRPr lang="en-US" sz="2000" dirty="0"/>
          </a:p>
          <a:p>
            <a:pPr algn="just"/>
            <a:r>
              <a:rPr lang="en-US" sz="2000" dirty="0"/>
              <a:t>Hasil </a:t>
            </a:r>
            <a:r>
              <a:rPr lang="en-US" sz="2000" dirty="0" err="1"/>
              <a:t>penelitian</a:t>
            </a:r>
            <a:r>
              <a:rPr lang="en-US" sz="2000" dirty="0"/>
              <a:t> M Ali </a:t>
            </a:r>
            <a:r>
              <a:rPr lang="en-US" sz="2000" dirty="0" err="1"/>
              <a:t>Fauzi</a:t>
            </a:r>
            <a:r>
              <a:rPr lang="en-US" sz="2000" dirty="0"/>
              <a:t> (2018), </a:t>
            </a:r>
            <a:r>
              <a:rPr lang="en-US" sz="2000" dirty="0" err="1"/>
              <a:t>menyatakan</a:t>
            </a:r>
            <a:r>
              <a:rPr lang="en-US" sz="2000" dirty="0"/>
              <a:t> </a:t>
            </a:r>
            <a:r>
              <a:rPr lang="en-US" sz="2000" dirty="0" err="1"/>
              <a:t>bahwa</a:t>
            </a:r>
            <a:r>
              <a:rPr lang="en-US" sz="2000" dirty="0"/>
              <a:t> </a:t>
            </a:r>
            <a:r>
              <a:rPr lang="en-US" sz="2000" dirty="0" err="1"/>
              <a:t>analisis</a:t>
            </a:r>
            <a:r>
              <a:rPr lang="en-US" sz="2000" dirty="0"/>
              <a:t> </a:t>
            </a:r>
            <a:r>
              <a:rPr lang="en-US" sz="2000" dirty="0" err="1"/>
              <a:t>sentimen</a:t>
            </a:r>
            <a:r>
              <a:rPr lang="en-US" sz="2000" dirty="0"/>
              <a:t> </a:t>
            </a:r>
            <a:r>
              <a:rPr lang="en-US" sz="2000" dirty="0" err="1"/>
              <a:t>dengan</a:t>
            </a:r>
            <a:r>
              <a:rPr lang="en-US" sz="2000" dirty="0"/>
              <a:t> </a:t>
            </a:r>
            <a:r>
              <a:rPr lang="en-US" sz="2000" dirty="0" err="1"/>
              <a:t>menggunakan</a:t>
            </a:r>
            <a:r>
              <a:rPr lang="en-US" sz="2000" dirty="0"/>
              <a:t> Random Forest </a:t>
            </a:r>
            <a:r>
              <a:rPr lang="en-US" sz="2000" dirty="0" err="1"/>
              <a:t>memberikan</a:t>
            </a:r>
            <a:r>
              <a:rPr lang="en-US" sz="2000" dirty="0"/>
              <a:t> </a:t>
            </a:r>
            <a:r>
              <a:rPr lang="en-US" sz="2000" dirty="0" err="1"/>
              <a:t>hasil</a:t>
            </a:r>
            <a:r>
              <a:rPr lang="en-US" sz="2000" dirty="0"/>
              <a:t> yang </a:t>
            </a:r>
            <a:r>
              <a:rPr lang="en-US" sz="2000" dirty="0" err="1"/>
              <a:t>baik</a:t>
            </a:r>
            <a:r>
              <a:rPr lang="en-US" sz="2000" dirty="0"/>
              <a:t> </a:t>
            </a:r>
            <a:r>
              <a:rPr lang="en-US" sz="2000" dirty="0" err="1"/>
              <a:t>yakni</a:t>
            </a:r>
            <a:r>
              <a:rPr lang="en-US" sz="2000" dirty="0"/>
              <a:t> </a:t>
            </a:r>
            <a:r>
              <a:rPr lang="en-US" sz="2000" dirty="0" err="1"/>
              <a:t>dengan</a:t>
            </a:r>
            <a:r>
              <a:rPr lang="en-US" sz="2000" dirty="0"/>
              <a:t> </a:t>
            </a:r>
            <a:r>
              <a:rPr lang="en-US" sz="2000" dirty="0" err="1"/>
              <a:t>skor</a:t>
            </a:r>
            <a:r>
              <a:rPr lang="en-US" sz="2000" dirty="0"/>
              <a:t> </a:t>
            </a:r>
            <a:r>
              <a:rPr lang="en-US" sz="2000" i="1" dirty="0"/>
              <a:t>out-of-bag</a:t>
            </a:r>
            <a:r>
              <a:rPr lang="en-US" sz="2000" dirty="0"/>
              <a:t> </a:t>
            </a:r>
            <a:r>
              <a:rPr lang="en-US" sz="2000" dirty="0" err="1"/>
              <a:t>sebesar</a:t>
            </a:r>
            <a:r>
              <a:rPr lang="en-US" sz="2000" dirty="0"/>
              <a:t> 0.829.</a:t>
            </a:r>
          </a:p>
          <a:p>
            <a:pPr marL="0" indent="0" algn="just">
              <a:buNone/>
            </a:pPr>
            <a:endParaRPr lang="en-US" sz="2000" dirty="0"/>
          </a:p>
          <a:p>
            <a:pPr algn="just"/>
            <a:r>
              <a:rPr lang="id-ID" sz="2000" dirty="0"/>
              <a:t>Kelebihan dari algoritma </a:t>
            </a:r>
            <a:r>
              <a:rPr lang="id-ID" sz="2000" dirty="0" err="1"/>
              <a:t>Random</a:t>
            </a:r>
            <a:r>
              <a:rPr lang="id-ID" sz="2000" dirty="0"/>
              <a:t> </a:t>
            </a:r>
            <a:r>
              <a:rPr lang="id-ID" sz="2000" dirty="0" err="1"/>
              <a:t>Forest</a:t>
            </a:r>
            <a:r>
              <a:rPr lang="id-ID" sz="2000" dirty="0"/>
              <a:t> </a:t>
            </a:r>
            <a:r>
              <a:rPr lang="id-ID" sz="2000" dirty="0" err="1"/>
              <a:t>diantaranya</a:t>
            </a:r>
            <a:r>
              <a:rPr lang="id-ID" sz="2000" dirty="0"/>
              <a:t> adalah dapat menghindari </a:t>
            </a:r>
            <a:r>
              <a:rPr lang="id-ID" sz="2000" dirty="0" err="1"/>
              <a:t>overfitting</a:t>
            </a:r>
            <a:r>
              <a:rPr lang="id-ID" sz="2000" dirty="0"/>
              <a:t>, </a:t>
            </a:r>
            <a:r>
              <a:rPr lang="id-ID" sz="2000" dirty="0" err="1"/>
              <a:t>meminimalisir</a:t>
            </a:r>
            <a:r>
              <a:rPr lang="id-ID" sz="2000" dirty="0"/>
              <a:t> waktu </a:t>
            </a:r>
            <a:r>
              <a:rPr lang="id-ID" sz="2000" dirty="0" err="1"/>
              <a:t>training</a:t>
            </a:r>
            <a:r>
              <a:rPr lang="id-ID" sz="2000" dirty="0"/>
              <a:t> data, berjalan secara efisien pada data yang banyak, dan dapat mempertahankan akurasi walaupun sebagian data hilang.</a:t>
            </a:r>
          </a:p>
        </p:txBody>
      </p:sp>
    </p:spTree>
    <p:extLst>
      <p:ext uri="{BB962C8B-B14F-4D97-AF65-F5344CB8AC3E}">
        <p14:creationId xmlns:p14="http://schemas.microsoft.com/office/powerpoint/2010/main" val="4123686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sz="4400" dirty="0"/>
              <a:t>Demo </a:t>
            </a:r>
            <a:r>
              <a:rPr lang="en-US" sz="4400" dirty="0" err="1"/>
              <a:t>Aplikasi</a:t>
            </a:r>
            <a:endParaRPr lang="id-ID" sz="4400" dirty="0"/>
          </a:p>
        </p:txBody>
      </p:sp>
    </p:spTree>
    <p:extLst>
      <p:ext uri="{BB962C8B-B14F-4D97-AF65-F5344CB8AC3E}">
        <p14:creationId xmlns:p14="http://schemas.microsoft.com/office/powerpoint/2010/main" val="4273254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85EF31-FDFF-4DC0-847E-21F6B9B6887C}"/>
              </a:ext>
            </a:extLst>
          </p:cNvPr>
          <p:cNvSpPr>
            <a:spLocks noGrp="1"/>
          </p:cNvSpPr>
          <p:nvPr>
            <p:ph type="title"/>
          </p:nvPr>
        </p:nvSpPr>
        <p:spPr/>
        <p:txBody>
          <a:bodyPr/>
          <a:lstStyle/>
          <a:p>
            <a:r>
              <a:rPr lang="en-US" dirty="0" err="1"/>
              <a:t>Simpulan</a:t>
            </a:r>
            <a:endParaRPr lang="id-ID" dirty="0"/>
          </a:p>
        </p:txBody>
      </p:sp>
      <p:sp>
        <p:nvSpPr>
          <p:cNvPr id="3" name="Persegi Panjang 2">
            <a:extLst>
              <a:ext uri="{FF2B5EF4-FFF2-40B4-BE49-F238E27FC236}">
                <a16:creationId xmlns:a16="http://schemas.microsoft.com/office/drawing/2014/main" id="{6D5A1362-7693-45C6-A58B-B1BA3B7075EB}"/>
              </a:ext>
            </a:extLst>
          </p:cNvPr>
          <p:cNvSpPr/>
          <p:nvPr/>
        </p:nvSpPr>
        <p:spPr>
          <a:xfrm>
            <a:off x="924560" y="2265679"/>
            <a:ext cx="10922000" cy="3416320"/>
          </a:xfrm>
          <a:prstGeom prst="rect">
            <a:avLst/>
          </a:prstGeom>
        </p:spPr>
        <p:txBody>
          <a:bodyPr wrap="square">
            <a:spAutoFit/>
          </a:bodyPr>
          <a:lstStyle/>
          <a:p>
            <a:pPr marL="285750" indent="-285750" algn="just">
              <a:buFont typeface="Arial" panose="020B0604020202020204" pitchFamily="34" charset="0"/>
              <a:buChar char="•"/>
            </a:pPr>
            <a:r>
              <a:rPr lang="id-ID" dirty="0">
                <a:solidFill>
                  <a:schemeClr val="tx1">
                    <a:lumMod val="75000"/>
                    <a:lumOff val="25000"/>
                  </a:schemeClr>
                </a:solidFill>
              </a:rPr>
              <a:t>Implementasi metode transfer </a:t>
            </a:r>
            <a:r>
              <a:rPr lang="id-ID" dirty="0" err="1">
                <a:solidFill>
                  <a:schemeClr val="tx1">
                    <a:lumMod val="75000"/>
                    <a:lumOff val="25000"/>
                  </a:schemeClr>
                </a:solidFill>
              </a:rPr>
              <a:t>learning</a:t>
            </a:r>
            <a:r>
              <a:rPr lang="id-ID" dirty="0">
                <a:solidFill>
                  <a:schemeClr val="tx1">
                    <a:lumMod val="75000"/>
                    <a:lumOff val="25000"/>
                  </a:schemeClr>
                </a:solidFill>
              </a:rPr>
              <a:t> untuk klasifikasi sentimen dengan </a:t>
            </a:r>
            <a:r>
              <a:rPr lang="id-ID" dirty="0" err="1">
                <a:solidFill>
                  <a:schemeClr val="tx1">
                    <a:lumMod val="75000"/>
                    <a:lumOff val="25000"/>
                  </a:schemeClr>
                </a:solidFill>
              </a:rPr>
              <a:t>Random</a:t>
            </a:r>
            <a:r>
              <a:rPr lang="id-ID" dirty="0">
                <a:solidFill>
                  <a:schemeClr val="tx1">
                    <a:lumMod val="75000"/>
                    <a:lumOff val="25000"/>
                  </a:schemeClr>
                </a:solidFill>
              </a:rPr>
              <a:t> </a:t>
            </a:r>
            <a:r>
              <a:rPr lang="id-ID" dirty="0" err="1">
                <a:solidFill>
                  <a:schemeClr val="tx1">
                    <a:lumMod val="75000"/>
                    <a:lumOff val="25000"/>
                  </a:schemeClr>
                </a:solidFill>
              </a:rPr>
              <a:t>Forest</a:t>
            </a:r>
            <a:r>
              <a:rPr lang="id-ID" dirty="0">
                <a:solidFill>
                  <a:schemeClr val="tx1">
                    <a:lumMod val="75000"/>
                    <a:lumOff val="25000"/>
                  </a:schemeClr>
                </a:solidFill>
              </a:rPr>
              <a:t> </a:t>
            </a:r>
            <a:r>
              <a:rPr lang="id-ID" dirty="0" err="1">
                <a:solidFill>
                  <a:schemeClr val="tx1">
                    <a:lumMod val="75000"/>
                    <a:lumOff val="25000"/>
                  </a:schemeClr>
                </a:solidFill>
              </a:rPr>
              <a:t>Classifier</a:t>
            </a:r>
            <a:r>
              <a:rPr lang="id-ID" dirty="0">
                <a:solidFill>
                  <a:schemeClr val="tx1">
                    <a:lumMod val="75000"/>
                    <a:lumOff val="25000"/>
                  </a:schemeClr>
                </a:solidFill>
              </a:rPr>
              <a:t> menggunakan TF-IDF telah selesai dilakukan dengan menggunakan </a:t>
            </a:r>
            <a:r>
              <a:rPr lang="id-ID" dirty="0" err="1">
                <a:solidFill>
                  <a:schemeClr val="tx1">
                    <a:lumMod val="75000"/>
                    <a:lumOff val="25000"/>
                  </a:schemeClr>
                </a:solidFill>
              </a:rPr>
              <a:t>dataset</a:t>
            </a:r>
            <a:r>
              <a:rPr lang="id-ID" dirty="0">
                <a:solidFill>
                  <a:schemeClr val="tx1">
                    <a:lumMod val="75000"/>
                    <a:lumOff val="25000"/>
                  </a:schemeClr>
                </a:solidFill>
              </a:rPr>
              <a:t> </a:t>
            </a:r>
            <a:r>
              <a:rPr lang="id-ID" dirty="0" err="1">
                <a:solidFill>
                  <a:schemeClr val="tx1">
                    <a:lumMod val="75000"/>
                    <a:lumOff val="25000"/>
                  </a:schemeClr>
                </a:solidFill>
              </a:rPr>
              <a:t>review</a:t>
            </a:r>
            <a:r>
              <a:rPr lang="id-ID" dirty="0">
                <a:solidFill>
                  <a:schemeClr val="tx1">
                    <a:lumMod val="75000"/>
                    <a:lumOff val="25000"/>
                  </a:schemeClr>
                </a:solidFill>
              </a:rPr>
              <a:t> perusahaan </a:t>
            </a:r>
            <a:r>
              <a:rPr lang="id-ID" dirty="0" err="1">
                <a:solidFill>
                  <a:schemeClr val="tx1">
                    <a:lumMod val="75000"/>
                    <a:lumOff val="25000"/>
                  </a:schemeClr>
                </a:solidFill>
              </a:rPr>
              <a:t>Amazon</a:t>
            </a:r>
            <a:r>
              <a:rPr lang="id-ID" dirty="0">
                <a:solidFill>
                  <a:schemeClr val="tx1">
                    <a:lumMod val="75000"/>
                    <a:lumOff val="25000"/>
                  </a:schemeClr>
                </a:solidFill>
              </a:rPr>
              <a:t>, </a:t>
            </a:r>
            <a:r>
              <a:rPr lang="id-ID" dirty="0" err="1">
                <a:solidFill>
                  <a:schemeClr val="tx1">
                    <a:lumMod val="75000"/>
                    <a:lumOff val="25000"/>
                  </a:schemeClr>
                </a:solidFill>
              </a:rPr>
              <a:t>Yelp</a:t>
            </a:r>
            <a:r>
              <a:rPr lang="id-ID" dirty="0">
                <a:solidFill>
                  <a:schemeClr val="tx1">
                    <a:lumMod val="75000"/>
                    <a:lumOff val="25000"/>
                  </a:schemeClr>
                </a:solidFill>
              </a:rPr>
              <a:t>, dan IMDB.</a:t>
            </a:r>
          </a:p>
          <a:p>
            <a:pPr algn="just"/>
            <a:r>
              <a:rPr lang="id-ID" dirty="0">
                <a:solidFill>
                  <a:schemeClr val="tx1">
                    <a:lumMod val="75000"/>
                    <a:lumOff val="25000"/>
                  </a:schemeClr>
                </a:solidFill>
              </a:rPr>
              <a:t>  </a:t>
            </a:r>
          </a:p>
          <a:p>
            <a:pPr marL="285750" indent="-285750" algn="just">
              <a:buFont typeface="Arial" panose="020B0604020202020204" pitchFamily="34" charset="0"/>
              <a:buChar char="•"/>
            </a:pPr>
            <a:r>
              <a:rPr lang="id-ID" dirty="0">
                <a:solidFill>
                  <a:schemeClr val="tx1">
                    <a:lumMod val="75000"/>
                    <a:lumOff val="25000"/>
                  </a:schemeClr>
                </a:solidFill>
              </a:rPr>
              <a:t>Hasil dari uji coba transfer </a:t>
            </a:r>
            <a:r>
              <a:rPr lang="id-ID" dirty="0" err="1">
                <a:solidFill>
                  <a:schemeClr val="tx1">
                    <a:lumMod val="75000"/>
                    <a:lumOff val="25000"/>
                  </a:schemeClr>
                </a:solidFill>
              </a:rPr>
              <a:t>learning</a:t>
            </a:r>
            <a:r>
              <a:rPr lang="id-ID" dirty="0">
                <a:solidFill>
                  <a:schemeClr val="tx1">
                    <a:lumMod val="75000"/>
                    <a:lumOff val="25000"/>
                  </a:schemeClr>
                </a:solidFill>
              </a:rPr>
              <a:t> dengan eliminasi term berdasarkan </a:t>
            </a:r>
            <a:r>
              <a:rPr lang="id-ID" dirty="0" err="1">
                <a:solidFill>
                  <a:schemeClr val="tx1">
                    <a:lumMod val="75000"/>
                    <a:lumOff val="25000"/>
                  </a:schemeClr>
                </a:solidFill>
              </a:rPr>
              <a:t>list</a:t>
            </a:r>
            <a:r>
              <a:rPr lang="id-ID" dirty="0">
                <a:solidFill>
                  <a:schemeClr val="tx1">
                    <a:lumMod val="75000"/>
                    <a:lumOff val="25000"/>
                  </a:schemeClr>
                </a:solidFill>
              </a:rPr>
              <a:t> </a:t>
            </a:r>
            <a:r>
              <a:rPr lang="id-ID" dirty="0" err="1">
                <a:solidFill>
                  <a:schemeClr val="tx1">
                    <a:lumMod val="75000"/>
                    <a:lumOff val="25000"/>
                  </a:schemeClr>
                </a:solidFill>
              </a:rPr>
              <a:t>feature</a:t>
            </a:r>
            <a:r>
              <a:rPr lang="id-ID" dirty="0">
                <a:solidFill>
                  <a:schemeClr val="tx1">
                    <a:lumMod val="75000"/>
                    <a:lumOff val="25000"/>
                  </a:schemeClr>
                </a:solidFill>
              </a:rPr>
              <a:t> </a:t>
            </a:r>
            <a:r>
              <a:rPr lang="id-ID" dirty="0" err="1">
                <a:solidFill>
                  <a:schemeClr val="tx1">
                    <a:lumMod val="75000"/>
                    <a:lumOff val="25000"/>
                  </a:schemeClr>
                </a:solidFill>
              </a:rPr>
              <a:t>importance</a:t>
            </a:r>
            <a:r>
              <a:rPr lang="id-ID" dirty="0">
                <a:solidFill>
                  <a:schemeClr val="tx1">
                    <a:lumMod val="75000"/>
                    <a:lumOff val="25000"/>
                  </a:schemeClr>
                </a:solidFill>
              </a:rPr>
              <a:t> menunjukkan bahwa memiliki hasil yang positif yakni dengan waktu </a:t>
            </a:r>
            <a:r>
              <a:rPr lang="id-ID" dirty="0" err="1">
                <a:solidFill>
                  <a:schemeClr val="tx1">
                    <a:lumMod val="75000"/>
                    <a:lumOff val="25000"/>
                  </a:schemeClr>
                </a:solidFill>
              </a:rPr>
              <a:t>training</a:t>
            </a:r>
            <a:r>
              <a:rPr lang="id-ID" dirty="0">
                <a:solidFill>
                  <a:schemeClr val="tx1">
                    <a:lumMod val="75000"/>
                    <a:lumOff val="25000"/>
                  </a:schemeClr>
                </a:solidFill>
              </a:rPr>
              <a:t> data yang berkurang dan akurasi yang stabil pada model yang diseleksi termnya tersebut.  </a:t>
            </a:r>
          </a:p>
          <a:p>
            <a:pPr algn="just"/>
            <a:endParaRPr lang="id-ID" dirty="0">
              <a:solidFill>
                <a:schemeClr val="tx1">
                  <a:lumMod val="75000"/>
                  <a:lumOff val="25000"/>
                </a:schemeClr>
              </a:solidFill>
            </a:endParaRPr>
          </a:p>
          <a:p>
            <a:pPr marL="285750" indent="-285750" algn="just">
              <a:buFont typeface="Arial" panose="020B0604020202020204" pitchFamily="34" charset="0"/>
              <a:buChar char="•"/>
            </a:pPr>
            <a:r>
              <a:rPr lang="id-ID" dirty="0">
                <a:solidFill>
                  <a:schemeClr val="tx1">
                    <a:lumMod val="75000"/>
                    <a:lumOff val="25000"/>
                  </a:schemeClr>
                </a:solidFill>
              </a:rPr>
              <a:t>Hasil dari uji coba transfer </a:t>
            </a:r>
            <a:r>
              <a:rPr lang="id-ID" dirty="0" err="1">
                <a:solidFill>
                  <a:schemeClr val="tx1">
                    <a:lumMod val="75000"/>
                    <a:lumOff val="25000"/>
                  </a:schemeClr>
                </a:solidFill>
              </a:rPr>
              <a:t>learning</a:t>
            </a:r>
            <a:r>
              <a:rPr lang="id-ID" dirty="0">
                <a:solidFill>
                  <a:schemeClr val="tx1">
                    <a:lumMod val="75000"/>
                    <a:lumOff val="25000"/>
                  </a:schemeClr>
                </a:solidFill>
              </a:rPr>
              <a:t> dengan nilai IDF menunjukkan hasil yang positif. Meskipun mengubah nilai IDF pada suatu term dengan tujuan untuk memperbaiki nilai kepentingan dari term tersebut dengan acuan dokumen yang lebih besar, akurasi dan performa yang didapatkan cenderung stabil. </a:t>
            </a:r>
          </a:p>
        </p:txBody>
      </p:sp>
    </p:spTree>
    <p:extLst>
      <p:ext uri="{BB962C8B-B14F-4D97-AF65-F5344CB8AC3E}">
        <p14:creationId xmlns:p14="http://schemas.microsoft.com/office/powerpoint/2010/main" val="4183524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85EF31-FDFF-4DC0-847E-21F6B9B6887C}"/>
              </a:ext>
            </a:extLst>
          </p:cNvPr>
          <p:cNvSpPr>
            <a:spLocks noGrp="1"/>
          </p:cNvSpPr>
          <p:nvPr>
            <p:ph type="title"/>
          </p:nvPr>
        </p:nvSpPr>
        <p:spPr/>
        <p:txBody>
          <a:bodyPr/>
          <a:lstStyle/>
          <a:p>
            <a:r>
              <a:rPr lang="en-US" dirty="0"/>
              <a:t>Saran</a:t>
            </a:r>
            <a:endParaRPr lang="id-ID" dirty="0"/>
          </a:p>
        </p:txBody>
      </p:sp>
      <p:sp>
        <p:nvSpPr>
          <p:cNvPr id="3" name="Persegi Panjang 2">
            <a:extLst>
              <a:ext uri="{FF2B5EF4-FFF2-40B4-BE49-F238E27FC236}">
                <a16:creationId xmlns:a16="http://schemas.microsoft.com/office/drawing/2014/main" id="{A87F86FB-BE1E-4E5C-825D-F191121BE8DD}"/>
              </a:ext>
            </a:extLst>
          </p:cNvPr>
          <p:cNvSpPr/>
          <p:nvPr/>
        </p:nvSpPr>
        <p:spPr>
          <a:xfrm>
            <a:off x="863600" y="2255521"/>
            <a:ext cx="10403840" cy="3693319"/>
          </a:xfrm>
          <a:prstGeom prst="rect">
            <a:avLst/>
          </a:prstGeom>
        </p:spPr>
        <p:txBody>
          <a:bodyPr wrap="square">
            <a:spAutoFit/>
          </a:bodyPr>
          <a:lstStyle/>
          <a:p>
            <a:pPr marL="285750" indent="-285750" algn="just">
              <a:buFont typeface="Arial" panose="020B0604020202020204" pitchFamily="34" charset="0"/>
              <a:buChar char="•"/>
            </a:pPr>
            <a:r>
              <a:rPr lang="id-ID" dirty="0"/>
              <a:t>Membangun model klasifikasi yang lebih baik dengan </a:t>
            </a:r>
            <a:r>
              <a:rPr lang="id-ID" dirty="0" err="1"/>
              <a:t>hyperparameter</a:t>
            </a:r>
            <a:r>
              <a:rPr lang="id-ID" dirty="0"/>
              <a:t> yang lebih bervariasi menggunakan skala </a:t>
            </a:r>
            <a:r>
              <a:rPr lang="id-ID" dirty="0" err="1"/>
              <a:t>GridsearchCv</a:t>
            </a:r>
            <a:r>
              <a:rPr lang="id-ID" dirty="0"/>
              <a:t> yang lebih besar, dan melakukan </a:t>
            </a:r>
            <a:r>
              <a:rPr lang="id-ID" dirty="0" err="1"/>
              <a:t>preprocessing</a:t>
            </a:r>
            <a:r>
              <a:rPr lang="id-ID" dirty="0"/>
              <a:t> </a:t>
            </a:r>
            <a:r>
              <a:rPr lang="id-ID" dirty="0" err="1"/>
              <a:t>text</a:t>
            </a:r>
            <a:r>
              <a:rPr lang="id-ID" dirty="0"/>
              <a:t> yang lebih bervariasi.   </a:t>
            </a:r>
          </a:p>
          <a:p>
            <a:pPr algn="just"/>
            <a:endParaRPr lang="id-ID" dirty="0"/>
          </a:p>
          <a:p>
            <a:pPr marL="285750" indent="-285750" algn="just">
              <a:buFont typeface="Arial" panose="020B0604020202020204" pitchFamily="34" charset="0"/>
              <a:buChar char="•"/>
            </a:pPr>
            <a:r>
              <a:rPr lang="id-ID" dirty="0"/>
              <a:t>Mencoba </a:t>
            </a:r>
            <a:r>
              <a:rPr lang="id-ID" dirty="0" err="1"/>
              <a:t>merapkan</a:t>
            </a:r>
            <a:r>
              <a:rPr lang="id-ID" dirty="0"/>
              <a:t> transfer </a:t>
            </a:r>
            <a:r>
              <a:rPr lang="id-ID" dirty="0" err="1"/>
              <a:t>learning</a:t>
            </a:r>
            <a:r>
              <a:rPr lang="id-ID" dirty="0"/>
              <a:t> dengan metode yang berbeda selain </a:t>
            </a:r>
            <a:r>
              <a:rPr lang="id-ID" dirty="0" err="1"/>
              <a:t>feature</a:t>
            </a:r>
            <a:r>
              <a:rPr lang="id-ID" dirty="0"/>
              <a:t> </a:t>
            </a:r>
            <a:r>
              <a:rPr lang="id-ID" dirty="0" err="1"/>
              <a:t>importances</a:t>
            </a:r>
            <a:r>
              <a:rPr lang="id-ID" dirty="0"/>
              <a:t> dan nilai IDF yaitu dengan informasi lainnya yang didapatkan dari model yang telah </a:t>
            </a:r>
            <a:r>
              <a:rPr lang="id-ID" dirty="0" err="1"/>
              <a:t>di-training</a:t>
            </a:r>
            <a:r>
              <a:rPr lang="id-ID" dirty="0"/>
              <a:t> sebelumnya. </a:t>
            </a:r>
          </a:p>
          <a:p>
            <a:pPr marL="285750" indent="-285750" algn="just">
              <a:buFont typeface="Arial" panose="020B0604020202020204" pitchFamily="34" charset="0"/>
              <a:buChar char="•"/>
            </a:pPr>
            <a:endParaRPr lang="id-ID" dirty="0"/>
          </a:p>
          <a:p>
            <a:pPr marL="285750" indent="-285750" algn="just">
              <a:buFont typeface="Arial" panose="020B0604020202020204" pitchFamily="34" charset="0"/>
              <a:buChar char="•"/>
            </a:pPr>
            <a:r>
              <a:rPr lang="id-ID" dirty="0"/>
              <a:t>Mencoba menggunakan </a:t>
            </a:r>
            <a:r>
              <a:rPr lang="id-ID" dirty="0" err="1"/>
              <a:t>classifier</a:t>
            </a:r>
            <a:r>
              <a:rPr lang="id-ID" dirty="0"/>
              <a:t> lainnya selain </a:t>
            </a:r>
            <a:r>
              <a:rPr lang="id-ID" dirty="0" err="1"/>
              <a:t>Random</a:t>
            </a:r>
            <a:r>
              <a:rPr lang="id-ID" dirty="0"/>
              <a:t> </a:t>
            </a:r>
            <a:r>
              <a:rPr lang="id-ID" dirty="0" err="1"/>
              <a:t>Forest</a:t>
            </a:r>
            <a:r>
              <a:rPr lang="id-ID" dirty="0"/>
              <a:t> </a:t>
            </a:r>
            <a:r>
              <a:rPr lang="id-ID" dirty="0" err="1"/>
              <a:t>Classifier</a:t>
            </a:r>
            <a:r>
              <a:rPr lang="id-ID" dirty="0"/>
              <a:t>, dan mencoba </a:t>
            </a:r>
            <a:r>
              <a:rPr lang="id-ID" dirty="0" err="1"/>
              <a:t>word</a:t>
            </a:r>
            <a:r>
              <a:rPr lang="id-ID" dirty="0"/>
              <a:t> </a:t>
            </a:r>
            <a:r>
              <a:rPr lang="id-ID" dirty="0" err="1"/>
              <a:t>embedding</a:t>
            </a:r>
            <a:r>
              <a:rPr lang="id-ID" dirty="0"/>
              <a:t> </a:t>
            </a:r>
            <a:r>
              <a:rPr lang="id-ID" dirty="0" err="1"/>
              <a:t>disamping</a:t>
            </a:r>
            <a:r>
              <a:rPr lang="id-ID" dirty="0"/>
              <a:t> TF-IDF, seperti Word2Vec dan yang lainnya. </a:t>
            </a:r>
          </a:p>
          <a:p>
            <a:pPr algn="just"/>
            <a:endParaRPr lang="id-ID" dirty="0"/>
          </a:p>
          <a:p>
            <a:pPr marL="285750" indent="-285750" algn="just">
              <a:buFont typeface="Arial" panose="020B0604020202020204" pitchFamily="34" charset="0"/>
              <a:buChar char="•"/>
            </a:pPr>
            <a:r>
              <a:rPr lang="id-ID" dirty="0"/>
              <a:t>Menggunakan model yang memiliki </a:t>
            </a:r>
            <a:r>
              <a:rPr lang="id-ID" dirty="0" err="1"/>
              <a:t>base</a:t>
            </a:r>
            <a:r>
              <a:rPr lang="id-ID" dirty="0"/>
              <a:t> performa dan akurasi yang lebih baik untuk diambil informasi dari model tersebut dan menerapkan transfer </a:t>
            </a:r>
            <a:r>
              <a:rPr lang="id-ID" dirty="0" err="1"/>
              <a:t>learning</a:t>
            </a:r>
            <a:r>
              <a:rPr lang="id-ID" dirty="0"/>
              <a:t>.</a:t>
            </a:r>
          </a:p>
        </p:txBody>
      </p:sp>
    </p:spTree>
    <p:extLst>
      <p:ext uri="{BB962C8B-B14F-4D97-AF65-F5344CB8AC3E}">
        <p14:creationId xmlns:p14="http://schemas.microsoft.com/office/powerpoint/2010/main" val="3163775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sz="4400" dirty="0" err="1"/>
              <a:t>Terima</a:t>
            </a:r>
            <a:r>
              <a:rPr lang="en-US" sz="4400" dirty="0"/>
              <a:t> Kasih</a:t>
            </a:r>
            <a:endParaRPr lang="id-ID" sz="4400" dirty="0"/>
          </a:p>
        </p:txBody>
      </p:sp>
    </p:spTree>
    <p:extLst>
      <p:ext uri="{BB962C8B-B14F-4D97-AF65-F5344CB8AC3E}">
        <p14:creationId xmlns:p14="http://schemas.microsoft.com/office/powerpoint/2010/main" val="254249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err="1"/>
              <a:t>Latar</a:t>
            </a:r>
            <a:r>
              <a:rPr lang="en-US" dirty="0"/>
              <a:t> </a:t>
            </a:r>
            <a:r>
              <a:rPr lang="en-US" dirty="0" err="1"/>
              <a:t>Belakang</a:t>
            </a:r>
            <a:r>
              <a:rPr lang="en-US" dirty="0"/>
              <a:t> (Transfer Learning)</a:t>
            </a:r>
            <a:endParaRPr lang="id-ID" dirty="0"/>
          </a:p>
        </p:txBody>
      </p:sp>
      <p:sp>
        <p:nvSpPr>
          <p:cNvPr id="3" name="Tampungan Konten 2">
            <a:extLst>
              <a:ext uri="{FF2B5EF4-FFF2-40B4-BE49-F238E27FC236}">
                <a16:creationId xmlns:a16="http://schemas.microsoft.com/office/drawing/2014/main" id="{846046CD-9927-49AE-B829-EA0BB5203B1D}"/>
              </a:ext>
            </a:extLst>
          </p:cNvPr>
          <p:cNvSpPr>
            <a:spLocks noGrp="1"/>
          </p:cNvSpPr>
          <p:nvPr>
            <p:ph idx="1"/>
          </p:nvPr>
        </p:nvSpPr>
        <p:spPr>
          <a:xfrm>
            <a:off x="1154954" y="2603500"/>
            <a:ext cx="10610326" cy="3964940"/>
          </a:xfrm>
        </p:spPr>
        <p:txBody>
          <a:bodyPr/>
          <a:lstStyle/>
          <a:p>
            <a:endParaRPr lang="en-US" dirty="0"/>
          </a:p>
          <a:p>
            <a:pPr algn="just">
              <a:lnSpc>
                <a:spcPct val="150000"/>
              </a:lnSpc>
            </a:pPr>
            <a:r>
              <a:rPr lang="id-ID" sz="2000" dirty="0"/>
              <a:t>Transfer </a:t>
            </a:r>
            <a:r>
              <a:rPr lang="id-ID" sz="2000" dirty="0" err="1"/>
              <a:t>learning</a:t>
            </a:r>
            <a:r>
              <a:rPr lang="id-ID" sz="2000" dirty="0"/>
              <a:t> adalah metode </a:t>
            </a:r>
            <a:r>
              <a:rPr lang="id-ID" sz="2000" dirty="0" err="1"/>
              <a:t>Deep</a:t>
            </a:r>
            <a:r>
              <a:rPr lang="id-ID" sz="2000" dirty="0"/>
              <a:t> </a:t>
            </a:r>
            <a:r>
              <a:rPr lang="id-ID" sz="2000" dirty="0" err="1"/>
              <a:t>Learning</a:t>
            </a:r>
            <a:r>
              <a:rPr lang="id-ID" sz="2000" dirty="0"/>
              <a:t> yang menerapkan pengetahuan atau </a:t>
            </a:r>
            <a:r>
              <a:rPr lang="id-ID" sz="2000" dirty="0" err="1"/>
              <a:t>knowledge</a:t>
            </a:r>
            <a:r>
              <a:rPr lang="id-ID" sz="2000" dirty="0"/>
              <a:t> dari domain yang berbeda namun terkait ke domain tujuan (Di </a:t>
            </a:r>
            <a:r>
              <a:rPr lang="id-ID" sz="2000" dirty="0" err="1"/>
              <a:t>Zhang</a:t>
            </a:r>
            <a:r>
              <a:rPr lang="id-ID" sz="2000" dirty="0"/>
              <a:t> </a:t>
            </a:r>
            <a:r>
              <a:rPr lang="id-ID" sz="2000" dirty="0" err="1"/>
              <a:t>dkk</a:t>
            </a:r>
            <a:r>
              <a:rPr lang="id-ID" sz="2000" dirty="0"/>
              <a:t>, 2019)</a:t>
            </a:r>
            <a:r>
              <a:rPr lang="en-US" sz="2000" dirty="0"/>
              <a:t>.</a:t>
            </a:r>
          </a:p>
          <a:p>
            <a:pPr algn="just">
              <a:lnSpc>
                <a:spcPct val="150000"/>
              </a:lnSpc>
            </a:pPr>
            <a:r>
              <a:rPr lang="en-US" sz="2000" dirty="0" err="1"/>
              <a:t>Dengan</a:t>
            </a:r>
            <a:r>
              <a:rPr lang="en-US" sz="2000" dirty="0"/>
              <a:t> </a:t>
            </a:r>
            <a:r>
              <a:rPr lang="en-US" sz="2000" dirty="0" err="1"/>
              <a:t>menerapkan</a:t>
            </a:r>
            <a:r>
              <a:rPr lang="en-US" sz="2000" dirty="0"/>
              <a:t> </a:t>
            </a:r>
            <a:r>
              <a:rPr lang="en-US" sz="2000" i="1" dirty="0"/>
              <a:t>transfer learning</a:t>
            </a:r>
            <a:r>
              <a:rPr lang="en-US" sz="2000" dirty="0"/>
              <a:t>, </a:t>
            </a:r>
            <a:r>
              <a:rPr lang="en-US" sz="2000" dirty="0" err="1"/>
              <a:t>diharapkan</a:t>
            </a:r>
            <a:r>
              <a:rPr lang="en-US" sz="2000" dirty="0"/>
              <a:t> </a:t>
            </a:r>
            <a:r>
              <a:rPr lang="en-US" sz="2000" dirty="0" err="1"/>
              <a:t>dapat</a:t>
            </a:r>
            <a:r>
              <a:rPr lang="en-US" sz="2000" dirty="0"/>
              <a:t> </a:t>
            </a:r>
            <a:r>
              <a:rPr lang="en-US" sz="2000" dirty="0" err="1"/>
              <a:t>memberikan</a:t>
            </a:r>
            <a:r>
              <a:rPr lang="en-US" sz="2000" dirty="0"/>
              <a:t> </a:t>
            </a:r>
            <a:r>
              <a:rPr lang="en-US" sz="2000" dirty="0" err="1"/>
              <a:t>hasil</a:t>
            </a:r>
            <a:r>
              <a:rPr lang="en-US" sz="2000" dirty="0"/>
              <a:t> yang </a:t>
            </a:r>
            <a:r>
              <a:rPr lang="en-US" sz="2000" dirty="0" err="1"/>
              <a:t>positif</a:t>
            </a:r>
            <a:r>
              <a:rPr lang="en-US" sz="2000" dirty="0"/>
              <a:t> </a:t>
            </a:r>
            <a:r>
              <a:rPr lang="en-US" sz="2000" dirty="0" err="1"/>
              <a:t>terhadap</a:t>
            </a:r>
            <a:r>
              <a:rPr lang="en-US" sz="2000" dirty="0"/>
              <a:t> model yang </a:t>
            </a:r>
            <a:r>
              <a:rPr lang="en-US" sz="2000" dirty="0" err="1"/>
              <a:t>akan</a:t>
            </a:r>
            <a:r>
              <a:rPr lang="en-US" sz="2000" dirty="0"/>
              <a:t> </a:t>
            </a:r>
            <a:r>
              <a:rPr lang="en-US" sz="2000" dirty="0" err="1"/>
              <a:t>dibangun</a:t>
            </a:r>
            <a:endParaRPr lang="en-US" sz="2000" dirty="0"/>
          </a:p>
          <a:p>
            <a:pPr algn="just"/>
            <a:endParaRPr lang="en-US" dirty="0"/>
          </a:p>
        </p:txBody>
      </p:sp>
    </p:spTree>
    <p:extLst>
      <p:ext uri="{BB962C8B-B14F-4D97-AF65-F5344CB8AC3E}">
        <p14:creationId xmlns:p14="http://schemas.microsoft.com/office/powerpoint/2010/main" val="170008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err="1"/>
              <a:t>Rumusan</a:t>
            </a:r>
            <a:r>
              <a:rPr lang="en-US" dirty="0"/>
              <a:t> </a:t>
            </a:r>
            <a:r>
              <a:rPr lang="en-US" dirty="0" err="1"/>
              <a:t>Masalah</a:t>
            </a:r>
            <a:endParaRPr lang="id-ID" dirty="0"/>
          </a:p>
        </p:txBody>
      </p:sp>
      <p:sp>
        <p:nvSpPr>
          <p:cNvPr id="3" name="Tampungan Konten 2">
            <a:extLst>
              <a:ext uri="{FF2B5EF4-FFF2-40B4-BE49-F238E27FC236}">
                <a16:creationId xmlns:a16="http://schemas.microsoft.com/office/drawing/2014/main" id="{846046CD-9927-49AE-B829-EA0BB5203B1D}"/>
              </a:ext>
            </a:extLst>
          </p:cNvPr>
          <p:cNvSpPr>
            <a:spLocks noGrp="1"/>
          </p:cNvSpPr>
          <p:nvPr>
            <p:ph idx="1"/>
          </p:nvPr>
        </p:nvSpPr>
        <p:spPr>
          <a:xfrm>
            <a:off x="1154954" y="2603500"/>
            <a:ext cx="10610326" cy="3964940"/>
          </a:xfrm>
        </p:spPr>
        <p:txBody>
          <a:bodyPr/>
          <a:lstStyle/>
          <a:p>
            <a:endParaRPr lang="en-US" dirty="0"/>
          </a:p>
          <a:p>
            <a:pPr algn="just">
              <a:lnSpc>
                <a:spcPct val="150000"/>
              </a:lnSpc>
            </a:pPr>
            <a:r>
              <a:rPr lang="en-US" sz="2000" dirty="0" err="1"/>
              <a:t>Bagaimana</a:t>
            </a:r>
            <a:r>
              <a:rPr lang="en-US" sz="2000" dirty="0"/>
              <a:t> </a:t>
            </a:r>
            <a:r>
              <a:rPr lang="en-US" sz="2000" dirty="0" err="1"/>
              <a:t>mengimplementasikan</a:t>
            </a:r>
            <a:r>
              <a:rPr lang="en-US" sz="2000" dirty="0"/>
              <a:t> </a:t>
            </a:r>
            <a:r>
              <a:rPr lang="en-US" sz="2000" dirty="0" err="1"/>
              <a:t>algoritma</a:t>
            </a:r>
            <a:r>
              <a:rPr lang="en-US" sz="2000" dirty="0"/>
              <a:t> Random Forest </a:t>
            </a:r>
            <a:r>
              <a:rPr lang="en-US" sz="2000" dirty="0" err="1"/>
              <a:t>dengan</a:t>
            </a:r>
            <a:r>
              <a:rPr lang="en-US" sz="2000" dirty="0"/>
              <a:t> N- gram dan TF-IDF pada </a:t>
            </a:r>
            <a:r>
              <a:rPr lang="en-US" sz="2000" dirty="0" err="1"/>
              <a:t>analisis</a:t>
            </a:r>
            <a:r>
              <a:rPr lang="en-US" sz="2000" dirty="0"/>
              <a:t> </a:t>
            </a:r>
            <a:r>
              <a:rPr lang="en-US" sz="2000" dirty="0" err="1"/>
              <a:t>sentimen</a:t>
            </a:r>
            <a:r>
              <a:rPr lang="en-US" sz="2000" dirty="0"/>
              <a:t> ? </a:t>
            </a:r>
          </a:p>
          <a:p>
            <a:pPr marL="0" indent="0" algn="just">
              <a:lnSpc>
                <a:spcPct val="150000"/>
              </a:lnSpc>
              <a:buNone/>
            </a:pPr>
            <a:endParaRPr lang="en-US" sz="2000" dirty="0"/>
          </a:p>
          <a:p>
            <a:pPr algn="just">
              <a:lnSpc>
                <a:spcPct val="150000"/>
              </a:lnSpc>
            </a:pPr>
            <a:r>
              <a:rPr lang="en-US" sz="2000" dirty="0" err="1"/>
              <a:t>Seberapa</a:t>
            </a:r>
            <a:r>
              <a:rPr lang="en-US" sz="2000" dirty="0"/>
              <a:t> </a:t>
            </a:r>
            <a:r>
              <a:rPr lang="en-US" sz="2000" dirty="0" err="1"/>
              <a:t>besar</a:t>
            </a:r>
            <a:r>
              <a:rPr lang="en-US" sz="2000" dirty="0"/>
              <a:t> </a:t>
            </a:r>
            <a:r>
              <a:rPr lang="en-US" sz="2000" dirty="0" err="1"/>
              <a:t>tingkat</a:t>
            </a:r>
            <a:r>
              <a:rPr lang="en-US" sz="2000" dirty="0"/>
              <a:t> </a:t>
            </a:r>
            <a:r>
              <a:rPr lang="en-US" sz="2000" dirty="0" err="1"/>
              <a:t>performa</a:t>
            </a:r>
            <a:r>
              <a:rPr lang="en-US" sz="2000" dirty="0"/>
              <a:t> model yang </a:t>
            </a:r>
            <a:r>
              <a:rPr lang="en-US" sz="2000" dirty="0" err="1"/>
              <a:t>dirancang</a:t>
            </a:r>
            <a:r>
              <a:rPr lang="en-US" sz="2000" dirty="0"/>
              <a:t> </a:t>
            </a:r>
            <a:r>
              <a:rPr lang="en-US" sz="2000" dirty="0" err="1"/>
              <a:t>dengan</a:t>
            </a:r>
            <a:r>
              <a:rPr lang="en-US" sz="2000" dirty="0"/>
              <a:t> </a:t>
            </a:r>
            <a:r>
              <a:rPr lang="en-US" sz="2000" dirty="0" err="1"/>
              <a:t>menggunakan</a:t>
            </a:r>
            <a:r>
              <a:rPr lang="en-US" sz="2000" dirty="0"/>
              <a:t> </a:t>
            </a:r>
            <a:r>
              <a:rPr lang="en-US" sz="2000" dirty="0" err="1"/>
              <a:t>metode</a:t>
            </a:r>
            <a:r>
              <a:rPr lang="en-US" sz="2000" dirty="0"/>
              <a:t> transfer learning ? </a:t>
            </a:r>
          </a:p>
        </p:txBody>
      </p:sp>
    </p:spTree>
    <p:extLst>
      <p:ext uri="{BB962C8B-B14F-4D97-AF65-F5344CB8AC3E}">
        <p14:creationId xmlns:p14="http://schemas.microsoft.com/office/powerpoint/2010/main" val="291397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a:t>Batasan </a:t>
            </a:r>
            <a:r>
              <a:rPr lang="en-US" dirty="0" err="1"/>
              <a:t>Masalah</a:t>
            </a:r>
            <a:endParaRPr lang="id-ID" dirty="0"/>
          </a:p>
        </p:txBody>
      </p:sp>
      <p:sp>
        <p:nvSpPr>
          <p:cNvPr id="3" name="Tampungan Konten 2">
            <a:extLst>
              <a:ext uri="{FF2B5EF4-FFF2-40B4-BE49-F238E27FC236}">
                <a16:creationId xmlns:a16="http://schemas.microsoft.com/office/drawing/2014/main" id="{846046CD-9927-49AE-B829-EA0BB5203B1D}"/>
              </a:ext>
            </a:extLst>
          </p:cNvPr>
          <p:cNvSpPr>
            <a:spLocks noGrp="1"/>
          </p:cNvSpPr>
          <p:nvPr>
            <p:ph idx="1"/>
          </p:nvPr>
        </p:nvSpPr>
        <p:spPr>
          <a:xfrm>
            <a:off x="1154954" y="2603500"/>
            <a:ext cx="10610326" cy="2517140"/>
          </a:xfrm>
        </p:spPr>
        <p:txBody>
          <a:bodyPr/>
          <a:lstStyle/>
          <a:p>
            <a:endParaRPr lang="en-US" dirty="0">
              <a:solidFill>
                <a:schemeClr val="tx1"/>
              </a:solidFill>
            </a:endParaRPr>
          </a:p>
          <a:p>
            <a:pPr>
              <a:buFont typeface="Arial" panose="020B0604020202020204" pitchFamily="34" charset="0"/>
              <a:buChar char="•"/>
            </a:pPr>
            <a:r>
              <a:rPr lang="en-US" sz="2000" dirty="0"/>
              <a:t>Bahasa yang </a:t>
            </a:r>
            <a:r>
              <a:rPr lang="en-US" sz="2000" dirty="0" err="1"/>
              <a:t>digunakan</a:t>
            </a:r>
            <a:r>
              <a:rPr lang="en-US" sz="2000" dirty="0"/>
              <a:t> </a:t>
            </a:r>
            <a:r>
              <a:rPr lang="en-US" sz="2000" dirty="0" err="1"/>
              <a:t>menggunakan</a:t>
            </a:r>
            <a:r>
              <a:rPr lang="en-US" sz="2000" dirty="0"/>
              <a:t> Bahasa </a:t>
            </a:r>
            <a:r>
              <a:rPr lang="en-US" sz="2000" dirty="0" err="1"/>
              <a:t>Inggris</a:t>
            </a:r>
            <a:r>
              <a:rPr lang="en-US" sz="2000" dirty="0"/>
              <a:t>.</a:t>
            </a:r>
          </a:p>
          <a:p>
            <a:pPr>
              <a:buFont typeface="Arial" panose="020B0604020202020204" pitchFamily="34" charset="0"/>
              <a:buChar char="•"/>
            </a:pPr>
            <a:r>
              <a:rPr lang="en-US" sz="2000" dirty="0"/>
              <a:t>Dataset yang </a:t>
            </a:r>
            <a:r>
              <a:rPr lang="en-US" sz="2000" dirty="0" err="1"/>
              <a:t>digunakan</a:t>
            </a:r>
            <a:r>
              <a:rPr lang="en-US" sz="2000" dirty="0"/>
              <a:t> </a:t>
            </a:r>
            <a:r>
              <a:rPr lang="en-US" sz="2000" dirty="0" err="1"/>
              <a:t>berupa</a:t>
            </a:r>
            <a:r>
              <a:rPr lang="en-US" sz="2000" dirty="0"/>
              <a:t> dataset </a:t>
            </a:r>
            <a:r>
              <a:rPr lang="en-US" sz="2000" dirty="0" err="1"/>
              <a:t>ulasan</a:t>
            </a:r>
            <a:r>
              <a:rPr lang="en-US" sz="2000" dirty="0"/>
              <a:t> </a:t>
            </a:r>
            <a:r>
              <a:rPr lang="en-US" sz="2000" dirty="0" err="1"/>
              <a:t>dari</a:t>
            </a:r>
            <a:r>
              <a:rPr lang="en-US" sz="2000" dirty="0"/>
              <a:t> </a:t>
            </a:r>
            <a:r>
              <a:rPr lang="en-US" sz="2000" dirty="0" err="1"/>
              <a:t>beberapa</a:t>
            </a:r>
            <a:r>
              <a:rPr lang="en-US" sz="2000" dirty="0"/>
              <a:t> </a:t>
            </a:r>
            <a:r>
              <a:rPr lang="en-US" sz="2000" dirty="0" err="1"/>
              <a:t>perusahaan</a:t>
            </a:r>
            <a:r>
              <a:rPr lang="en-US" sz="2000" dirty="0"/>
              <a:t> yang </a:t>
            </a:r>
            <a:r>
              <a:rPr lang="en-US" sz="2000" dirty="0" err="1"/>
              <a:t>tersedia</a:t>
            </a:r>
            <a:r>
              <a:rPr lang="en-US" sz="2000" dirty="0"/>
              <a:t> pada situs Kaggle.</a:t>
            </a:r>
          </a:p>
          <a:p>
            <a:pPr>
              <a:buFont typeface="Arial" panose="020B0604020202020204" pitchFamily="34" charset="0"/>
              <a:buChar char="•"/>
            </a:pPr>
            <a:r>
              <a:rPr lang="en-US" sz="2000" dirty="0"/>
              <a:t>Transfer learning </a:t>
            </a:r>
            <a:r>
              <a:rPr lang="en-US" sz="2000" dirty="0" err="1"/>
              <a:t>menggunakan</a:t>
            </a:r>
            <a:r>
              <a:rPr lang="en-US" sz="2000" dirty="0"/>
              <a:t> </a:t>
            </a:r>
            <a:r>
              <a:rPr lang="en-US" sz="2000" dirty="0" err="1"/>
              <a:t>informasi</a:t>
            </a:r>
            <a:r>
              <a:rPr lang="en-US" sz="2000" dirty="0"/>
              <a:t> </a:t>
            </a:r>
            <a:r>
              <a:rPr lang="en-US" sz="2000" dirty="0" err="1"/>
              <a:t>fitur</a:t>
            </a:r>
            <a:r>
              <a:rPr lang="en-US" sz="2000" dirty="0"/>
              <a:t> </a:t>
            </a:r>
            <a:r>
              <a:rPr lang="en-US" sz="2000" dirty="0" err="1"/>
              <a:t>atau</a:t>
            </a:r>
            <a:r>
              <a:rPr lang="en-US" sz="2000" dirty="0"/>
              <a:t> term yang </a:t>
            </a:r>
            <a:r>
              <a:rPr lang="en-US" sz="2000" dirty="0" err="1"/>
              <a:t>memiliki</a:t>
            </a:r>
            <a:r>
              <a:rPr lang="en-US" sz="2000" dirty="0"/>
              <a:t> </a:t>
            </a:r>
            <a:r>
              <a:rPr lang="en-US" sz="2000" dirty="0" err="1"/>
              <a:t>nilai</a:t>
            </a:r>
            <a:r>
              <a:rPr lang="en-US" sz="2000" dirty="0"/>
              <a:t> feature importance </a:t>
            </a:r>
            <a:r>
              <a:rPr lang="en-US" sz="2000" dirty="0" err="1"/>
              <a:t>lebih</a:t>
            </a:r>
            <a:r>
              <a:rPr lang="en-US" sz="2000" dirty="0"/>
              <a:t> </a:t>
            </a:r>
            <a:r>
              <a:rPr lang="en-US" sz="2000" dirty="0" err="1"/>
              <a:t>dari</a:t>
            </a:r>
            <a:r>
              <a:rPr lang="en-US" sz="2000" dirty="0"/>
              <a:t> nol.</a:t>
            </a:r>
          </a:p>
        </p:txBody>
      </p:sp>
    </p:spTree>
    <p:extLst>
      <p:ext uri="{BB962C8B-B14F-4D97-AF65-F5344CB8AC3E}">
        <p14:creationId xmlns:p14="http://schemas.microsoft.com/office/powerpoint/2010/main" val="193752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err="1"/>
              <a:t>Tujuan</a:t>
            </a:r>
            <a:r>
              <a:rPr lang="en-US" dirty="0"/>
              <a:t> </a:t>
            </a:r>
            <a:r>
              <a:rPr lang="en-US" dirty="0" err="1"/>
              <a:t>Penelitian</a:t>
            </a:r>
            <a:endParaRPr lang="id-ID" dirty="0"/>
          </a:p>
        </p:txBody>
      </p:sp>
      <p:sp>
        <p:nvSpPr>
          <p:cNvPr id="3" name="Tampungan Konten 2">
            <a:extLst>
              <a:ext uri="{FF2B5EF4-FFF2-40B4-BE49-F238E27FC236}">
                <a16:creationId xmlns:a16="http://schemas.microsoft.com/office/drawing/2014/main" id="{846046CD-9927-49AE-B829-EA0BB5203B1D}"/>
              </a:ext>
            </a:extLst>
          </p:cNvPr>
          <p:cNvSpPr>
            <a:spLocks noGrp="1"/>
          </p:cNvSpPr>
          <p:nvPr>
            <p:ph idx="1"/>
          </p:nvPr>
        </p:nvSpPr>
        <p:spPr>
          <a:xfrm>
            <a:off x="1154954" y="2192020"/>
            <a:ext cx="10442686" cy="3903980"/>
          </a:xfrm>
        </p:spPr>
        <p:txBody>
          <a:bodyPr>
            <a:normAutofit fontScale="85000" lnSpcReduction="10000"/>
          </a:bodyPr>
          <a:lstStyle/>
          <a:p>
            <a:endParaRPr lang="en-US" dirty="0">
              <a:solidFill>
                <a:schemeClr val="tx1"/>
              </a:solidFill>
            </a:endParaRPr>
          </a:p>
          <a:p>
            <a:pPr algn="just">
              <a:lnSpc>
                <a:spcPct val="160000"/>
              </a:lnSpc>
            </a:pPr>
            <a:r>
              <a:rPr lang="en-US" sz="2600" dirty="0" err="1"/>
              <a:t>Menerapkan</a:t>
            </a:r>
            <a:r>
              <a:rPr lang="en-US" sz="2600" dirty="0"/>
              <a:t> </a:t>
            </a:r>
            <a:r>
              <a:rPr lang="en-US" sz="2600" dirty="0" err="1"/>
              <a:t>algoritma</a:t>
            </a:r>
            <a:r>
              <a:rPr lang="en-US" sz="2600" dirty="0"/>
              <a:t> Random Forest </a:t>
            </a:r>
            <a:r>
              <a:rPr lang="en-US" sz="2600" dirty="0" err="1"/>
              <a:t>dengan</a:t>
            </a:r>
            <a:r>
              <a:rPr lang="en-US" sz="2600" dirty="0"/>
              <a:t> </a:t>
            </a:r>
            <a:r>
              <a:rPr lang="en-US" sz="2600" dirty="0" err="1"/>
              <a:t>menggunakan</a:t>
            </a:r>
            <a:r>
              <a:rPr lang="en-US" sz="2600" dirty="0"/>
              <a:t> </a:t>
            </a:r>
            <a:r>
              <a:rPr lang="en-US" sz="2600" dirty="0" err="1"/>
              <a:t>metode</a:t>
            </a:r>
            <a:r>
              <a:rPr lang="en-US" sz="2600" dirty="0"/>
              <a:t> Bigrams dan TF-IDF </a:t>
            </a:r>
            <a:r>
              <a:rPr lang="en-US" sz="2600" dirty="0" err="1"/>
              <a:t>untuk</a:t>
            </a:r>
            <a:r>
              <a:rPr lang="en-US" sz="2600" dirty="0"/>
              <a:t> </a:t>
            </a:r>
            <a:r>
              <a:rPr lang="en-US" sz="2600" dirty="0" err="1"/>
              <a:t>klasifikasi</a:t>
            </a:r>
            <a:r>
              <a:rPr lang="en-US" sz="2600" dirty="0"/>
              <a:t> </a:t>
            </a:r>
            <a:r>
              <a:rPr lang="en-US" sz="2600" dirty="0" err="1"/>
              <a:t>analisis</a:t>
            </a:r>
            <a:r>
              <a:rPr lang="en-US" sz="2600" dirty="0"/>
              <a:t> </a:t>
            </a:r>
            <a:r>
              <a:rPr lang="en-US" sz="2600" dirty="0" err="1"/>
              <a:t>sentimen</a:t>
            </a:r>
            <a:r>
              <a:rPr lang="en-US" sz="2600" dirty="0"/>
              <a:t> review oleh user. </a:t>
            </a:r>
          </a:p>
          <a:p>
            <a:pPr marL="0" indent="0" algn="just">
              <a:lnSpc>
                <a:spcPct val="160000"/>
              </a:lnSpc>
              <a:buNone/>
            </a:pPr>
            <a:endParaRPr lang="en-US" sz="2600" dirty="0"/>
          </a:p>
          <a:p>
            <a:pPr algn="just">
              <a:lnSpc>
                <a:spcPct val="160000"/>
              </a:lnSpc>
            </a:pPr>
            <a:r>
              <a:rPr lang="en-US" sz="2600" dirty="0" err="1"/>
              <a:t>Mengukur</a:t>
            </a:r>
            <a:r>
              <a:rPr lang="en-US" sz="2600" dirty="0"/>
              <a:t> dan </a:t>
            </a:r>
            <a:r>
              <a:rPr lang="en-US" sz="2600" dirty="0" err="1"/>
              <a:t>mengetahui</a:t>
            </a:r>
            <a:r>
              <a:rPr lang="en-US" sz="2600" dirty="0"/>
              <a:t> </a:t>
            </a:r>
            <a:r>
              <a:rPr lang="en-US" sz="2600" dirty="0" err="1"/>
              <a:t>seberapa</a:t>
            </a:r>
            <a:r>
              <a:rPr lang="en-US" sz="2600" dirty="0"/>
              <a:t> </a:t>
            </a:r>
            <a:r>
              <a:rPr lang="en-US" sz="2600" dirty="0" err="1"/>
              <a:t>besar</a:t>
            </a:r>
            <a:r>
              <a:rPr lang="en-US" sz="2600" dirty="0"/>
              <a:t> </a:t>
            </a:r>
            <a:r>
              <a:rPr lang="en-US" sz="2600" dirty="0" err="1"/>
              <a:t>hasil</a:t>
            </a:r>
            <a:r>
              <a:rPr lang="en-US" sz="2600" dirty="0"/>
              <a:t> </a:t>
            </a:r>
            <a:r>
              <a:rPr lang="en-US" sz="2600" dirty="0" err="1"/>
              <a:t>performa</a:t>
            </a:r>
            <a:r>
              <a:rPr lang="en-US" sz="2600" dirty="0"/>
              <a:t> model </a:t>
            </a:r>
            <a:r>
              <a:rPr lang="en-US" sz="2600" dirty="0" err="1"/>
              <a:t>jika</a:t>
            </a:r>
            <a:r>
              <a:rPr lang="en-US" sz="2600" dirty="0"/>
              <a:t> </a:t>
            </a:r>
            <a:r>
              <a:rPr lang="en-US" sz="2600" dirty="0" err="1"/>
              <a:t>diterapkan</a:t>
            </a:r>
            <a:r>
              <a:rPr lang="en-US" sz="2600" dirty="0"/>
              <a:t> </a:t>
            </a:r>
            <a:r>
              <a:rPr lang="en-US" sz="2600" dirty="0" err="1"/>
              <a:t>metode</a:t>
            </a:r>
            <a:r>
              <a:rPr lang="en-US" sz="2600" dirty="0"/>
              <a:t> transfer learning pada </a:t>
            </a:r>
            <a:r>
              <a:rPr lang="en-US" sz="2600" dirty="0" err="1"/>
              <a:t>analisis</a:t>
            </a:r>
            <a:r>
              <a:rPr lang="en-US" sz="2600" dirty="0"/>
              <a:t> </a:t>
            </a:r>
            <a:r>
              <a:rPr lang="en-US" sz="2600" dirty="0" err="1"/>
              <a:t>sentimen</a:t>
            </a:r>
            <a:r>
              <a:rPr lang="en-US" sz="2600" dirty="0"/>
              <a:t> </a:t>
            </a:r>
            <a:r>
              <a:rPr lang="en-US" sz="2600" dirty="0" err="1"/>
              <a:t>dengan</a:t>
            </a:r>
            <a:r>
              <a:rPr lang="en-US" sz="2600" dirty="0"/>
              <a:t> </a:t>
            </a:r>
            <a:r>
              <a:rPr lang="en-US" sz="2600" dirty="0" err="1"/>
              <a:t>algoritma</a:t>
            </a:r>
            <a:r>
              <a:rPr lang="en-US" sz="2600" dirty="0"/>
              <a:t> Random Forest. </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169792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err="1"/>
              <a:t>Manfaat</a:t>
            </a:r>
            <a:r>
              <a:rPr lang="en-US" dirty="0"/>
              <a:t> </a:t>
            </a:r>
            <a:r>
              <a:rPr lang="en-US" dirty="0" err="1"/>
              <a:t>Penelitian</a:t>
            </a:r>
            <a:endParaRPr lang="id-ID" dirty="0"/>
          </a:p>
        </p:txBody>
      </p:sp>
      <p:sp>
        <p:nvSpPr>
          <p:cNvPr id="4" name="Persegi Panjang 3">
            <a:extLst>
              <a:ext uri="{FF2B5EF4-FFF2-40B4-BE49-F238E27FC236}">
                <a16:creationId xmlns:a16="http://schemas.microsoft.com/office/drawing/2014/main" id="{D59FB533-6A26-45B4-93D2-3E1FF1083440}"/>
              </a:ext>
            </a:extLst>
          </p:cNvPr>
          <p:cNvSpPr/>
          <p:nvPr/>
        </p:nvSpPr>
        <p:spPr>
          <a:xfrm>
            <a:off x="806077" y="2633980"/>
            <a:ext cx="10579846" cy="3477875"/>
          </a:xfrm>
          <a:prstGeom prst="rect">
            <a:avLst/>
          </a:prstGeom>
        </p:spPr>
        <p:txBody>
          <a:bodyPr wrap="square">
            <a:spAutoFit/>
          </a:bodyPr>
          <a:lstStyle/>
          <a:p>
            <a:pPr algn="just">
              <a:lnSpc>
                <a:spcPct val="150000"/>
              </a:lnSpc>
            </a:pPr>
            <a:r>
              <a:rPr lang="en-US" sz="2400" dirty="0" err="1">
                <a:solidFill>
                  <a:schemeClr val="tx1">
                    <a:lumMod val="65000"/>
                    <a:lumOff val="35000"/>
                  </a:schemeClr>
                </a:solidFill>
              </a:rPr>
              <a:t>Dengan</a:t>
            </a:r>
            <a:r>
              <a:rPr lang="en-US" sz="2400" dirty="0">
                <a:solidFill>
                  <a:schemeClr val="tx1">
                    <a:lumMod val="65000"/>
                    <a:lumOff val="35000"/>
                  </a:schemeClr>
                </a:solidFill>
              </a:rPr>
              <a:t> </a:t>
            </a:r>
            <a:r>
              <a:rPr lang="en-US" sz="2400" dirty="0" err="1">
                <a:solidFill>
                  <a:schemeClr val="tx1">
                    <a:lumMod val="65000"/>
                    <a:lumOff val="35000"/>
                  </a:schemeClr>
                </a:solidFill>
              </a:rPr>
              <a:t>menerapkan</a:t>
            </a:r>
            <a:r>
              <a:rPr lang="en-US" sz="2400" dirty="0">
                <a:solidFill>
                  <a:schemeClr val="tx1">
                    <a:lumMod val="65000"/>
                    <a:lumOff val="35000"/>
                  </a:schemeClr>
                </a:solidFill>
              </a:rPr>
              <a:t> </a:t>
            </a:r>
            <a:r>
              <a:rPr lang="en-US" sz="2400" i="1" dirty="0">
                <a:solidFill>
                  <a:schemeClr val="tx1">
                    <a:lumMod val="65000"/>
                    <a:lumOff val="35000"/>
                  </a:schemeClr>
                </a:solidFill>
              </a:rPr>
              <a:t>transfer learning</a:t>
            </a:r>
            <a:r>
              <a:rPr lang="en-US" sz="2400" dirty="0">
                <a:solidFill>
                  <a:schemeClr val="tx1">
                    <a:lumMod val="65000"/>
                    <a:lumOff val="35000"/>
                  </a:schemeClr>
                </a:solidFill>
              </a:rPr>
              <a:t> pada </a:t>
            </a:r>
            <a:r>
              <a:rPr lang="en-US" sz="2400" dirty="0" err="1">
                <a:solidFill>
                  <a:schemeClr val="tx1">
                    <a:lumMod val="65000"/>
                    <a:lumOff val="35000"/>
                  </a:schemeClr>
                </a:solidFill>
              </a:rPr>
              <a:t>peneitian</a:t>
            </a:r>
            <a:r>
              <a:rPr lang="en-US" sz="2400" dirty="0">
                <a:solidFill>
                  <a:schemeClr val="tx1">
                    <a:lumMod val="65000"/>
                    <a:lumOff val="35000"/>
                  </a:schemeClr>
                </a:solidFill>
              </a:rPr>
              <a:t> </a:t>
            </a:r>
            <a:r>
              <a:rPr lang="en-US" sz="2400" dirty="0" err="1">
                <a:solidFill>
                  <a:schemeClr val="tx1">
                    <a:lumMod val="65000"/>
                    <a:lumOff val="35000"/>
                  </a:schemeClr>
                </a:solidFill>
              </a:rPr>
              <a:t>ini</a:t>
            </a:r>
            <a:r>
              <a:rPr lang="en-US" sz="2400" dirty="0">
                <a:solidFill>
                  <a:schemeClr val="tx1">
                    <a:lumMod val="65000"/>
                    <a:lumOff val="35000"/>
                  </a:schemeClr>
                </a:solidFill>
              </a:rPr>
              <a:t> </a:t>
            </a:r>
            <a:r>
              <a:rPr lang="en-US" sz="2400" dirty="0" err="1">
                <a:solidFill>
                  <a:schemeClr val="tx1">
                    <a:lumMod val="65000"/>
                    <a:lumOff val="35000"/>
                  </a:schemeClr>
                </a:solidFill>
              </a:rPr>
              <a:t>jika</a:t>
            </a:r>
            <a:r>
              <a:rPr lang="en-US" sz="2400" dirty="0">
                <a:solidFill>
                  <a:schemeClr val="tx1">
                    <a:lumMod val="65000"/>
                    <a:lumOff val="35000"/>
                  </a:schemeClr>
                </a:solidFill>
              </a:rPr>
              <a:t> </a:t>
            </a:r>
            <a:r>
              <a:rPr lang="en-US" sz="2400" dirty="0" err="1">
                <a:solidFill>
                  <a:schemeClr val="tx1">
                    <a:lumMod val="65000"/>
                    <a:lumOff val="35000"/>
                  </a:schemeClr>
                </a:solidFill>
              </a:rPr>
              <a:t>memberikan</a:t>
            </a:r>
            <a:r>
              <a:rPr lang="en-US" sz="2400" dirty="0">
                <a:solidFill>
                  <a:schemeClr val="tx1">
                    <a:lumMod val="65000"/>
                    <a:lumOff val="35000"/>
                  </a:schemeClr>
                </a:solidFill>
              </a:rPr>
              <a:t> </a:t>
            </a:r>
            <a:r>
              <a:rPr lang="en-US" sz="2400" dirty="0" err="1">
                <a:solidFill>
                  <a:schemeClr val="tx1">
                    <a:lumMod val="65000"/>
                    <a:lumOff val="35000"/>
                  </a:schemeClr>
                </a:solidFill>
              </a:rPr>
              <a:t>hasil</a:t>
            </a:r>
            <a:r>
              <a:rPr lang="en-US" sz="2400" dirty="0">
                <a:solidFill>
                  <a:schemeClr val="tx1">
                    <a:lumMod val="65000"/>
                    <a:lumOff val="35000"/>
                  </a:schemeClr>
                </a:solidFill>
              </a:rPr>
              <a:t> yang </a:t>
            </a:r>
            <a:r>
              <a:rPr lang="en-US" sz="2400" dirty="0" err="1">
                <a:solidFill>
                  <a:schemeClr val="tx1">
                    <a:lumMod val="65000"/>
                    <a:lumOff val="35000"/>
                  </a:schemeClr>
                </a:solidFill>
              </a:rPr>
              <a:t>positif</a:t>
            </a:r>
            <a:r>
              <a:rPr lang="en-US" sz="2400" dirty="0">
                <a:solidFill>
                  <a:schemeClr val="tx1">
                    <a:lumMod val="65000"/>
                    <a:lumOff val="35000"/>
                  </a:schemeClr>
                </a:solidFill>
              </a:rPr>
              <a:t> pada </a:t>
            </a:r>
            <a:r>
              <a:rPr lang="en-US" sz="2400" dirty="0" err="1">
                <a:solidFill>
                  <a:schemeClr val="tx1">
                    <a:lumMod val="65000"/>
                    <a:lumOff val="35000"/>
                  </a:schemeClr>
                </a:solidFill>
              </a:rPr>
              <a:t>performa</a:t>
            </a:r>
            <a:r>
              <a:rPr lang="en-US" sz="2400" dirty="0">
                <a:solidFill>
                  <a:schemeClr val="tx1">
                    <a:lumMod val="65000"/>
                    <a:lumOff val="35000"/>
                  </a:schemeClr>
                </a:solidFill>
              </a:rPr>
              <a:t> model, </a:t>
            </a:r>
            <a:r>
              <a:rPr lang="en-US" sz="2400" dirty="0" err="1">
                <a:solidFill>
                  <a:schemeClr val="tx1">
                    <a:lumMod val="65000"/>
                    <a:lumOff val="35000"/>
                  </a:schemeClr>
                </a:solidFill>
              </a:rPr>
              <a:t>maka</a:t>
            </a:r>
            <a:r>
              <a:rPr lang="en-US" sz="2400" dirty="0">
                <a:solidFill>
                  <a:schemeClr val="tx1">
                    <a:lumMod val="65000"/>
                    <a:lumOff val="35000"/>
                  </a:schemeClr>
                </a:solidFill>
              </a:rPr>
              <a:t> </a:t>
            </a:r>
            <a:r>
              <a:rPr lang="en-US" sz="2400" dirty="0" err="1">
                <a:solidFill>
                  <a:schemeClr val="tx1">
                    <a:lumMod val="65000"/>
                    <a:lumOff val="35000"/>
                  </a:schemeClr>
                </a:solidFill>
              </a:rPr>
              <a:t>diharapkan</a:t>
            </a:r>
            <a:r>
              <a:rPr lang="en-US" sz="2400" dirty="0">
                <a:solidFill>
                  <a:schemeClr val="tx1">
                    <a:lumMod val="65000"/>
                    <a:lumOff val="35000"/>
                  </a:schemeClr>
                </a:solidFill>
              </a:rPr>
              <a:t> </a:t>
            </a:r>
            <a:r>
              <a:rPr lang="en-US" sz="2400" dirty="0" err="1">
                <a:solidFill>
                  <a:schemeClr val="tx1">
                    <a:lumMod val="65000"/>
                    <a:lumOff val="35000"/>
                  </a:schemeClr>
                </a:solidFill>
              </a:rPr>
              <a:t>dapat</a:t>
            </a:r>
            <a:r>
              <a:rPr lang="en-US" sz="2400" dirty="0">
                <a:solidFill>
                  <a:schemeClr val="tx1">
                    <a:lumMod val="65000"/>
                    <a:lumOff val="35000"/>
                  </a:schemeClr>
                </a:solidFill>
              </a:rPr>
              <a:t> </a:t>
            </a:r>
            <a:r>
              <a:rPr lang="en-US" sz="2400" dirty="0" err="1">
                <a:solidFill>
                  <a:schemeClr val="tx1">
                    <a:lumMod val="65000"/>
                    <a:lumOff val="35000"/>
                  </a:schemeClr>
                </a:solidFill>
              </a:rPr>
              <a:t>membantu</a:t>
            </a:r>
            <a:r>
              <a:rPr lang="en-US" sz="2400" dirty="0">
                <a:solidFill>
                  <a:schemeClr val="tx1">
                    <a:lumMod val="65000"/>
                    <a:lumOff val="35000"/>
                  </a:schemeClr>
                </a:solidFill>
              </a:rPr>
              <a:t> </a:t>
            </a:r>
            <a:r>
              <a:rPr lang="en-US" sz="2400" dirty="0" err="1">
                <a:solidFill>
                  <a:schemeClr val="tx1">
                    <a:lumMod val="65000"/>
                    <a:lumOff val="35000"/>
                  </a:schemeClr>
                </a:solidFill>
              </a:rPr>
              <a:t>penelitian</a:t>
            </a:r>
            <a:r>
              <a:rPr lang="en-US" sz="2400" dirty="0">
                <a:solidFill>
                  <a:schemeClr val="tx1">
                    <a:lumMod val="65000"/>
                    <a:lumOff val="35000"/>
                  </a:schemeClr>
                </a:solidFill>
              </a:rPr>
              <a:t> </a:t>
            </a:r>
            <a:r>
              <a:rPr lang="en-US" sz="2400" dirty="0" err="1">
                <a:solidFill>
                  <a:schemeClr val="tx1">
                    <a:lumMod val="65000"/>
                    <a:lumOff val="35000"/>
                  </a:schemeClr>
                </a:solidFill>
              </a:rPr>
              <a:t>selanjutnya</a:t>
            </a:r>
            <a:r>
              <a:rPr lang="en-US" sz="2400" dirty="0">
                <a:solidFill>
                  <a:schemeClr val="tx1">
                    <a:lumMod val="65000"/>
                    <a:lumOff val="35000"/>
                  </a:schemeClr>
                </a:solidFill>
              </a:rPr>
              <a:t> </a:t>
            </a:r>
            <a:r>
              <a:rPr lang="en-US" sz="2400" dirty="0" err="1">
                <a:solidFill>
                  <a:schemeClr val="tx1">
                    <a:lumMod val="65000"/>
                    <a:lumOff val="35000"/>
                  </a:schemeClr>
                </a:solidFill>
              </a:rPr>
              <a:t>dengan</a:t>
            </a:r>
            <a:r>
              <a:rPr lang="en-US" sz="2400" dirty="0">
                <a:solidFill>
                  <a:schemeClr val="tx1">
                    <a:lumMod val="65000"/>
                    <a:lumOff val="35000"/>
                  </a:schemeClr>
                </a:solidFill>
              </a:rPr>
              <a:t> </a:t>
            </a:r>
            <a:r>
              <a:rPr lang="en-US" sz="2400" dirty="0" err="1">
                <a:solidFill>
                  <a:schemeClr val="tx1">
                    <a:lumMod val="65000"/>
                    <a:lumOff val="35000"/>
                  </a:schemeClr>
                </a:solidFill>
              </a:rPr>
              <a:t>menerapkan</a:t>
            </a:r>
            <a:r>
              <a:rPr lang="en-US" sz="2400" dirty="0">
                <a:solidFill>
                  <a:schemeClr val="tx1">
                    <a:lumMod val="65000"/>
                    <a:lumOff val="35000"/>
                  </a:schemeClr>
                </a:solidFill>
              </a:rPr>
              <a:t> </a:t>
            </a:r>
            <a:r>
              <a:rPr lang="en-US" sz="2400" dirty="0" err="1">
                <a:solidFill>
                  <a:schemeClr val="tx1">
                    <a:lumMod val="65000"/>
                    <a:lumOff val="35000"/>
                  </a:schemeClr>
                </a:solidFill>
              </a:rPr>
              <a:t>metode</a:t>
            </a:r>
            <a:r>
              <a:rPr lang="en-US" sz="2400" dirty="0">
                <a:solidFill>
                  <a:schemeClr val="tx1">
                    <a:lumMod val="65000"/>
                    <a:lumOff val="35000"/>
                  </a:schemeClr>
                </a:solidFill>
              </a:rPr>
              <a:t> </a:t>
            </a:r>
            <a:r>
              <a:rPr lang="en-US" sz="2400" dirty="0" err="1">
                <a:solidFill>
                  <a:schemeClr val="tx1">
                    <a:lumMod val="65000"/>
                    <a:lumOff val="35000"/>
                  </a:schemeClr>
                </a:solidFill>
              </a:rPr>
              <a:t>ini</a:t>
            </a:r>
            <a:r>
              <a:rPr lang="en-US" sz="2400" dirty="0">
                <a:solidFill>
                  <a:schemeClr val="tx1">
                    <a:lumMod val="65000"/>
                    <a:lumOff val="35000"/>
                  </a:schemeClr>
                </a:solidFill>
              </a:rPr>
              <a:t>. Serta </a:t>
            </a:r>
            <a:r>
              <a:rPr lang="en-US" sz="2400" dirty="0" err="1">
                <a:solidFill>
                  <a:schemeClr val="tx1">
                    <a:lumMod val="65000"/>
                    <a:lumOff val="35000"/>
                  </a:schemeClr>
                </a:solidFill>
              </a:rPr>
              <a:t>membantu</a:t>
            </a:r>
            <a:r>
              <a:rPr lang="en-US" sz="2400" dirty="0">
                <a:solidFill>
                  <a:schemeClr val="tx1">
                    <a:lumMod val="65000"/>
                    <a:lumOff val="35000"/>
                  </a:schemeClr>
                </a:solidFill>
              </a:rPr>
              <a:t> </a:t>
            </a:r>
            <a:r>
              <a:rPr lang="en-US" sz="2400" dirty="0" err="1">
                <a:solidFill>
                  <a:schemeClr val="tx1">
                    <a:lumMod val="65000"/>
                    <a:lumOff val="35000"/>
                  </a:schemeClr>
                </a:solidFill>
              </a:rPr>
              <a:t>pengguna</a:t>
            </a:r>
            <a:r>
              <a:rPr lang="en-US" sz="2400" dirty="0">
                <a:solidFill>
                  <a:schemeClr val="tx1">
                    <a:lumMod val="65000"/>
                    <a:lumOff val="35000"/>
                  </a:schemeClr>
                </a:solidFill>
              </a:rPr>
              <a:t> </a:t>
            </a:r>
            <a:r>
              <a:rPr lang="en-US" sz="2400" dirty="0" err="1">
                <a:solidFill>
                  <a:schemeClr val="tx1">
                    <a:lumMod val="65000"/>
                    <a:lumOff val="35000"/>
                  </a:schemeClr>
                </a:solidFill>
              </a:rPr>
              <a:t>untuk</a:t>
            </a:r>
            <a:r>
              <a:rPr lang="en-US" sz="2400" dirty="0">
                <a:solidFill>
                  <a:schemeClr val="tx1">
                    <a:lumMod val="65000"/>
                    <a:lumOff val="35000"/>
                  </a:schemeClr>
                </a:solidFill>
              </a:rPr>
              <a:t> </a:t>
            </a:r>
            <a:r>
              <a:rPr lang="en-US" sz="2400" dirty="0" err="1">
                <a:solidFill>
                  <a:schemeClr val="tx1">
                    <a:lumMod val="65000"/>
                    <a:lumOff val="35000"/>
                  </a:schemeClr>
                </a:solidFill>
              </a:rPr>
              <a:t>mengetahui</a:t>
            </a:r>
            <a:r>
              <a:rPr lang="en-US" sz="2400" dirty="0">
                <a:solidFill>
                  <a:schemeClr val="tx1">
                    <a:lumMod val="65000"/>
                    <a:lumOff val="35000"/>
                  </a:schemeClr>
                </a:solidFill>
              </a:rPr>
              <a:t> </a:t>
            </a:r>
            <a:r>
              <a:rPr lang="en-US" sz="2400" dirty="0" err="1">
                <a:solidFill>
                  <a:schemeClr val="tx1">
                    <a:lumMod val="65000"/>
                    <a:lumOff val="35000"/>
                  </a:schemeClr>
                </a:solidFill>
              </a:rPr>
              <a:t>sentimen</a:t>
            </a:r>
            <a:r>
              <a:rPr lang="en-US" sz="2400" dirty="0">
                <a:solidFill>
                  <a:schemeClr val="tx1">
                    <a:lumMod val="65000"/>
                    <a:lumOff val="35000"/>
                  </a:schemeClr>
                </a:solidFill>
              </a:rPr>
              <a:t> </a:t>
            </a:r>
            <a:r>
              <a:rPr lang="en-US" sz="2400" dirty="0" err="1">
                <a:solidFill>
                  <a:schemeClr val="tx1">
                    <a:lumMod val="65000"/>
                    <a:lumOff val="35000"/>
                  </a:schemeClr>
                </a:solidFill>
              </a:rPr>
              <a:t>dari</a:t>
            </a:r>
            <a:r>
              <a:rPr lang="en-US" sz="2400" dirty="0">
                <a:solidFill>
                  <a:schemeClr val="tx1">
                    <a:lumMod val="65000"/>
                    <a:lumOff val="35000"/>
                  </a:schemeClr>
                </a:solidFill>
              </a:rPr>
              <a:t> </a:t>
            </a:r>
            <a:r>
              <a:rPr lang="en-US" sz="2400" dirty="0" err="1">
                <a:solidFill>
                  <a:schemeClr val="tx1">
                    <a:lumMod val="65000"/>
                    <a:lumOff val="35000"/>
                  </a:schemeClr>
                </a:solidFill>
              </a:rPr>
              <a:t>suatu</a:t>
            </a:r>
            <a:r>
              <a:rPr lang="en-US" sz="2400" dirty="0">
                <a:solidFill>
                  <a:schemeClr val="tx1">
                    <a:lumMod val="65000"/>
                    <a:lumOff val="35000"/>
                  </a:schemeClr>
                </a:solidFill>
              </a:rPr>
              <a:t> </a:t>
            </a:r>
            <a:r>
              <a:rPr lang="en-US" sz="2400" dirty="0" err="1">
                <a:solidFill>
                  <a:schemeClr val="tx1">
                    <a:lumMod val="65000"/>
                    <a:lumOff val="35000"/>
                  </a:schemeClr>
                </a:solidFill>
              </a:rPr>
              <a:t>kalimat</a:t>
            </a:r>
            <a:r>
              <a:rPr lang="en-US" sz="2400" dirty="0">
                <a:solidFill>
                  <a:schemeClr val="tx1">
                    <a:lumMod val="65000"/>
                    <a:lumOff val="35000"/>
                  </a:schemeClr>
                </a:solidFill>
              </a:rPr>
              <a:t>.</a:t>
            </a:r>
          </a:p>
          <a:p>
            <a:pPr algn="just"/>
            <a:endParaRPr lang="en-US" sz="2000" dirty="0">
              <a:solidFill>
                <a:schemeClr val="tx1">
                  <a:lumMod val="65000"/>
                  <a:lumOff val="35000"/>
                </a:schemeClr>
              </a:solidFill>
            </a:endParaRPr>
          </a:p>
          <a:p>
            <a:pPr marL="342900" indent="-342900" algn="just">
              <a:buFont typeface="Wingdings" panose="05000000000000000000" pitchFamily="2" charset="2"/>
              <a:buChar char="Ø"/>
            </a:pPr>
            <a:endParaRPr lang="id-ID" sz="2000" dirty="0">
              <a:solidFill>
                <a:schemeClr val="tx1">
                  <a:lumMod val="65000"/>
                  <a:lumOff val="35000"/>
                </a:schemeClr>
              </a:solidFill>
            </a:endParaRPr>
          </a:p>
        </p:txBody>
      </p:sp>
    </p:spTree>
    <p:extLst>
      <p:ext uri="{BB962C8B-B14F-4D97-AF65-F5344CB8AC3E}">
        <p14:creationId xmlns:p14="http://schemas.microsoft.com/office/powerpoint/2010/main" val="179269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dirty="0" err="1"/>
              <a:t>Telaah</a:t>
            </a:r>
            <a:r>
              <a:rPr lang="en-US" dirty="0"/>
              <a:t> </a:t>
            </a:r>
            <a:r>
              <a:rPr lang="en-US" dirty="0" err="1"/>
              <a:t>Literatur</a:t>
            </a:r>
            <a:endParaRPr lang="id-ID" dirty="0"/>
          </a:p>
        </p:txBody>
      </p:sp>
    </p:spTree>
    <p:extLst>
      <p:ext uri="{BB962C8B-B14F-4D97-AF65-F5344CB8AC3E}">
        <p14:creationId xmlns:p14="http://schemas.microsoft.com/office/powerpoint/2010/main" val="1690381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2913</TotalTime>
  <Words>2306</Words>
  <Application>Microsoft Office PowerPoint</Application>
  <PresentationFormat>Layar Lebar</PresentationFormat>
  <Paragraphs>247</Paragraphs>
  <Slides>33</Slides>
  <Notes>26</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33</vt:i4>
      </vt:variant>
    </vt:vector>
  </HeadingPairs>
  <TitlesOfParts>
    <vt:vector size="39" baseType="lpstr">
      <vt:lpstr>Arial</vt:lpstr>
      <vt:lpstr>Calibri</vt:lpstr>
      <vt:lpstr>Century Gothic</vt:lpstr>
      <vt:lpstr>Wingdings</vt:lpstr>
      <vt:lpstr>Wingdings 3</vt:lpstr>
      <vt:lpstr>Ion Boardroom</vt:lpstr>
      <vt:lpstr>IMPLEMENTASI ALGORITMA RANDOM FOREST MENGGUNAKAN TF-IDF UNTUK ANALISIS SENTIMEN DENGAN PENERAPAN TRANSFER LEARNING</vt:lpstr>
      <vt:lpstr>Latar Belakang </vt:lpstr>
      <vt:lpstr>Latar Belakang (Random Forest)</vt:lpstr>
      <vt:lpstr>Latar Belakang (Transfer Learning)</vt:lpstr>
      <vt:lpstr>Rumusan Masalah</vt:lpstr>
      <vt:lpstr>Batasan Masalah</vt:lpstr>
      <vt:lpstr>Tujuan Penelitian</vt:lpstr>
      <vt:lpstr>Manfaat Penelitian</vt:lpstr>
      <vt:lpstr>Telaah Literatur</vt:lpstr>
      <vt:lpstr>Analisis Sentimen</vt:lpstr>
      <vt:lpstr>Term Frequency-Inverse Document Frequency  (TF-IDF) </vt:lpstr>
      <vt:lpstr>Presentasi PowerPoint</vt:lpstr>
      <vt:lpstr>Presentasi PowerPoint</vt:lpstr>
      <vt:lpstr>Metodologi Penelitian</vt:lpstr>
      <vt:lpstr>Perancangan Sistem</vt:lpstr>
      <vt:lpstr>Flow Chart  Utama</vt:lpstr>
      <vt:lpstr>Uji Coba Transfer Learning</vt:lpstr>
      <vt:lpstr>Penerapan Transfer Learning</vt:lpstr>
      <vt:lpstr>Skenario uji</vt:lpstr>
      <vt:lpstr>Skenario feature importance</vt:lpstr>
      <vt:lpstr>Skenario Feature Importance</vt:lpstr>
      <vt:lpstr>Skenario Feature Importance</vt:lpstr>
      <vt:lpstr>Uji Coba dengan Interseksi Data</vt:lpstr>
      <vt:lpstr>Uji Coba dengan Seleksi Data</vt:lpstr>
      <vt:lpstr>Skenario nilai IDF</vt:lpstr>
      <vt:lpstr>Skenario mengubah nilai IDF</vt:lpstr>
      <vt:lpstr>Uji Coba transfer learning mengubah nilai IDF (data Train 1000)</vt:lpstr>
      <vt:lpstr>Uji Coba transfer learning mengubah nilai IDF (data Train 200)</vt:lpstr>
      <vt:lpstr>Uji Coba transfer learning mengubah nilai IDF </vt:lpstr>
      <vt:lpstr>Demo Aplikasi</vt:lpstr>
      <vt:lpstr>Simpulan</vt:lpstr>
      <vt:lpstr>Saran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ALGORITMA RANDOM FOREST MENGGUNAKAN TF-IDF UNTUK ANALISIS SENTIMEN DENGAN PENERAPAN TRANSFER LEARNING</dc:title>
  <dc:creator>Ahsanul Qalbi</dc:creator>
  <cp:lastModifiedBy>Ahsanul Qalbi</cp:lastModifiedBy>
  <cp:revision>67</cp:revision>
  <dcterms:created xsi:type="dcterms:W3CDTF">2020-05-15T13:28:12Z</dcterms:created>
  <dcterms:modified xsi:type="dcterms:W3CDTF">2020-05-19T23:59:56Z</dcterms:modified>
</cp:coreProperties>
</file>