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8D06B-8493-4C78-A958-0F9DF8272A34}" type="datetimeFigureOut">
              <a:rPr lang="id-ID" smtClean="0"/>
              <a:t>20/05/2020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48279-B269-46A5-B173-D046FC237F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679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4425952-7467-43C7-A2A1-3DEBE00862E6}" type="datetimeFigureOut">
              <a:rPr lang="id-ID" smtClean="0"/>
              <a:t>20/05/2020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1869CA-42B5-430D-B194-CC6375AB4F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998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5952-7467-43C7-A2A1-3DEBE00862E6}" type="datetimeFigureOut">
              <a:rPr lang="id-ID" smtClean="0"/>
              <a:t>20/05/2020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9CA-42B5-430D-B194-CC6375AB4F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813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5952-7467-43C7-A2A1-3DEBE00862E6}" type="datetimeFigureOut">
              <a:rPr lang="id-ID" smtClean="0"/>
              <a:t>20/05/2020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9CA-42B5-430D-B194-CC6375AB4F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6387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5952-7467-43C7-A2A1-3DEBE00862E6}" type="datetimeFigureOut">
              <a:rPr lang="id-ID" smtClean="0"/>
              <a:t>20/05/2020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9CA-42B5-430D-B194-CC6375AB4F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544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5952-7467-43C7-A2A1-3DEBE00862E6}" type="datetimeFigureOut">
              <a:rPr lang="id-ID" smtClean="0"/>
              <a:t>20/05/2020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9CA-42B5-430D-B194-CC6375AB4F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8759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5952-7467-43C7-A2A1-3DEBE00862E6}" type="datetimeFigureOut">
              <a:rPr lang="id-ID" smtClean="0"/>
              <a:t>20/05/2020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9CA-42B5-430D-B194-CC6375AB4F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8006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 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5952-7467-43C7-A2A1-3DEBE00862E6}" type="datetimeFigureOut">
              <a:rPr lang="id-ID" smtClean="0"/>
              <a:t>20/05/2020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9CA-42B5-430D-B194-CC6375AB4F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9739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5952-7467-43C7-A2A1-3DEBE00862E6}" type="datetimeFigureOut">
              <a:rPr lang="id-ID" smtClean="0"/>
              <a:t>20/05/2020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9CA-42B5-430D-B194-CC6375AB4F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3721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5952-7467-43C7-A2A1-3DEBE00862E6}" type="datetimeFigureOut">
              <a:rPr lang="id-ID" smtClean="0"/>
              <a:t>20/05/2020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9CA-42B5-430D-B194-CC6375AB4F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210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5952-7467-43C7-A2A1-3DEBE00862E6}" type="datetimeFigureOut">
              <a:rPr lang="id-ID" smtClean="0"/>
              <a:t>20/05/2020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9CA-42B5-430D-B194-CC6375AB4F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470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5952-7467-43C7-A2A1-3DEBE00862E6}" type="datetimeFigureOut">
              <a:rPr lang="id-ID" smtClean="0"/>
              <a:t>20/05/2020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9CA-42B5-430D-B194-CC6375AB4F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745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5952-7467-43C7-A2A1-3DEBE00862E6}" type="datetimeFigureOut">
              <a:rPr lang="id-ID" smtClean="0"/>
              <a:t>20/05/2020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9CA-42B5-430D-B194-CC6375AB4F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529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5952-7467-43C7-A2A1-3DEBE00862E6}" type="datetimeFigureOut">
              <a:rPr lang="id-ID" smtClean="0"/>
              <a:t>20/05/2020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9CA-42B5-430D-B194-CC6375AB4F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6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5952-7467-43C7-A2A1-3DEBE00862E6}" type="datetimeFigureOut">
              <a:rPr lang="id-ID" smtClean="0"/>
              <a:t>20/05/2020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9CA-42B5-430D-B194-CC6375AB4F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318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5952-7467-43C7-A2A1-3DEBE00862E6}" type="datetimeFigureOut">
              <a:rPr lang="id-ID" smtClean="0"/>
              <a:t>20/05/2020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9CA-42B5-430D-B194-CC6375AB4F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986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5952-7467-43C7-A2A1-3DEBE00862E6}" type="datetimeFigureOut">
              <a:rPr lang="id-ID" smtClean="0"/>
              <a:t>20/05/2020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9CA-42B5-430D-B194-CC6375AB4F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726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5952-7467-43C7-A2A1-3DEBE00862E6}" type="datetimeFigureOut">
              <a:rPr lang="id-ID" smtClean="0"/>
              <a:t>20/05/2020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9CA-42B5-430D-B194-CC6375AB4F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960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425952-7467-43C7-A2A1-3DEBE00862E6}" type="datetimeFigureOut">
              <a:rPr lang="id-ID" smtClean="0"/>
              <a:t>20/05/2020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1869CA-42B5-430D-B194-CC6375AB4F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293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eeksforgeeks.org/decision-tree-introduction-example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C1C016F-2169-4109-A87E-23AB51C1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A7395CDE-F4E0-4764-86AC-7087EC61D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97" y="2892733"/>
            <a:ext cx="7574212" cy="2744588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C1450E3F-75A8-4B86-8C85-B4781E541831}"/>
              </a:ext>
            </a:extLst>
          </p:cNvPr>
          <p:cNvSpPr txBox="1"/>
          <p:nvPr/>
        </p:nvSpPr>
        <p:spPr>
          <a:xfrm>
            <a:off x="2991774" y="5948039"/>
            <a:ext cx="475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criterion</a:t>
            </a:r>
            <a:r>
              <a:rPr lang="it-IT" b="1" i="1" dirty="0"/>
              <a:t>{“gini”, “entropy”}, default=”gini”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8767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D3E3A54-E37F-4323-AB2F-24D6907F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endParaRPr lang="id-ID" dirty="0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13E4CF14-74D1-47FF-9DF0-08227E0D2956}"/>
              </a:ext>
            </a:extLst>
          </p:cNvPr>
          <p:cNvSpPr txBox="1"/>
          <p:nvPr/>
        </p:nvSpPr>
        <p:spPr>
          <a:xfrm>
            <a:off x="1411549" y="1680632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Dataset </a:t>
            </a:r>
            <a:r>
              <a:rPr lang="en-US" dirty="0" err="1">
                <a:solidFill>
                  <a:schemeClr val="bg1"/>
                </a:solidFill>
              </a:rPr>
              <a:t>Contoh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B014BFC2-82DE-4A49-80AA-5CAA33941B0D}"/>
              </a:ext>
            </a:extLst>
          </p:cNvPr>
          <p:cNvSpPr/>
          <p:nvPr/>
        </p:nvSpPr>
        <p:spPr>
          <a:xfrm>
            <a:off x="6847643" y="2523037"/>
            <a:ext cx="4631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https://www.geeksforgeeks.org/decision-tree-introduction-example/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70646783-EA74-4451-9DE7-06C43B608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03" y="2264070"/>
            <a:ext cx="5683697" cy="459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6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Persegi Panjang 4">
                <a:extLst>
                  <a:ext uri="{FF2B5EF4-FFF2-40B4-BE49-F238E27FC236}">
                    <a16:creationId xmlns:a16="http://schemas.microsoft.com/office/drawing/2014/main" id="{F6005916-4308-4C9F-8CA6-D24CE04CC0C4}"/>
                  </a:ext>
                </a:extLst>
              </p:cNvPr>
              <p:cNvSpPr/>
              <p:nvPr/>
            </p:nvSpPr>
            <p:spPr>
              <a:xfrm>
                <a:off x="5587014" y="1140056"/>
                <a:ext cx="6096000" cy="429380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Menghitung Gini Index </a:t>
                </a:r>
                <a:r>
                  <a:rPr lang="en-US" dirty="0" err="1"/>
                  <a:t>untuk</a:t>
                </a:r>
                <a:r>
                  <a:rPr lang="en-US" dirty="0"/>
                  <a:t> Var A:</a:t>
                </a:r>
              </a:p>
              <a:p>
                <a:r>
                  <a:rPr lang="en-US" b="1" dirty="0"/>
                  <a:t>Value &gt;=5: 12</a:t>
                </a:r>
              </a:p>
              <a:p>
                <a:r>
                  <a:rPr lang="en-US" dirty="0"/>
                  <a:t>Attribute A&gt;=5 &amp; class=positive : 5/12</a:t>
                </a:r>
              </a:p>
              <a:p>
                <a:r>
                  <a:rPr lang="en-US" dirty="0"/>
                  <a:t>Attribute A&gt;=5 &amp; class=negative 7/12</a:t>
                </a:r>
              </a:p>
              <a:p>
                <a:r>
                  <a:rPr lang="en-ID" dirty="0"/>
                  <a:t>Gini (5,7) = 1 -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=0.486</m:t>
                    </m:r>
                  </m:oMath>
                </a14:m>
                <a:endParaRPr lang="en-ID" dirty="0"/>
              </a:p>
              <a:p>
                <a:endParaRPr lang="en-ID" dirty="0"/>
              </a:p>
              <a:p>
                <a:r>
                  <a:rPr lang="en-ID" b="1" dirty="0"/>
                  <a:t>Value &lt;5: 4</a:t>
                </a:r>
              </a:p>
              <a:p>
                <a:r>
                  <a:rPr lang="en-US" dirty="0"/>
                  <a:t>Attribute A&lt;5 &amp; class=positive : 3/4</a:t>
                </a:r>
              </a:p>
              <a:p>
                <a:r>
                  <a:rPr lang="en-US" dirty="0"/>
                  <a:t>Attribute A&lt;5 &amp; class=negative: 1/4</a:t>
                </a:r>
              </a:p>
              <a:p>
                <a:endParaRPr lang="en-US" dirty="0"/>
              </a:p>
              <a:p>
                <a:r>
                  <a:rPr lang="en-ID" dirty="0"/>
                  <a:t>Gini (3,1) = 1 -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375</m:t>
                    </m:r>
                  </m:oMath>
                </a14:m>
                <a:endParaRPr lang="en-ID" dirty="0"/>
              </a:p>
              <a:p>
                <a:r>
                  <a:rPr lang="en-ID" dirty="0" err="1"/>
                  <a:t>gini</a:t>
                </a:r>
                <a:r>
                  <a:rPr lang="en-ID" dirty="0"/>
                  <a:t>(Target, A)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0.486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0.375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=0.45825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D" dirty="0"/>
              </a:p>
            </p:txBody>
          </p:sp>
        </mc:Choice>
        <mc:Fallback>
          <p:sp>
            <p:nvSpPr>
              <p:cNvPr id="5" name="Persegi Panjang 4">
                <a:extLst>
                  <a:ext uri="{FF2B5EF4-FFF2-40B4-BE49-F238E27FC236}">
                    <a16:creationId xmlns:a16="http://schemas.microsoft.com/office/drawing/2014/main" id="{F6005916-4308-4C9F-8CA6-D24CE04CC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014" y="1140056"/>
                <a:ext cx="6096000" cy="4293804"/>
              </a:xfrm>
              <a:prstGeom prst="rect">
                <a:avLst/>
              </a:prstGeom>
              <a:blipFill>
                <a:blip r:embed="rId2"/>
                <a:stretch>
                  <a:fillRect l="-900" t="-71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0">
            <a:extLst>
              <a:ext uri="{FF2B5EF4-FFF2-40B4-BE49-F238E27FC236}">
                <a16:creationId xmlns:a16="http://schemas.microsoft.com/office/drawing/2014/main" id="{6E4C93AA-547D-47B4-A9E3-97433AEE3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93" y="1543973"/>
            <a:ext cx="3952407" cy="3357154"/>
          </a:xfrm>
          <a:prstGeom prst="rect">
            <a:avLst/>
          </a:prstGeom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2A29935C-8725-4C3E-A976-A02E76087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409" y="5217652"/>
            <a:ext cx="2834774" cy="650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Judul 1">
            <a:extLst>
              <a:ext uri="{FF2B5EF4-FFF2-40B4-BE49-F238E27FC236}">
                <a16:creationId xmlns:a16="http://schemas.microsoft.com/office/drawing/2014/main" id="{6C3ECD73-28C1-4C0F-B2DF-11651FD0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03" y="567328"/>
            <a:ext cx="8761413" cy="706964"/>
          </a:xfrm>
        </p:spPr>
        <p:txBody>
          <a:bodyPr/>
          <a:lstStyle/>
          <a:p>
            <a:r>
              <a:rPr lang="en-US" dirty="0"/>
              <a:t>Decision Tree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7262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CB7277D-4417-4037-9A94-5F95E685E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522" y="963218"/>
            <a:ext cx="2735778" cy="3151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64D25C-E98B-43D9-9A96-EA9961BB2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065" y="1918188"/>
            <a:ext cx="3870341" cy="241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Judul 1">
            <a:extLst>
              <a:ext uri="{FF2B5EF4-FFF2-40B4-BE49-F238E27FC236}">
                <a16:creationId xmlns:a16="http://schemas.microsoft.com/office/drawing/2014/main" id="{BB01E37C-1DE1-4510-8065-1634EA8A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17" y="799179"/>
            <a:ext cx="8761413" cy="706964"/>
          </a:xfrm>
        </p:spPr>
        <p:txBody>
          <a:bodyPr/>
          <a:lstStyle/>
          <a:p>
            <a:r>
              <a:rPr lang="en-US" dirty="0"/>
              <a:t>Decision Tree </a:t>
            </a:r>
            <a:br>
              <a:rPr lang="en-US" dirty="0"/>
            </a:br>
            <a:r>
              <a:rPr lang="en-US" sz="1600" dirty="0"/>
              <a:t>Hasil </a:t>
            </a:r>
            <a:r>
              <a:rPr lang="en-US" sz="1600" dirty="0" err="1"/>
              <a:t>perhitungan</a:t>
            </a:r>
            <a:r>
              <a:rPr lang="en-US" sz="1600" dirty="0"/>
              <a:t> Gini Index</a:t>
            </a:r>
            <a:br>
              <a:rPr lang="en-ID" dirty="0"/>
            </a:br>
            <a:endParaRPr lang="id-ID" dirty="0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4B75963D-EA47-4FCA-8679-7CA7AE7EA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17" y="1918188"/>
            <a:ext cx="3710385" cy="3151582"/>
          </a:xfrm>
          <a:prstGeom prst="rect">
            <a:avLst/>
          </a:prstGeom>
        </p:spPr>
      </p:pic>
      <p:sp>
        <p:nvSpPr>
          <p:cNvPr id="9" name="Persegi Panjang 8">
            <a:extLst>
              <a:ext uri="{FF2B5EF4-FFF2-40B4-BE49-F238E27FC236}">
                <a16:creationId xmlns:a16="http://schemas.microsoft.com/office/drawing/2014/main" id="{8DA967D9-63FA-4EC6-95C5-63F713CB902E}"/>
              </a:ext>
            </a:extLst>
          </p:cNvPr>
          <p:cNvSpPr/>
          <p:nvPr/>
        </p:nvSpPr>
        <p:spPr>
          <a:xfrm>
            <a:off x="5343525" y="3125851"/>
            <a:ext cx="1143000" cy="122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359BA62D-F807-4A7A-A0B8-FA8EDD5152E8}"/>
              </a:ext>
            </a:extLst>
          </p:cNvPr>
          <p:cNvSpPr txBox="1"/>
          <p:nvPr/>
        </p:nvSpPr>
        <p:spPr>
          <a:xfrm>
            <a:off x="5343525" y="32480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1" name="Kotak Teks 10">
            <a:extLst>
              <a:ext uri="{FF2B5EF4-FFF2-40B4-BE49-F238E27FC236}">
                <a16:creationId xmlns:a16="http://schemas.microsoft.com/office/drawing/2014/main" id="{2DA59800-BC72-416C-905E-85FF0F45E8DB}"/>
              </a:ext>
            </a:extLst>
          </p:cNvPr>
          <p:cNvSpPr txBox="1"/>
          <p:nvPr/>
        </p:nvSpPr>
        <p:spPr>
          <a:xfrm>
            <a:off x="5283280" y="3086758"/>
            <a:ext cx="1220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Gini index of C = 0.2</a:t>
            </a:r>
            <a:endParaRPr lang="id-ID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F7551A-E8F6-45DB-A7EE-9A76BE1D4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956" y="5341940"/>
            <a:ext cx="2834774" cy="650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8461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1">
            <a:extLst>
              <a:ext uri="{FF2B5EF4-FFF2-40B4-BE49-F238E27FC236}">
                <a16:creationId xmlns:a16="http://schemas.microsoft.com/office/drawing/2014/main" id="{BB01E37C-1DE1-4510-8065-1634EA8A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17" y="799179"/>
            <a:ext cx="8761413" cy="706964"/>
          </a:xfrm>
        </p:spPr>
        <p:txBody>
          <a:bodyPr/>
          <a:lstStyle/>
          <a:p>
            <a:r>
              <a:rPr lang="en-ID" dirty="0"/>
              <a:t>Random Forest</a:t>
            </a:r>
            <a:br>
              <a:rPr lang="en-ID" dirty="0"/>
            </a:br>
            <a:endParaRPr lang="id-ID" dirty="0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id="{8DA967D9-63FA-4EC6-95C5-63F713CB902E}"/>
              </a:ext>
            </a:extLst>
          </p:cNvPr>
          <p:cNvSpPr/>
          <p:nvPr/>
        </p:nvSpPr>
        <p:spPr>
          <a:xfrm>
            <a:off x="5343525" y="3125851"/>
            <a:ext cx="1143000" cy="122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359BA62D-F807-4A7A-A0B8-FA8EDD5152E8}"/>
              </a:ext>
            </a:extLst>
          </p:cNvPr>
          <p:cNvSpPr txBox="1"/>
          <p:nvPr/>
        </p:nvSpPr>
        <p:spPr>
          <a:xfrm>
            <a:off x="5343525" y="32480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pic>
        <p:nvPicPr>
          <p:cNvPr id="13" name="Picture 3" descr="Random Forest Algorithm">
            <a:extLst>
              <a:ext uri="{FF2B5EF4-FFF2-40B4-BE49-F238E27FC236}">
                <a16:creationId xmlns:a16="http://schemas.microsoft.com/office/drawing/2014/main" id="{DA69BA17-C0A9-48EC-9176-6F29898821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632" y="1812087"/>
            <a:ext cx="4225290" cy="27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ersegi Panjang 1">
            <a:extLst>
              <a:ext uri="{FF2B5EF4-FFF2-40B4-BE49-F238E27FC236}">
                <a16:creationId xmlns:a16="http://schemas.microsoft.com/office/drawing/2014/main" id="{484EF33E-B477-4F7E-B2D2-A0DC4542AE17}"/>
              </a:ext>
            </a:extLst>
          </p:cNvPr>
          <p:cNvSpPr/>
          <p:nvPr/>
        </p:nvSpPr>
        <p:spPr>
          <a:xfrm>
            <a:off x="970625" y="2118622"/>
            <a:ext cx="33616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 err="1">
                <a:solidFill>
                  <a:schemeClr val="bg1"/>
                </a:solidFill>
              </a:rPr>
              <a:t>Random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Forest</a:t>
            </a:r>
            <a:r>
              <a:rPr lang="id-ID" dirty="0">
                <a:solidFill>
                  <a:schemeClr val="bg1"/>
                </a:solidFill>
              </a:rPr>
              <a:t> memiliki beberapa </a:t>
            </a:r>
            <a:r>
              <a:rPr lang="id-ID" dirty="0" err="1">
                <a:solidFill>
                  <a:schemeClr val="bg1"/>
                </a:solidFill>
              </a:rPr>
              <a:t>decision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tree</a:t>
            </a:r>
            <a:r>
              <a:rPr lang="id-ID" dirty="0">
                <a:solidFill>
                  <a:schemeClr val="bg1"/>
                </a:solidFill>
              </a:rPr>
              <a:t>, kemudian algoritma </a:t>
            </a:r>
            <a:r>
              <a:rPr lang="id-ID" dirty="0" err="1">
                <a:solidFill>
                  <a:schemeClr val="bg1"/>
                </a:solidFill>
              </a:rPr>
              <a:t>Random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Forest</a:t>
            </a:r>
            <a:r>
              <a:rPr lang="id-ID" dirty="0">
                <a:solidFill>
                  <a:schemeClr val="bg1"/>
                </a:solidFill>
              </a:rPr>
              <a:t> mengambil keputusan berdasarkan hasil voting terbanyak dari semua </a:t>
            </a:r>
            <a:r>
              <a:rPr lang="id-ID" dirty="0" err="1">
                <a:solidFill>
                  <a:schemeClr val="bg1"/>
                </a:solidFill>
              </a:rPr>
              <a:t>decision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tree</a:t>
            </a:r>
            <a:r>
              <a:rPr lang="id-ID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9138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73</TotalTime>
  <Words>160</Words>
  <Application>Microsoft Office PowerPoint</Application>
  <PresentationFormat>Layar Lebar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Century Gothic</vt:lpstr>
      <vt:lpstr>Wingdings 3</vt:lpstr>
      <vt:lpstr>Ion Boardroom</vt:lpstr>
      <vt:lpstr>Decision Tree</vt:lpstr>
      <vt:lpstr>Decision Tree</vt:lpstr>
      <vt:lpstr>Decision Tree</vt:lpstr>
      <vt:lpstr>Decision Tree  Hasil perhitungan Gini Index </vt:lpstr>
      <vt:lpstr>Random Forest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Ahsanul Qalbi</dc:creator>
  <cp:lastModifiedBy>Ahsanul Qalbi</cp:lastModifiedBy>
  <cp:revision>5</cp:revision>
  <dcterms:created xsi:type="dcterms:W3CDTF">2020-05-19T17:08:43Z</dcterms:created>
  <dcterms:modified xsi:type="dcterms:W3CDTF">2020-05-19T18:22:10Z</dcterms:modified>
</cp:coreProperties>
</file>