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63" r:id="rId12"/>
  </p:sldIdLst>
  <p:sldSz cx="18288000" cy="10287000"/>
  <p:notesSz cx="6858000" cy="9144000"/>
  <p:embeddedFontLst>
    <p:embeddedFont>
      <p:font typeface="Arial Bold" panose="020B0704020202020204" pitchFamily="34" charset="0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Bold" panose="020B0604020202020204" charset="0"/>
      <p:regular r:id="rId19"/>
    </p:embeddedFont>
    <p:embeddedFont>
      <p:font typeface="Arimo" panose="020B0604020202020204" charset="0"/>
      <p:regular r:id="rId20"/>
    </p:embeddedFont>
    <p:embeddedFont>
      <p:font typeface="Arimo Bold" panose="020B0604020202020204" charset="0"/>
      <p:regular r:id="rId21"/>
    </p:embeddedFont>
    <p:embeddedFont>
      <p:font typeface="Nunito Bold" panose="020B0604020202020204" charset="0"/>
      <p:regular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94622" autoAdjust="0"/>
  </p:normalViewPr>
  <p:slideViewPr>
    <p:cSldViewPr>
      <p:cViewPr varScale="1">
        <p:scale>
          <a:sx n="47" d="100"/>
          <a:sy n="47" d="100"/>
        </p:scale>
        <p:origin x="88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0372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956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34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0267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C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74487" y="-3295491"/>
            <a:ext cx="8844909" cy="8724543"/>
          </a:xfrm>
          <a:custGeom>
            <a:avLst/>
            <a:gdLst/>
            <a:ahLst/>
            <a:cxnLst/>
            <a:rect l="l" t="t" r="r" b="b"/>
            <a:pathLst>
              <a:path w="8844909" h="8724543">
                <a:moveTo>
                  <a:pt x="0" y="0"/>
                </a:moveTo>
                <a:lnTo>
                  <a:pt x="8844910" y="0"/>
                </a:lnTo>
                <a:lnTo>
                  <a:pt x="8844910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4158939" y="1979805"/>
            <a:ext cx="10799715" cy="11688552"/>
          </a:xfrm>
          <a:custGeom>
            <a:avLst/>
            <a:gdLst/>
            <a:ahLst/>
            <a:cxnLst/>
            <a:rect l="l" t="t" r="r" b="b"/>
            <a:pathLst>
              <a:path w="10799715" h="11688552">
                <a:moveTo>
                  <a:pt x="0" y="0"/>
                </a:moveTo>
                <a:lnTo>
                  <a:pt x="10799714" y="0"/>
                </a:lnTo>
                <a:lnTo>
                  <a:pt x="10799714" y="11688552"/>
                </a:lnTo>
                <a:lnTo>
                  <a:pt x="0" y="116885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53625" y="335069"/>
            <a:ext cx="1518075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77000" y="1249054"/>
            <a:ext cx="4550136" cy="589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67"/>
              </a:lnSpc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24200" y="2068399"/>
            <a:ext cx="12954000" cy="488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Nunito Bold"/>
              </a:rPr>
              <a:t>Course: Machine Learning Lab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11000" y="8487049"/>
            <a:ext cx="5485691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dirty="0">
                <a:solidFill>
                  <a:schemeClr val="bg1"/>
                </a:solidFill>
              </a:rPr>
              <a:t>Md. </a:t>
            </a:r>
            <a:r>
              <a:rPr lang="en-US" sz="2400" dirty="0" err="1">
                <a:solidFill>
                  <a:schemeClr val="bg1"/>
                </a:solidFill>
              </a:rPr>
              <a:t>Atikuzzaman</a:t>
            </a: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ts val="2879"/>
              </a:lnSpc>
            </a:pPr>
            <a:r>
              <a:rPr lang="en-US" sz="2000" dirty="0">
                <a:solidFill>
                  <a:srgbClr val="FFFFFF"/>
                </a:solidFill>
                <a:latin typeface="Open Sans Bold"/>
              </a:rPr>
              <a:t>Assistant Professor</a:t>
            </a:r>
          </a:p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rgbClr val="FFFFFF"/>
                </a:solidFill>
                <a:latin typeface="Arimo Bold"/>
              </a:rPr>
              <a:t>Green University Of Bangladesh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30578" y="4991100"/>
            <a:ext cx="10638422" cy="197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sz="6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</a:t>
            </a:r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Analyzer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260890" y="126670"/>
            <a:ext cx="1327206" cy="1327206"/>
          </a:xfrm>
          <a:custGeom>
            <a:avLst/>
            <a:gdLst/>
            <a:ahLst/>
            <a:cxnLst/>
            <a:rect l="l" t="t" r="r" b="b"/>
            <a:pathLst>
              <a:path w="1327206" h="1327206">
                <a:moveTo>
                  <a:pt x="0" y="0"/>
                </a:moveTo>
                <a:lnTo>
                  <a:pt x="1327206" y="0"/>
                </a:lnTo>
                <a:lnTo>
                  <a:pt x="1327206" y="1327206"/>
                </a:lnTo>
                <a:lnTo>
                  <a:pt x="0" y="13272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699904" y="308476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9274" y="4428780"/>
            <a:ext cx="7090428" cy="5204588"/>
          </a:xfrm>
          <a:custGeom>
            <a:avLst/>
            <a:gdLst/>
            <a:ahLst/>
            <a:cxnLst/>
            <a:rect l="l" t="t" r="r" b="b"/>
            <a:pathLst>
              <a:path w="7090428" h="5204588">
                <a:moveTo>
                  <a:pt x="0" y="0"/>
                </a:moveTo>
                <a:lnTo>
                  <a:pt x="7090428" y="0"/>
                </a:lnTo>
                <a:lnTo>
                  <a:pt x="7090428" y="5204588"/>
                </a:lnTo>
                <a:lnTo>
                  <a:pt x="0" y="52045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7467600" y="4000500"/>
            <a:ext cx="4561367" cy="823941"/>
            <a:chOff x="-799384" y="-94907"/>
            <a:chExt cx="6081822" cy="10985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282438" cy="1003681"/>
            </a:xfrm>
            <a:custGeom>
              <a:avLst/>
              <a:gdLst/>
              <a:ahLst/>
              <a:cxnLst/>
              <a:rect l="l" t="t" r="r" b="b"/>
              <a:pathLst>
                <a:path w="5282438" h="1003681">
                  <a:moveTo>
                    <a:pt x="0" y="0"/>
                  </a:moveTo>
                  <a:lnTo>
                    <a:pt x="5282438" y="0"/>
                  </a:lnTo>
                  <a:lnTo>
                    <a:pt x="5282438" y="1003681"/>
                  </a:lnTo>
                  <a:lnTo>
                    <a:pt x="0" y="1003681"/>
                  </a:lnTo>
                  <a:close/>
                </a:path>
              </a:pathLst>
            </a:custGeom>
            <a:solidFill>
              <a:srgbClr val="505C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-799384" y="-94907"/>
              <a:ext cx="5282405" cy="1089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4967"/>
                </a:lnSpc>
              </a:pPr>
              <a:r>
                <a:rPr lang="en-US" sz="36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Presentation on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273654" y="9600402"/>
            <a:ext cx="1220618" cy="581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19407" y="7816811"/>
            <a:ext cx="311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C0BD2-3967-58F8-89DB-E1BC94F16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C55B82-62AE-2005-1EC4-70BA685E413B}"/>
              </a:ext>
            </a:extLst>
          </p:cNvPr>
          <p:cNvGrpSpPr/>
          <p:nvPr/>
        </p:nvGrpSpPr>
        <p:grpSpPr>
          <a:xfrm>
            <a:off x="533400" y="571500"/>
            <a:ext cx="9323690" cy="1162050"/>
            <a:chOff x="983502" y="517870"/>
            <a:chExt cx="9323690" cy="1162050"/>
          </a:xfrm>
        </p:grpSpPr>
        <p:grpSp>
          <p:nvGrpSpPr>
            <p:cNvPr id="3" name="Group 5">
              <a:extLst>
                <a:ext uri="{FF2B5EF4-FFF2-40B4-BE49-F238E27FC236}">
                  <a16:creationId xmlns:a16="http://schemas.microsoft.com/office/drawing/2014/main" id="{E578CEB6-62DB-7617-21CB-A28AB2B9E95E}"/>
                </a:ext>
              </a:extLst>
            </p:cNvPr>
            <p:cNvGrpSpPr/>
            <p:nvPr/>
          </p:nvGrpSpPr>
          <p:grpSpPr>
            <a:xfrm>
              <a:off x="1664870" y="676030"/>
              <a:ext cx="7627974" cy="808074"/>
              <a:chOff x="0" y="0"/>
              <a:chExt cx="10170632" cy="1077432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AE5EF2B-E59B-6EDA-812C-02A613B560C7}"/>
                  </a:ext>
                </a:extLst>
              </p:cNvPr>
              <p:cNvSpPr/>
              <p:nvPr/>
            </p:nvSpPr>
            <p:spPr>
              <a:xfrm>
                <a:off x="0" y="0"/>
                <a:ext cx="10170668" cy="1077468"/>
              </a:xfrm>
              <a:custGeom>
                <a:avLst/>
                <a:gdLst/>
                <a:ahLst/>
                <a:cxnLst/>
                <a:rect l="l" t="t" r="r" b="b"/>
                <a:pathLst>
                  <a:path w="10170668" h="1077468">
                    <a:moveTo>
                      <a:pt x="0" y="535178"/>
                    </a:moveTo>
                    <a:cubicBezTo>
                      <a:pt x="0" y="239649"/>
                      <a:pt x="239649" y="0"/>
                      <a:pt x="535178" y="0"/>
                    </a:cubicBezTo>
                    <a:lnTo>
                      <a:pt x="9635490" y="0"/>
                    </a:lnTo>
                    <a:cubicBezTo>
                      <a:pt x="9931019" y="0"/>
                      <a:pt x="10170668" y="239649"/>
                      <a:pt x="10170668" y="535178"/>
                    </a:cubicBezTo>
                    <a:lnTo>
                      <a:pt x="10170668" y="542290"/>
                    </a:lnTo>
                    <a:cubicBezTo>
                      <a:pt x="10170668" y="837819"/>
                      <a:pt x="9931019" y="1077468"/>
                      <a:pt x="9635490" y="1077468"/>
                    </a:cubicBezTo>
                    <a:lnTo>
                      <a:pt x="535178" y="1077468"/>
                    </a:lnTo>
                    <a:cubicBezTo>
                      <a:pt x="239649" y="1077468"/>
                      <a:pt x="0" y="837819"/>
                      <a:pt x="0" y="542290"/>
                    </a:cubicBez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EC3D3FDE-6858-94ED-439D-188C7C0E72CC}"/>
                </a:ext>
              </a:extLst>
            </p:cNvPr>
            <p:cNvGrpSpPr/>
            <p:nvPr/>
          </p:nvGrpSpPr>
          <p:grpSpPr>
            <a:xfrm>
              <a:off x="983502" y="517870"/>
              <a:ext cx="1162050" cy="1162050"/>
              <a:chOff x="0" y="0"/>
              <a:chExt cx="1549400" cy="1549400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1CC19977-3EDA-3541-5B36-EF199152ADFE}"/>
                  </a:ext>
                </a:extLst>
              </p:cNvPr>
              <p:cNvSpPr/>
              <p:nvPr/>
            </p:nvSpPr>
            <p:spPr>
              <a:xfrm>
                <a:off x="0" y="0"/>
                <a:ext cx="1549400" cy="1549400"/>
              </a:xfrm>
              <a:custGeom>
                <a:avLst/>
                <a:gdLst/>
                <a:ahLst/>
                <a:cxnLst/>
                <a:rect l="l" t="t" r="r" b="b"/>
                <a:pathLst>
                  <a:path w="1549400" h="1549400">
                    <a:moveTo>
                      <a:pt x="0" y="774700"/>
                    </a:moveTo>
                    <a:cubicBezTo>
                      <a:pt x="0" y="346837"/>
                      <a:pt x="346837" y="0"/>
                      <a:pt x="774700" y="0"/>
                    </a:cubicBezTo>
                    <a:cubicBezTo>
                      <a:pt x="1202563" y="0"/>
                      <a:pt x="1549400" y="346837"/>
                      <a:pt x="1549400" y="774700"/>
                    </a:cubicBezTo>
                    <a:cubicBezTo>
                      <a:pt x="1549400" y="1202563"/>
                      <a:pt x="1202563" y="1549400"/>
                      <a:pt x="774700" y="1549400"/>
                    </a:cubicBezTo>
                    <a:cubicBezTo>
                      <a:pt x="346837" y="1549400"/>
                      <a:pt x="0" y="1202563"/>
                      <a:pt x="0" y="774700"/>
                    </a:cubicBezTo>
                    <a:close/>
                  </a:path>
                </a:pathLst>
              </a:custGeom>
              <a:solidFill>
                <a:srgbClr val="99FF3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75B31E17-258D-46A0-F866-9C199D0D4531}"/>
                </a:ext>
              </a:extLst>
            </p:cNvPr>
            <p:cNvSpPr txBox="1"/>
            <p:nvPr/>
          </p:nvSpPr>
          <p:spPr>
            <a:xfrm>
              <a:off x="2427492" y="804637"/>
              <a:ext cx="7879700" cy="551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Example Breakdown</a:t>
              </a:r>
              <a:endParaRPr lang="en-US" sz="3600" dirty="0">
                <a:solidFill>
                  <a:srgbClr val="000000"/>
                </a:solidFill>
                <a:latin typeface="Arimo"/>
              </a:endParaRPr>
            </a:p>
          </p:txBody>
        </p:sp>
      </p:grpSp>
      <p:sp>
        <p:nvSpPr>
          <p:cNvPr id="15" name="TextBox 55">
            <a:extLst>
              <a:ext uri="{FF2B5EF4-FFF2-40B4-BE49-F238E27FC236}">
                <a16:creationId xmlns:a16="http://schemas.microsoft.com/office/drawing/2014/main" id="{C84FAC8D-CE37-2623-7473-217F4C0626A7}"/>
              </a:ext>
            </a:extLst>
          </p:cNvPr>
          <p:cNvSpPr txBox="1"/>
          <p:nvPr/>
        </p:nvSpPr>
        <p:spPr>
          <a:xfrm>
            <a:off x="17273654" y="9600402"/>
            <a:ext cx="122061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 smtClean="0">
                <a:solidFill>
                  <a:srgbClr val="000000"/>
                </a:solidFill>
                <a:latin typeface="Arial"/>
              </a:rPr>
              <a:t>10</a:t>
            </a:r>
            <a:endParaRPr lang="en-US" sz="279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860A506F-9918-6285-40AF-3EF8031DE624}"/>
              </a:ext>
            </a:extLst>
          </p:cNvPr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77876B-C3E1-8887-F065-97FAB4F5A5D0}"/>
              </a:ext>
            </a:extLst>
          </p:cNvPr>
          <p:cNvSpPr txBox="1"/>
          <p:nvPr/>
        </p:nvSpPr>
        <p:spPr>
          <a:xfrm>
            <a:off x="2590800" y="2095500"/>
            <a:ext cx="131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1790998"/>
            <a:ext cx="1513088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                                             </a:t>
            </a:r>
            <a:r>
              <a:rPr lang="en-US" sz="2800" b="1" dirty="0" smtClean="0">
                <a:solidFill>
                  <a:srgbClr val="00B050"/>
                </a:solidFill>
              </a:rPr>
              <a:t>"</a:t>
            </a:r>
            <a:r>
              <a:rPr lang="en-US" sz="2800" b="1" dirty="0">
                <a:solidFill>
                  <a:srgbClr val="00B050"/>
                </a:solidFill>
              </a:rPr>
              <a:t>The food was great, but the service was bad</a:t>
            </a:r>
            <a:r>
              <a:rPr lang="en-US" sz="2800" b="1" dirty="0" smtClean="0">
                <a:solidFill>
                  <a:srgbClr val="00B050"/>
                </a:solidFill>
              </a:rPr>
              <a:t>.“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Tokenization (Breaking into Words)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Split the sentence into words: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["</a:t>
            </a:r>
            <a:r>
              <a:rPr lang="en-US" sz="2800" dirty="0"/>
              <a:t>The", "food", "was", "great", "but", "the", "service", "was", "bad</a:t>
            </a:r>
            <a:r>
              <a:rPr lang="en-US" sz="2800" dirty="0" smtClean="0"/>
              <a:t>"]</a:t>
            </a:r>
            <a:br>
              <a:rPr lang="en-US" sz="2800" dirty="0" smtClean="0"/>
            </a:b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Polarity Assignment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800" dirty="0" smtClean="0"/>
              <a:t>"</a:t>
            </a:r>
            <a:r>
              <a:rPr lang="en-US" sz="2800" dirty="0"/>
              <a:t>Great" → Polarity = +0.8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800" dirty="0"/>
              <a:t>"Bad" → Polarity = -0.6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800" dirty="0"/>
              <a:t>Other words like "The", "was", "but" → Neutral (Polarity = 0.0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Polarity Calculation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Overall Polarity = (Sum of word polarities) / (Number of words with polarity)</a:t>
            </a:r>
            <a:br>
              <a:rPr lang="en-US" sz="2800" dirty="0"/>
            </a:br>
            <a:r>
              <a:rPr lang="en-US" sz="2800" dirty="0"/>
              <a:t>= (+0.8 + (-0.6)) / 2</a:t>
            </a:r>
            <a:br>
              <a:rPr lang="en-US" sz="2800" dirty="0"/>
            </a:br>
            <a:r>
              <a:rPr lang="en-US" sz="2800" dirty="0"/>
              <a:t>= +0.2 (Positive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Classification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Polarity = +0.2 → </a:t>
            </a:r>
            <a:r>
              <a:rPr lang="en-US" sz="2800" b="1" dirty="0"/>
              <a:t>Positive</a:t>
            </a:r>
            <a:r>
              <a:rPr lang="en-US" sz="2800" dirty="0"/>
              <a:t> sentiment.</a:t>
            </a:r>
          </a:p>
        </p:txBody>
      </p:sp>
    </p:spTree>
    <p:extLst>
      <p:ext uri="{BB962C8B-B14F-4D97-AF65-F5344CB8AC3E}">
        <p14:creationId xmlns:p14="http://schemas.microsoft.com/office/powerpoint/2010/main" val="14735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4611331" y="4999446"/>
            <a:ext cx="8271401" cy="9201911"/>
          </a:xfrm>
          <a:custGeom>
            <a:avLst/>
            <a:gdLst/>
            <a:ahLst/>
            <a:cxnLst/>
            <a:rect l="l" t="t" r="r" b="b"/>
            <a:pathLst>
              <a:path w="8271401" h="9201911">
                <a:moveTo>
                  <a:pt x="0" y="0"/>
                </a:moveTo>
                <a:lnTo>
                  <a:pt x="8271400" y="0"/>
                </a:lnTo>
                <a:lnTo>
                  <a:pt x="8271400" y="9201911"/>
                </a:lnTo>
                <a:lnTo>
                  <a:pt x="0" y="9201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027698" y="5315223"/>
            <a:ext cx="7654411" cy="7809985"/>
          </a:xfrm>
          <a:custGeom>
            <a:avLst/>
            <a:gdLst/>
            <a:ahLst/>
            <a:cxnLst/>
            <a:rect l="l" t="t" r="r" b="b"/>
            <a:pathLst>
              <a:path w="7654411" h="7809985">
                <a:moveTo>
                  <a:pt x="0" y="0"/>
                </a:moveTo>
                <a:lnTo>
                  <a:pt x="7654410" y="0"/>
                </a:lnTo>
                <a:lnTo>
                  <a:pt x="7654410" y="7809986"/>
                </a:lnTo>
                <a:lnTo>
                  <a:pt x="0" y="7809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214857" y="3772484"/>
            <a:ext cx="7224750" cy="127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Arimo"/>
              </a:rPr>
              <a:t>THANKS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12207" y="5234909"/>
            <a:ext cx="7224750" cy="63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Nunito"/>
              </a:rPr>
              <a:t>Do you have any questions? </a:t>
            </a:r>
          </a:p>
        </p:txBody>
      </p:sp>
      <p:sp>
        <p:nvSpPr>
          <p:cNvPr id="7" name="Freeform 7"/>
          <p:cNvSpPr/>
          <p:nvPr/>
        </p:nvSpPr>
        <p:spPr>
          <a:xfrm>
            <a:off x="10708394" y="4529824"/>
            <a:ext cx="6819890" cy="4802170"/>
          </a:xfrm>
          <a:custGeom>
            <a:avLst/>
            <a:gdLst/>
            <a:ahLst/>
            <a:cxnLst/>
            <a:rect l="l" t="t" r="r" b="b"/>
            <a:pathLst>
              <a:path w="6819890" h="4802170">
                <a:moveTo>
                  <a:pt x="0" y="0"/>
                </a:moveTo>
                <a:lnTo>
                  <a:pt x="6819890" y="0"/>
                </a:lnTo>
                <a:lnTo>
                  <a:pt x="6819890" y="4802170"/>
                </a:lnTo>
                <a:lnTo>
                  <a:pt x="0" y="48021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594884" y="5784112"/>
            <a:ext cx="8803758" cy="2211572"/>
            <a:chOff x="0" y="0"/>
            <a:chExt cx="11738344" cy="29487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38356" cy="2948813"/>
            </a:xfrm>
            <a:custGeom>
              <a:avLst/>
              <a:gdLst/>
              <a:ahLst/>
              <a:cxnLst/>
              <a:rect l="l" t="t" r="r" b="b"/>
              <a:pathLst>
                <a:path w="11738356" h="2948813">
                  <a:moveTo>
                    <a:pt x="0" y="0"/>
                  </a:moveTo>
                  <a:lnTo>
                    <a:pt x="11738356" y="0"/>
                  </a:lnTo>
                  <a:lnTo>
                    <a:pt x="11738356" y="2948813"/>
                  </a:lnTo>
                  <a:lnTo>
                    <a:pt x="0" y="2948813"/>
                  </a:lnTo>
                  <a:close/>
                </a:path>
              </a:pathLst>
            </a:custGeom>
            <a:solidFill>
              <a:srgbClr val="505CA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55"/>
          <p:cNvSpPr txBox="1"/>
          <p:nvPr/>
        </p:nvSpPr>
        <p:spPr>
          <a:xfrm>
            <a:off x="17273654" y="9600402"/>
            <a:ext cx="122061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10" name="Freeform 14"/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"/>
          <p:cNvGrpSpPr/>
          <p:nvPr/>
        </p:nvGrpSpPr>
        <p:grpSpPr>
          <a:xfrm>
            <a:off x="-31776" y="0"/>
            <a:ext cx="18288000" cy="10287000"/>
            <a:chOff x="0" y="0"/>
            <a:chExt cx="24384000" cy="13716000"/>
          </a:xfrm>
        </p:grpSpPr>
        <p:sp>
          <p:nvSpPr>
            <p:cNvPr id="68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Freeform 2"/>
          <p:cNvSpPr/>
          <p:nvPr/>
        </p:nvSpPr>
        <p:spPr>
          <a:xfrm>
            <a:off x="15392400" y="127088"/>
            <a:ext cx="9938517" cy="9497002"/>
          </a:xfrm>
          <a:custGeom>
            <a:avLst/>
            <a:gdLst/>
            <a:ahLst/>
            <a:cxnLst/>
            <a:rect l="l" t="t" r="r" b="b"/>
            <a:pathLst>
              <a:path w="9938517" h="9497002">
                <a:moveTo>
                  <a:pt x="0" y="0"/>
                </a:moveTo>
                <a:lnTo>
                  <a:pt x="9938518" y="0"/>
                </a:lnTo>
                <a:lnTo>
                  <a:pt x="9938518" y="9497002"/>
                </a:lnTo>
                <a:lnTo>
                  <a:pt x="0" y="949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553625" y="981325"/>
            <a:ext cx="15180750" cy="72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 b="1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Presented By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573616" y="1871330"/>
            <a:ext cx="15502270" cy="91438"/>
            <a:chOff x="0" y="0"/>
            <a:chExt cx="20669693" cy="12191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669631" cy="121920"/>
            </a:xfrm>
            <a:custGeom>
              <a:avLst/>
              <a:gdLst/>
              <a:ahLst/>
              <a:cxnLst/>
              <a:rect l="l" t="t" r="r" b="b"/>
              <a:pathLst>
                <a:path w="20669631" h="121920">
                  <a:moveTo>
                    <a:pt x="0" y="0"/>
                  </a:moveTo>
                  <a:lnTo>
                    <a:pt x="20669631" y="0"/>
                  </a:lnTo>
                  <a:lnTo>
                    <a:pt x="20669631" y="121920"/>
                  </a:lnTo>
                  <a:lnTo>
                    <a:pt x="0" y="121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7273654" y="9600402"/>
            <a:ext cx="1220618" cy="581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573616" y="2816862"/>
            <a:ext cx="8798484" cy="1605991"/>
            <a:chOff x="1536398" y="2552700"/>
            <a:chExt cx="8798484" cy="1605991"/>
          </a:xfrm>
        </p:grpSpPr>
        <p:grpSp>
          <p:nvGrpSpPr>
            <p:cNvPr id="23" name="Group 22"/>
            <p:cNvGrpSpPr/>
            <p:nvPr/>
          </p:nvGrpSpPr>
          <p:grpSpPr>
            <a:xfrm>
              <a:off x="1536398" y="2552700"/>
              <a:ext cx="8798484" cy="1605991"/>
              <a:chOff x="1536398" y="3920372"/>
              <a:chExt cx="8798484" cy="1605991"/>
            </a:xfrm>
          </p:grpSpPr>
          <p:grpSp>
            <p:nvGrpSpPr>
              <p:cNvPr id="13" name="Group 13"/>
              <p:cNvGrpSpPr/>
              <p:nvPr/>
            </p:nvGrpSpPr>
            <p:grpSpPr>
              <a:xfrm>
                <a:off x="2257872" y="4078532"/>
                <a:ext cx="8077010" cy="1447831"/>
                <a:chOff x="0" y="0"/>
                <a:chExt cx="10769347" cy="1930441"/>
              </a:xfrm>
            </p:grpSpPr>
            <p:sp>
              <p:nvSpPr>
                <p:cNvPr id="14" name="Freeform 14"/>
                <p:cNvSpPr/>
                <p:nvPr/>
              </p:nvSpPr>
              <p:spPr>
                <a:xfrm>
                  <a:off x="0" y="0"/>
                  <a:ext cx="10769347" cy="193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9347" h="1077468">
                      <a:moveTo>
                        <a:pt x="0" y="535178"/>
                      </a:moveTo>
                      <a:cubicBezTo>
                        <a:pt x="0" y="239649"/>
                        <a:pt x="239649" y="0"/>
                        <a:pt x="535178" y="0"/>
                      </a:cubicBezTo>
                      <a:lnTo>
                        <a:pt x="10234168" y="0"/>
                      </a:lnTo>
                      <a:cubicBezTo>
                        <a:pt x="10529697" y="0"/>
                        <a:pt x="10769347" y="239649"/>
                        <a:pt x="10769347" y="535178"/>
                      </a:cubicBezTo>
                      <a:lnTo>
                        <a:pt x="10769347" y="542290"/>
                      </a:lnTo>
                      <a:cubicBezTo>
                        <a:pt x="10769347" y="837819"/>
                        <a:pt x="10529697" y="1077468"/>
                        <a:pt x="10234168" y="1077468"/>
                      </a:cubicBezTo>
                      <a:lnTo>
                        <a:pt x="535178" y="1077468"/>
                      </a:lnTo>
                      <a:cubicBezTo>
                        <a:pt x="239649" y="1077468"/>
                        <a:pt x="0" y="837819"/>
                        <a:pt x="0" y="54229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1536398" y="3920372"/>
                <a:ext cx="1230449" cy="1162050"/>
                <a:chOff x="0" y="0"/>
                <a:chExt cx="1640599" cy="1549400"/>
              </a:xfrm>
            </p:grpSpPr>
            <p:sp>
              <p:nvSpPr>
                <p:cNvPr id="16" name="Freeform 16"/>
                <p:cNvSpPr/>
                <p:nvPr/>
              </p:nvSpPr>
              <p:spPr>
                <a:xfrm>
                  <a:off x="0" y="0"/>
                  <a:ext cx="1640586" cy="154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86" h="1549400">
                      <a:moveTo>
                        <a:pt x="0" y="774700"/>
                      </a:moveTo>
                      <a:cubicBezTo>
                        <a:pt x="0" y="346837"/>
                        <a:pt x="367284" y="0"/>
                        <a:pt x="820293" y="0"/>
                      </a:cubicBezTo>
                      <a:cubicBezTo>
                        <a:pt x="1273302" y="0"/>
                        <a:pt x="1640586" y="346837"/>
                        <a:pt x="1640586" y="774700"/>
                      </a:cubicBezTo>
                      <a:cubicBezTo>
                        <a:pt x="1640586" y="1202563"/>
                        <a:pt x="1273302" y="1549400"/>
                        <a:pt x="820293" y="1549400"/>
                      </a:cubicBezTo>
                      <a:cubicBezTo>
                        <a:pt x="367284" y="1549400"/>
                        <a:pt x="0" y="1202563"/>
                        <a:pt x="0" y="774700"/>
                      </a:cubicBezTo>
                      <a:close/>
                    </a:path>
                  </a:pathLst>
                </a:custGeom>
                <a:solidFill>
                  <a:srgbClr val="99FF33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" name="TextBox 17"/>
              <p:cNvSpPr txBox="1"/>
              <p:nvPr/>
            </p:nvSpPr>
            <p:spPr>
              <a:xfrm>
                <a:off x="1905000" y="4140160"/>
                <a:ext cx="906370" cy="92714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5759"/>
                  </a:lnSpc>
                </a:pPr>
                <a:r>
                  <a:rPr lang="en-US" sz="4800" dirty="0">
                    <a:solidFill>
                      <a:srgbClr val="000000"/>
                    </a:solidFill>
                    <a:latin typeface="Arial Bold"/>
                  </a:rPr>
                  <a:t>1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193158" y="2772488"/>
              <a:ext cx="67898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Ahshanul</a:t>
              </a:r>
              <a:r>
                <a:rPr lang="en-US" sz="3600" dirty="0"/>
                <a:t> </a:t>
              </a:r>
              <a:r>
                <a:rPr lang="en-US" sz="3600" dirty="0" err="1"/>
                <a:t>Haquc</a:t>
              </a:r>
              <a:endParaRPr lang="en-US" sz="3600" dirty="0"/>
            </a:p>
            <a:p>
              <a:r>
                <a:rPr lang="en-US" sz="3600" dirty="0"/>
                <a:t>213002122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73616" y="5234912"/>
            <a:ext cx="8798484" cy="1605991"/>
            <a:chOff x="1536398" y="2552700"/>
            <a:chExt cx="8798484" cy="1605991"/>
          </a:xfrm>
        </p:grpSpPr>
        <p:grpSp>
          <p:nvGrpSpPr>
            <p:cNvPr id="45" name="Group 44"/>
            <p:cNvGrpSpPr/>
            <p:nvPr/>
          </p:nvGrpSpPr>
          <p:grpSpPr>
            <a:xfrm>
              <a:off x="1536398" y="2552700"/>
              <a:ext cx="8798484" cy="1605991"/>
              <a:chOff x="1536398" y="3920372"/>
              <a:chExt cx="8798484" cy="1605991"/>
            </a:xfrm>
          </p:grpSpPr>
          <p:grpSp>
            <p:nvGrpSpPr>
              <p:cNvPr id="47" name="Group 13"/>
              <p:cNvGrpSpPr/>
              <p:nvPr/>
            </p:nvGrpSpPr>
            <p:grpSpPr>
              <a:xfrm>
                <a:off x="2257872" y="4078532"/>
                <a:ext cx="8077010" cy="1447831"/>
                <a:chOff x="0" y="0"/>
                <a:chExt cx="10769347" cy="1930441"/>
              </a:xfrm>
            </p:grpSpPr>
            <p:sp>
              <p:nvSpPr>
                <p:cNvPr id="51" name="Freeform 14"/>
                <p:cNvSpPr/>
                <p:nvPr/>
              </p:nvSpPr>
              <p:spPr>
                <a:xfrm>
                  <a:off x="0" y="0"/>
                  <a:ext cx="10769347" cy="193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9347" h="1077468">
                      <a:moveTo>
                        <a:pt x="0" y="535178"/>
                      </a:moveTo>
                      <a:cubicBezTo>
                        <a:pt x="0" y="239649"/>
                        <a:pt x="239649" y="0"/>
                        <a:pt x="535178" y="0"/>
                      </a:cubicBezTo>
                      <a:lnTo>
                        <a:pt x="10234168" y="0"/>
                      </a:lnTo>
                      <a:cubicBezTo>
                        <a:pt x="10529697" y="0"/>
                        <a:pt x="10769347" y="239649"/>
                        <a:pt x="10769347" y="535178"/>
                      </a:cubicBezTo>
                      <a:lnTo>
                        <a:pt x="10769347" y="542290"/>
                      </a:lnTo>
                      <a:cubicBezTo>
                        <a:pt x="10769347" y="837819"/>
                        <a:pt x="10529697" y="1077468"/>
                        <a:pt x="10234168" y="1077468"/>
                      </a:cubicBezTo>
                      <a:lnTo>
                        <a:pt x="535178" y="1077468"/>
                      </a:lnTo>
                      <a:cubicBezTo>
                        <a:pt x="239649" y="1077468"/>
                        <a:pt x="0" y="837819"/>
                        <a:pt x="0" y="54229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15"/>
              <p:cNvGrpSpPr/>
              <p:nvPr/>
            </p:nvGrpSpPr>
            <p:grpSpPr>
              <a:xfrm>
                <a:off x="1536398" y="3920372"/>
                <a:ext cx="1230449" cy="1162050"/>
                <a:chOff x="0" y="0"/>
                <a:chExt cx="1640599" cy="1549400"/>
              </a:xfrm>
            </p:grpSpPr>
            <p:sp>
              <p:nvSpPr>
                <p:cNvPr id="50" name="Freeform 16"/>
                <p:cNvSpPr/>
                <p:nvPr/>
              </p:nvSpPr>
              <p:spPr>
                <a:xfrm>
                  <a:off x="0" y="0"/>
                  <a:ext cx="1640586" cy="154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586" h="1549400">
                      <a:moveTo>
                        <a:pt x="0" y="774700"/>
                      </a:moveTo>
                      <a:cubicBezTo>
                        <a:pt x="0" y="346837"/>
                        <a:pt x="367284" y="0"/>
                        <a:pt x="820293" y="0"/>
                      </a:cubicBezTo>
                      <a:cubicBezTo>
                        <a:pt x="1273302" y="0"/>
                        <a:pt x="1640586" y="346837"/>
                        <a:pt x="1640586" y="774700"/>
                      </a:cubicBezTo>
                      <a:cubicBezTo>
                        <a:pt x="1640586" y="1202563"/>
                        <a:pt x="1273302" y="1549400"/>
                        <a:pt x="820293" y="1549400"/>
                      </a:cubicBezTo>
                      <a:cubicBezTo>
                        <a:pt x="367284" y="1549400"/>
                        <a:pt x="0" y="1202563"/>
                        <a:pt x="0" y="774700"/>
                      </a:cubicBezTo>
                      <a:close/>
                    </a:path>
                  </a:pathLst>
                </a:custGeom>
                <a:solidFill>
                  <a:srgbClr val="99FF33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" name="TextBox 17"/>
              <p:cNvSpPr txBox="1"/>
              <p:nvPr/>
            </p:nvSpPr>
            <p:spPr>
              <a:xfrm>
                <a:off x="1905000" y="4140160"/>
                <a:ext cx="906370" cy="6979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5759"/>
                  </a:lnSpc>
                </a:pPr>
                <a:r>
                  <a:rPr lang="en-US" sz="4800" dirty="0">
                    <a:solidFill>
                      <a:srgbClr val="000000"/>
                    </a:solidFill>
                    <a:latin typeface="Arial Bold"/>
                  </a:rPr>
                  <a:t>2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193158" y="2772488"/>
              <a:ext cx="67898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Sabbir Mahmud Tanvir</a:t>
              </a:r>
            </a:p>
            <a:p>
              <a:r>
                <a:rPr lang="en-US" sz="3600" dirty="0"/>
                <a:t>213002074</a:t>
              </a:r>
            </a:p>
          </p:txBody>
        </p:sp>
      </p:grpSp>
      <p:sp>
        <p:nvSpPr>
          <p:cNvPr id="69" name="Freeform 14"/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53625" y="458082"/>
            <a:ext cx="15180750" cy="72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 dirty="0">
                <a:solidFill>
                  <a:schemeClr val="bg1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Table of Content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73616" y="1257300"/>
            <a:ext cx="15502270" cy="91438"/>
            <a:chOff x="0" y="0"/>
            <a:chExt cx="20669693" cy="1219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69631" cy="121920"/>
            </a:xfrm>
            <a:custGeom>
              <a:avLst/>
              <a:gdLst/>
              <a:ahLst/>
              <a:cxnLst/>
              <a:rect l="l" t="t" r="r" b="b"/>
              <a:pathLst>
                <a:path w="20669631" h="121920">
                  <a:moveTo>
                    <a:pt x="0" y="0"/>
                  </a:moveTo>
                  <a:lnTo>
                    <a:pt x="20669631" y="0"/>
                  </a:lnTo>
                  <a:lnTo>
                    <a:pt x="20669631" y="121920"/>
                  </a:lnTo>
                  <a:lnTo>
                    <a:pt x="0" y="121920"/>
                  </a:lnTo>
                  <a:close/>
                </a:path>
              </a:pathLst>
            </a:custGeom>
            <a:solidFill>
              <a:srgbClr val="505CA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17273654" y="9600402"/>
            <a:ext cx="122061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33600" y="1628461"/>
            <a:ext cx="7562850" cy="920826"/>
            <a:chOff x="1962150" y="2000250"/>
            <a:chExt cx="9544050" cy="1162050"/>
          </a:xfrm>
        </p:grpSpPr>
        <p:sp>
          <p:nvSpPr>
            <p:cNvPr id="2" name="Rounded Rectangle 1"/>
            <p:cNvSpPr/>
            <p:nvPr/>
          </p:nvSpPr>
          <p:spPr>
            <a:xfrm>
              <a:off x="2362200" y="2083689"/>
              <a:ext cx="9144000" cy="1033866"/>
            </a:xfrm>
            <a:prstGeom prst="roundRect">
              <a:avLst>
                <a:gd name="adj" fmla="val 49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12"/>
            <p:cNvSpPr/>
            <p:nvPr/>
          </p:nvSpPr>
          <p:spPr>
            <a:xfrm>
              <a:off x="1962150" y="200025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549400" h="1549400">
                  <a:moveTo>
                    <a:pt x="0" y="774700"/>
                  </a:moveTo>
                  <a:cubicBezTo>
                    <a:pt x="0" y="346837"/>
                    <a:pt x="346837" y="0"/>
                    <a:pt x="774700" y="0"/>
                  </a:cubicBezTo>
                  <a:cubicBezTo>
                    <a:pt x="1202563" y="0"/>
                    <a:pt x="1549400" y="346837"/>
                    <a:pt x="1549400" y="774700"/>
                  </a:cubicBezTo>
                  <a:cubicBezTo>
                    <a:pt x="1549400" y="1202563"/>
                    <a:pt x="1202563" y="1549400"/>
                    <a:pt x="774700" y="1549400"/>
                  </a:cubicBezTo>
                  <a:cubicBezTo>
                    <a:pt x="346837" y="1549400"/>
                    <a:pt x="0" y="1202563"/>
                    <a:pt x="0" y="7747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2354580" y="2197060"/>
              <a:ext cx="845820" cy="697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 Bold"/>
                </a:rPr>
                <a:t>1</a:t>
              </a:r>
            </a:p>
          </p:txBody>
        </p:sp>
        <p:sp>
          <p:nvSpPr>
            <p:cNvPr id="32" name="TextBox 14"/>
            <p:cNvSpPr txBox="1"/>
            <p:nvPr/>
          </p:nvSpPr>
          <p:spPr>
            <a:xfrm>
              <a:off x="3371563" y="2242151"/>
              <a:ext cx="7793354" cy="6958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"/>
                </a:rPr>
                <a:t>Introduction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33600" y="2730550"/>
            <a:ext cx="7562850" cy="920826"/>
            <a:chOff x="1962150" y="2000250"/>
            <a:chExt cx="9544050" cy="1162050"/>
          </a:xfrm>
        </p:grpSpPr>
        <p:sp>
          <p:nvSpPr>
            <p:cNvPr id="44" name="Rounded Rectangle 43"/>
            <p:cNvSpPr/>
            <p:nvPr/>
          </p:nvSpPr>
          <p:spPr>
            <a:xfrm>
              <a:off x="2362200" y="2083689"/>
              <a:ext cx="9144000" cy="1033866"/>
            </a:xfrm>
            <a:prstGeom prst="roundRect">
              <a:avLst>
                <a:gd name="adj" fmla="val 49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12"/>
            <p:cNvSpPr/>
            <p:nvPr/>
          </p:nvSpPr>
          <p:spPr>
            <a:xfrm>
              <a:off x="1962150" y="200025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549400" h="1549400">
                  <a:moveTo>
                    <a:pt x="0" y="774700"/>
                  </a:moveTo>
                  <a:cubicBezTo>
                    <a:pt x="0" y="346837"/>
                    <a:pt x="346837" y="0"/>
                    <a:pt x="774700" y="0"/>
                  </a:cubicBezTo>
                  <a:cubicBezTo>
                    <a:pt x="1202563" y="0"/>
                    <a:pt x="1549400" y="346837"/>
                    <a:pt x="1549400" y="774700"/>
                  </a:cubicBezTo>
                  <a:cubicBezTo>
                    <a:pt x="1549400" y="1202563"/>
                    <a:pt x="1202563" y="1549400"/>
                    <a:pt x="774700" y="1549400"/>
                  </a:cubicBezTo>
                  <a:cubicBezTo>
                    <a:pt x="346837" y="1549400"/>
                    <a:pt x="0" y="1202563"/>
                    <a:pt x="0" y="7747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2354579" y="2197060"/>
              <a:ext cx="845821" cy="880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 Bold"/>
                </a:rPr>
                <a:t>2</a:t>
              </a:r>
            </a:p>
          </p:txBody>
        </p:sp>
        <p:sp>
          <p:nvSpPr>
            <p:cNvPr id="47" name="TextBox 14"/>
            <p:cNvSpPr txBox="1"/>
            <p:nvPr/>
          </p:nvSpPr>
          <p:spPr>
            <a:xfrm>
              <a:off x="3371563" y="2242151"/>
              <a:ext cx="7793354" cy="6958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"/>
                </a:rPr>
                <a:t> Motivation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133600" y="3829083"/>
            <a:ext cx="7562850" cy="920826"/>
            <a:chOff x="1962150" y="2000250"/>
            <a:chExt cx="9544050" cy="1162050"/>
          </a:xfrm>
        </p:grpSpPr>
        <p:sp>
          <p:nvSpPr>
            <p:cNvPr id="49" name="Rounded Rectangle 48"/>
            <p:cNvSpPr/>
            <p:nvPr/>
          </p:nvSpPr>
          <p:spPr>
            <a:xfrm>
              <a:off x="2362200" y="2083689"/>
              <a:ext cx="9144000" cy="1033866"/>
            </a:xfrm>
            <a:prstGeom prst="roundRect">
              <a:avLst>
                <a:gd name="adj" fmla="val 49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12"/>
            <p:cNvSpPr/>
            <p:nvPr/>
          </p:nvSpPr>
          <p:spPr>
            <a:xfrm>
              <a:off x="1962150" y="200025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549400" h="1549400">
                  <a:moveTo>
                    <a:pt x="0" y="774700"/>
                  </a:moveTo>
                  <a:cubicBezTo>
                    <a:pt x="0" y="346837"/>
                    <a:pt x="346837" y="0"/>
                    <a:pt x="774700" y="0"/>
                  </a:cubicBezTo>
                  <a:cubicBezTo>
                    <a:pt x="1202563" y="0"/>
                    <a:pt x="1549400" y="346837"/>
                    <a:pt x="1549400" y="774700"/>
                  </a:cubicBezTo>
                  <a:cubicBezTo>
                    <a:pt x="1549400" y="1202563"/>
                    <a:pt x="1202563" y="1549400"/>
                    <a:pt x="774700" y="1549400"/>
                  </a:cubicBezTo>
                  <a:cubicBezTo>
                    <a:pt x="346837" y="1549400"/>
                    <a:pt x="0" y="1202563"/>
                    <a:pt x="0" y="7747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2354579" y="2197060"/>
              <a:ext cx="845821" cy="880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 Bold"/>
                </a:rPr>
                <a:t>3</a:t>
              </a:r>
            </a:p>
          </p:txBody>
        </p:sp>
        <p:sp>
          <p:nvSpPr>
            <p:cNvPr id="52" name="TextBox 14"/>
            <p:cNvSpPr txBox="1"/>
            <p:nvPr/>
          </p:nvSpPr>
          <p:spPr>
            <a:xfrm>
              <a:off x="3371563" y="2242151"/>
              <a:ext cx="7793354" cy="6958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"/>
                </a:rPr>
                <a:t>Problem Statement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133600" y="4966568"/>
            <a:ext cx="7562850" cy="920826"/>
            <a:chOff x="1962150" y="2000250"/>
            <a:chExt cx="9544050" cy="1162050"/>
          </a:xfrm>
        </p:grpSpPr>
        <p:sp>
          <p:nvSpPr>
            <p:cNvPr id="54" name="Rounded Rectangle 53"/>
            <p:cNvSpPr/>
            <p:nvPr/>
          </p:nvSpPr>
          <p:spPr>
            <a:xfrm>
              <a:off x="2362200" y="2083689"/>
              <a:ext cx="9144000" cy="1033866"/>
            </a:xfrm>
            <a:prstGeom prst="roundRect">
              <a:avLst>
                <a:gd name="adj" fmla="val 49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12"/>
            <p:cNvSpPr/>
            <p:nvPr/>
          </p:nvSpPr>
          <p:spPr>
            <a:xfrm>
              <a:off x="1962150" y="200025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549400" h="1549400">
                  <a:moveTo>
                    <a:pt x="0" y="774700"/>
                  </a:moveTo>
                  <a:cubicBezTo>
                    <a:pt x="0" y="346837"/>
                    <a:pt x="346837" y="0"/>
                    <a:pt x="774700" y="0"/>
                  </a:cubicBezTo>
                  <a:cubicBezTo>
                    <a:pt x="1202563" y="0"/>
                    <a:pt x="1549400" y="346837"/>
                    <a:pt x="1549400" y="774700"/>
                  </a:cubicBezTo>
                  <a:cubicBezTo>
                    <a:pt x="1549400" y="1202563"/>
                    <a:pt x="1202563" y="1549400"/>
                    <a:pt x="774700" y="1549400"/>
                  </a:cubicBezTo>
                  <a:cubicBezTo>
                    <a:pt x="346837" y="1549400"/>
                    <a:pt x="0" y="1202563"/>
                    <a:pt x="0" y="7747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Box 13"/>
            <p:cNvSpPr txBox="1"/>
            <p:nvPr/>
          </p:nvSpPr>
          <p:spPr>
            <a:xfrm>
              <a:off x="2354579" y="2197060"/>
              <a:ext cx="845821" cy="880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 Bold"/>
                </a:rPr>
                <a:t>4</a:t>
              </a:r>
            </a:p>
          </p:txBody>
        </p:sp>
        <p:sp>
          <p:nvSpPr>
            <p:cNvPr id="58" name="TextBox 14"/>
            <p:cNvSpPr txBox="1"/>
            <p:nvPr/>
          </p:nvSpPr>
          <p:spPr>
            <a:xfrm>
              <a:off x="3371563" y="2242151"/>
              <a:ext cx="7793354" cy="6958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"/>
                </a:rPr>
                <a:t>Objectives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133600" y="6081248"/>
            <a:ext cx="7562850" cy="920826"/>
            <a:chOff x="1962150" y="2000250"/>
            <a:chExt cx="9544050" cy="1162050"/>
          </a:xfrm>
        </p:grpSpPr>
        <p:sp>
          <p:nvSpPr>
            <p:cNvPr id="65" name="Rounded Rectangle 64"/>
            <p:cNvSpPr/>
            <p:nvPr/>
          </p:nvSpPr>
          <p:spPr>
            <a:xfrm>
              <a:off x="2362200" y="2083689"/>
              <a:ext cx="9144000" cy="1033866"/>
            </a:xfrm>
            <a:prstGeom prst="roundRect">
              <a:avLst>
                <a:gd name="adj" fmla="val 49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12"/>
            <p:cNvSpPr/>
            <p:nvPr/>
          </p:nvSpPr>
          <p:spPr>
            <a:xfrm>
              <a:off x="1962150" y="200025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549400" h="1549400">
                  <a:moveTo>
                    <a:pt x="0" y="774700"/>
                  </a:moveTo>
                  <a:cubicBezTo>
                    <a:pt x="0" y="346837"/>
                    <a:pt x="346837" y="0"/>
                    <a:pt x="774700" y="0"/>
                  </a:cubicBezTo>
                  <a:cubicBezTo>
                    <a:pt x="1202563" y="0"/>
                    <a:pt x="1549400" y="346837"/>
                    <a:pt x="1549400" y="774700"/>
                  </a:cubicBezTo>
                  <a:cubicBezTo>
                    <a:pt x="1549400" y="1202563"/>
                    <a:pt x="1202563" y="1549400"/>
                    <a:pt x="774700" y="1549400"/>
                  </a:cubicBezTo>
                  <a:cubicBezTo>
                    <a:pt x="346837" y="1549400"/>
                    <a:pt x="0" y="1202563"/>
                    <a:pt x="0" y="7747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Box 13"/>
            <p:cNvSpPr txBox="1"/>
            <p:nvPr/>
          </p:nvSpPr>
          <p:spPr>
            <a:xfrm>
              <a:off x="2354579" y="2197060"/>
              <a:ext cx="845821" cy="880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 Bold"/>
                </a:rPr>
                <a:t>5</a:t>
              </a:r>
            </a:p>
          </p:txBody>
        </p:sp>
        <p:sp>
          <p:nvSpPr>
            <p:cNvPr id="68" name="TextBox 14"/>
            <p:cNvSpPr txBox="1"/>
            <p:nvPr/>
          </p:nvSpPr>
          <p:spPr>
            <a:xfrm>
              <a:off x="3371563" y="2242151"/>
              <a:ext cx="7793354" cy="6958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Tools &amp; Technology Used</a:t>
              </a:r>
              <a:endParaRPr lang="en-US" sz="3600" dirty="0">
                <a:solidFill>
                  <a:srgbClr val="000000"/>
                </a:solidFill>
                <a:latin typeface="Arimo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133600" y="7193072"/>
            <a:ext cx="7562850" cy="920826"/>
            <a:chOff x="1962150" y="2000250"/>
            <a:chExt cx="9544050" cy="1162050"/>
          </a:xfrm>
        </p:grpSpPr>
        <p:sp>
          <p:nvSpPr>
            <p:cNvPr id="70" name="Rounded Rectangle 69"/>
            <p:cNvSpPr/>
            <p:nvPr/>
          </p:nvSpPr>
          <p:spPr>
            <a:xfrm>
              <a:off x="2362200" y="2083689"/>
              <a:ext cx="9144000" cy="1033866"/>
            </a:xfrm>
            <a:prstGeom prst="roundRect">
              <a:avLst>
                <a:gd name="adj" fmla="val 49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12"/>
            <p:cNvSpPr/>
            <p:nvPr/>
          </p:nvSpPr>
          <p:spPr>
            <a:xfrm>
              <a:off x="1962150" y="200025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549400" h="1549400">
                  <a:moveTo>
                    <a:pt x="0" y="774700"/>
                  </a:moveTo>
                  <a:cubicBezTo>
                    <a:pt x="0" y="346837"/>
                    <a:pt x="346837" y="0"/>
                    <a:pt x="774700" y="0"/>
                  </a:cubicBezTo>
                  <a:cubicBezTo>
                    <a:pt x="1202563" y="0"/>
                    <a:pt x="1549400" y="346837"/>
                    <a:pt x="1549400" y="774700"/>
                  </a:cubicBezTo>
                  <a:cubicBezTo>
                    <a:pt x="1549400" y="1202563"/>
                    <a:pt x="1202563" y="1549400"/>
                    <a:pt x="774700" y="1549400"/>
                  </a:cubicBezTo>
                  <a:cubicBezTo>
                    <a:pt x="346837" y="1549400"/>
                    <a:pt x="0" y="1202563"/>
                    <a:pt x="0" y="7747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Box 13"/>
            <p:cNvSpPr txBox="1"/>
            <p:nvPr/>
          </p:nvSpPr>
          <p:spPr>
            <a:xfrm>
              <a:off x="2354579" y="2197060"/>
              <a:ext cx="845821" cy="880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 Bold"/>
                </a:rPr>
                <a:t>6</a:t>
              </a:r>
            </a:p>
          </p:txBody>
        </p:sp>
        <p:sp>
          <p:nvSpPr>
            <p:cNvPr id="73" name="TextBox 14"/>
            <p:cNvSpPr txBox="1"/>
            <p:nvPr/>
          </p:nvSpPr>
          <p:spPr>
            <a:xfrm>
              <a:off x="3371563" y="2242151"/>
              <a:ext cx="7793354" cy="6958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Working Procedure</a:t>
              </a:r>
              <a:endParaRPr lang="en-US" sz="3600" dirty="0">
                <a:solidFill>
                  <a:srgbClr val="000000"/>
                </a:solidFill>
                <a:latin typeface="Arimo"/>
              </a:endParaRPr>
            </a:p>
          </p:txBody>
        </p:sp>
      </p:grpSp>
      <p:sp>
        <p:nvSpPr>
          <p:cNvPr id="43" name="Freeform 14"/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B5A1FD-6CDA-C75A-A050-A383DC4478EA}"/>
              </a:ext>
            </a:extLst>
          </p:cNvPr>
          <p:cNvGrpSpPr/>
          <p:nvPr/>
        </p:nvGrpSpPr>
        <p:grpSpPr>
          <a:xfrm>
            <a:off x="2133600" y="8290664"/>
            <a:ext cx="7562850" cy="920826"/>
            <a:chOff x="1962150" y="2000250"/>
            <a:chExt cx="9544050" cy="1162050"/>
          </a:xfrm>
        </p:grpSpPr>
        <p:sp>
          <p:nvSpPr>
            <p:cNvPr id="10" name="Rounded Rectangle 69">
              <a:extLst>
                <a:ext uri="{FF2B5EF4-FFF2-40B4-BE49-F238E27FC236}">
                  <a16:creationId xmlns:a16="http://schemas.microsoft.com/office/drawing/2014/main" id="{76270F9F-2D27-7761-4A42-87A5C2D81790}"/>
                </a:ext>
              </a:extLst>
            </p:cNvPr>
            <p:cNvSpPr/>
            <p:nvPr/>
          </p:nvSpPr>
          <p:spPr>
            <a:xfrm>
              <a:off x="2362200" y="2083689"/>
              <a:ext cx="9144000" cy="1033866"/>
            </a:xfrm>
            <a:prstGeom prst="roundRect">
              <a:avLst>
                <a:gd name="adj" fmla="val 49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79B86DEE-AC58-7E89-10A3-D51D45291A8B}"/>
                </a:ext>
              </a:extLst>
            </p:cNvPr>
            <p:cNvSpPr/>
            <p:nvPr/>
          </p:nvSpPr>
          <p:spPr>
            <a:xfrm>
              <a:off x="1962150" y="200025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549400" h="1549400">
                  <a:moveTo>
                    <a:pt x="0" y="774700"/>
                  </a:moveTo>
                  <a:cubicBezTo>
                    <a:pt x="0" y="346837"/>
                    <a:pt x="346837" y="0"/>
                    <a:pt x="774700" y="0"/>
                  </a:cubicBezTo>
                  <a:cubicBezTo>
                    <a:pt x="1202563" y="0"/>
                    <a:pt x="1549400" y="346837"/>
                    <a:pt x="1549400" y="774700"/>
                  </a:cubicBezTo>
                  <a:cubicBezTo>
                    <a:pt x="1549400" y="1202563"/>
                    <a:pt x="1202563" y="1549400"/>
                    <a:pt x="774700" y="1549400"/>
                  </a:cubicBezTo>
                  <a:cubicBezTo>
                    <a:pt x="346837" y="1549400"/>
                    <a:pt x="0" y="1202563"/>
                    <a:pt x="0" y="7747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7EC4C042-88DC-2AE0-5F96-5715A0D736E3}"/>
                </a:ext>
              </a:extLst>
            </p:cNvPr>
            <p:cNvSpPr txBox="1"/>
            <p:nvPr/>
          </p:nvSpPr>
          <p:spPr>
            <a:xfrm>
              <a:off x="2354579" y="2197060"/>
              <a:ext cx="845821" cy="880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 Bold"/>
                </a:rPr>
                <a:t>7</a:t>
              </a: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BE3229D8-ACDF-1770-A81D-430909CFD4ED}"/>
                </a:ext>
              </a:extLst>
            </p:cNvPr>
            <p:cNvSpPr txBox="1"/>
            <p:nvPr/>
          </p:nvSpPr>
          <p:spPr>
            <a:xfrm>
              <a:off x="3371563" y="2242151"/>
              <a:ext cx="7793354" cy="6958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Example Breakdown</a:t>
              </a:r>
              <a:endParaRPr lang="en-US" sz="3600" dirty="0">
                <a:solidFill>
                  <a:srgbClr val="000000"/>
                </a:solidFill>
                <a:latin typeface="Arimo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71450"/>
            <a:ext cx="9323690" cy="1162050"/>
            <a:chOff x="983502" y="517870"/>
            <a:chExt cx="9323690" cy="1162050"/>
          </a:xfrm>
        </p:grpSpPr>
        <p:grpSp>
          <p:nvGrpSpPr>
            <p:cNvPr id="3" name="Group 5"/>
            <p:cNvGrpSpPr/>
            <p:nvPr/>
          </p:nvGrpSpPr>
          <p:grpSpPr>
            <a:xfrm>
              <a:off x="1664870" y="676030"/>
              <a:ext cx="7627974" cy="808074"/>
              <a:chOff x="0" y="0"/>
              <a:chExt cx="10170632" cy="1077432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0" y="0"/>
                <a:ext cx="10170668" cy="1077468"/>
              </a:xfrm>
              <a:custGeom>
                <a:avLst/>
                <a:gdLst/>
                <a:ahLst/>
                <a:cxnLst/>
                <a:rect l="l" t="t" r="r" b="b"/>
                <a:pathLst>
                  <a:path w="10170668" h="1077468">
                    <a:moveTo>
                      <a:pt x="0" y="535178"/>
                    </a:moveTo>
                    <a:cubicBezTo>
                      <a:pt x="0" y="239649"/>
                      <a:pt x="239649" y="0"/>
                      <a:pt x="535178" y="0"/>
                    </a:cubicBezTo>
                    <a:lnTo>
                      <a:pt x="9635490" y="0"/>
                    </a:lnTo>
                    <a:cubicBezTo>
                      <a:pt x="9931019" y="0"/>
                      <a:pt x="10170668" y="239649"/>
                      <a:pt x="10170668" y="535178"/>
                    </a:cubicBezTo>
                    <a:lnTo>
                      <a:pt x="10170668" y="542290"/>
                    </a:lnTo>
                    <a:cubicBezTo>
                      <a:pt x="10170668" y="837819"/>
                      <a:pt x="9931019" y="1077468"/>
                      <a:pt x="9635490" y="1077468"/>
                    </a:cubicBezTo>
                    <a:lnTo>
                      <a:pt x="535178" y="1077468"/>
                    </a:lnTo>
                    <a:cubicBezTo>
                      <a:pt x="239649" y="1077468"/>
                      <a:pt x="0" y="837819"/>
                      <a:pt x="0" y="542290"/>
                    </a:cubicBez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/>
            <p:nvPr/>
          </p:nvGrpSpPr>
          <p:grpSpPr>
            <a:xfrm>
              <a:off x="983502" y="517870"/>
              <a:ext cx="1162050" cy="1162050"/>
              <a:chOff x="0" y="0"/>
              <a:chExt cx="1549400" cy="1549400"/>
            </a:xfrm>
          </p:grpSpPr>
          <p:sp>
            <p:nvSpPr>
              <p:cNvPr id="6" name="Freeform 8"/>
              <p:cNvSpPr/>
              <p:nvPr/>
            </p:nvSpPr>
            <p:spPr>
              <a:xfrm>
                <a:off x="0" y="0"/>
                <a:ext cx="1549400" cy="1549400"/>
              </a:xfrm>
              <a:custGeom>
                <a:avLst/>
                <a:gdLst/>
                <a:ahLst/>
                <a:cxnLst/>
                <a:rect l="l" t="t" r="r" b="b"/>
                <a:pathLst>
                  <a:path w="1549400" h="1549400">
                    <a:moveTo>
                      <a:pt x="0" y="774700"/>
                    </a:moveTo>
                    <a:cubicBezTo>
                      <a:pt x="0" y="346837"/>
                      <a:pt x="346837" y="0"/>
                      <a:pt x="774700" y="0"/>
                    </a:cubicBezTo>
                    <a:cubicBezTo>
                      <a:pt x="1202563" y="0"/>
                      <a:pt x="1549400" y="346837"/>
                      <a:pt x="1549400" y="774700"/>
                    </a:cubicBezTo>
                    <a:cubicBezTo>
                      <a:pt x="1549400" y="1202563"/>
                      <a:pt x="1202563" y="1549400"/>
                      <a:pt x="774700" y="1549400"/>
                    </a:cubicBezTo>
                    <a:cubicBezTo>
                      <a:pt x="346837" y="1549400"/>
                      <a:pt x="0" y="1202563"/>
                      <a:pt x="0" y="774700"/>
                    </a:cubicBezTo>
                    <a:close/>
                  </a:path>
                </a:pathLst>
              </a:custGeom>
              <a:solidFill>
                <a:srgbClr val="99FF3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10"/>
            <p:cNvSpPr txBox="1"/>
            <p:nvPr/>
          </p:nvSpPr>
          <p:spPr>
            <a:xfrm>
              <a:off x="2427492" y="744565"/>
              <a:ext cx="7879700" cy="551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"/>
                </a:rPr>
                <a:t>Introduction</a:t>
              </a:r>
            </a:p>
          </p:txBody>
        </p:sp>
      </p:grpSp>
      <p:sp>
        <p:nvSpPr>
          <p:cNvPr id="15" name="TextBox 55"/>
          <p:cNvSpPr txBox="1"/>
          <p:nvPr/>
        </p:nvSpPr>
        <p:spPr>
          <a:xfrm>
            <a:off x="17273654" y="9600402"/>
            <a:ext cx="122061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66" name="Freeform 14"/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EB435-16C9-3CD1-48FA-4B4AD251F9E3}"/>
              </a:ext>
            </a:extLst>
          </p:cNvPr>
          <p:cNvSpPr txBox="1"/>
          <p:nvPr/>
        </p:nvSpPr>
        <p:spPr>
          <a:xfrm>
            <a:off x="1901190" y="1714500"/>
            <a:ext cx="15548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“Analyzing WhatsApp chat data to find useful patterns, create easy-to-understand visuals, and perform sentiment analysis using Machine Learning.”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68507"/>
            <a:ext cx="12674523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65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A84BB-342C-F79D-5CD8-91464F84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F2EAD-0903-97AF-0604-CE4C62168587}"/>
              </a:ext>
            </a:extLst>
          </p:cNvPr>
          <p:cNvGrpSpPr/>
          <p:nvPr/>
        </p:nvGrpSpPr>
        <p:grpSpPr>
          <a:xfrm>
            <a:off x="457200" y="171450"/>
            <a:ext cx="9323690" cy="1162050"/>
            <a:chOff x="983502" y="517870"/>
            <a:chExt cx="9323690" cy="1162050"/>
          </a:xfrm>
        </p:grpSpPr>
        <p:grpSp>
          <p:nvGrpSpPr>
            <p:cNvPr id="3" name="Group 5">
              <a:extLst>
                <a:ext uri="{FF2B5EF4-FFF2-40B4-BE49-F238E27FC236}">
                  <a16:creationId xmlns:a16="http://schemas.microsoft.com/office/drawing/2014/main" id="{24425B56-E94E-0093-8EEF-A71F0DB21B70}"/>
                </a:ext>
              </a:extLst>
            </p:cNvPr>
            <p:cNvGrpSpPr/>
            <p:nvPr/>
          </p:nvGrpSpPr>
          <p:grpSpPr>
            <a:xfrm>
              <a:off x="1664870" y="676030"/>
              <a:ext cx="7627974" cy="808074"/>
              <a:chOff x="0" y="0"/>
              <a:chExt cx="10170632" cy="1077432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7F86F2D-BCDD-BAD4-55E1-C5708B2A50BC}"/>
                  </a:ext>
                </a:extLst>
              </p:cNvPr>
              <p:cNvSpPr/>
              <p:nvPr/>
            </p:nvSpPr>
            <p:spPr>
              <a:xfrm>
                <a:off x="0" y="0"/>
                <a:ext cx="10170668" cy="1077468"/>
              </a:xfrm>
              <a:custGeom>
                <a:avLst/>
                <a:gdLst/>
                <a:ahLst/>
                <a:cxnLst/>
                <a:rect l="l" t="t" r="r" b="b"/>
                <a:pathLst>
                  <a:path w="10170668" h="1077468">
                    <a:moveTo>
                      <a:pt x="0" y="535178"/>
                    </a:moveTo>
                    <a:cubicBezTo>
                      <a:pt x="0" y="239649"/>
                      <a:pt x="239649" y="0"/>
                      <a:pt x="535178" y="0"/>
                    </a:cubicBezTo>
                    <a:lnTo>
                      <a:pt x="9635490" y="0"/>
                    </a:lnTo>
                    <a:cubicBezTo>
                      <a:pt x="9931019" y="0"/>
                      <a:pt x="10170668" y="239649"/>
                      <a:pt x="10170668" y="535178"/>
                    </a:cubicBezTo>
                    <a:lnTo>
                      <a:pt x="10170668" y="542290"/>
                    </a:lnTo>
                    <a:cubicBezTo>
                      <a:pt x="10170668" y="837819"/>
                      <a:pt x="9931019" y="1077468"/>
                      <a:pt x="9635490" y="1077468"/>
                    </a:cubicBezTo>
                    <a:lnTo>
                      <a:pt x="535178" y="1077468"/>
                    </a:lnTo>
                    <a:cubicBezTo>
                      <a:pt x="239649" y="1077468"/>
                      <a:pt x="0" y="837819"/>
                      <a:pt x="0" y="542290"/>
                    </a:cubicBez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DC6CF6AD-7979-60A8-9D4D-CC028CDC96AB}"/>
                </a:ext>
              </a:extLst>
            </p:cNvPr>
            <p:cNvGrpSpPr/>
            <p:nvPr/>
          </p:nvGrpSpPr>
          <p:grpSpPr>
            <a:xfrm>
              <a:off x="983502" y="517870"/>
              <a:ext cx="1162050" cy="1162050"/>
              <a:chOff x="0" y="0"/>
              <a:chExt cx="1549400" cy="1549400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926F4988-F5F0-060C-682E-D27AC0F64422}"/>
                  </a:ext>
                </a:extLst>
              </p:cNvPr>
              <p:cNvSpPr/>
              <p:nvPr/>
            </p:nvSpPr>
            <p:spPr>
              <a:xfrm>
                <a:off x="0" y="0"/>
                <a:ext cx="1549400" cy="1549400"/>
              </a:xfrm>
              <a:custGeom>
                <a:avLst/>
                <a:gdLst/>
                <a:ahLst/>
                <a:cxnLst/>
                <a:rect l="l" t="t" r="r" b="b"/>
                <a:pathLst>
                  <a:path w="1549400" h="1549400">
                    <a:moveTo>
                      <a:pt x="0" y="774700"/>
                    </a:moveTo>
                    <a:cubicBezTo>
                      <a:pt x="0" y="346837"/>
                      <a:pt x="346837" y="0"/>
                      <a:pt x="774700" y="0"/>
                    </a:cubicBezTo>
                    <a:cubicBezTo>
                      <a:pt x="1202563" y="0"/>
                      <a:pt x="1549400" y="346837"/>
                      <a:pt x="1549400" y="774700"/>
                    </a:cubicBezTo>
                    <a:cubicBezTo>
                      <a:pt x="1549400" y="1202563"/>
                      <a:pt x="1202563" y="1549400"/>
                      <a:pt x="774700" y="1549400"/>
                    </a:cubicBezTo>
                    <a:cubicBezTo>
                      <a:pt x="346837" y="1549400"/>
                      <a:pt x="0" y="1202563"/>
                      <a:pt x="0" y="774700"/>
                    </a:cubicBezTo>
                    <a:close/>
                  </a:path>
                </a:pathLst>
              </a:custGeom>
              <a:solidFill>
                <a:srgbClr val="99FF3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13ECFBE-388C-DDB8-0E89-D80DBD715530}"/>
                </a:ext>
              </a:extLst>
            </p:cNvPr>
            <p:cNvSpPr txBox="1"/>
            <p:nvPr/>
          </p:nvSpPr>
          <p:spPr>
            <a:xfrm>
              <a:off x="2427492" y="744565"/>
              <a:ext cx="7879700" cy="551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"/>
                </a:rPr>
                <a:t>Motivation</a:t>
              </a:r>
            </a:p>
          </p:txBody>
        </p:sp>
      </p:grpSp>
      <p:sp>
        <p:nvSpPr>
          <p:cNvPr id="15" name="TextBox 55">
            <a:extLst>
              <a:ext uri="{FF2B5EF4-FFF2-40B4-BE49-F238E27FC236}">
                <a16:creationId xmlns:a16="http://schemas.microsoft.com/office/drawing/2014/main" id="{7399ACB1-9E2D-BE2B-3796-C3C8DD24AEC2}"/>
              </a:ext>
            </a:extLst>
          </p:cNvPr>
          <p:cNvSpPr txBox="1"/>
          <p:nvPr/>
        </p:nvSpPr>
        <p:spPr>
          <a:xfrm>
            <a:off x="17273654" y="9600402"/>
            <a:ext cx="122061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1C2BB24E-8E6D-2462-9C2A-ABAFC0DEC94A}"/>
              </a:ext>
            </a:extLst>
          </p:cNvPr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5800" y="2552700"/>
            <a:ext cx="35052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97845" y="2552700"/>
            <a:ext cx="35052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" y="1790700"/>
            <a:ext cx="12199628" cy="80610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2639748"/>
            <a:ext cx="4395854" cy="69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80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64E5E-CB58-8007-2C3A-A6FDB6EA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269AEC-4095-178D-FC94-3616123295F1}"/>
              </a:ext>
            </a:extLst>
          </p:cNvPr>
          <p:cNvGrpSpPr/>
          <p:nvPr/>
        </p:nvGrpSpPr>
        <p:grpSpPr>
          <a:xfrm>
            <a:off x="457200" y="171450"/>
            <a:ext cx="9323690" cy="1162050"/>
            <a:chOff x="983502" y="517870"/>
            <a:chExt cx="9323690" cy="1162050"/>
          </a:xfrm>
        </p:grpSpPr>
        <p:grpSp>
          <p:nvGrpSpPr>
            <p:cNvPr id="3" name="Group 5">
              <a:extLst>
                <a:ext uri="{FF2B5EF4-FFF2-40B4-BE49-F238E27FC236}">
                  <a16:creationId xmlns:a16="http://schemas.microsoft.com/office/drawing/2014/main" id="{A253F098-39C3-47A3-B3D6-CA834788368B}"/>
                </a:ext>
              </a:extLst>
            </p:cNvPr>
            <p:cNvGrpSpPr/>
            <p:nvPr/>
          </p:nvGrpSpPr>
          <p:grpSpPr>
            <a:xfrm>
              <a:off x="1664870" y="676030"/>
              <a:ext cx="7627974" cy="808074"/>
              <a:chOff x="0" y="0"/>
              <a:chExt cx="10170632" cy="1077432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43C0C8F-523E-F886-5A63-E985FE803DD2}"/>
                  </a:ext>
                </a:extLst>
              </p:cNvPr>
              <p:cNvSpPr/>
              <p:nvPr/>
            </p:nvSpPr>
            <p:spPr>
              <a:xfrm>
                <a:off x="0" y="0"/>
                <a:ext cx="10170668" cy="1077468"/>
              </a:xfrm>
              <a:custGeom>
                <a:avLst/>
                <a:gdLst/>
                <a:ahLst/>
                <a:cxnLst/>
                <a:rect l="l" t="t" r="r" b="b"/>
                <a:pathLst>
                  <a:path w="10170668" h="1077468">
                    <a:moveTo>
                      <a:pt x="0" y="535178"/>
                    </a:moveTo>
                    <a:cubicBezTo>
                      <a:pt x="0" y="239649"/>
                      <a:pt x="239649" y="0"/>
                      <a:pt x="535178" y="0"/>
                    </a:cubicBezTo>
                    <a:lnTo>
                      <a:pt x="9635490" y="0"/>
                    </a:lnTo>
                    <a:cubicBezTo>
                      <a:pt x="9931019" y="0"/>
                      <a:pt x="10170668" y="239649"/>
                      <a:pt x="10170668" y="535178"/>
                    </a:cubicBezTo>
                    <a:lnTo>
                      <a:pt x="10170668" y="542290"/>
                    </a:lnTo>
                    <a:cubicBezTo>
                      <a:pt x="10170668" y="837819"/>
                      <a:pt x="9931019" y="1077468"/>
                      <a:pt x="9635490" y="1077468"/>
                    </a:cubicBezTo>
                    <a:lnTo>
                      <a:pt x="535178" y="1077468"/>
                    </a:lnTo>
                    <a:cubicBezTo>
                      <a:pt x="239649" y="1077468"/>
                      <a:pt x="0" y="837819"/>
                      <a:pt x="0" y="542290"/>
                    </a:cubicBez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0DDCD395-7FB0-AE1F-C1B4-DE54A8468538}"/>
                </a:ext>
              </a:extLst>
            </p:cNvPr>
            <p:cNvGrpSpPr/>
            <p:nvPr/>
          </p:nvGrpSpPr>
          <p:grpSpPr>
            <a:xfrm>
              <a:off x="983502" y="517870"/>
              <a:ext cx="1162050" cy="1162050"/>
              <a:chOff x="0" y="0"/>
              <a:chExt cx="1549400" cy="1549400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E79FA6DD-22FF-D5D6-FE51-CEA23F42D0D0}"/>
                  </a:ext>
                </a:extLst>
              </p:cNvPr>
              <p:cNvSpPr/>
              <p:nvPr/>
            </p:nvSpPr>
            <p:spPr>
              <a:xfrm>
                <a:off x="0" y="0"/>
                <a:ext cx="1549400" cy="1549400"/>
              </a:xfrm>
              <a:custGeom>
                <a:avLst/>
                <a:gdLst/>
                <a:ahLst/>
                <a:cxnLst/>
                <a:rect l="l" t="t" r="r" b="b"/>
                <a:pathLst>
                  <a:path w="1549400" h="1549400">
                    <a:moveTo>
                      <a:pt x="0" y="774700"/>
                    </a:moveTo>
                    <a:cubicBezTo>
                      <a:pt x="0" y="346837"/>
                      <a:pt x="346837" y="0"/>
                      <a:pt x="774700" y="0"/>
                    </a:cubicBezTo>
                    <a:cubicBezTo>
                      <a:pt x="1202563" y="0"/>
                      <a:pt x="1549400" y="346837"/>
                      <a:pt x="1549400" y="774700"/>
                    </a:cubicBezTo>
                    <a:cubicBezTo>
                      <a:pt x="1549400" y="1202563"/>
                      <a:pt x="1202563" y="1549400"/>
                      <a:pt x="774700" y="1549400"/>
                    </a:cubicBezTo>
                    <a:cubicBezTo>
                      <a:pt x="346837" y="1549400"/>
                      <a:pt x="0" y="1202563"/>
                      <a:pt x="0" y="774700"/>
                    </a:cubicBezTo>
                    <a:close/>
                  </a:path>
                </a:pathLst>
              </a:custGeom>
              <a:solidFill>
                <a:srgbClr val="99FF3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0A6CBB66-41A2-A3C6-5FDE-38BC02B17D27}"/>
                </a:ext>
              </a:extLst>
            </p:cNvPr>
            <p:cNvSpPr txBox="1"/>
            <p:nvPr/>
          </p:nvSpPr>
          <p:spPr>
            <a:xfrm>
              <a:off x="2427492" y="744565"/>
              <a:ext cx="7879700" cy="551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"/>
                </a:rPr>
                <a:t>Problem Statement</a:t>
              </a:r>
            </a:p>
          </p:txBody>
        </p:sp>
      </p:grpSp>
      <p:sp>
        <p:nvSpPr>
          <p:cNvPr id="15" name="TextBox 55">
            <a:extLst>
              <a:ext uri="{FF2B5EF4-FFF2-40B4-BE49-F238E27FC236}">
                <a16:creationId xmlns:a16="http://schemas.microsoft.com/office/drawing/2014/main" id="{57FFEBE8-AA25-DBB1-209D-ED74D2F16899}"/>
              </a:ext>
            </a:extLst>
          </p:cNvPr>
          <p:cNvSpPr txBox="1"/>
          <p:nvPr/>
        </p:nvSpPr>
        <p:spPr>
          <a:xfrm>
            <a:off x="17273654" y="9600402"/>
            <a:ext cx="122061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E3101385-E537-63FA-2306-B0B896956975}"/>
              </a:ext>
            </a:extLst>
          </p:cNvPr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138B5-8C0F-6160-04F2-E2E4C8A25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56" y="6286503"/>
            <a:ext cx="2209797" cy="22097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68ED07-F222-A445-E55C-7457F52EA84D}"/>
              </a:ext>
            </a:extLst>
          </p:cNvPr>
          <p:cNvCxnSpPr/>
          <p:nvPr/>
        </p:nvCxnSpPr>
        <p:spPr>
          <a:xfrm>
            <a:off x="8991600" y="1342834"/>
            <a:ext cx="0" cy="777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A4314289-4B35-5803-7E06-ACDC1DDD707A}"/>
              </a:ext>
            </a:extLst>
          </p:cNvPr>
          <p:cNvSpPr/>
          <p:nvPr/>
        </p:nvSpPr>
        <p:spPr>
          <a:xfrm>
            <a:off x="838200" y="1543860"/>
            <a:ext cx="7634379" cy="4358721"/>
          </a:xfrm>
          <a:prstGeom prst="cloudCallout">
            <a:avLst>
              <a:gd name="adj1" fmla="val -27531"/>
              <a:gd name="adj2" fmla="val 58743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Users cannot easily analyze their WhatsApp chat history for: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Insights into chat frequency and interaction trends.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Common topics or sentiments within conversations.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5F0C517A-DAEB-F69B-847B-9B356375748D}"/>
              </a:ext>
            </a:extLst>
          </p:cNvPr>
          <p:cNvSpPr/>
          <p:nvPr/>
        </p:nvSpPr>
        <p:spPr>
          <a:xfrm>
            <a:off x="10363200" y="1817920"/>
            <a:ext cx="7315200" cy="41148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 WhatsApp Chat Analyzer </a:t>
            </a:r>
            <a:r>
              <a:rPr lang="en-US" sz="2400" dirty="0" smtClean="0"/>
              <a:t>that provides</a:t>
            </a:r>
            <a:r>
              <a:rPr lang="en-US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Detailed chat statistics and patterns.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Sentiment classification (Positive, Negative, Neutral).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Easy-to-understand visualizations.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03C87C-41CF-2AB1-77B4-27E07901E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600" y="800100"/>
            <a:ext cx="990600" cy="990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FC08F1-E092-C0D9-E36D-0AB0F7856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6039704"/>
            <a:ext cx="2456596" cy="24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5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C0BD2-3967-58F8-89DB-E1BC94F16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C55B82-62AE-2005-1EC4-70BA685E413B}"/>
              </a:ext>
            </a:extLst>
          </p:cNvPr>
          <p:cNvGrpSpPr/>
          <p:nvPr/>
        </p:nvGrpSpPr>
        <p:grpSpPr>
          <a:xfrm>
            <a:off x="533400" y="571500"/>
            <a:ext cx="9323690" cy="1162050"/>
            <a:chOff x="983502" y="517870"/>
            <a:chExt cx="9323690" cy="1162050"/>
          </a:xfrm>
        </p:grpSpPr>
        <p:grpSp>
          <p:nvGrpSpPr>
            <p:cNvPr id="3" name="Group 5">
              <a:extLst>
                <a:ext uri="{FF2B5EF4-FFF2-40B4-BE49-F238E27FC236}">
                  <a16:creationId xmlns:a16="http://schemas.microsoft.com/office/drawing/2014/main" id="{E578CEB6-62DB-7617-21CB-A28AB2B9E95E}"/>
                </a:ext>
              </a:extLst>
            </p:cNvPr>
            <p:cNvGrpSpPr/>
            <p:nvPr/>
          </p:nvGrpSpPr>
          <p:grpSpPr>
            <a:xfrm>
              <a:off x="1664870" y="676030"/>
              <a:ext cx="7627974" cy="808074"/>
              <a:chOff x="0" y="0"/>
              <a:chExt cx="10170632" cy="1077432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AE5EF2B-E59B-6EDA-812C-02A613B560C7}"/>
                  </a:ext>
                </a:extLst>
              </p:cNvPr>
              <p:cNvSpPr/>
              <p:nvPr/>
            </p:nvSpPr>
            <p:spPr>
              <a:xfrm>
                <a:off x="0" y="0"/>
                <a:ext cx="10170668" cy="1077468"/>
              </a:xfrm>
              <a:custGeom>
                <a:avLst/>
                <a:gdLst/>
                <a:ahLst/>
                <a:cxnLst/>
                <a:rect l="l" t="t" r="r" b="b"/>
                <a:pathLst>
                  <a:path w="10170668" h="1077468">
                    <a:moveTo>
                      <a:pt x="0" y="535178"/>
                    </a:moveTo>
                    <a:cubicBezTo>
                      <a:pt x="0" y="239649"/>
                      <a:pt x="239649" y="0"/>
                      <a:pt x="535178" y="0"/>
                    </a:cubicBezTo>
                    <a:lnTo>
                      <a:pt x="9635490" y="0"/>
                    </a:lnTo>
                    <a:cubicBezTo>
                      <a:pt x="9931019" y="0"/>
                      <a:pt x="10170668" y="239649"/>
                      <a:pt x="10170668" y="535178"/>
                    </a:cubicBezTo>
                    <a:lnTo>
                      <a:pt x="10170668" y="542290"/>
                    </a:lnTo>
                    <a:cubicBezTo>
                      <a:pt x="10170668" y="837819"/>
                      <a:pt x="9931019" y="1077468"/>
                      <a:pt x="9635490" y="1077468"/>
                    </a:cubicBezTo>
                    <a:lnTo>
                      <a:pt x="535178" y="1077468"/>
                    </a:lnTo>
                    <a:cubicBezTo>
                      <a:pt x="239649" y="1077468"/>
                      <a:pt x="0" y="837819"/>
                      <a:pt x="0" y="542290"/>
                    </a:cubicBez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EC3D3FDE-6858-94ED-439D-188C7C0E72CC}"/>
                </a:ext>
              </a:extLst>
            </p:cNvPr>
            <p:cNvGrpSpPr/>
            <p:nvPr/>
          </p:nvGrpSpPr>
          <p:grpSpPr>
            <a:xfrm>
              <a:off x="983502" y="517870"/>
              <a:ext cx="1162050" cy="1162050"/>
              <a:chOff x="0" y="0"/>
              <a:chExt cx="1549400" cy="1549400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1CC19977-3EDA-3541-5B36-EF199152ADFE}"/>
                  </a:ext>
                </a:extLst>
              </p:cNvPr>
              <p:cNvSpPr/>
              <p:nvPr/>
            </p:nvSpPr>
            <p:spPr>
              <a:xfrm>
                <a:off x="0" y="0"/>
                <a:ext cx="1549400" cy="1549400"/>
              </a:xfrm>
              <a:custGeom>
                <a:avLst/>
                <a:gdLst/>
                <a:ahLst/>
                <a:cxnLst/>
                <a:rect l="l" t="t" r="r" b="b"/>
                <a:pathLst>
                  <a:path w="1549400" h="1549400">
                    <a:moveTo>
                      <a:pt x="0" y="774700"/>
                    </a:moveTo>
                    <a:cubicBezTo>
                      <a:pt x="0" y="346837"/>
                      <a:pt x="346837" y="0"/>
                      <a:pt x="774700" y="0"/>
                    </a:cubicBezTo>
                    <a:cubicBezTo>
                      <a:pt x="1202563" y="0"/>
                      <a:pt x="1549400" y="346837"/>
                      <a:pt x="1549400" y="774700"/>
                    </a:cubicBezTo>
                    <a:cubicBezTo>
                      <a:pt x="1549400" y="1202563"/>
                      <a:pt x="1202563" y="1549400"/>
                      <a:pt x="774700" y="1549400"/>
                    </a:cubicBezTo>
                    <a:cubicBezTo>
                      <a:pt x="346837" y="1549400"/>
                      <a:pt x="0" y="1202563"/>
                      <a:pt x="0" y="774700"/>
                    </a:cubicBezTo>
                    <a:close/>
                  </a:path>
                </a:pathLst>
              </a:custGeom>
              <a:solidFill>
                <a:srgbClr val="99FF3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75B31E17-258D-46A0-F866-9C199D0D4531}"/>
                </a:ext>
              </a:extLst>
            </p:cNvPr>
            <p:cNvSpPr txBox="1"/>
            <p:nvPr/>
          </p:nvSpPr>
          <p:spPr>
            <a:xfrm>
              <a:off x="2427492" y="744565"/>
              <a:ext cx="7879700" cy="551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Arimo"/>
                </a:rPr>
                <a:t>Objectives</a:t>
              </a:r>
            </a:p>
          </p:txBody>
        </p:sp>
      </p:grpSp>
      <p:sp>
        <p:nvSpPr>
          <p:cNvPr id="15" name="TextBox 55">
            <a:extLst>
              <a:ext uri="{FF2B5EF4-FFF2-40B4-BE49-F238E27FC236}">
                <a16:creationId xmlns:a16="http://schemas.microsoft.com/office/drawing/2014/main" id="{C84FAC8D-CE37-2623-7473-217F4C0626A7}"/>
              </a:ext>
            </a:extLst>
          </p:cNvPr>
          <p:cNvSpPr txBox="1"/>
          <p:nvPr/>
        </p:nvSpPr>
        <p:spPr>
          <a:xfrm>
            <a:off x="17273654" y="9600402"/>
            <a:ext cx="122061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860A506F-9918-6285-40AF-3EF8031DE624}"/>
              </a:ext>
            </a:extLst>
          </p:cNvPr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77876B-C3E1-8887-F065-97FAB4F5A5D0}"/>
              </a:ext>
            </a:extLst>
          </p:cNvPr>
          <p:cNvSpPr txBox="1"/>
          <p:nvPr/>
        </p:nvSpPr>
        <p:spPr>
          <a:xfrm>
            <a:off x="2590800" y="2095500"/>
            <a:ext cx="131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14768" y="1823662"/>
            <a:ext cx="15340952" cy="580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 WhatsApp chat data and preprocess it for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insights such as message count, word count, media shared, links shared, and emoji usage.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classify messages into 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Positive, Negative, or Neutral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filtering by individual participants. </a:t>
            </a:r>
          </a:p>
        </p:txBody>
      </p:sp>
    </p:spTree>
    <p:extLst>
      <p:ext uri="{BB962C8B-B14F-4D97-AF65-F5344CB8AC3E}">
        <p14:creationId xmlns:p14="http://schemas.microsoft.com/office/powerpoint/2010/main" val="191863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C0BD2-3967-58F8-89DB-E1BC94F16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C55B82-62AE-2005-1EC4-70BA685E413B}"/>
              </a:ext>
            </a:extLst>
          </p:cNvPr>
          <p:cNvGrpSpPr/>
          <p:nvPr/>
        </p:nvGrpSpPr>
        <p:grpSpPr>
          <a:xfrm>
            <a:off x="533400" y="571500"/>
            <a:ext cx="9323690" cy="1162050"/>
            <a:chOff x="983502" y="517870"/>
            <a:chExt cx="9323690" cy="1162050"/>
          </a:xfrm>
        </p:grpSpPr>
        <p:grpSp>
          <p:nvGrpSpPr>
            <p:cNvPr id="3" name="Group 5">
              <a:extLst>
                <a:ext uri="{FF2B5EF4-FFF2-40B4-BE49-F238E27FC236}">
                  <a16:creationId xmlns:a16="http://schemas.microsoft.com/office/drawing/2014/main" id="{E578CEB6-62DB-7617-21CB-A28AB2B9E95E}"/>
                </a:ext>
              </a:extLst>
            </p:cNvPr>
            <p:cNvGrpSpPr/>
            <p:nvPr/>
          </p:nvGrpSpPr>
          <p:grpSpPr>
            <a:xfrm>
              <a:off x="1664870" y="676030"/>
              <a:ext cx="7627974" cy="808074"/>
              <a:chOff x="0" y="0"/>
              <a:chExt cx="10170632" cy="1077432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AE5EF2B-E59B-6EDA-812C-02A613B560C7}"/>
                  </a:ext>
                </a:extLst>
              </p:cNvPr>
              <p:cNvSpPr/>
              <p:nvPr/>
            </p:nvSpPr>
            <p:spPr>
              <a:xfrm>
                <a:off x="0" y="0"/>
                <a:ext cx="10170668" cy="1077468"/>
              </a:xfrm>
              <a:custGeom>
                <a:avLst/>
                <a:gdLst/>
                <a:ahLst/>
                <a:cxnLst/>
                <a:rect l="l" t="t" r="r" b="b"/>
                <a:pathLst>
                  <a:path w="10170668" h="1077468">
                    <a:moveTo>
                      <a:pt x="0" y="535178"/>
                    </a:moveTo>
                    <a:cubicBezTo>
                      <a:pt x="0" y="239649"/>
                      <a:pt x="239649" y="0"/>
                      <a:pt x="535178" y="0"/>
                    </a:cubicBezTo>
                    <a:lnTo>
                      <a:pt x="9635490" y="0"/>
                    </a:lnTo>
                    <a:cubicBezTo>
                      <a:pt x="9931019" y="0"/>
                      <a:pt x="10170668" y="239649"/>
                      <a:pt x="10170668" y="535178"/>
                    </a:cubicBezTo>
                    <a:lnTo>
                      <a:pt x="10170668" y="542290"/>
                    </a:lnTo>
                    <a:cubicBezTo>
                      <a:pt x="10170668" y="837819"/>
                      <a:pt x="9931019" y="1077468"/>
                      <a:pt x="9635490" y="1077468"/>
                    </a:cubicBezTo>
                    <a:lnTo>
                      <a:pt x="535178" y="1077468"/>
                    </a:lnTo>
                    <a:cubicBezTo>
                      <a:pt x="239649" y="1077468"/>
                      <a:pt x="0" y="837819"/>
                      <a:pt x="0" y="542290"/>
                    </a:cubicBez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EC3D3FDE-6858-94ED-439D-188C7C0E72CC}"/>
                </a:ext>
              </a:extLst>
            </p:cNvPr>
            <p:cNvGrpSpPr/>
            <p:nvPr/>
          </p:nvGrpSpPr>
          <p:grpSpPr>
            <a:xfrm>
              <a:off x="983502" y="517870"/>
              <a:ext cx="1162050" cy="1162050"/>
              <a:chOff x="0" y="0"/>
              <a:chExt cx="1549400" cy="1549400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1CC19977-3EDA-3541-5B36-EF199152ADFE}"/>
                  </a:ext>
                </a:extLst>
              </p:cNvPr>
              <p:cNvSpPr/>
              <p:nvPr/>
            </p:nvSpPr>
            <p:spPr>
              <a:xfrm>
                <a:off x="0" y="0"/>
                <a:ext cx="1549400" cy="1549400"/>
              </a:xfrm>
              <a:custGeom>
                <a:avLst/>
                <a:gdLst/>
                <a:ahLst/>
                <a:cxnLst/>
                <a:rect l="l" t="t" r="r" b="b"/>
                <a:pathLst>
                  <a:path w="1549400" h="1549400">
                    <a:moveTo>
                      <a:pt x="0" y="774700"/>
                    </a:moveTo>
                    <a:cubicBezTo>
                      <a:pt x="0" y="346837"/>
                      <a:pt x="346837" y="0"/>
                      <a:pt x="774700" y="0"/>
                    </a:cubicBezTo>
                    <a:cubicBezTo>
                      <a:pt x="1202563" y="0"/>
                      <a:pt x="1549400" y="346837"/>
                      <a:pt x="1549400" y="774700"/>
                    </a:cubicBezTo>
                    <a:cubicBezTo>
                      <a:pt x="1549400" y="1202563"/>
                      <a:pt x="1202563" y="1549400"/>
                      <a:pt x="774700" y="1549400"/>
                    </a:cubicBezTo>
                    <a:cubicBezTo>
                      <a:pt x="346837" y="1549400"/>
                      <a:pt x="0" y="1202563"/>
                      <a:pt x="0" y="774700"/>
                    </a:cubicBezTo>
                    <a:close/>
                  </a:path>
                </a:pathLst>
              </a:custGeom>
              <a:solidFill>
                <a:srgbClr val="99FF3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75B31E17-258D-46A0-F866-9C199D0D4531}"/>
                </a:ext>
              </a:extLst>
            </p:cNvPr>
            <p:cNvSpPr txBox="1"/>
            <p:nvPr/>
          </p:nvSpPr>
          <p:spPr>
            <a:xfrm>
              <a:off x="2427492" y="744565"/>
              <a:ext cx="7879700" cy="551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Tools &amp; Technology</a:t>
              </a:r>
              <a:endParaRPr lang="en-US" sz="3600" dirty="0">
                <a:solidFill>
                  <a:srgbClr val="000000"/>
                </a:solidFill>
                <a:latin typeface="Arimo"/>
              </a:endParaRPr>
            </a:p>
          </p:txBody>
        </p:sp>
      </p:grpSp>
      <p:sp>
        <p:nvSpPr>
          <p:cNvPr id="15" name="TextBox 55">
            <a:extLst>
              <a:ext uri="{FF2B5EF4-FFF2-40B4-BE49-F238E27FC236}">
                <a16:creationId xmlns:a16="http://schemas.microsoft.com/office/drawing/2014/main" id="{C84FAC8D-CE37-2623-7473-217F4C0626A7}"/>
              </a:ext>
            </a:extLst>
          </p:cNvPr>
          <p:cNvSpPr txBox="1"/>
          <p:nvPr/>
        </p:nvSpPr>
        <p:spPr>
          <a:xfrm>
            <a:off x="17273654" y="9600402"/>
            <a:ext cx="122061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 smtClean="0">
                <a:solidFill>
                  <a:srgbClr val="000000"/>
                </a:solidFill>
                <a:latin typeface="Arial"/>
              </a:rPr>
              <a:t>8</a:t>
            </a:r>
            <a:endParaRPr lang="en-US" sz="279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860A506F-9918-6285-40AF-3EF8031DE624}"/>
              </a:ext>
            </a:extLst>
          </p:cNvPr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77876B-C3E1-8887-F065-97FAB4F5A5D0}"/>
              </a:ext>
            </a:extLst>
          </p:cNvPr>
          <p:cNvSpPr txBox="1"/>
          <p:nvPr/>
        </p:nvSpPr>
        <p:spPr>
          <a:xfrm>
            <a:off x="2590800" y="2095500"/>
            <a:ext cx="131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7984" y="2095500"/>
            <a:ext cx="1478501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Programming Languages:</a:t>
            </a:r>
            <a:endParaRPr lang="en-US" sz="3600" dirty="0">
              <a:solidFill>
                <a:schemeClr val="accent2"/>
              </a:solidFill>
            </a:endParaRPr>
          </a:p>
          <a:p>
            <a:r>
              <a:rPr lang="en-US" sz="3600" dirty="0" smtClean="0"/>
              <a:t>Python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chemeClr val="accent2"/>
                </a:solidFill>
              </a:rPr>
              <a:t>Libraries and Frameworks:</a:t>
            </a:r>
            <a:endParaRPr lang="en-US" sz="3600" dirty="0">
              <a:solidFill>
                <a:schemeClr val="accent2"/>
              </a:solidFill>
            </a:endParaRPr>
          </a:p>
          <a:p>
            <a:pPr lvl="5"/>
            <a:endParaRPr lang="en-US" sz="3600" dirty="0" smtClean="0"/>
          </a:p>
          <a:p>
            <a:pPr lvl="5"/>
            <a:endParaRPr lang="en-US" sz="3600" dirty="0"/>
          </a:p>
          <a:p>
            <a:pPr lvl="5"/>
            <a:endParaRPr lang="en-US" sz="3600" dirty="0" smtClean="0"/>
          </a:p>
          <a:p>
            <a:pPr lvl="5"/>
            <a:endParaRPr lang="en-US" sz="3600" dirty="0"/>
          </a:p>
          <a:p>
            <a:pPr lvl="5"/>
            <a:endParaRPr lang="en-US" sz="3600" dirty="0" smtClean="0"/>
          </a:p>
          <a:p>
            <a:pPr lvl="5"/>
            <a:endParaRPr lang="en-US" sz="3600" dirty="0"/>
          </a:p>
          <a:p>
            <a:pPr lvl="5"/>
            <a:endParaRPr lang="en-US" sz="3600" dirty="0"/>
          </a:p>
          <a:p>
            <a:r>
              <a:rPr lang="en-US" sz="3600" b="1" dirty="0">
                <a:solidFill>
                  <a:schemeClr val="accent2"/>
                </a:solidFill>
              </a:rPr>
              <a:t>Machine Learning:</a:t>
            </a:r>
            <a:endParaRPr lang="en-US" sz="3600" dirty="0">
              <a:solidFill>
                <a:schemeClr val="accent2"/>
              </a:solidFill>
            </a:endParaRPr>
          </a:p>
          <a:p>
            <a:r>
              <a:rPr lang="en-US" sz="3600" dirty="0" err="1"/>
              <a:t>TextBlob</a:t>
            </a:r>
            <a:r>
              <a:rPr lang="en-US" sz="3600" dirty="0"/>
              <a:t>: </a:t>
            </a:r>
            <a:r>
              <a:rPr lang="en-US" sz="3600" dirty="0" smtClean="0"/>
              <a:t>Natural Language Processing.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10" y="3619500"/>
            <a:ext cx="2828290" cy="4869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00" y="4188916"/>
            <a:ext cx="11702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>
              <a:lnSpc>
                <a:spcPct val="200000"/>
              </a:lnSpc>
            </a:pPr>
            <a:r>
              <a:rPr lang="en-US" sz="2400" dirty="0"/>
              <a:t>For building the interactive web application.</a:t>
            </a:r>
          </a:p>
          <a:p>
            <a:pPr lvl="5">
              <a:lnSpc>
                <a:spcPct val="200000"/>
              </a:lnSpc>
            </a:pPr>
            <a:r>
              <a:rPr lang="en-US" sz="2400" dirty="0"/>
              <a:t>For data visualization (charts, </a:t>
            </a:r>
            <a:r>
              <a:rPr lang="en-US" sz="2400" dirty="0" err="1"/>
              <a:t>heatmaps</a:t>
            </a:r>
            <a:r>
              <a:rPr lang="en-US" sz="2400" dirty="0"/>
              <a:t>, etc.).</a:t>
            </a:r>
          </a:p>
          <a:p>
            <a:pPr lvl="5">
              <a:lnSpc>
                <a:spcPct val="200000"/>
              </a:lnSpc>
            </a:pPr>
            <a:r>
              <a:rPr lang="en-US" sz="2400" dirty="0"/>
              <a:t>For generating word clouds.</a:t>
            </a:r>
          </a:p>
          <a:p>
            <a:pPr lvl="5">
              <a:lnSpc>
                <a:spcPct val="200000"/>
              </a:lnSpc>
            </a:pPr>
            <a:r>
              <a:rPr lang="en-US" sz="2400" dirty="0"/>
              <a:t>For performing sentiment analysis.</a:t>
            </a:r>
          </a:p>
          <a:p>
            <a:pPr lvl="5">
              <a:lnSpc>
                <a:spcPct val="200000"/>
              </a:lnSpc>
            </a:pPr>
            <a:r>
              <a:rPr lang="en-US" sz="2400" dirty="0"/>
              <a:t>For data preprocessing and analysis.</a:t>
            </a:r>
          </a:p>
          <a:p>
            <a:pPr>
              <a:lnSpc>
                <a:spcPct val="2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8389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C0BD2-3967-58F8-89DB-E1BC94F16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C55B82-62AE-2005-1EC4-70BA685E413B}"/>
              </a:ext>
            </a:extLst>
          </p:cNvPr>
          <p:cNvGrpSpPr/>
          <p:nvPr/>
        </p:nvGrpSpPr>
        <p:grpSpPr>
          <a:xfrm>
            <a:off x="533400" y="571500"/>
            <a:ext cx="9323690" cy="1162050"/>
            <a:chOff x="983502" y="517870"/>
            <a:chExt cx="9323690" cy="1162050"/>
          </a:xfrm>
        </p:grpSpPr>
        <p:grpSp>
          <p:nvGrpSpPr>
            <p:cNvPr id="3" name="Group 5">
              <a:extLst>
                <a:ext uri="{FF2B5EF4-FFF2-40B4-BE49-F238E27FC236}">
                  <a16:creationId xmlns:a16="http://schemas.microsoft.com/office/drawing/2014/main" id="{E578CEB6-62DB-7617-21CB-A28AB2B9E95E}"/>
                </a:ext>
              </a:extLst>
            </p:cNvPr>
            <p:cNvGrpSpPr/>
            <p:nvPr/>
          </p:nvGrpSpPr>
          <p:grpSpPr>
            <a:xfrm>
              <a:off x="1664870" y="676030"/>
              <a:ext cx="7627974" cy="808074"/>
              <a:chOff x="0" y="0"/>
              <a:chExt cx="10170632" cy="1077432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AE5EF2B-E59B-6EDA-812C-02A613B560C7}"/>
                  </a:ext>
                </a:extLst>
              </p:cNvPr>
              <p:cNvSpPr/>
              <p:nvPr/>
            </p:nvSpPr>
            <p:spPr>
              <a:xfrm>
                <a:off x="0" y="0"/>
                <a:ext cx="10170668" cy="1077468"/>
              </a:xfrm>
              <a:custGeom>
                <a:avLst/>
                <a:gdLst/>
                <a:ahLst/>
                <a:cxnLst/>
                <a:rect l="l" t="t" r="r" b="b"/>
                <a:pathLst>
                  <a:path w="10170668" h="1077468">
                    <a:moveTo>
                      <a:pt x="0" y="535178"/>
                    </a:moveTo>
                    <a:cubicBezTo>
                      <a:pt x="0" y="239649"/>
                      <a:pt x="239649" y="0"/>
                      <a:pt x="535178" y="0"/>
                    </a:cubicBezTo>
                    <a:lnTo>
                      <a:pt x="9635490" y="0"/>
                    </a:lnTo>
                    <a:cubicBezTo>
                      <a:pt x="9931019" y="0"/>
                      <a:pt x="10170668" y="239649"/>
                      <a:pt x="10170668" y="535178"/>
                    </a:cubicBezTo>
                    <a:lnTo>
                      <a:pt x="10170668" y="542290"/>
                    </a:lnTo>
                    <a:cubicBezTo>
                      <a:pt x="10170668" y="837819"/>
                      <a:pt x="9931019" y="1077468"/>
                      <a:pt x="9635490" y="1077468"/>
                    </a:cubicBezTo>
                    <a:lnTo>
                      <a:pt x="535178" y="1077468"/>
                    </a:lnTo>
                    <a:cubicBezTo>
                      <a:pt x="239649" y="1077468"/>
                      <a:pt x="0" y="837819"/>
                      <a:pt x="0" y="542290"/>
                    </a:cubicBez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EC3D3FDE-6858-94ED-439D-188C7C0E72CC}"/>
                </a:ext>
              </a:extLst>
            </p:cNvPr>
            <p:cNvGrpSpPr/>
            <p:nvPr/>
          </p:nvGrpSpPr>
          <p:grpSpPr>
            <a:xfrm>
              <a:off x="983502" y="517870"/>
              <a:ext cx="1162050" cy="1162050"/>
              <a:chOff x="0" y="0"/>
              <a:chExt cx="1549400" cy="1549400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1CC19977-3EDA-3541-5B36-EF199152ADFE}"/>
                  </a:ext>
                </a:extLst>
              </p:cNvPr>
              <p:cNvSpPr/>
              <p:nvPr/>
            </p:nvSpPr>
            <p:spPr>
              <a:xfrm>
                <a:off x="0" y="0"/>
                <a:ext cx="1549400" cy="1549400"/>
              </a:xfrm>
              <a:custGeom>
                <a:avLst/>
                <a:gdLst/>
                <a:ahLst/>
                <a:cxnLst/>
                <a:rect l="l" t="t" r="r" b="b"/>
                <a:pathLst>
                  <a:path w="1549400" h="1549400">
                    <a:moveTo>
                      <a:pt x="0" y="774700"/>
                    </a:moveTo>
                    <a:cubicBezTo>
                      <a:pt x="0" y="346837"/>
                      <a:pt x="346837" y="0"/>
                      <a:pt x="774700" y="0"/>
                    </a:cubicBezTo>
                    <a:cubicBezTo>
                      <a:pt x="1202563" y="0"/>
                      <a:pt x="1549400" y="346837"/>
                      <a:pt x="1549400" y="774700"/>
                    </a:cubicBezTo>
                    <a:cubicBezTo>
                      <a:pt x="1549400" y="1202563"/>
                      <a:pt x="1202563" y="1549400"/>
                      <a:pt x="774700" y="1549400"/>
                    </a:cubicBezTo>
                    <a:cubicBezTo>
                      <a:pt x="346837" y="1549400"/>
                      <a:pt x="0" y="1202563"/>
                      <a:pt x="0" y="774700"/>
                    </a:cubicBezTo>
                    <a:close/>
                  </a:path>
                </a:pathLst>
              </a:custGeom>
              <a:solidFill>
                <a:srgbClr val="99FF3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75B31E17-258D-46A0-F866-9C199D0D4531}"/>
                </a:ext>
              </a:extLst>
            </p:cNvPr>
            <p:cNvSpPr txBox="1"/>
            <p:nvPr/>
          </p:nvSpPr>
          <p:spPr>
            <a:xfrm>
              <a:off x="2427492" y="804637"/>
              <a:ext cx="7879700" cy="551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Working Procedure</a:t>
              </a:r>
              <a:endParaRPr lang="en-US" sz="3600" dirty="0">
                <a:solidFill>
                  <a:srgbClr val="000000"/>
                </a:solidFill>
                <a:latin typeface="Arimo"/>
              </a:endParaRPr>
            </a:p>
          </p:txBody>
        </p:sp>
      </p:grpSp>
      <p:sp>
        <p:nvSpPr>
          <p:cNvPr id="15" name="TextBox 55">
            <a:extLst>
              <a:ext uri="{FF2B5EF4-FFF2-40B4-BE49-F238E27FC236}">
                <a16:creationId xmlns:a16="http://schemas.microsoft.com/office/drawing/2014/main" id="{C84FAC8D-CE37-2623-7473-217F4C0626A7}"/>
              </a:ext>
            </a:extLst>
          </p:cNvPr>
          <p:cNvSpPr txBox="1"/>
          <p:nvPr/>
        </p:nvSpPr>
        <p:spPr>
          <a:xfrm>
            <a:off x="17273654" y="9600402"/>
            <a:ext cx="1220618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 smtClean="0">
                <a:solidFill>
                  <a:srgbClr val="000000"/>
                </a:solidFill>
                <a:latin typeface="Arial"/>
              </a:rPr>
              <a:t>9</a:t>
            </a:r>
            <a:endParaRPr lang="en-US" sz="279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860A506F-9918-6285-40AF-3EF8031DE624}"/>
              </a:ext>
            </a:extLst>
          </p:cNvPr>
          <p:cNvSpPr/>
          <p:nvPr/>
        </p:nvSpPr>
        <p:spPr>
          <a:xfrm>
            <a:off x="16903045" y="197434"/>
            <a:ext cx="1145400" cy="1145400"/>
          </a:xfrm>
          <a:custGeom>
            <a:avLst/>
            <a:gdLst/>
            <a:ahLst/>
            <a:cxnLst/>
            <a:rect l="l" t="t" r="r" b="b"/>
            <a:pathLst>
              <a:path w="1145400" h="1145400">
                <a:moveTo>
                  <a:pt x="0" y="0"/>
                </a:moveTo>
                <a:lnTo>
                  <a:pt x="1145400" y="0"/>
                </a:lnTo>
                <a:lnTo>
                  <a:pt x="1145400" y="1145400"/>
                </a:lnTo>
                <a:lnTo>
                  <a:pt x="0" y="114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77876B-C3E1-8887-F065-97FAB4F5A5D0}"/>
              </a:ext>
            </a:extLst>
          </p:cNvPr>
          <p:cNvSpPr txBox="1"/>
          <p:nvPr/>
        </p:nvSpPr>
        <p:spPr>
          <a:xfrm>
            <a:off x="2590800" y="2095500"/>
            <a:ext cx="131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60" y="1695921"/>
            <a:ext cx="12258675" cy="7706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6800" y="7048500"/>
            <a:ext cx="2667000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 flipH="1">
            <a:off x="8686800" y="6752243"/>
            <a:ext cx="27425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Positive: Polarity &gt;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Negative: Polarity &lt;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Neutral: Polarity = 0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876800" y="3556336"/>
            <a:ext cx="41719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"Good" → Positive polarity (+0.7)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"Bad" → Negative polarity (-0.6)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"Okay" → Neutral polarity (0.0) </a:t>
            </a:r>
          </a:p>
        </p:txBody>
      </p:sp>
    </p:spTree>
    <p:extLst>
      <p:ext uri="{BB962C8B-B14F-4D97-AF65-F5344CB8AC3E}">
        <p14:creationId xmlns:p14="http://schemas.microsoft.com/office/powerpoint/2010/main" val="1357579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329</Words>
  <Application>Microsoft Office PowerPoint</Application>
  <PresentationFormat>Custom</PresentationFormat>
  <Paragraphs>108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Bold</vt:lpstr>
      <vt:lpstr>Arial</vt:lpstr>
      <vt:lpstr>Wingdings</vt:lpstr>
      <vt:lpstr>Calibri</vt:lpstr>
      <vt:lpstr>Times New Roman</vt:lpstr>
      <vt:lpstr>Open Sans Bold</vt:lpstr>
      <vt:lpstr>Arimo</vt:lpstr>
      <vt:lpstr>Arimo Bold</vt:lpstr>
      <vt:lpstr>Nunito Bold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Presentation - 213002122 - Ahshanul Haquc.pptx</dc:title>
  <dc:creator>Sabbir Tanvir</dc:creator>
  <cp:lastModifiedBy>dell</cp:lastModifiedBy>
  <cp:revision>86</cp:revision>
  <dcterms:created xsi:type="dcterms:W3CDTF">2006-08-16T00:00:00Z</dcterms:created>
  <dcterms:modified xsi:type="dcterms:W3CDTF">2024-12-23T23:46:38Z</dcterms:modified>
  <dc:identifier>DAF3mXdFnbI</dc:identifier>
</cp:coreProperties>
</file>