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5"/>
  </p:notesMasterIdLst>
  <p:sldIdLst>
    <p:sldId id="270" r:id="rId2"/>
    <p:sldId id="272" r:id="rId3"/>
    <p:sldId id="273" r:id="rId4"/>
    <p:sldId id="274" r:id="rId5"/>
    <p:sldId id="275" r:id="rId6"/>
    <p:sldId id="261" r:id="rId7"/>
    <p:sldId id="269" r:id="rId8"/>
    <p:sldId id="279" r:id="rId9"/>
    <p:sldId id="264" r:id="rId10"/>
    <p:sldId id="281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27E979-ACBF-406D-B12E-0889A7C07700}">
          <p14:sldIdLst>
            <p14:sldId id="270"/>
            <p14:sldId id="272"/>
          </p14:sldIdLst>
        </p14:section>
        <p14:section name="Раздел без заголовка" id="{5319ACBA-4FD5-4FA9-89A4-E89F66DD04D8}">
          <p14:sldIdLst>
            <p14:sldId id="273"/>
            <p14:sldId id="274"/>
            <p14:sldId id="275"/>
            <p14:sldId id="261"/>
            <p14:sldId id="269"/>
            <p14:sldId id="279"/>
            <p14:sldId id="264"/>
            <p14:sldId id="281"/>
            <p14:sldId id="266"/>
            <p14:sldId id="267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3854-12B5-4D92-BC1D-867B6A2FD2D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0D9C0-BD5E-4D88-945E-E002C0023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2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D9C0-BD5E-4D88-945E-E002C0023D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4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5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76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2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43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5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5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3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62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6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9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2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599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84" y="190516"/>
            <a:ext cx="85640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      </a:t>
            </a:r>
          </a:p>
          <a:p>
            <a:pPr algn="ctr"/>
            <a:r>
              <a:rPr lang="ru-RU" sz="4400" i="1" dirty="0" smtClean="0"/>
              <a:t>Исследовательская </a:t>
            </a:r>
            <a:r>
              <a:rPr lang="ru-RU" sz="4400" i="1" dirty="0"/>
              <a:t>работа</a:t>
            </a:r>
          </a:p>
          <a:p>
            <a:pPr algn="ctr"/>
            <a:endParaRPr lang="ru-RU" sz="4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2221839"/>
            <a:ext cx="4901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         </a:t>
            </a:r>
            <a:endParaRPr lang="ru-RU" sz="1600" dirty="0"/>
          </a:p>
          <a:p>
            <a:r>
              <a:rPr lang="ru-RU" sz="1600" dirty="0" smtClean="0"/>
              <a:t>На тему: «Дмитрий Кантемир -      молдавский писатель, политический  деятель, выдающийся учёный своего  </a:t>
            </a:r>
          </a:p>
          <a:p>
            <a:r>
              <a:rPr lang="ru-RU" sz="1600" dirty="0" smtClean="0"/>
              <a:t>времени</a:t>
            </a:r>
            <a:r>
              <a:rPr lang="ru-RU" sz="1600" dirty="0"/>
              <a:t>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789040"/>
            <a:ext cx="3711248" cy="278343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C4A67782-32A6-46EC-8FAA-004E9B5A6F89}"/>
              </a:ext>
            </a:extLst>
          </p:cNvPr>
          <p:cNvSpPr/>
          <p:nvPr/>
        </p:nvSpPr>
        <p:spPr>
          <a:xfrm>
            <a:off x="2033384" y="1513954"/>
            <a:ext cx="4900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Тема: </a:t>
            </a:r>
            <a:r>
              <a:rPr lang="ru-RU" sz="2000" dirty="0" err="1"/>
              <a:t>Димитрие</a:t>
            </a:r>
            <a:r>
              <a:rPr lang="ru-RU" sz="2000" dirty="0"/>
              <a:t> </a:t>
            </a:r>
            <a:r>
              <a:rPr lang="ru-RU" sz="2000" dirty="0" err="1" smtClean="0"/>
              <a:t>Контемир</a:t>
            </a:r>
            <a:r>
              <a:rPr lang="ru-RU" sz="2000" dirty="0" smtClean="0"/>
              <a:t> ом </a:t>
            </a:r>
            <a:r>
              <a:rPr lang="ru-RU" sz="2000" dirty="0"/>
              <a:t>де </a:t>
            </a:r>
            <a:r>
              <a:rPr lang="ru-RU" sz="2000" dirty="0" err="1"/>
              <a:t>стат</a:t>
            </a:r>
            <a:r>
              <a:rPr lang="ru-RU" sz="2000" dirty="0"/>
              <a:t> ши </a:t>
            </a:r>
            <a:r>
              <a:rPr lang="ru-RU" sz="2000" dirty="0" err="1"/>
              <a:t>савант</a:t>
            </a:r>
            <a:r>
              <a:rPr lang="ru-RU" sz="2000" dirty="0"/>
              <a:t> де маре </a:t>
            </a:r>
            <a:r>
              <a:rPr lang="ru-RU" sz="2000" dirty="0" err="1"/>
              <a:t>ренуме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7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46974" y="404114"/>
            <a:ext cx="6624737" cy="2880320"/>
          </a:xfrm>
        </p:spPr>
        <p:txBody>
          <a:bodyPr/>
          <a:lstStyle/>
          <a:p>
            <a:r>
              <a:rPr lang="ru-RU" sz="1800" dirty="0" smtClean="0"/>
              <a:t>Ла 12 </a:t>
            </a:r>
            <a:r>
              <a:rPr lang="ru-RU" sz="1800" dirty="0" err="1" smtClean="0"/>
              <a:t>ноембрие</a:t>
            </a:r>
            <a:r>
              <a:rPr lang="ru-RU" sz="1800" dirty="0" smtClean="0"/>
              <a:t> 2017 </a:t>
            </a:r>
            <a:r>
              <a:rPr lang="ru-RU" sz="1800" dirty="0" err="1"/>
              <a:t>ын</a:t>
            </a:r>
            <a:r>
              <a:rPr lang="ru-RU" sz="1800" dirty="0"/>
              <a:t> </a:t>
            </a:r>
            <a:r>
              <a:rPr lang="ru-RU" sz="1800" dirty="0"/>
              <a:t>Москва а </a:t>
            </a:r>
            <a:r>
              <a:rPr lang="ru-RU" sz="1800" dirty="0" err="1"/>
              <a:t>фост</a:t>
            </a:r>
            <a:r>
              <a:rPr lang="ru-RU" sz="1800" dirty="0"/>
              <a:t> </a:t>
            </a:r>
            <a:r>
              <a:rPr lang="ru-RU" sz="1800" dirty="0" err="1"/>
              <a:t>инаугурат</a:t>
            </a:r>
            <a:r>
              <a:rPr lang="ru-RU" sz="1800" dirty="0"/>
              <a:t> </a:t>
            </a:r>
            <a:r>
              <a:rPr lang="ru-RU" sz="1800" dirty="0" err="1"/>
              <a:t>монументул</a:t>
            </a:r>
            <a:r>
              <a:rPr lang="ru-RU" sz="1800" dirty="0"/>
              <a:t> </a:t>
            </a:r>
            <a:r>
              <a:rPr lang="ru-RU" sz="1800" dirty="0" err="1"/>
              <a:t>луй</a:t>
            </a:r>
            <a:r>
              <a:rPr lang="ru-RU" sz="1800" dirty="0"/>
              <a:t> </a:t>
            </a:r>
            <a:r>
              <a:rPr lang="ru-RU" sz="1800" dirty="0" err="1"/>
              <a:t>Д.Кантемир</a:t>
            </a:r>
            <a:r>
              <a:rPr lang="ru-RU" sz="1800" dirty="0"/>
              <a:t>. </a:t>
            </a:r>
            <a:r>
              <a:rPr lang="ru-RU" sz="1800" dirty="0" err="1"/>
              <a:t>Ауторий</a:t>
            </a:r>
            <a:r>
              <a:rPr lang="ru-RU" sz="1800" dirty="0"/>
              <a:t> </a:t>
            </a:r>
            <a:r>
              <a:rPr lang="ru-RU" sz="1800" dirty="0" err="1"/>
              <a:t>ачестуй</a:t>
            </a:r>
            <a:r>
              <a:rPr lang="ru-RU" sz="1800" dirty="0"/>
              <a:t> монумент де </a:t>
            </a:r>
            <a:r>
              <a:rPr lang="ru-RU" sz="1800" dirty="0" err="1"/>
              <a:t>артэ</a:t>
            </a:r>
            <a:r>
              <a:rPr lang="ru-RU" sz="1800" dirty="0"/>
              <a:t> ау </a:t>
            </a:r>
            <a:r>
              <a:rPr lang="ru-RU" sz="1800" dirty="0" err="1"/>
              <a:t>фост</a:t>
            </a:r>
            <a:r>
              <a:rPr lang="ru-RU" sz="1800" dirty="0"/>
              <a:t> </a:t>
            </a:r>
            <a:r>
              <a:rPr lang="ru-RU" sz="1800" dirty="0" err="1"/>
              <a:t>скулпторул</a:t>
            </a:r>
            <a:r>
              <a:rPr lang="ru-RU" sz="1800" dirty="0"/>
              <a:t> рус </a:t>
            </a:r>
            <a:r>
              <a:rPr lang="ru-RU" sz="1800" dirty="0" err="1"/>
              <a:t>К.Константинов</a:t>
            </a:r>
            <a:r>
              <a:rPr lang="ru-RU" sz="1800" dirty="0"/>
              <a:t> ши </a:t>
            </a:r>
            <a:r>
              <a:rPr lang="ru-RU" sz="1800" dirty="0" err="1"/>
              <a:t>архитекторул</a:t>
            </a:r>
            <a:r>
              <a:rPr lang="ru-RU" sz="1800" dirty="0"/>
              <a:t> рус Вячеслав </a:t>
            </a:r>
            <a:r>
              <a:rPr lang="ru-RU" sz="1800" dirty="0" err="1"/>
              <a:t>Бухаев</a:t>
            </a:r>
            <a:r>
              <a:rPr lang="ru-RU" sz="1800" dirty="0"/>
              <a:t>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375274" y="1758395"/>
            <a:ext cx="6568131" cy="167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/>
              <a:t>Нумеле</a:t>
            </a:r>
            <a:r>
              <a:rPr lang="ru-RU" sz="1800" dirty="0"/>
              <a:t> </a:t>
            </a:r>
            <a:r>
              <a:rPr lang="ru-RU" sz="1800" dirty="0" err="1"/>
              <a:t>луй</a:t>
            </a:r>
            <a:r>
              <a:rPr lang="ru-RU" sz="1800" dirty="0"/>
              <a:t> Кантемир </a:t>
            </a:r>
            <a:r>
              <a:rPr lang="ru-RU" sz="1800" dirty="0" err="1"/>
              <a:t>есте</a:t>
            </a:r>
            <a:r>
              <a:rPr lang="ru-RU" sz="1800" dirty="0"/>
              <a:t> </a:t>
            </a:r>
            <a:r>
              <a:rPr lang="ru-RU" sz="1800" dirty="0" err="1"/>
              <a:t>ынвешничит</a:t>
            </a:r>
            <a:r>
              <a:rPr lang="ru-RU" sz="1800" dirty="0"/>
              <a:t> </a:t>
            </a:r>
            <a:r>
              <a:rPr lang="ru-RU" sz="1800" dirty="0" err="1"/>
              <a:t>ын</a:t>
            </a:r>
            <a:r>
              <a:rPr lang="ru-RU" sz="1800" dirty="0"/>
              <a:t> </a:t>
            </a:r>
            <a:r>
              <a:rPr lang="ru-RU" sz="1800" dirty="0" err="1"/>
              <a:t>Еуропа</a:t>
            </a:r>
            <a:r>
              <a:rPr lang="ru-RU" sz="1800" dirty="0"/>
              <a:t>, </a:t>
            </a:r>
            <a:r>
              <a:rPr lang="ru-RU" sz="1800" dirty="0" err="1"/>
              <a:t>Русия</a:t>
            </a:r>
            <a:r>
              <a:rPr lang="ru-RU" sz="1800" dirty="0"/>
              <a:t>, </a:t>
            </a:r>
            <a:r>
              <a:rPr lang="ru-RU" sz="1800" dirty="0" err="1"/>
              <a:t>Турчия</a:t>
            </a:r>
            <a:r>
              <a:rPr lang="ru-RU" sz="1800" dirty="0"/>
              <a:t>, Молдова. Кантемир а </a:t>
            </a:r>
            <a:r>
              <a:rPr lang="ru-RU" sz="1800" dirty="0" err="1"/>
              <a:t>фост</a:t>
            </a:r>
            <a:r>
              <a:rPr lang="ru-RU" sz="1800" dirty="0"/>
              <a:t> </a:t>
            </a:r>
            <a:r>
              <a:rPr lang="ru-RU" sz="1800" dirty="0" err="1"/>
              <a:t>ынскрис</a:t>
            </a:r>
            <a:r>
              <a:rPr lang="ru-RU" sz="1800" dirty="0"/>
              <a:t> </a:t>
            </a:r>
            <a:r>
              <a:rPr lang="ru-RU" sz="1800" dirty="0" err="1"/>
              <a:t>ын</a:t>
            </a:r>
            <a:r>
              <a:rPr lang="ru-RU" sz="1800" dirty="0"/>
              <a:t> </a:t>
            </a:r>
            <a:r>
              <a:rPr lang="ru-RU" sz="1800" dirty="0" err="1"/>
              <a:t>палмаресул</a:t>
            </a:r>
            <a:r>
              <a:rPr lang="ru-RU" sz="1800" dirty="0"/>
              <a:t> </a:t>
            </a:r>
            <a:r>
              <a:rPr lang="ru-RU" sz="1800" dirty="0" smtClean="0"/>
              <a:t>УНЕСКО</a:t>
            </a:r>
            <a:r>
              <a:rPr lang="ru-RU" sz="1800" dirty="0"/>
              <a:t>, ал </a:t>
            </a:r>
            <a:r>
              <a:rPr lang="ru-RU" sz="1800" dirty="0" err="1"/>
              <a:t>челор</a:t>
            </a:r>
            <a:r>
              <a:rPr lang="ru-RU" sz="1800" dirty="0"/>
              <a:t> 16 </a:t>
            </a:r>
            <a:r>
              <a:rPr lang="ru-RU" sz="1800" dirty="0" err="1"/>
              <a:t>оамень</a:t>
            </a:r>
            <a:r>
              <a:rPr lang="ru-RU" sz="1800" dirty="0"/>
              <a:t> де </a:t>
            </a:r>
            <a:r>
              <a:rPr lang="ru-RU" sz="1800" dirty="0" err="1"/>
              <a:t>вазэ</a:t>
            </a:r>
            <a:r>
              <a:rPr lang="ru-RU" sz="1800" dirty="0"/>
              <a:t> дин сек 17-18.</a:t>
            </a:r>
          </a:p>
        </p:txBody>
      </p:sp>
      <p:pic>
        <p:nvPicPr>
          <p:cNvPr id="5122" name="Picture 2" descr="C:\Users\Студент\Desktop\Безымянный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7791"/>
            <a:ext cx="2206339" cy="33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Студент\Desktop\Безымянный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" y="3573016"/>
            <a:ext cx="2206339" cy="30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75D13DA-BFD5-44FE-844A-90AFD6E77C94}"/>
              </a:ext>
            </a:extLst>
          </p:cNvPr>
          <p:cNvSpPr txBox="1"/>
          <p:nvPr/>
        </p:nvSpPr>
        <p:spPr>
          <a:xfrm>
            <a:off x="2409246" y="3609010"/>
            <a:ext cx="6500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 </a:t>
            </a:r>
            <a:r>
              <a:rPr lang="ru-RU" dirty="0" err="1"/>
              <a:t>нояб</a:t>
            </a:r>
            <a:r>
              <a:rPr lang="ru-RU" dirty="0"/>
              <a:t>. 2017 г. </a:t>
            </a:r>
            <a:r>
              <a:rPr lang="ru-RU" dirty="0" smtClean="0"/>
              <a:t>в</a:t>
            </a:r>
            <a:r>
              <a:rPr lang="ru-RU" dirty="0" smtClean="0"/>
              <a:t> </a:t>
            </a:r>
            <a:r>
              <a:rPr lang="ru-RU" dirty="0"/>
              <a:t>Москве состоялось официальное </a:t>
            </a:r>
            <a:r>
              <a:rPr lang="ru-RU" dirty="0" smtClean="0"/>
              <a:t>открытие </a:t>
            </a:r>
            <a:r>
              <a:rPr lang="ru-RU" dirty="0"/>
              <a:t>памятника Дмитрию Кантемиру. Авторы данного шедевра замечательные российские мастера скульптор Константин Константинов и архитектор Вячеслав Бухаев.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46E7CD5-78D5-4930-8872-AA62A6F57CAE}"/>
              </a:ext>
            </a:extLst>
          </p:cNvPr>
          <p:cNvSpPr/>
          <p:nvPr/>
        </p:nvSpPr>
        <p:spPr>
          <a:xfrm>
            <a:off x="2473045" y="5085366"/>
            <a:ext cx="650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Юнеско включила его имя в число 16 фамилий выдающихся людей своего времени.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C2AAA29B-3E08-4212-9F4C-D5BB57831BF9}"/>
              </a:ext>
            </a:extLst>
          </p:cNvPr>
          <p:cNvSpPr/>
          <p:nvPr/>
        </p:nvSpPr>
        <p:spPr>
          <a:xfrm>
            <a:off x="2442795" y="3429000"/>
            <a:ext cx="6383759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1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01"/>
            <a:ext cx="7053355" cy="4192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5615551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Бюст Дмитрия Кантемира установили на Аллее славы в Комрате 26 октября </a:t>
            </a:r>
            <a:r>
              <a:rPr lang="ru-RU" dirty="0" smtClean="0"/>
              <a:t>2013г</a:t>
            </a:r>
            <a:r>
              <a:rPr lang="ru-RU" dirty="0"/>
              <a:t>., в связи с </a:t>
            </a:r>
            <a:r>
              <a:rPr lang="ru-RU" dirty="0" smtClean="0"/>
              <a:t>340 - </a:t>
            </a:r>
            <a:r>
              <a:rPr lang="ru-RU" dirty="0" err="1"/>
              <a:t>летием</a:t>
            </a:r>
            <a:r>
              <a:rPr lang="ru-RU" dirty="0"/>
              <a:t> великого учёного.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E930404-C673-49B1-A385-E012351D8FB0}"/>
              </a:ext>
            </a:extLst>
          </p:cNvPr>
          <p:cNvSpPr txBox="1"/>
          <p:nvPr/>
        </p:nvSpPr>
        <p:spPr>
          <a:xfrm>
            <a:off x="683568" y="459390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Ла </a:t>
            </a:r>
            <a:r>
              <a:rPr lang="ru-RU" dirty="0" smtClean="0"/>
              <a:t>26 </a:t>
            </a:r>
            <a:r>
              <a:rPr lang="ru-RU" dirty="0" err="1" smtClean="0"/>
              <a:t>октомбрие</a:t>
            </a:r>
            <a:r>
              <a:rPr lang="ru-RU" dirty="0" smtClean="0"/>
              <a:t> 2013 </a:t>
            </a:r>
            <a:r>
              <a:rPr lang="ru-RU" dirty="0"/>
              <a:t>а </a:t>
            </a:r>
            <a:r>
              <a:rPr lang="ru-RU" dirty="0" err="1"/>
              <a:t>фост</a:t>
            </a:r>
            <a:r>
              <a:rPr lang="ru-RU" dirty="0"/>
              <a:t> </a:t>
            </a:r>
            <a:r>
              <a:rPr lang="ru-RU" dirty="0" err="1"/>
              <a:t>инсталат</a:t>
            </a:r>
            <a:r>
              <a:rPr lang="ru-RU" dirty="0"/>
              <a:t> </a:t>
            </a:r>
            <a:r>
              <a:rPr lang="ru-RU" dirty="0" err="1"/>
              <a:t>бустул</a:t>
            </a:r>
            <a:r>
              <a:rPr lang="ru-RU" dirty="0"/>
              <a:t> </a:t>
            </a:r>
            <a:r>
              <a:rPr lang="ru-RU" dirty="0" err="1"/>
              <a:t>луй</a:t>
            </a:r>
            <a:r>
              <a:rPr lang="ru-RU" dirty="0"/>
              <a:t> </a:t>
            </a:r>
            <a:r>
              <a:rPr lang="ru-RU" dirty="0" err="1"/>
              <a:t>Д.Кантемир</a:t>
            </a:r>
            <a:r>
              <a:rPr lang="ru-RU" dirty="0"/>
              <a:t> </a:t>
            </a:r>
            <a:r>
              <a:rPr lang="ru-RU" dirty="0" err="1"/>
              <a:t>ын</a:t>
            </a:r>
            <a:r>
              <a:rPr lang="ru-RU" dirty="0"/>
              <a:t> </a:t>
            </a:r>
            <a:r>
              <a:rPr lang="ru-RU" dirty="0" err="1"/>
              <a:t>орашул</a:t>
            </a:r>
            <a:r>
              <a:rPr lang="ru-RU" dirty="0"/>
              <a:t> Комрат, </a:t>
            </a:r>
            <a:r>
              <a:rPr lang="ru-RU" dirty="0" err="1"/>
              <a:t>ын</a:t>
            </a:r>
            <a:r>
              <a:rPr lang="ru-RU" dirty="0"/>
              <a:t> </a:t>
            </a:r>
            <a:r>
              <a:rPr lang="ru-RU" dirty="0" err="1"/>
              <a:t>легэтурэ</a:t>
            </a:r>
            <a:r>
              <a:rPr lang="ru-RU" dirty="0"/>
              <a:t> ку </a:t>
            </a:r>
            <a:r>
              <a:rPr lang="ru-RU" dirty="0" err="1"/>
              <a:t>жубилеул</a:t>
            </a:r>
            <a:r>
              <a:rPr lang="ru-RU" dirty="0"/>
              <a:t> де 340 де </a:t>
            </a:r>
            <a:r>
              <a:rPr lang="ru-RU" dirty="0" err="1"/>
              <a:t>ань</a:t>
            </a:r>
            <a:r>
              <a:rPr lang="ru-RU" dirty="0"/>
              <a:t> а </a:t>
            </a:r>
            <a:r>
              <a:rPr lang="ru-RU" dirty="0" err="1"/>
              <a:t>марелуй</a:t>
            </a:r>
            <a:r>
              <a:rPr lang="ru-RU" dirty="0"/>
              <a:t> </a:t>
            </a:r>
            <a:r>
              <a:rPr lang="ru-RU" dirty="0" err="1"/>
              <a:t>савант</a:t>
            </a:r>
            <a:r>
              <a:rPr lang="ru-RU" dirty="0"/>
              <a:t>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57A9EF81-5496-4013-BB94-082973C0FECD}"/>
              </a:ext>
            </a:extLst>
          </p:cNvPr>
          <p:cNvSpPr/>
          <p:nvPr/>
        </p:nvSpPr>
        <p:spPr>
          <a:xfrm>
            <a:off x="827584" y="5517232"/>
            <a:ext cx="6696744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933056"/>
            <a:ext cx="5421770" cy="2338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763" y="2132856"/>
            <a:ext cx="871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 </a:t>
            </a:r>
            <a:r>
              <a:rPr lang="ru-RU" sz="2200" dirty="0"/>
              <a:t>память о великом учёном в Приднестровье в 1994г введена денежная единица 100 </a:t>
            </a:r>
            <a:r>
              <a:rPr lang="ru-RU" sz="2200" dirty="0" err="1"/>
              <a:t>руб</a:t>
            </a:r>
            <a:r>
              <a:rPr lang="ru-RU" sz="2200" dirty="0"/>
              <a:t> с изображением Дмитрия Кантемира.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FA3FC8-4F63-4D90-A8C0-A4D93BE44BBF}"/>
              </a:ext>
            </a:extLst>
          </p:cNvPr>
          <p:cNvSpPr txBox="1"/>
          <p:nvPr/>
        </p:nvSpPr>
        <p:spPr>
          <a:xfrm>
            <a:off x="233762" y="752371"/>
            <a:ext cx="871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Ын</a:t>
            </a:r>
            <a:r>
              <a:rPr lang="ru-RU" sz="2200" dirty="0"/>
              <a:t> </a:t>
            </a:r>
            <a:r>
              <a:rPr lang="ru-RU" sz="2200" dirty="0" err="1"/>
              <a:t>мемория</a:t>
            </a:r>
            <a:r>
              <a:rPr lang="ru-RU" sz="2200" dirty="0"/>
              <a:t> </a:t>
            </a:r>
            <a:r>
              <a:rPr lang="ru-RU" sz="2200" dirty="0" err="1"/>
              <a:t>марелуй</a:t>
            </a:r>
            <a:r>
              <a:rPr lang="ru-RU" sz="2200" dirty="0"/>
              <a:t> </a:t>
            </a:r>
            <a:r>
              <a:rPr lang="ru-RU" sz="2200" dirty="0" err="1"/>
              <a:t>савант</a:t>
            </a:r>
            <a:r>
              <a:rPr lang="ru-RU" sz="2200" dirty="0"/>
              <a:t> </a:t>
            </a:r>
            <a:r>
              <a:rPr lang="ru-RU" sz="2200" dirty="0" err="1"/>
              <a:t>ын</a:t>
            </a:r>
            <a:r>
              <a:rPr lang="ru-RU" sz="2200" dirty="0"/>
              <a:t> </a:t>
            </a:r>
            <a:r>
              <a:rPr lang="ru-RU" sz="2200" dirty="0" err="1"/>
              <a:t>Нистрения</a:t>
            </a:r>
            <a:r>
              <a:rPr lang="ru-RU" sz="2200" dirty="0"/>
              <a:t> </a:t>
            </a:r>
            <a:r>
              <a:rPr lang="ru-RU" sz="2200" dirty="0" err="1"/>
              <a:t>ын</a:t>
            </a:r>
            <a:r>
              <a:rPr lang="ru-RU" sz="2200" dirty="0"/>
              <a:t> 1994 а </a:t>
            </a:r>
            <a:r>
              <a:rPr lang="ru-RU" sz="2200" dirty="0" err="1"/>
              <a:t>фост</a:t>
            </a:r>
            <a:r>
              <a:rPr lang="ru-RU" sz="2200" dirty="0"/>
              <a:t> </a:t>
            </a:r>
            <a:r>
              <a:rPr lang="ru-RU" sz="2200" dirty="0" err="1"/>
              <a:t>ынтродусэ</a:t>
            </a:r>
            <a:r>
              <a:rPr lang="ru-RU" sz="2200" dirty="0"/>
              <a:t> банкнота де 100 де рубле ку </a:t>
            </a:r>
            <a:r>
              <a:rPr lang="ru-RU" sz="2200" dirty="0" err="1"/>
              <a:t>портретул</a:t>
            </a:r>
            <a:r>
              <a:rPr lang="ru-RU" sz="2200" dirty="0"/>
              <a:t> </a:t>
            </a:r>
            <a:r>
              <a:rPr lang="ru-RU" sz="2200" dirty="0" err="1"/>
              <a:t>луй</a:t>
            </a:r>
            <a:r>
              <a:rPr lang="ru-RU" sz="2200" dirty="0"/>
              <a:t> </a:t>
            </a:r>
            <a:r>
              <a:rPr lang="ru-RU" sz="2200" dirty="0" err="1"/>
              <a:t>Д.Кантемир</a:t>
            </a:r>
            <a:r>
              <a:rPr lang="ru-RU" sz="2200" dirty="0"/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2E7C94BA-9827-4A1D-9149-7EB6D90A2964}"/>
              </a:ext>
            </a:extLst>
          </p:cNvPr>
          <p:cNvSpPr/>
          <p:nvPr/>
        </p:nvSpPr>
        <p:spPr>
          <a:xfrm>
            <a:off x="341775" y="1988840"/>
            <a:ext cx="8604955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спасибо за внимание НА ГОЛУБОЙ ФОН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3985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35397" y="1052736"/>
            <a:ext cx="5472608" cy="5616624"/>
          </a:xfrm>
        </p:spPr>
        <p:txBody>
          <a:bodyPr/>
          <a:lstStyle/>
          <a:p>
            <a:r>
              <a:rPr lang="ru-RU" sz="2200" dirty="0"/>
              <a:t>Кантемир! </a:t>
            </a:r>
            <a:r>
              <a:rPr lang="ru-RU" sz="2200" dirty="0" err="1"/>
              <a:t>Кувынт</a:t>
            </a:r>
            <a:r>
              <a:rPr lang="ru-RU" sz="2200" dirty="0"/>
              <a:t> </a:t>
            </a:r>
            <a:r>
              <a:rPr lang="ru-RU" sz="2200" dirty="0" err="1"/>
              <a:t>ынкрустат</a:t>
            </a:r>
            <a:r>
              <a:rPr lang="ru-RU" sz="2200" dirty="0"/>
              <a:t> </a:t>
            </a:r>
            <a:r>
              <a:rPr lang="ru-RU" sz="2200" dirty="0" err="1"/>
              <a:t>пе</a:t>
            </a:r>
            <a:r>
              <a:rPr lang="ru-RU" sz="2200" dirty="0"/>
              <a:t> </a:t>
            </a:r>
            <a:r>
              <a:rPr lang="ru-RU" sz="2200" dirty="0" err="1"/>
              <a:t>мармора</a:t>
            </a:r>
            <a:r>
              <a:rPr lang="ru-RU" sz="2200" dirty="0"/>
              <a:t> </a:t>
            </a:r>
            <a:r>
              <a:rPr lang="ru-RU" sz="2200" dirty="0" err="1"/>
              <a:t>тимпулуй</a:t>
            </a:r>
            <a:r>
              <a:rPr lang="ru-RU" sz="2200" dirty="0"/>
              <a:t>. А </a:t>
            </a:r>
            <a:r>
              <a:rPr lang="ru-RU" sz="2200" dirty="0" err="1"/>
              <a:t>апэрут</a:t>
            </a:r>
            <a:r>
              <a:rPr lang="ru-RU" sz="2200" dirty="0"/>
              <a:t> ка о </a:t>
            </a:r>
            <a:r>
              <a:rPr lang="ru-RU" sz="2200" dirty="0" err="1"/>
              <a:t>стя</a:t>
            </a:r>
            <a:r>
              <a:rPr lang="ru-RU" sz="2200" dirty="0"/>
              <a:t> </a:t>
            </a:r>
            <a:r>
              <a:rPr lang="ru-RU" sz="2200" dirty="0" err="1"/>
              <a:t>стэлучитоаре</a:t>
            </a:r>
            <a:r>
              <a:rPr lang="ru-RU" sz="2200" dirty="0"/>
              <a:t> </a:t>
            </a:r>
            <a:r>
              <a:rPr lang="ru-RU" sz="2200" dirty="0" err="1"/>
              <a:t>ын</a:t>
            </a:r>
            <a:r>
              <a:rPr lang="ru-RU" sz="2200" dirty="0"/>
              <a:t> </a:t>
            </a:r>
            <a:r>
              <a:rPr lang="ru-RU" sz="2200" dirty="0" err="1"/>
              <a:t>конштиинца</a:t>
            </a:r>
            <a:r>
              <a:rPr lang="ru-RU" sz="2200" dirty="0"/>
              <a:t> </a:t>
            </a:r>
            <a:r>
              <a:rPr lang="ru-RU" sz="2200" dirty="0" err="1"/>
              <a:t>литературий</a:t>
            </a:r>
            <a:r>
              <a:rPr lang="ru-RU" sz="2200" dirty="0"/>
              <a:t> </a:t>
            </a:r>
            <a:r>
              <a:rPr lang="ru-RU" sz="2200" dirty="0" err="1" smtClean="0"/>
              <a:t>молдовенешть</a:t>
            </a:r>
            <a:r>
              <a:rPr lang="ru-RU" sz="2200" dirty="0" smtClean="0"/>
              <a:t>  </a:t>
            </a:r>
            <a:r>
              <a:rPr lang="ru-RU" sz="2200" dirty="0"/>
              <a:t>ши универсале. </a:t>
            </a:r>
            <a:r>
              <a:rPr lang="ru-RU" sz="2200" dirty="0" err="1"/>
              <a:t>Димитрие</a:t>
            </a:r>
            <a:r>
              <a:rPr lang="ru-RU" sz="2200" dirty="0"/>
              <a:t> Кантемир </a:t>
            </a:r>
            <a:r>
              <a:rPr lang="ru-RU" sz="2200" dirty="0" err="1"/>
              <a:t>шь</a:t>
            </a:r>
            <a:r>
              <a:rPr lang="ru-RU" sz="2200" dirty="0"/>
              <a:t>-а </a:t>
            </a:r>
            <a:r>
              <a:rPr lang="ru-RU" sz="2200" dirty="0" err="1"/>
              <a:t>кучерит</a:t>
            </a:r>
            <a:r>
              <a:rPr lang="ru-RU" sz="2200" dirty="0"/>
              <a:t> </a:t>
            </a:r>
            <a:r>
              <a:rPr lang="ru-RU" sz="2200" dirty="0" err="1"/>
              <a:t>ун</a:t>
            </a:r>
            <a:r>
              <a:rPr lang="ru-RU" sz="2200" dirty="0"/>
              <a:t> </a:t>
            </a:r>
            <a:r>
              <a:rPr lang="ru-RU" sz="2200" dirty="0" err="1"/>
              <a:t>ренуме</a:t>
            </a:r>
            <a:r>
              <a:rPr lang="ru-RU" sz="2200" dirty="0"/>
              <a:t> </a:t>
            </a:r>
            <a:r>
              <a:rPr lang="ru-RU" sz="2200" dirty="0" err="1"/>
              <a:t>мондиал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200" dirty="0"/>
              <a:t>У каждого народа есть выдающиеся мыслители и государственные деятели, навечно запечатлевшиеся в его благодарной памяти.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Для </a:t>
            </a:r>
            <a:r>
              <a:rPr lang="ru-RU" sz="2200" dirty="0"/>
              <a:t>многонационального народа Молдовы такой яркой личностью прошлого </a:t>
            </a:r>
            <a:r>
              <a:rPr lang="ru-RU" sz="2200" dirty="0" smtClean="0"/>
              <a:t> является  Дмитрий</a:t>
            </a:r>
            <a:br>
              <a:rPr lang="ru-RU" sz="2200" dirty="0" smtClean="0"/>
            </a:br>
            <a:r>
              <a:rPr lang="ru-RU" sz="2200" dirty="0"/>
              <a:t> </a:t>
            </a:r>
            <a:r>
              <a:rPr lang="ru-RU" sz="2200" dirty="0" smtClean="0"/>
              <a:t>                      Кантемир 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3362325" cy="46386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18DD6377-1C6F-4BC9-982C-E6F716611D52}"/>
              </a:ext>
            </a:extLst>
          </p:cNvPr>
          <p:cNvSpPr/>
          <p:nvPr/>
        </p:nvSpPr>
        <p:spPr>
          <a:xfrm>
            <a:off x="3635896" y="3717032"/>
            <a:ext cx="51845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2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95536" y="404664"/>
            <a:ext cx="5400600" cy="3024336"/>
          </a:xfrm>
        </p:spPr>
        <p:txBody>
          <a:bodyPr/>
          <a:lstStyle/>
          <a:p>
            <a:r>
              <a:rPr lang="ru-RU" sz="1900" dirty="0" err="1"/>
              <a:t>Ын</a:t>
            </a:r>
            <a:r>
              <a:rPr lang="ru-RU" sz="1900" dirty="0"/>
              <a:t> 1685 Константин Кантемир, </a:t>
            </a:r>
            <a:r>
              <a:rPr lang="ru-RU" sz="1900" dirty="0" err="1"/>
              <a:t>татэл</a:t>
            </a:r>
            <a:r>
              <a:rPr lang="ru-RU" sz="1900" dirty="0"/>
              <a:t> </a:t>
            </a:r>
            <a:r>
              <a:rPr lang="ru-RU" sz="1900" dirty="0" err="1"/>
              <a:t>луй</a:t>
            </a:r>
            <a:r>
              <a:rPr lang="ru-RU" sz="1900" dirty="0"/>
              <a:t> </a:t>
            </a:r>
            <a:r>
              <a:rPr lang="ru-RU" sz="1900" dirty="0" err="1"/>
              <a:t>Димитрие</a:t>
            </a:r>
            <a:r>
              <a:rPr lang="ru-RU" sz="1900" dirty="0"/>
              <a:t> </a:t>
            </a:r>
            <a:r>
              <a:rPr lang="ru-RU" sz="1900" dirty="0" err="1"/>
              <a:t>девине</a:t>
            </a:r>
            <a:r>
              <a:rPr lang="ru-RU" sz="1900" dirty="0"/>
              <a:t> </a:t>
            </a:r>
            <a:r>
              <a:rPr lang="ru-RU" sz="1900" dirty="0" err="1"/>
              <a:t>домнитор</a:t>
            </a:r>
            <a:r>
              <a:rPr lang="ru-RU" sz="1900" dirty="0"/>
              <a:t> ал </a:t>
            </a:r>
            <a:r>
              <a:rPr lang="ru-RU" sz="1900" dirty="0" err="1"/>
              <a:t>Молдовей</a:t>
            </a:r>
            <a:r>
              <a:rPr lang="ru-RU" sz="1900" dirty="0"/>
              <a:t>.</a:t>
            </a:r>
            <a:br>
              <a:rPr lang="ru-RU" sz="1900" dirty="0"/>
            </a:br>
            <a:r>
              <a:rPr lang="ru-RU" sz="1900" dirty="0"/>
              <a:t>Ла </a:t>
            </a:r>
            <a:r>
              <a:rPr lang="ru-RU" sz="1900" dirty="0" err="1"/>
              <a:t>вырста</a:t>
            </a:r>
            <a:r>
              <a:rPr lang="ru-RU" sz="1900" dirty="0"/>
              <a:t> де 15 </a:t>
            </a:r>
            <a:r>
              <a:rPr lang="ru-RU" sz="1900" dirty="0" err="1"/>
              <a:t>ань</a:t>
            </a:r>
            <a:r>
              <a:rPr lang="ru-RU" sz="1900" dirty="0"/>
              <a:t> </a:t>
            </a:r>
            <a:r>
              <a:rPr lang="ru-RU" sz="1900" dirty="0" err="1"/>
              <a:t>Димитрие</a:t>
            </a:r>
            <a:r>
              <a:rPr lang="ru-RU" sz="1900" dirty="0"/>
              <a:t> е </a:t>
            </a:r>
            <a:r>
              <a:rPr lang="ru-RU" sz="1900" dirty="0" err="1"/>
              <a:t>тримис</a:t>
            </a:r>
            <a:r>
              <a:rPr lang="ru-RU" sz="1900" dirty="0"/>
              <a:t> </a:t>
            </a:r>
            <a:r>
              <a:rPr lang="ru-RU" sz="1900" dirty="0" err="1"/>
              <a:t>остатик</a:t>
            </a:r>
            <a:r>
              <a:rPr lang="ru-RU" sz="1900" dirty="0"/>
              <a:t> ла </a:t>
            </a:r>
            <a:r>
              <a:rPr lang="ru-RU" sz="1900" dirty="0" err="1"/>
              <a:t>Константинопол-гаранцие</a:t>
            </a:r>
            <a:r>
              <a:rPr lang="ru-RU" sz="1900" dirty="0"/>
              <a:t>, </a:t>
            </a:r>
            <a:r>
              <a:rPr lang="ru-RU" sz="1900" dirty="0" err="1"/>
              <a:t>кэ</a:t>
            </a:r>
            <a:r>
              <a:rPr lang="ru-RU" sz="1900" dirty="0"/>
              <a:t> </a:t>
            </a:r>
            <a:r>
              <a:rPr lang="ru-RU" sz="1900" dirty="0" err="1"/>
              <a:t>татэл</a:t>
            </a:r>
            <a:r>
              <a:rPr lang="ru-RU" sz="1900" dirty="0"/>
              <a:t> </a:t>
            </a:r>
            <a:r>
              <a:rPr lang="ru-RU" sz="1900" dirty="0" err="1"/>
              <a:t>сэу</a:t>
            </a:r>
            <a:r>
              <a:rPr lang="ru-RU" sz="1900" dirty="0"/>
              <a:t> К. Кантемир </a:t>
            </a:r>
            <a:r>
              <a:rPr lang="ru-RU" sz="1900" dirty="0" err="1"/>
              <a:t>ва</a:t>
            </a:r>
            <a:r>
              <a:rPr lang="ru-RU" sz="1900" dirty="0"/>
              <a:t> </a:t>
            </a:r>
            <a:r>
              <a:rPr lang="ru-RU" sz="1900" dirty="0" err="1"/>
              <a:t>рэмыне</a:t>
            </a:r>
            <a:r>
              <a:rPr lang="ru-RU" sz="1900" dirty="0"/>
              <a:t> </a:t>
            </a:r>
            <a:r>
              <a:rPr lang="ru-RU" sz="1900" dirty="0" err="1"/>
              <a:t>пентру</a:t>
            </a:r>
            <a:r>
              <a:rPr lang="ru-RU" sz="1900" dirty="0"/>
              <a:t> </a:t>
            </a:r>
            <a:r>
              <a:rPr lang="ru-RU" sz="1900" dirty="0" err="1"/>
              <a:t>тотдяуна</a:t>
            </a:r>
            <a:r>
              <a:rPr lang="ru-RU" sz="1900" dirty="0"/>
              <a:t> </a:t>
            </a:r>
            <a:r>
              <a:rPr lang="ru-RU" sz="1900" dirty="0" err="1"/>
              <a:t>крединчос</a:t>
            </a:r>
            <a:r>
              <a:rPr lang="ru-RU" sz="1900" dirty="0"/>
              <a:t> Порций </a:t>
            </a:r>
            <a:r>
              <a:rPr lang="ru-RU" sz="1900" dirty="0" err="1"/>
              <a:t>Отомане</a:t>
            </a:r>
            <a:r>
              <a:rPr lang="ru-RU" sz="1900" dirty="0"/>
              <a:t>.</a:t>
            </a:r>
            <a:br>
              <a:rPr lang="ru-RU" sz="1900" dirty="0"/>
            </a:br>
            <a:r>
              <a:rPr lang="ru-RU" sz="1900" dirty="0" err="1"/>
              <a:t>Димитрие</a:t>
            </a:r>
            <a:r>
              <a:rPr lang="ru-RU" sz="1900" dirty="0"/>
              <a:t> с-а </a:t>
            </a:r>
            <a:r>
              <a:rPr lang="ru-RU" sz="1900" dirty="0" err="1"/>
              <a:t>афлат</a:t>
            </a:r>
            <a:r>
              <a:rPr lang="ru-RU" sz="1900" dirty="0"/>
              <a:t> ла </a:t>
            </a:r>
            <a:r>
              <a:rPr lang="ru-RU" sz="1900" dirty="0" err="1" smtClean="0"/>
              <a:t>Константинопол</a:t>
            </a:r>
            <a:r>
              <a:rPr lang="ru-RU" sz="1900" dirty="0" smtClean="0"/>
              <a:t> </a:t>
            </a:r>
            <a:r>
              <a:rPr lang="ru-RU" sz="1900" dirty="0"/>
              <a:t>22 де </a:t>
            </a:r>
            <a:r>
              <a:rPr lang="ru-RU" sz="1900" dirty="0" err="1"/>
              <a:t>ань</a:t>
            </a:r>
            <a:r>
              <a:rPr lang="ru-RU" sz="1900" dirty="0" smtClean="0"/>
              <a:t>.</a:t>
            </a:r>
            <a:r>
              <a:rPr lang="ru-RU" sz="1900" dirty="0"/>
              <a:t/>
            </a:r>
            <a:br>
              <a:rPr lang="ru-RU" sz="1900" dirty="0"/>
            </a:br>
            <a:r>
              <a:rPr lang="ru-RU" sz="1600" dirty="0"/>
              <a:t> 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103952" y="3305414"/>
            <a:ext cx="5040048" cy="2935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В 1685 году его отец Константин стал Господарем Молдавии.</a:t>
            </a:r>
          </a:p>
          <a:p>
            <a:pPr marL="0" indent="0">
              <a:buNone/>
            </a:pPr>
            <a:r>
              <a:rPr lang="ru-RU" sz="1900" dirty="0"/>
              <a:t>В </a:t>
            </a:r>
            <a:r>
              <a:rPr lang="ru-RU" sz="1900" dirty="0" smtClean="0"/>
              <a:t>15 лет </a:t>
            </a:r>
            <a:r>
              <a:rPr lang="ru-RU" sz="1900" dirty="0"/>
              <a:t>Дмитрий покинул отчий дом и отправился в Стамбул, где сменил своего старшего брата Антиоха в качестве заложника. Высокородные заложники в столице Османской империи были гарантией верности господаря султану. </a:t>
            </a:r>
            <a:r>
              <a:rPr lang="ru-RU" sz="1900" dirty="0" smtClean="0"/>
              <a:t>В качестве заложника </a:t>
            </a:r>
            <a:r>
              <a:rPr lang="ru-RU" sz="1900" dirty="0"/>
              <a:t>он жил в </a:t>
            </a:r>
            <a:r>
              <a:rPr lang="ru-RU" sz="1900" dirty="0" smtClean="0"/>
              <a:t>Константинополе  22 года.</a:t>
            </a:r>
            <a:endParaRPr lang="ru-RU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12" y="3429000"/>
            <a:ext cx="331727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Студент\Desktop\Безымянный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255933" cy="290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8224" y="1916832"/>
            <a:ext cx="1815962" cy="6771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0175" y="620688"/>
            <a:ext cx="5040560" cy="275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 smtClean="0"/>
              <a:t>Ла 26 </a:t>
            </a:r>
            <a:r>
              <a:rPr lang="ru-RU" sz="1900" dirty="0" err="1" smtClean="0"/>
              <a:t>ноембрие</a:t>
            </a:r>
            <a:r>
              <a:rPr lang="ru-RU" sz="1900" dirty="0"/>
              <a:t> </a:t>
            </a:r>
            <a:r>
              <a:rPr lang="ru-RU" sz="1900" dirty="0" smtClean="0"/>
              <a:t>1710 </a:t>
            </a:r>
            <a:r>
              <a:rPr lang="ru-RU" sz="1900" dirty="0"/>
              <a:t>Кантемир </a:t>
            </a:r>
            <a:r>
              <a:rPr lang="ru-RU" sz="1900" dirty="0" err="1"/>
              <a:t>есте</a:t>
            </a:r>
            <a:r>
              <a:rPr lang="ru-RU" sz="1900" dirty="0"/>
              <a:t> </a:t>
            </a:r>
            <a:r>
              <a:rPr lang="ru-RU" sz="1900" dirty="0" err="1"/>
              <a:t>нумит</a:t>
            </a:r>
            <a:r>
              <a:rPr lang="ru-RU" sz="1900" dirty="0"/>
              <a:t> де </a:t>
            </a:r>
            <a:r>
              <a:rPr lang="ru-RU" sz="1900" dirty="0" err="1"/>
              <a:t>Поарта</a:t>
            </a:r>
            <a:r>
              <a:rPr lang="ru-RU" sz="1900" dirty="0"/>
              <a:t> </a:t>
            </a:r>
            <a:r>
              <a:rPr lang="ru-RU" sz="1900" dirty="0" err="1"/>
              <a:t>Отоманэ</a:t>
            </a:r>
            <a:r>
              <a:rPr lang="ru-RU" sz="1900" dirty="0"/>
              <a:t> </a:t>
            </a:r>
            <a:r>
              <a:rPr lang="ru-RU" sz="1900" dirty="0" err="1"/>
              <a:t>домнитор</a:t>
            </a:r>
            <a:r>
              <a:rPr lang="ru-RU" sz="1900" dirty="0"/>
              <a:t> ал </a:t>
            </a:r>
            <a:r>
              <a:rPr lang="ru-RU" sz="1900" dirty="0" err="1"/>
              <a:t>Молдовей</a:t>
            </a:r>
            <a:r>
              <a:rPr lang="ru-RU" sz="1900" dirty="0"/>
              <a:t>. </a:t>
            </a:r>
            <a:r>
              <a:rPr lang="ru-RU" sz="1900" dirty="0" err="1"/>
              <a:t>Домниторул</a:t>
            </a:r>
            <a:r>
              <a:rPr lang="ru-RU" sz="1900" dirty="0"/>
              <a:t> </a:t>
            </a:r>
            <a:r>
              <a:rPr lang="ru-RU" sz="1900" dirty="0" err="1"/>
              <a:t>сосеште</a:t>
            </a:r>
            <a:r>
              <a:rPr lang="ru-RU" sz="1900" dirty="0"/>
              <a:t> </a:t>
            </a:r>
            <a:r>
              <a:rPr lang="ru-RU" sz="1900" dirty="0" err="1"/>
              <a:t>ын</a:t>
            </a:r>
            <a:r>
              <a:rPr lang="ru-RU" sz="1900" dirty="0"/>
              <a:t> капитала </a:t>
            </a:r>
            <a:r>
              <a:rPr lang="ru-RU" sz="1900" dirty="0" err="1"/>
              <a:t>Молдовей</a:t>
            </a:r>
            <a:r>
              <a:rPr lang="ru-RU" sz="1900" dirty="0"/>
              <a:t> (</a:t>
            </a:r>
            <a:r>
              <a:rPr lang="ru-RU" sz="1900" dirty="0" err="1" smtClean="0"/>
              <a:t>Яшь</a:t>
            </a:r>
            <a:r>
              <a:rPr lang="ru-RU" sz="1900" dirty="0" smtClean="0"/>
              <a:t>) ла 10 </a:t>
            </a:r>
            <a:r>
              <a:rPr lang="ru-RU" sz="1900" dirty="0" err="1" smtClean="0"/>
              <a:t>дечембрие</a:t>
            </a:r>
            <a:r>
              <a:rPr lang="ru-RU" sz="1900" dirty="0" smtClean="0"/>
              <a:t> 1710. </a:t>
            </a:r>
          </a:p>
          <a:p>
            <a:pPr marL="0" indent="0">
              <a:buNone/>
            </a:pPr>
            <a:r>
              <a:rPr lang="ru-RU" sz="1900" dirty="0" err="1" smtClean="0"/>
              <a:t>Ажунгынд</a:t>
            </a:r>
            <a:r>
              <a:rPr lang="ru-RU" sz="1900" dirty="0" smtClean="0"/>
              <a:t> </a:t>
            </a:r>
            <a:r>
              <a:rPr lang="ru-RU" sz="1900" dirty="0" err="1" smtClean="0"/>
              <a:t>домнитор</a:t>
            </a:r>
            <a:r>
              <a:rPr lang="ru-RU" sz="1900" dirty="0" smtClean="0"/>
              <a:t> Кантемир </a:t>
            </a:r>
            <a:r>
              <a:rPr lang="ru-RU" sz="1900" dirty="0" err="1" smtClean="0"/>
              <a:t>промовязэ</a:t>
            </a:r>
            <a:r>
              <a:rPr lang="ru-RU" sz="1900" dirty="0" smtClean="0"/>
              <a:t> идей </a:t>
            </a:r>
            <a:r>
              <a:rPr lang="ru-RU" sz="1900" dirty="0" err="1" smtClean="0"/>
              <a:t>илуминисте</a:t>
            </a:r>
            <a:r>
              <a:rPr lang="ru-RU" sz="1900" dirty="0" smtClean="0"/>
              <a:t> </a:t>
            </a:r>
            <a:r>
              <a:rPr lang="ru-RU" sz="1900" dirty="0" err="1" smtClean="0"/>
              <a:t>деспре</a:t>
            </a:r>
            <a:r>
              <a:rPr lang="ru-RU" sz="1900" dirty="0" smtClean="0"/>
              <a:t> </a:t>
            </a:r>
            <a:r>
              <a:rPr lang="ru-RU" sz="1900" dirty="0" err="1" smtClean="0"/>
              <a:t>гувернаря</a:t>
            </a:r>
            <a:r>
              <a:rPr lang="ru-RU" sz="1900" dirty="0" smtClean="0"/>
              <a:t> </a:t>
            </a:r>
            <a:r>
              <a:rPr lang="ru-RU" sz="1900" dirty="0" err="1" smtClean="0"/>
              <a:t>цэрий</a:t>
            </a:r>
            <a:r>
              <a:rPr lang="ru-RU" sz="1900" dirty="0" smtClean="0"/>
              <a:t> ши </a:t>
            </a:r>
            <a:r>
              <a:rPr lang="ru-RU" sz="1900" dirty="0" err="1" smtClean="0"/>
              <a:t>попорулуй</a:t>
            </a:r>
            <a:r>
              <a:rPr lang="ru-RU" sz="1900" dirty="0" smtClean="0"/>
              <a:t>.</a:t>
            </a:r>
            <a:endParaRPr lang="ru-RU" sz="1900" dirty="0"/>
          </a:p>
        </p:txBody>
      </p:sp>
      <p:pic>
        <p:nvPicPr>
          <p:cNvPr id="2050" name="Picture 2" descr="C:\Users\Студент\Desktop\Безымянный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09764"/>
            <a:ext cx="33623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9FEE3B-1138-4AF8-B78E-A74020803097}"/>
              </a:ext>
            </a:extLst>
          </p:cNvPr>
          <p:cNvSpPr txBox="1"/>
          <p:nvPr/>
        </p:nvSpPr>
        <p:spPr>
          <a:xfrm>
            <a:off x="273570" y="3645024"/>
            <a:ext cx="487449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23 </a:t>
            </a:r>
            <a:r>
              <a:rPr lang="ru-RU" sz="1900" dirty="0" smtClean="0"/>
              <a:t>НОЯБРЯ 1710 </a:t>
            </a:r>
            <a:r>
              <a:rPr lang="ru-RU" sz="1900" dirty="0"/>
              <a:t>года, состоялась церемония возведения Д. Кантемира на престол. 10 декабря он прибыл в столицу Молдовы </a:t>
            </a:r>
            <a:r>
              <a:rPr lang="ru-RU" sz="1900" dirty="0" smtClean="0"/>
              <a:t>- Яссы.</a:t>
            </a:r>
          </a:p>
          <a:p>
            <a:endParaRPr lang="ru-RU" sz="1900" dirty="0"/>
          </a:p>
          <a:p>
            <a:r>
              <a:rPr lang="ru-RU" sz="1900" dirty="0"/>
              <a:t>С первых дней своего правления Дмитрий заботился о создании как можно более широкой опоры внутри страны.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49E4FBA9-1780-4C17-BFA6-0EE2B27977DD}"/>
              </a:ext>
            </a:extLst>
          </p:cNvPr>
          <p:cNvSpPr/>
          <p:nvPr/>
        </p:nvSpPr>
        <p:spPr>
          <a:xfrm>
            <a:off x="486450" y="3465008"/>
            <a:ext cx="4502309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3863664" cy="140053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8374" y="476671"/>
            <a:ext cx="4328082" cy="328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/>
              <a:t>Кантемир </a:t>
            </a:r>
            <a:r>
              <a:rPr lang="ru-RU" sz="1900" dirty="0" err="1"/>
              <a:t>авя</a:t>
            </a:r>
            <a:r>
              <a:rPr lang="ru-RU" sz="1900" dirty="0"/>
              <a:t> о </a:t>
            </a:r>
            <a:r>
              <a:rPr lang="ru-RU" sz="1900" dirty="0" err="1"/>
              <a:t>доринцэ</a:t>
            </a:r>
            <a:r>
              <a:rPr lang="ru-RU" sz="1900" dirty="0"/>
              <a:t> </a:t>
            </a:r>
            <a:r>
              <a:rPr lang="ru-RU" sz="1900" dirty="0" err="1"/>
              <a:t>нестэвилитэ</a:t>
            </a:r>
            <a:r>
              <a:rPr lang="ru-RU" sz="1900" dirty="0"/>
              <a:t> да а-</a:t>
            </a:r>
            <a:r>
              <a:rPr lang="ru-RU" sz="1900" dirty="0" err="1"/>
              <a:t>шь</a:t>
            </a:r>
            <a:r>
              <a:rPr lang="ru-RU" sz="1900" dirty="0"/>
              <a:t> ведя </a:t>
            </a:r>
            <a:r>
              <a:rPr lang="ru-RU" sz="1900" dirty="0" err="1"/>
              <a:t>цара</a:t>
            </a:r>
            <a:r>
              <a:rPr lang="ru-RU" sz="1900" dirty="0"/>
              <a:t> </a:t>
            </a:r>
            <a:r>
              <a:rPr lang="ru-RU" sz="1900" dirty="0" err="1"/>
              <a:t>елибератэ</a:t>
            </a:r>
            <a:r>
              <a:rPr lang="ru-RU" sz="1900" dirty="0"/>
              <a:t> де </a:t>
            </a:r>
            <a:r>
              <a:rPr lang="ru-RU" sz="1900" dirty="0" err="1"/>
              <a:t>суб</a:t>
            </a:r>
            <a:r>
              <a:rPr lang="ru-RU" sz="1900" dirty="0"/>
              <a:t> </a:t>
            </a:r>
            <a:r>
              <a:rPr lang="ru-RU" sz="1900" dirty="0" err="1"/>
              <a:t>жугул</a:t>
            </a:r>
            <a:r>
              <a:rPr lang="ru-RU" sz="1900" dirty="0"/>
              <a:t> </a:t>
            </a:r>
            <a:r>
              <a:rPr lang="ru-RU" sz="1900" dirty="0" err="1"/>
              <a:t>турческ</a:t>
            </a:r>
            <a:r>
              <a:rPr lang="ru-RU" sz="1900" dirty="0"/>
              <a:t>. Ла 13 </a:t>
            </a:r>
            <a:r>
              <a:rPr lang="ru-RU" sz="1900" dirty="0" err="1"/>
              <a:t>априлие</a:t>
            </a:r>
            <a:r>
              <a:rPr lang="ru-RU" sz="1900" dirty="0"/>
              <a:t> 1711 Кантемир а </a:t>
            </a:r>
            <a:r>
              <a:rPr lang="ru-RU" sz="1900" dirty="0" err="1"/>
              <a:t>ынкеят</a:t>
            </a:r>
            <a:r>
              <a:rPr lang="ru-RU" sz="1900" dirty="0"/>
              <a:t> ла Луцк </a:t>
            </a:r>
            <a:r>
              <a:rPr lang="ru-RU" sz="1900" dirty="0" err="1"/>
              <a:t>ун</a:t>
            </a:r>
            <a:r>
              <a:rPr lang="ru-RU" sz="1900" dirty="0"/>
              <a:t> </a:t>
            </a:r>
            <a:r>
              <a:rPr lang="ru-RU" sz="1900" dirty="0" err="1"/>
              <a:t>тратат</a:t>
            </a:r>
            <a:r>
              <a:rPr lang="ru-RU" sz="1900" dirty="0"/>
              <a:t> секрет де </a:t>
            </a:r>
            <a:r>
              <a:rPr lang="ru-RU" sz="1900" dirty="0" err="1"/>
              <a:t>алианцэ</a:t>
            </a:r>
            <a:r>
              <a:rPr lang="ru-RU" sz="1900" dirty="0"/>
              <a:t> ку </a:t>
            </a:r>
            <a:r>
              <a:rPr lang="ru-RU" sz="1900" dirty="0" err="1"/>
              <a:t>царул</a:t>
            </a:r>
            <a:r>
              <a:rPr lang="ru-RU" sz="1900" dirty="0"/>
              <a:t> </a:t>
            </a:r>
            <a:r>
              <a:rPr lang="ru-RU" sz="1900" dirty="0" err="1"/>
              <a:t>Русией</a:t>
            </a:r>
            <a:r>
              <a:rPr lang="ru-RU" sz="1900" dirty="0"/>
              <a:t> Петру</a:t>
            </a:r>
            <a:r>
              <a:rPr lang="en-US" sz="1900" dirty="0"/>
              <a:t> I</a:t>
            </a:r>
            <a:r>
              <a:rPr lang="ru-RU" sz="1900" dirty="0"/>
              <a:t>, </a:t>
            </a:r>
            <a:r>
              <a:rPr lang="ru-RU" sz="1900" dirty="0" err="1"/>
              <a:t>пентру</a:t>
            </a:r>
            <a:r>
              <a:rPr lang="ru-RU" sz="1900" dirty="0"/>
              <a:t> ка </a:t>
            </a:r>
            <a:r>
              <a:rPr lang="ru-RU" sz="1900" dirty="0" err="1"/>
              <a:t>ымпреунэ</a:t>
            </a:r>
            <a:r>
              <a:rPr lang="ru-RU" sz="1900" dirty="0"/>
              <a:t> </a:t>
            </a:r>
            <a:r>
              <a:rPr lang="ru-RU" sz="1900" dirty="0" err="1"/>
              <a:t>сэ</a:t>
            </a:r>
            <a:r>
              <a:rPr lang="ru-RU" sz="1900" dirty="0"/>
              <a:t> </a:t>
            </a:r>
            <a:r>
              <a:rPr lang="ru-RU" sz="1900" dirty="0" err="1"/>
              <a:t>лупте</a:t>
            </a:r>
            <a:r>
              <a:rPr lang="ru-RU" sz="1900" dirty="0"/>
              <a:t> </a:t>
            </a:r>
            <a:r>
              <a:rPr lang="ru-RU" sz="1900" dirty="0" err="1"/>
              <a:t>ымпотрива</a:t>
            </a:r>
            <a:r>
              <a:rPr lang="ru-RU" sz="1900" dirty="0"/>
              <a:t> инвазией </a:t>
            </a:r>
            <a:r>
              <a:rPr lang="ru-RU" sz="1900" dirty="0" err="1"/>
              <a:t>турчешть</a:t>
            </a:r>
            <a:r>
              <a:rPr lang="ru-RU" sz="1900" dirty="0"/>
              <a:t>.</a:t>
            </a:r>
          </a:p>
        </p:txBody>
      </p:sp>
      <p:pic>
        <p:nvPicPr>
          <p:cNvPr id="3074" name="Picture 2" descr="C:\Users\Студент\Desktop\Безымянный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2" y="432239"/>
            <a:ext cx="4096854" cy="576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0A4B66A-C3B8-4BFF-A5A6-4D90F635ECF6}"/>
              </a:ext>
            </a:extLst>
          </p:cNvPr>
          <p:cNvSpPr txBox="1"/>
          <p:nvPr/>
        </p:nvSpPr>
        <p:spPr>
          <a:xfrm>
            <a:off x="4348374" y="3712091"/>
            <a:ext cx="4544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Внешняя политика молдавского господаря была связана с самым </a:t>
            </a:r>
            <a:r>
              <a:rPr lang="ru-RU" dirty="0" smtClean="0"/>
              <a:t>высоким идеалом </a:t>
            </a:r>
            <a:r>
              <a:rPr lang="ru-RU" dirty="0"/>
              <a:t>его народа - освобождением страны от иностранного ига.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достижения этой цели он заключил 13 апреля 1711 г. Луцкий секретный Договор с Россией, которая становилась при Петре I великой державой.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26C8F42E-4F1A-4B95-B2FE-BE5A0FC4082F}"/>
              </a:ext>
            </a:extLst>
          </p:cNvPr>
          <p:cNvSpPr/>
          <p:nvPr/>
        </p:nvSpPr>
        <p:spPr>
          <a:xfrm>
            <a:off x="4467789" y="3558618"/>
            <a:ext cx="4096854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66782" y="3366398"/>
            <a:ext cx="41096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Турецкие представители </a:t>
            </a:r>
            <a:r>
              <a:rPr lang="ru-RU" dirty="0"/>
              <a:t>требовали выдачи Кантемира , но Пётр</a:t>
            </a:r>
            <a:r>
              <a:rPr lang="en-US" dirty="0"/>
              <a:t> I </a:t>
            </a:r>
            <a:r>
              <a:rPr lang="ru-RU" dirty="0"/>
              <a:t>отказался выдать своего союзника. Он сказал: «Я лучше уступлю туркам земли до Курска нежели </a:t>
            </a:r>
            <a:r>
              <a:rPr lang="ru-RU" dirty="0" smtClean="0"/>
              <a:t>выдам князя. Потерянное </a:t>
            </a:r>
            <a:r>
              <a:rPr lang="ru-RU" dirty="0"/>
              <a:t>оружием </a:t>
            </a:r>
            <a:r>
              <a:rPr lang="ru-RU" dirty="0" smtClean="0"/>
              <a:t>возвращается, </a:t>
            </a:r>
            <a:r>
              <a:rPr lang="ru-RU" dirty="0"/>
              <a:t>но нарушение данного слова невозвратимо. Отступить от чести – значит, перестать быть государем.»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46" y="115564"/>
            <a:ext cx="5558314" cy="31683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9A93CEE5-40DC-4FE6-85D5-3EC5FD487B3B}"/>
              </a:ext>
            </a:extLst>
          </p:cNvPr>
          <p:cNvSpPr/>
          <p:nvPr/>
        </p:nvSpPr>
        <p:spPr>
          <a:xfrm>
            <a:off x="395536" y="3341019"/>
            <a:ext cx="39050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Ын</a:t>
            </a:r>
            <a:r>
              <a:rPr lang="ru-RU" dirty="0"/>
              <a:t> </a:t>
            </a:r>
            <a:r>
              <a:rPr lang="ru-RU" dirty="0" err="1"/>
              <a:t>тимпул</a:t>
            </a:r>
            <a:r>
              <a:rPr lang="ru-RU" dirty="0"/>
              <a:t> </a:t>
            </a:r>
            <a:r>
              <a:rPr lang="ru-RU" dirty="0" err="1"/>
              <a:t>семнэрий</a:t>
            </a:r>
            <a:r>
              <a:rPr lang="ru-RU" dirty="0"/>
              <a:t> </a:t>
            </a:r>
            <a:r>
              <a:rPr lang="ru-RU" dirty="0" err="1"/>
              <a:t>трататулуй</a:t>
            </a:r>
            <a:r>
              <a:rPr lang="ru-RU" dirty="0"/>
              <a:t> де паче </a:t>
            </a:r>
            <a:r>
              <a:rPr lang="ru-RU" dirty="0" err="1"/>
              <a:t>динтре</a:t>
            </a:r>
            <a:r>
              <a:rPr lang="ru-RU" dirty="0"/>
              <a:t> </a:t>
            </a:r>
            <a:r>
              <a:rPr lang="ru-RU" dirty="0" err="1"/>
              <a:t>Русия</a:t>
            </a:r>
            <a:r>
              <a:rPr lang="ru-RU" dirty="0"/>
              <a:t> ши </a:t>
            </a:r>
            <a:r>
              <a:rPr lang="ru-RU" dirty="0" err="1"/>
              <a:t>Турчия</a:t>
            </a:r>
            <a:r>
              <a:rPr lang="ru-RU" dirty="0"/>
              <a:t> </a:t>
            </a:r>
            <a:r>
              <a:rPr lang="ru-RU" dirty="0" err="1"/>
              <a:t>визирул</a:t>
            </a:r>
            <a:r>
              <a:rPr lang="ru-RU" dirty="0"/>
              <a:t> а </a:t>
            </a:r>
            <a:r>
              <a:rPr lang="ru-RU" dirty="0" err="1"/>
              <a:t>черут</a:t>
            </a:r>
            <a:r>
              <a:rPr lang="ru-RU" dirty="0"/>
              <a:t> </a:t>
            </a:r>
            <a:r>
              <a:rPr lang="ru-RU" dirty="0" err="1"/>
              <a:t>сэ</a:t>
            </a:r>
            <a:r>
              <a:rPr lang="ru-RU" dirty="0"/>
              <a:t> </a:t>
            </a:r>
            <a:r>
              <a:rPr lang="ru-RU" dirty="0" err="1"/>
              <a:t>фие</a:t>
            </a:r>
            <a:r>
              <a:rPr lang="ru-RU" dirty="0"/>
              <a:t> </a:t>
            </a:r>
            <a:r>
              <a:rPr lang="ru-RU" dirty="0" err="1"/>
              <a:t>предат</a:t>
            </a:r>
            <a:r>
              <a:rPr lang="ru-RU" dirty="0"/>
              <a:t> Кантемир. Петру </a:t>
            </a:r>
            <a:r>
              <a:rPr lang="en-US" dirty="0"/>
              <a:t>I </a:t>
            </a:r>
            <a:r>
              <a:rPr lang="ru-RU" dirty="0" err="1"/>
              <a:t>апречиинд</a:t>
            </a:r>
            <a:r>
              <a:rPr lang="ru-RU" dirty="0"/>
              <a:t> ку </a:t>
            </a:r>
            <a:r>
              <a:rPr lang="ru-RU" dirty="0" err="1"/>
              <a:t>демнитате</a:t>
            </a:r>
            <a:r>
              <a:rPr lang="ru-RU" dirty="0"/>
              <a:t> </a:t>
            </a:r>
            <a:r>
              <a:rPr lang="ru-RU" dirty="0" err="1"/>
              <a:t>фиделитатя</a:t>
            </a:r>
            <a:r>
              <a:rPr lang="ru-RU" dirty="0"/>
              <a:t> </a:t>
            </a:r>
            <a:r>
              <a:rPr lang="ru-RU" dirty="0" err="1"/>
              <a:t>луй</a:t>
            </a:r>
            <a:r>
              <a:rPr lang="ru-RU" dirty="0"/>
              <a:t> Кантемир а </a:t>
            </a:r>
            <a:r>
              <a:rPr lang="ru-RU" dirty="0" err="1"/>
              <a:t>рэспунс</a:t>
            </a:r>
            <a:r>
              <a:rPr lang="ru-RU" dirty="0"/>
              <a:t>:</a:t>
            </a:r>
            <a:r>
              <a:rPr lang="en-US" dirty="0"/>
              <a:t>”</a:t>
            </a:r>
            <a:r>
              <a:rPr lang="ru-RU" dirty="0" err="1"/>
              <a:t>Ам</a:t>
            </a:r>
            <a:r>
              <a:rPr lang="ru-RU" dirty="0"/>
              <a:t> дат </a:t>
            </a:r>
            <a:r>
              <a:rPr lang="ru-RU" dirty="0" err="1"/>
              <a:t>кувынтул</a:t>
            </a:r>
            <a:r>
              <a:rPr lang="ru-RU" dirty="0"/>
              <a:t> </a:t>
            </a:r>
            <a:r>
              <a:rPr lang="ru-RU" dirty="0" err="1"/>
              <a:t>сэ</a:t>
            </a:r>
            <a:r>
              <a:rPr lang="ru-RU" dirty="0"/>
              <a:t>-л </a:t>
            </a:r>
            <a:r>
              <a:rPr lang="ru-RU" dirty="0" err="1" smtClean="0"/>
              <a:t>апэр</a:t>
            </a:r>
            <a:r>
              <a:rPr lang="ru-RU" dirty="0" smtClean="0"/>
              <a:t> </a:t>
            </a:r>
            <a:r>
              <a:rPr lang="ru-RU" dirty="0"/>
              <a:t>ши ну-л вой </a:t>
            </a:r>
            <a:r>
              <a:rPr lang="ru-RU" dirty="0" err="1"/>
              <a:t>скимба</a:t>
            </a:r>
            <a:r>
              <a:rPr lang="ru-RU" dirty="0"/>
              <a:t>, май </a:t>
            </a:r>
            <a:r>
              <a:rPr lang="ru-RU" dirty="0" err="1"/>
              <a:t>бине</a:t>
            </a:r>
            <a:r>
              <a:rPr lang="ru-RU" dirty="0"/>
              <a:t> вой </a:t>
            </a:r>
            <a:r>
              <a:rPr lang="ru-RU" dirty="0" err="1"/>
              <a:t>чеда</a:t>
            </a:r>
            <a:r>
              <a:rPr lang="ru-RU" dirty="0"/>
              <a:t> </a:t>
            </a:r>
            <a:r>
              <a:rPr lang="ru-RU" dirty="0" err="1"/>
              <a:t>турчилор</a:t>
            </a:r>
            <a:r>
              <a:rPr lang="ru-RU" dirty="0"/>
              <a:t> </a:t>
            </a:r>
            <a:r>
              <a:rPr lang="ru-RU" dirty="0" err="1"/>
              <a:t>пэмынтуриле</a:t>
            </a:r>
            <a:r>
              <a:rPr lang="ru-RU" dirty="0"/>
              <a:t> </a:t>
            </a:r>
            <a:r>
              <a:rPr lang="ru-RU" dirty="0" err="1"/>
              <a:t>пынэ</a:t>
            </a:r>
            <a:r>
              <a:rPr lang="ru-RU" dirty="0"/>
              <a:t> ла Курск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BC022028-3971-4C65-9792-A74BFF2FD700}"/>
              </a:ext>
            </a:extLst>
          </p:cNvPr>
          <p:cNvSpPr/>
          <p:nvPr/>
        </p:nvSpPr>
        <p:spPr>
          <a:xfrm>
            <a:off x="4300542" y="3717032"/>
            <a:ext cx="36000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83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699792" cy="28910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36865"/>
            <a:ext cx="4299666" cy="2958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088" y="5011001"/>
            <a:ext cx="4811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«Философ среди королей или король среди философов», так назвал </a:t>
            </a:r>
            <a:r>
              <a:rPr lang="ru-RU" dirty="0" smtClean="0"/>
              <a:t>Кантемира </a:t>
            </a:r>
            <a:r>
              <a:rPr lang="ru-RU" dirty="0"/>
              <a:t>создатель  и первый председатель  Берлинской академии Г. Лейбниц.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088" y="2951240"/>
            <a:ext cx="455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России по поручению Берлинской академии Д. Кантемир написал книгу «Описание Молдавии». Это наиболее известная его работа, не потерявшая своего значения и сегодня. Она неоднократно издавалась на разных языках.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0A9CBA4-4D24-4C86-8CFE-28ED104BD00C}"/>
              </a:ext>
            </a:extLst>
          </p:cNvPr>
          <p:cNvSpPr txBox="1"/>
          <p:nvPr/>
        </p:nvSpPr>
        <p:spPr>
          <a:xfrm>
            <a:off x="2915816" y="168419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Ын</a:t>
            </a:r>
            <a:r>
              <a:rPr lang="ru-RU" dirty="0"/>
              <a:t> 1714 ла </a:t>
            </a:r>
            <a:r>
              <a:rPr lang="ru-RU" dirty="0" err="1"/>
              <a:t>пропунеря</a:t>
            </a:r>
            <a:r>
              <a:rPr lang="ru-RU" dirty="0"/>
              <a:t> Академией дин Берлин </a:t>
            </a:r>
            <a:r>
              <a:rPr lang="ru-RU" dirty="0" err="1"/>
              <a:t>скрие</a:t>
            </a:r>
            <a:r>
              <a:rPr lang="ru-RU" dirty="0"/>
              <a:t> </a:t>
            </a:r>
            <a:r>
              <a:rPr lang="ru-RU" dirty="0" err="1"/>
              <a:t>ын</a:t>
            </a:r>
            <a:r>
              <a:rPr lang="ru-RU" dirty="0"/>
              <a:t> лимба </a:t>
            </a:r>
            <a:r>
              <a:rPr lang="ru-RU" dirty="0" err="1"/>
              <a:t>латинэ</a:t>
            </a:r>
            <a:r>
              <a:rPr lang="ru-RU" dirty="0"/>
              <a:t> монография </a:t>
            </a:r>
            <a:r>
              <a:rPr lang="en-US" dirty="0"/>
              <a:t>“</a:t>
            </a:r>
            <a:r>
              <a:rPr lang="ru-RU" dirty="0" err="1"/>
              <a:t>Дескриеря</a:t>
            </a:r>
            <a:r>
              <a:rPr lang="ru-RU" dirty="0"/>
              <a:t> </a:t>
            </a:r>
            <a:r>
              <a:rPr lang="ru-RU" dirty="0" err="1"/>
              <a:t>Молдовей</a:t>
            </a:r>
            <a:r>
              <a:rPr lang="en-US" dirty="0"/>
              <a:t>”.</a:t>
            </a:r>
            <a:r>
              <a:rPr lang="ru-RU" dirty="0"/>
              <a:t> </a:t>
            </a:r>
            <a:r>
              <a:rPr lang="ru-RU" dirty="0" err="1"/>
              <a:t>Лукраря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 err="1"/>
              <a:t>Дескриеря</a:t>
            </a:r>
            <a:r>
              <a:rPr lang="ru-RU" dirty="0"/>
              <a:t> </a:t>
            </a:r>
            <a:r>
              <a:rPr lang="ru-RU" dirty="0" err="1"/>
              <a:t>Молдовей</a:t>
            </a:r>
            <a:r>
              <a:rPr lang="en-US" dirty="0"/>
              <a:t>” </a:t>
            </a:r>
            <a:r>
              <a:rPr lang="ru-RU" dirty="0" err="1"/>
              <a:t>есте</a:t>
            </a:r>
            <a:r>
              <a:rPr lang="ru-RU" dirty="0"/>
              <a:t> о </a:t>
            </a:r>
            <a:r>
              <a:rPr lang="ru-RU" dirty="0" err="1"/>
              <a:t>адевэратэ</a:t>
            </a:r>
            <a:r>
              <a:rPr lang="ru-RU" dirty="0"/>
              <a:t> </a:t>
            </a:r>
            <a:r>
              <a:rPr lang="ru-RU" dirty="0" err="1"/>
              <a:t>енчиклопедие</a:t>
            </a:r>
            <a:r>
              <a:rPr lang="ru-RU" dirty="0"/>
              <a:t> а </a:t>
            </a:r>
            <a:r>
              <a:rPr lang="ru-RU" dirty="0" err="1"/>
              <a:t>цинутулуй</a:t>
            </a:r>
            <a:r>
              <a:rPr lang="ru-RU" dirty="0"/>
              <a:t> </a:t>
            </a:r>
            <a:r>
              <a:rPr lang="ru-RU" dirty="0" err="1"/>
              <a:t>молдав</a:t>
            </a:r>
            <a:r>
              <a:rPr lang="ru-RU" dirty="0"/>
              <a:t>. Опера а </a:t>
            </a:r>
            <a:r>
              <a:rPr lang="ru-RU" dirty="0" err="1"/>
              <a:t>фост</a:t>
            </a:r>
            <a:r>
              <a:rPr lang="ru-RU" dirty="0"/>
              <a:t> </a:t>
            </a:r>
            <a:r>
              <a:rPr lang="ru-RU" dirty="0" err="1"/>
              <a:t>едитатэ</a:t>
            </a:r>
            <a:r>
              <a:rPr lang="ru-RU" dirty="0"/>
              <a:t> </a:t>
            </a:r>
            <a:r>
              <a:rPr lang="ru-RU" dirty="0" err="1"/>
              <a:t>ын</a:t>
            </a:r>
            <a:r>
              <a:rPr lang="ru-RU" dirty="0"/>
              <a:t> </a:t>
            </a:r>
            <a:r>
              <a:rPr lang="ru-RU" dirty="0" err="1"/>
              <a:t>мулте</a:t>
            </a:r>
            <a:r>
              <a:rPr lang="ru-RU" dirty="0"/>
              <a:t> </a:t>
            </a:r>
            <a:r>
              <a:rPr lang="ru-RU" dirty="0" err="1"/>
              <a:t>лимбь</a:t>
            </a:r>
            <a:r>
              <a:rPr lang="ru-RU" dirty="0"/>
              <a:t> </a:t>
            </a:r>
            <a:r>
              <a:rPr lang="ru-RU" dirty="0" err="1"/>
              <a:t>стрэине</a:t>
            </a:r>
            <a:r>
              <a:rPr lang="ru-R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DBCCA4-E5B2-42A0-B0EB-F8DCBD5643A2}"/>
              </a:ext>
            </a:extLst>
          </p:cNvPr>
          <p:cNvSpPr txBox="1"/>
          <p:nvPr/>
        </p:nvSpPr>
        <p:spPr>
          <a:xfrm>
            <a:off x="2915816" y="1690769"/>
            <a:ext cx="588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 err="1"/>
              <a:t>Филозоф</a:t>
            </a:r>
            <a:r>
              <a:rPr lang="ru-RU" dirty="0"/>
              <a:t> </a:t>
            </a:r>
            <a:r>
              <a:rPr lang="ru-RU" dirty="0" err="1"/>
              <a:t>ынтре</a:t>
            </a:r>
            <a:r>
              <a:rPr lang="ru-RU" dirty="0"/>
              <a:t> режь ши реже </a:t>
            </a:r>
            <a:r>
              <a:rPr lang="ru-RU" dirty="0" err="1"/>
              <a:t>ынтре</a:t>
            </a:r>
            <a:r>
              <a:rPr lang="ru-RU" dirty="0"/>
              <a:t> </a:t>
            </a:r>
            <a:r>
              <a:rPr lang="ru-RU" dirty="0" err="1"/>
              <a:t>филозофь</a:t>
            </a:r>
            <a:r>
              <a:rPr lang="en-US" dirty="0"/>
              <a:t>”</a:t>
            </a:r>
            <a:r>
              <a:rPr lang="ru-RU" dirty="0"/>
              <a:t> л-а </a:t>
            </a:r>
            <a:r>
              <a:rPr lang="ru-RU" dirty="0" err="1"/>
              <a:t>нумит</a:t>
            </a:r>
            <a:r>
              <a:rPr lang="ru-RU" dirty="0"/>
              <a:t> </a:t>
            </a:r>
            <a:r>
              <a:rPr lang="ru-RU" dirty="0" err="1"/>
              <a:t>пе</a:t>
            </a:r>
            <a:r>
              <a:rPr lang="ru-RU" dirty="0"/>
              <a:t> Кантемир </a:t>
            </a:r>
            <a:r>
              <a:rPr lang="ru-RU" dirty="0" err="1"/>
              <a:t>фондаторул</a:t>
            </a:r>
            <a:r>
              <a:rPr lang="ru-RU" dirty="0"/>
              <a:t> ши примул </a:t>
            </a:r>
            <a:r>
              <a:rPr lang="ru-RU" dirty="0" err="1"/>
              <a:t>прешединде</a:t>
            </a:r>
            <a:r>
              <a:rPr lang="ru-RU" dirty="0"/>
              <a:t> ал Академией дин </a:t>
            </a:r>
            <a:r>
              <a:rPr lang="ru-RU" dirty="0"/>
              <a:t>Берлин Г. Лейбниц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9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95736" y="1052736"/>
            <a:ext cx="3888432" cy="288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791141" y="353159"/>
            <a:ext cx="5461377" cy="2376264"/>
          </a:xfrm>
        </p:spPr>
        <p:txBody>
          <a:bodyPr/>
          <a:lstStyle/>
          <a:p>
            <a:r>
              <a:rPr lang="ru-RU" sz="1400" dirty="0" err="1"/>
              <a:t>Ын</a:t>
            </a:r>
            <a:r>
              <a:rPr lang="ru-RU" sz="1400" dirty="0"/>
              <a:t> 1722 Кантемир </a:t>
            </a:r>
            <a:r>
              <a:rPr lang="ru-RU" sz="1400" dirty="0" err="1"/>
              <a:t>ыл</a:t>
            </a:r>
            <a:r>
              <a:rPr lang="ru-RU" sz="1400" dirty="0"/>
              <a:t> </a:t>
            </a:r>
            <a:r>
              <a:rPr lang="ru-RU" sz="1400" dirty="0" err="1"/>
              <a:t>ынсоцеште</a:t>
            </a:r>
            <a:r>
              <a:rPr lang="ru-RU" sz="1400" dirty="0"/>
              <a:t> </a:t>
            </a:r>
            <a:r>
              <a:rPr lang="ru-RU" sz="1400" dirty="0" err="1"/>
              <a:t>пе</a:t>
            </a:r>
            <a:r>
              <a:rPr lang="ru-RU" sz="1400" dirty="0"/>
              <a:t> Петру</a:t>
            </a:r>
            <a:r>
              <a:rPr lang="en-US" sz="1400" dirty="0"/>
              <a:t> I</a:t>
            </a:r>
            <a:r>
              <a:rPr lang="ru-RU" sz="1400" dirty="0"/>
              <a:t> </a:t>
            </a:r>
            <a:r>
              <a:rPr lang="ru-RU" sz="1400" dirty="0" err="1"/>
              <a:t>ын</a:t>
            </a:r>
            <a:r>
              <a:rPr lang="ru-RU" sz="1400" dirty="0"/>
              <a:t>  </a:t>
            </a:r>
            <a:r>
              <a:rPr lang="ru-RU" sz="1400" dirty="0" err="1"/>
              <a:t>експедиция</a:t>
            </a:r>
            <a:r>
              <a:rPr lang="ru-RU" sz="1400" dirty="0"/>
              <a:t>  </a:t>
            </a:r>
            <a:r>
              <a:rPr lang="ru-RU" sz="1400" dirty="0" err="1"/>
              <a:t>милитарэ</a:t>
            </a:r>
            <a:r>
              <a:rPr lang="ru-RU" sz="1400" dirty="0"/>
              <a:t> </a:t>
            </a:r>
            <a:r>
              <a:rPr lang="ru-RU" sz="1400" dirty="0" err="1"/>
              <a:t>ын</a:t>
            </a:r>
            <a:r>
              <a:rPr lang="ru-RU" sz="1400" dirty="0"/>
              <a:t> Персия, </a:t>
            </a:r>
            <a:r>
              <a:rPr lang="ru-RU" sz="1400" dirty="0" err="1"/>
              <a:t>ын</a:t>
            </a:r>
            <a:r>
              <a:rPr lang="ru-RU" sz="1400" dirty="0"/>
              <a:t> </a:t>
            </a:r>
            <a:r>
              <a:rPr lang="ru-RU" sz="1400" dirty="0" err="1"/>
              <a:t>калитате</a:t>
            </a:r>
            <a:r>
              <a:rPr lang="ru-RU" sz="1400" dirty="0"/>
              <a:t> де шеф ал </a:t>
            </a:r>
            <a:r>
              <a:rPr lang="ru-RU" sz="1400" dirty="0" err="1"/>
              <a:t>канчеларией</a:t>
            </a:r>
            <a:r>
              <a:rPr lang="ru-RU" sz="1400" dirty="0"/>
              <a:t> </a:t>
            </a:r>
            <a:r>
              <a:rPr lang="ru-RU" sz="1400" dirty="0" err="1"/>
              <a:t>ымпэрэтешть</a:t>
            </a:r>
            <a:r>
              <a:rPr lang="ru-RU" sz="1400" dirty="0"/>
              <a:t>. </a:t>
            </a:r>
            <a:r>
              <a:rPr lang="ru-RU" sz="1400" dirty="0" err="1"/>
              <a:t>Дупэ</a:t>
            </a:r>
            <a:r>
              <a:rPr lang="ru-RU" sz="1400" dirty="0"/>
              <a:t> </a:t>
            </a:r>
            <a:r>
              <a:rPr lang="ru-RU" sz="1400" dirty="0" err="1"/>
              <a:t>терминаря</a:t>
            </a:r>
            <a:r>
              <a:rPr lang="ru-RU" sz="1400" dirty="0"/>
              <a:t> </a:t>
            </a:r>
            <a:r>
              <a:rPr lang="ru-RU" sz="1400" dirty="0" err="1"/>
              <a:t>експедицией</a:t>
            </a:r>
            <a:r>
              <a:rPr lang="ru-RU" sz="1400" dirty="0"/>
              <a:t> Кантемир се </a:t>
            </a:r>
            <a:r>
              <a:rPr lang="ru-RU" sz="1400" dirty="0" err="1"/>
              <a:t>ынтоарче</a:t>
            </a:r>
            <a:r>
              <a:rPr lang="ru-RU" sz="1400" dirty="0"/>
              <a:t> ла </a:t>
            </a:r>
            <a:r>
              <a:rPr lang="ru-RU" sz="1400" dirty="0" err="1"/>
              <a:t>мошия</a:t>
            </a:r>
            <a:r>
              <a:rPr lang="ru-RU" sz="1400" dirty="0"/>
              <a:t> дин </a:t>
            </a:r>
            <a:r>
              <a:rPr lang="ru-RU" sz="1400" dirty="0" err="1"/>
              <a:t>Димитровск</a:t>
            </a:r>
            <a:r>
              <a:rPr lang="ru-RU" sz="1400" dirty="0"/>
              <a:t> , </a:t>
            </a:r>
            <a:r>
              <a:rPr lang="ru-RU" sz="1400" dirty="0" err="1"/>
              <a:t>режиуня</a:t>
            </a:r>
            <a:r>
              <a:rPr lang="ru-RU" sz="1400" dirty="0"/>
              <a:t> Харьков (</a:t>
            </a:r>
            <a:r>
              <a:rPr lang="ru-RU" sz="1400" dirty="0" err="1"/>
              <a:t>астэзь</a:t>
            </a:r>
            <a:r>
              <a:rPr lang="ru-RU" sz="1400" dirty="0"/>
              <a:t> ор. </a:t>
            </a:r>
            <a:r>
              <a:rPr lang="ru-RU" sz="1400" dirty="0" err="1"/>
              <a:t>Димитровск</a:t>
            </a:r>
            <a:r>
              <a:rPr lang="ru-RU" sz="1400" dirty="0"/>
              <a:t>, </a:t>
            </a:r>
            <a:r>
              <a:rPr lang="ru-RU" sz="1400" dirty="0" err="1"/>
              <a:t>реж</a:t>
            </a:r>
            <a:r>
              <a:rPr lang="ru-RU" sz="1400" dirty="0"/>
              <a:t>. Орлов). </a:t>
            </a:r>
            <a:r>
              <a:rPr lang="ru-RU" sz="1400" dirty="0" err="1"/>
              <a:t>Аич</a:t>
            </a:r>
            <a:r>
              <a:rPr lang="ru-RU" sz="1400" dirty="0"/>
              <a:t> </a:t>
            </a:r>
            <a:r>
              <a:rPr lang="ru-RU" sz="1400" dirty="0" err="1"/>
              <a:t>нумай</a:t>
            </a:r>
            <a:r>
              <a:rPr lang="ru-RU" sz="1400" dirty="0"/>
              <a:t> ла 50 де </a:t>
            </a:r>
            <a:r>
              <a:rPr lang="ru-RU" sz="1400" dirty="0" err="1"/>
              <a:t>ань</a:t>
            </a:r>
            <a:r>
              <a:rPr lang="ru-RU" sz="1400" dirty="0"/>
              <a:t> се </a:t>
            </a:r>
            <a:r>
              <a:rPr lang="ru-RU" sz="1400" dirty="0" err="1"/>
              <a:t>стинже</a:t>
            </a:r>
            <a:r>
              <a:rPr lang="ru-RU" sz="1400" dirty="0"/>
              <a:t> дин </a:t>
            </a:r>
            <a:r>
              <a:rPr lang="ru-RU" sz="1400" dirty="0" err="1"/>
              <a:t>вяцэ</a:t>
            </a:r>
            <a:r>
              <a:rPr lang="ru-RU" sz="1400" dirty="0"/>
              <a:t> Кантемир.(26 </a:t>
            </a:r>
            <a:r>
              <a:rPr lang="ru-RU" sz="1400" dirty="0" err="1"/>
              <a:t>аугуст</a:t>
            </a:r>
            <a:r>
              <a:rPr lang="ru-RU" sz="1400" dirty="0"/>
              <a:t> 1723).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787071" y="1916832"/>
            <a:ext cx="5461377" cy="1038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err="1"/>
              <a:t>Пе</a:t>
            </a:r>
            <a:r>
              <a:rPr lang="ru-RU" sz="1400" dirty="0"/>
              <a:t> </a:t>
            </a:r>
            <a:r>
              <a:rPr lang="ru-RU" sz="1400" dirty="0" err="1"/>
              <a:t>фронтиспичиул</a:t>
            </a:r>
            <a:r>
              <a:rPr lang="ru-RU" sz="1400" dirty="0"/>
              <a:t> </a:t>
            </a:r>
            <a:r>
              <a:rPr lang="ru-RU" sz="1400" dirty="0" err="1"/>
              <a:t>библиотечий</a:t>
            </a:r>
            <a:r>
              <a:rPr lang="ru-RU" sz="1400" dirty="0"/>
              <a:t> </a:t>
            </a:r>
            <a:r>
              <a:rPr lang="ru-RU" sz="1400" dirty="0" err="1"/>
              <a:t>чентрале</a:t>
            </a:r>
            <a:r>
              <a:rPr lang="ru-RU" sz="1400" dirty="0"/>
              <a:t> дин Парис </a:t>
            </a:r>
            <a:r>
              <a:rPr lang="ru-RU" sz="1400" dirty="0" err="1"/>
              <a:t>нумеле</a:t>
            </a:r>
            <a:r>
              <a:rPr lang="ru-RU" sz="1400" dirty="0"/>
              <a:t> </a:t>
            </a:r>
            <a:r>
              <a:rPr lang="ru-RU" sz="1400" dirty="0" err="1"/>
              <a:t>луй</a:t>
            </a:r>
            <a:r>
              <a:rPr lang="ru-RU" sz="1400" dirty="0"/>
              <a:t> </a:t>
            </a:r>
            <a:r>
              <a:rPr lang="ru-RU" sz="1400" dirty="0" err="1"/>
              <a:t>Кантимир</a:t>
            </a:r>
            <a:r>
              <a:rPr lang="ru-RU" sz="1400" dirty="0"/>
              <a:t> </a:t>
            </a:r>
            <a:r>
              <a:rPr lang="ru-RU" sz="1400" dirty="0" err="1"/>
              <a:t>есте</a:t>
            </a:r>
            <a:r>
              <a:rPr lang="ru-RU" sz="1400" dirty="0"/>
              <a:t> </a:t>
            </a:r>
            <a:r>
              <a:rPr lang="ru-RU" sz="1400" dirty="0" err="1"/>
              <a:t>сэпат</a:t>
            </a:r>
            <a:r>
              <a:rPr lang="ru-RU" sz="1400" dirty="0"/>
              <a:t> </a:t>
            </a:r>
            <a:r>
              <a:rPr lang="ru-RU" sz="1400" dirty="0" err="1"/>
              <a:t>ын</a:t>
            </a:r>
            <a:r>
              <a:rPr lang="ru-RU" sz="1400" dirty="0"/>
              <a:t> </a:t>
            </a:r>
            <a:r>
              <a:rPr lang="ru-RU" sz="1400" dirty="0" err="1"/>
              <a:t>пятрэ</a:t>
            </a:r>
            <a:r>
              <a:rPr lang="ru-RU" sz="1400" dirty="0"/>
              <a:t> </a:t>
            </a:r>
            <a:r>
              <a:rPr lang="ru-RU" sz="1400" dirty="0" err="1"/>
              <a:t>ынтре</a:t>
            </a:r>
            <a:r>
              <a:rPr lang="ru-RU" sz="1400" dirty="0"/>
              <a:t> чел ал </a:t>
            </a:r>
            <a:r>
              <a:rPr lang="ru-RU" sz="1400" dirty="0" err="1"/>
              <a:t>луй</a:t>
            </a:r>
            <a:r>
              <a:rPr lang="ru-RU" sz="1400" dirty="0"/>
              <a:t> Ньютон ши </a:t>
            </a:r>
            <a:r>
              <a:rPr lang="ru-RU" sz="1400" dirty="0" err="1"/>
              <a:t>Лайбниц</a:t>
            </a:r>
            <a:r>
              <a:rPr lang="ru-RU" sz="1400" dirty="0"/>
              <a:t>. </a:t>
            </a:r>
          </a:p>
        </p:txBody>
      </p:sp>
      <p:pic>
        <p:nvPicPr>
          <p:cNvPr id="4099" name="Picture 3" descr="C:\Users\Студент\Desktop\Безымянный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3" y="188640"/>
            <a:ext cx="35528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Студент\Desktop\Безымянный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1390"/>
            <a:ext cx="4032447" cy="31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599A7F-F51E-422F-A04B-947E1AF87CA5}"/>
              </a:ext>
            </a:extLst>
          </p:cNvPr>
          <p:cNvSpPr txBox="1"/>
          <p:nvPr/>
        </p:nvSpPr>
        <p:spPr>
          <a:xfrm>
            <a:off x="107505" y="3239462"/>
            <a:ext cx="4968552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 smtClean="0"/>
              <a:t>В 1722 году Кантемир сопровождает Петра </a:t>
            </a:r>
            <a:r>
              <a:rPr lang="en-US" sz="1350" dirty="0" smtClean="0"/>
              <a:t>I</a:t>
            </a:r>
            <a:r>
              <a:rPr lang="ru-RU" sz="1350" dirty="0" smtClean="0"/>
              <a:t> в его знаменитом Персидском походе в качестве заведующего канцелярией.</a:t>
            </a:r>
            <a:endParaRPr lang="ru-RU" sz="1350" dirty="0" smtClean="0"/>
          </a:p>
          <a:p>
            <a:r>
              <a:rPr lang="ru-RU" sz="1350" dirty="0" smtClean="0"/>
              <a:t>Вскоре после похода, </a:t>
            </a:r>
            <a:r>
              <a:rPr lang="ru-RU" sz="1350" dirty="0" smtClean="0"/>
              <a:t>в возрасте 50 лет</a:t>
            </a:r>
            <a:r>
              <a:rPr lang="ru-RU" sz="1350" dirty="0" smtClean="0"/>
              <a:t> Кантемир скончался в своем поместье </a:t>
            </a:r>
            <a:r>
              <a:rPr lang="ru-RU" sz="1350" dirty="0" err="1" smtClean="0"/>
              <a:t>Димитровка</a:t>
            </a:r>
            <a:r>
              <a:rPr lang="ru-RU" sz="1350" dirty="0" smtClean="0"/>
              <a:t> Харьковской губернии</a:t>
            </a:r>
          </a:p>
          <a:p>
            <a:r>
              <a:rPr lang="ru-RU" sz="1350" dirty="0" smtClean="0"/>
              <a:t>А вечером этого же дня в </a:t>
            </a:r>
            <a:r>
              <a:rPr lang="ru-RU" sz="1350" dirty="0" err="1" smtClean="0"/>
              <a:t>Димитровке</a:t>
            </a:r>
            <a:r>
              <a:rPr lang="ru-RU" sz="1350" dirty="0" smtClean="0"/>
              <a:t> получили диплом императора Священной Римской империи, возводящий Димитрия и его потомков в княжеский сан Священной Римской империи.</a:t>
            </a:r>
          </a:p>
          <a:p>
            <a:r>
              <a:rPr lang="ru-RU" sz="1350" dirty="0" smtClean="0"/>
              <a:t>В Париже на здании библиотеки </a:t>
            </a:r>
            <a:r>
              <a:rPr lang="ru-RU" sz="1350" dirty="0" err="1" smtClean="0"/>
              <a:t>Сент</a:t>
            </a:r>
            <a:r>
              <a:rPr lang="ru-RU" sz="1350" dirty="0" smtClean="0"/>
              <a:t> - </a:t>
            </a:r>
            <a:r>
              <a:rPr lang="ru-RU" sz="1350" dirty="0" err="1" smtClean="0"/>
              <a:t>Женевьев</a:t>
            </a:r>
            <a:r>
              <a:rPr lang="ru-RU" sz="1350" dirty="0" smtClean="0"/>
              <a:t> </a:t>
            </a:r>
            <a:r>
              <a:rPr lang="ru-RU" sz="1350" dirty="0" smtClean="0"/>
              <a:t>, </a:t>
            </a:r>
            <a:r>
              <a:rPr lang="ru-RU" sz="1350" dirty="0" smtClean="0"/>
              <a:t>рядом с именами Ньютона и Лейбница было выбито имя Дмитрия Кантемира.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9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403301" cy="31819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56992"/>
            <a:ext cx="3942444" cy="2497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3284984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Кантемир Антиох (1708-1744) </a:t>
            </a:r>
            <a:endParaRPr lang="ru-RU" dirty="0" smtClean="0"/>
          </a:p>
          <a:p>
            <a:r>
              <a:rPr lang="ru-RU" dirty="0" smtClean="0"/>
              <a:t>русский </a:t>
            </a:r>
            <a:r>
              <a:rPr lang="ru-RU" dirty="0"/>
              <a:t>сатирик, </a:t>
            </a:r>
            <a:r>
              <a:rPr lang="ru-RU" dirty="0" smtClean="0"/>
              <a:t>поэт, переводчик, </a:t>
            </a:r>
            <a:r>
              <a:rPr lang="ru-RU" dirty="0"/>
              <a:t>дипломат, младший </a:t>
            </a:r>
            <a:r>
              <a:rPr lang="ru-RU" dirty="0" smtClean="0"/>
              <a:t>сын молдавского господаря </a:t>
            </a:r>
            <a:r>
              <a:rPr lang="ru-RU" dirty="0" err="1"/>
              <a:t>Д.Кантемира</a:t>
            </a:r>
            <a:r>
              <a:rPr lang="ru-RU" dirty="0"/>
              <a:t>. Прославился Кантемир своими сатирами , защищавшими просвещение и науку.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9371" y="5805763"/>
            <a:ext cx="673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Кантемир был </a:t>
            </a:r>
            <a:r>
              <a:rPr lang="ru-RU" dirty="0" smtClean="0"/>
              <a:t>одним </a:t>
            </a:r>
            <a:r>
              <a:rPr lang="ru-RU" dirty="0"/>
              <a:t>из основоположников </a:t>
            </a:r>
            <a:r>
              <a:rPr lang="ru-RU" dirty="0" smtClean="0"/>
              <a:t>русского </a:t>
            </a:r>
          </a:p>
          <a:p>
            <a:r>
              <a:rPr lang="ru-RU" dirty="0" smtClean="0"/>
              <a:t>классицизма </a:t>
            </a:r>
            <a:r>
              <a:rPr lang="ru-RU" dirty="0"/>
              <a:t>и новой сатирической поэзии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00C6C0-9F7D-47F5-A117-69F90CA799A5}"/>
              </a:ext>
            </a:extLst>
          </p:cNvPr>
          <p:cNvSpPr txBox="1"/>
          <p:nvPr/>
        </p:nvSpPr>
        <p:spPr>
          <a:xfrm>
            <a:off x="2699792" y="260648"/>
            <a:ext cx="590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Антиох Кантемир (1708-1744) а </a:t>
            </a:r>
            <a:r>
              <a:rPr lang="ru-RU" dirty="0" err="1"/>
              <a:t>фост</a:t>
            </a:r>
            <a:r>
              <a:rPr lang="ru-RU" dirty="0"/>
              <a:t> </a:t>
            </a:r>
            <a:r>
              <a:rPr lang="ru-RU" dirty="0" smtClean="0"/>
              <a:t>сатирик  </a:t>
            </a:r>
            <a:r>
              <a:rPr lang="ru-RU" dirty="0"/>
              <a:t>рус, поет, </a:t>
            </a:r>
            <a:r>
              <a:rPr lang="ru-RU" dirty="0" err="1"/>
              <a:t>традукэтор</a:t>
            </a:r>
            <a:r>
              <a:rPr lang="ru-RU" dirty="0"/>
              <a:t> ши дипломат.</a:t>
            </a:r>
          </a:p>
          <a:p>
            <a:r>
              <a:rPr lang="ru-RU" dirty="0"/>
              <a:t>С-а </a:t>
            </a:r>
            <a:r>
              <a:rPr lang="ru-RU" dirty="0" err="1"/>
              <a:t>прослэвит</a:t>
            </a:r>
            <a:r>
              <a:rPr lang="ru-RU" dirty="0"/>
              <a:t> </a:t>
            </a:r>
            <a:r>
              <a:rPr lang="ru-RU" dirty="0" err="1"/>
              <a:t>прин</a:t>
            </a:r>
            <a:r>
              <a:rPr lang="ru-RU" dirty="0"/>
              <a:t> </a:t>
            </a:r>
            <a:r>
              <a:rPr lang="ru-RU" dirty="0" err="1"/>
              <a:t>сатириле</a:t>
            </a:r>
            <a:r>
              <a:rPr lang="ru-RU" dirty="0"/>
              <a:t> сале </a:t>
            </a:r>
            <a:r>
              <a:rPr lang="ru-RU" dirty="0" err="1"/>
              <a:t>ын</a:t>
            </a:r>
            <a:r>
              <a:rPr lang="ru-RU" dirty="0"/>
              <a:t> </a:t>
            </a:r>
            <a:r>
              <a:rPr lang="ru-RU" dirty="0" err="1"/>
              <a:t>сусцинеря</a:t>
            </a:r>
            <a:r>
              <a:rPr lang="ru-RU" dirty="0"/>
              <a:t> </a:t>
            </a:r>
            <a:r>
              <a:rPr lang="ru-RU" dirty="0" err="1"/>
              <a:t>ынвэцэмынтулуй</a:t>
            </a:r>
            <a:r>
              <a:rPr lang="ru-RU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1711F20-6812-4B5D-B7E6-5CA883B4C9D8}"/>
              </a:ext>
            </a:extLst>
          </p:cNvPr>
          <p:cNvSpPr txBox="1"/>
          <p:nvPr/>
        </p:nvSpPr>
        <p:spPr>
          <a:xfrm>
            <a:off x="2699792" y="1590984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Кантемир а </a:t>
            </a:r>
            <a:r>
              <a:rPr lang="ru-RU" dirty="0" err="1"/>
              <a:t>фост</a:t>
            </a:r>
            <a:r>
              <a:rPr lang="ru-RU" dirty="0"/>
              <a:t> </a:t>
            </a:r>
            <a:r>
              <a:rPr lang="ru-RU" dirty="0" err="1"/>
              <a:t>унул</a:t>
            </a:r>
            <a:r>
              <a:rPr lang="ru-RU" dirty="0"/>
              <a:t> дин </a:t>
            </a:r>
            <a:r>
              <a:rPr lang="ru-RU" dirty="0" err="1"/>
              <a:t>ынтемееторий</a:t>
            </a:r>
            <a:r>
              <a:rPr lang="ru-RU" dirty="0"/>
              <a:t> </a:t>
            </a:r>
            <a:r>
              <a:rPr lang="ru-RU" dirty="0" err="1"/>
              <a:t>класичизмулуй</a:t>
            </a:r>
            <a:r>
              <a:rPr lang="ru-RU" dirty="0"/>
              <a:t> рус ши а </a:t>
            </a:r>
            <a:r>
              <a:rPr lang="ru-RU" dirty="0" err="1"/>
              <a:t>поезией</a:t>
            </a:r>
            <a:r>
              <a:rPr lang="ru-RU" dirty="0"/>
              <a:t> </a:t>
            </a:r>
            <a:r>
              <a:rPr lang="ru-RU" dirty="0" err="1"/>
              <a:t>сатириче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4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0E558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570</TotalTime>
  <Words>927</Words>
  <Application>Microsoft Office PowerPoint</Application>
  <PresentationFormat>Экран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Ион</vt:lpstr>
      <vt:lpstr>Презентация PowerPoint</vt:lpstr>
      <vt:lpstr>Кантемир! Кувынт ынкрустат пе мармора тимпулуй. А апэрут ка о стя стэлучитоаре ын конштиинца литературий молдовенешть  ши универсале. Димитрие Кантемир шь-а кучерит ун ренуме мондиал.  У каждого народа есть выдающиеся мыслители и государственные деятели, навечно запечатлевшиеся в его благодарной памяти.  Для многонационального народа Молдовы такой яркой личностью прошлого  является  Дмитрий                        Кантемир </vt:lpstr>
      <vt:lpstr>Ын 1685 Константин Кантемир, татэл луй Димитрие девине домнитор ал Молдовей. Ла вырста де 15 ань Димитрие е тримис остатик ла Константинопол-гаранцие, кэ татэл сэу К. Кантемир ва рэмыне пентру тотдяуна крединчос Порций Отомане. Димитрие с-а афлат ла Константинопол 22 де ань.  </vt:lpstr>
      <vt:lpstr>Презентация PowerPoint</vt:lpstr>
      <vt:lpstr>Презентация PowerPoint</vt:lpstr>
      <vt:lpstr>Презентация PowerPoint</vt:lpstr>
      <vt:lpstr>Презентация PowerPoint</vt:lpstr>
      <vt:lpstr>Ын 1722 Кантемир ыл ынсоцеште пе Петру I ын  експедиция  милитарэ ын Персия, ын калитате де шеф ал канчеларией ымпэрэтешть. Дупэ терминаря експедицией Кантемир се ынтоарче ла мошия дин Димитровск , режиуня Харьков (астэзь ор. Димитровск, реж. Орлов). Аич нумай ла 50 де ань се стинже дин вяцэ Кантемир.(26 аугуст 1723).</vt:lpstr>
      <vt:lpstr>Презентация PowerPoint</vt:lpstr>
      <vt:lpstr>Ла 12 ноембрие 2017 ын Москва а фост инаугурат монументул луй Д.Кантемир. Ауторий ачестуй монумент де артэ ау фост скулпторул рус К.Константинов ши архитекторул рус Вячеслав Бухаев.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Kab31</dc:creator>
  <cp:lastModifiedBy>KAB35-15</cp:lastModifiedBy>
  <cp:revision>48</cp:revision>
  <dcterms:created xsi:type="dcterms:W3CDTF">2017-12-14T08:24:18Z</dcterms:created>
  <dcterms:modified xsi:type="dcterms:W3CDTF">2023-05-12T13:13:05Z</dcterms:modified>
</cp:coreProperties>
</file>