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7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0DAB-1F8B-40E2-9146-7A85BBFF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59884" y="417786"/>
            <a:ext cx="7197726" cy="24214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bn-IN" sz="2000" dirty="0"/>
              <a:t>দলিয় উপস্থাপনা</a:t>
            </a:r>
            <a:br>
              <a:rPr lang="bn-IN" dirty="0"/>
            </a:br>
            <a:r>
              <a:rPr lang="en-US" dirty="0" err="1"/>
              <a:t>বাংলাদেশের</a:t>
            </a:r>
            <a:r>
              <a:rPr lang="en-US" dirty="0"/>
              <a:t> </a:t>
            </a:r>
            <a:r>
              <a:rPr lang="en-US" dirty="0" err="1"/>
              <a:t>মুক্তিযুদ্ধ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2270-A756-4AB4-B072-078720C30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2" y="3029083"/>
            <a:ext cx="4474780" cy="3082158"/>
          </a:xfrm>
        </p:spPr>
        <p:txBody>
          <a:bodyPr>
            <a:normAutofit/>
          </a:bodyPr>
          <a:lstStyle/>
          <a:p>
            <a:r>
              <a:rPr lang="bn-IN" sz="2000" dirty="0"/>
              <a:t>উপস্থাপকঃ</a:t>
            </a:r>
          </a:p>
          <a:p>
            <a:r>
              <a:rPr lang="bn-IN" dirty="0">
                <a:latin typeface="Vrinda" panose="020B0502040204020203" pitchFamily="34" charset="0"/>
                <a:cs typeface="Vrinda" panose="020B0502040204020203" pitchFamily="34" charset="0"/>
              </a:rPr>
              <a:t>নাঈম </a:t>
            </a:r>
            <a:r>
              <a:rPr lang="en-US" dirty="0" err="1">
                <a:latin typeface="Vrinda" panose="020B0502040204020203" pitchFamily="34" charset="0"/>
                <a:cs typeface="Vrinda" panose="020B0502040204020203" pitchFamily="34" charset="0"/>
              </a:rPr>
              <a:t>ইস</a:t>
            </a:r>
            <a:r>
              <a:rPr lang="as-IN" dirty="0">
                <a:latin typeface="Vrinda" panose="020B0502040204020203" pitchFamily="34" charset="0"/>
                <a:cs typeface="Vrinda" panose="020B0502040204020203" pitchFamily="34" charset="0"/>
              </a:rPr>
              <a:t>ল</a:t>
            </a:r>
            <a:r>
              <a:rPr lang="en-US" dirty="0">
                <a:latin typeface="Vrinda" panose="020B0502040204020203" pitchFamily="34" charset="0"/>
                <a:cs typeface="Vrinda" panose="020B0502040204020203" pitchFamily="34" charset="0"/>
              </a:rPr>
              <a:t>া</a:t>
            </a:r>
            <a:r>
              <a:rPr lang="as-IN" dirty="0">
                <a:latin typeface="Vrinda" panose="020B0502040204020203" pitchFamily="34" charset="0"/>
                <a:cs typeface="Vrinda" panose="020B0502040204020203" pitchFamily="34" charset="0"/>
              </a:rPr>
              <a:t>ম</a:t>
            </a:r>
            <a:endParaRPr lang="bn-IN" dirty="0">
              <a:latin typeface="Vrinda" panose="020B0502040204020203" pitchFamily="34" charset="0"/>
              <a:cs typeface="Vrinda" panose="020B0502040204020203" pitchFamily="34" charset="0"/>
            </a:endParaRPr>
          </a:p>
          <a:p>
            <a:r>
              <a:rPr lang="bn-IN" dirty="0"/>
              <a:t>এহতেশাম ইবনে মোস্তফা</a:t>
            </a:r>
          </a:p>
          <a:p>
            <a:r>
              <a:rPr lang="bn-IN" dirty="0"/>
              <a:t>সাব্বির আহমেদ</a:t>
            </a:r>
          </a:p>
          <a:p>
            <a:r>
              <a:rPr lang="bn-IN" dirty="0"/>
              <a:t>নাইমুল ইসলাম</a:t>
            </a:r>
          </a:p>
          <a:p>
            <a:endParaRPr lang="en-US" dirty="0"/>
          </a:p>
        </p:txBody>
      </p:sp>
      <p:pic>
        <p:nvPicPr>
          <p:cNvPr id="1030" name="Picture 6" descr="Bijoy dibosh picture, Bijoy dibosh Hd images, Bijoy dibosh picture free download">
            <a:extLst>
              <a:ext uri="{FF2B5EF4-FFF2-40B4-BE49-F238E27FC236}">
                <a16:creationId xmlns:a16="http://schemas.microsoft.com/office/drawing/2014/main" id="{7B896A35-CDA7-4922-9C6C-11FC4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38" y="1024005"/>
            <a:ext cx="6858000" cy="457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60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2182-9045-4BFE-A58B-50D41CFC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25099"/>
            <a:ext cx="10131425" cy="1062446"/>
          </a:xfrm>
        </p:spPr>
        <p:txBody>
          <a:bodyPr/>
          <a:lstStyle/>
          <a:p>
            <a:r>
              <a:rPr lang="bn-IN" dirty="0"/>
              <a:t>           </a:t>
            </a:r>
            <a:r>
              <a:rPr lang="bn-IN" sz="4400" dirty="0"/>
              <a:t>মুক্তি</a:t>
            </a:r>
            <a:r>
              <a:rPr lang="bn-BD" sz="4400" dirty="0"/>
              <a:t>যুদ্ধের পটভূমি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32A0-3DEC-4ADD-825E-8DD1EEA2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9565"/>
            <a:ext cx="10131425" cy="2610516"/>
          </a:xfrm>
        </p:spPr>
        <p:txBody>
          <a:bodyPr>
            <a:normAutofit/>
          </a:bodyPr>
          <a:lstStyle/>
          <a:p>
            <a:r>
              <a:rPr lang="bn-BD" sz="2800" dirty="0"/>
              <a:t>পশ্চিম পাকিস্তা</a:t>
            </a:r>
            <a:r>
              <a:rPr lang="bn-IN" sz="2800" dirty="0"/>
              <a:t>নের নিরবিচ্ছিন্ন ভাবে বাঙালি দের অবহেলা করা।</a:t>
            </a:r>
          </a:p>
          <a:p>
            <a:r>
              <a:rPr lang="bn-IN" sz="2800" dirty="0"/>
              <a:t>পশ্চিম পাকিস্তান এর শাসকেরা তাদের ক্ষমতা হাতছারা করতে অনিচ্ছুক ছিল।</a:t>
            </a:r>
          </a:p>
          <a:p>
            <a:r>
              <a:rPr lang="bn-IN" sz="2800" dirty="0"/>
              <a:t>বঙ্গবন্ধু শেখ মুজিবর রহমান এর ৭ই মার্চ এর ঐতিহ্যবাহী ভাষণ।</a:t>
            </a:r>
          </a:p>
          <a:p>
            <a:endParaRPr lang="b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9A9B4-3F53-429B-9FD4-1B31C26F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95" y="4070436"/>
            <a:ext cx="5393409" cy="2640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364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93D6-8440-4615-8736-AF5E1F0B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bn-IN" dirty="0">
                <a:latin typeface="+mn-lt"/>
              </a:rPr>
              <a:t>         পাকবাহিনীর নির্বিচার গণহত্যা</a:t>
            </a:r>
            <a:endParaRPr lang="en-US" dirty="0">
              <a:latin typeface="+mn-lt"/>
            </a:endParaRPr>
          </a:p>
        </p:txBody>
      </p:sp>
      <p:pic>
        <p:nvPicPr>
          <p:cNvPr id="2050" name="Picture 2" descr="http://bangladesh.gov.bd/sites/default/files/files/bangladesh.gov.bd/news/93da5d0e_b0db_4cfb_b4e6_958b32993388/2017-03-25_bss-26_492169.jpg">
            <a:extLst>
              <a:ext uri="{FF2B5EF4-FFF2-40B4-BE49-F238E27FC236}">
                <a16:creationId xmlns:a16="http://schemas.microsoft.com/office/drawing/2014/main" id="{408C0FD1-85BC-41D5-B2E3-203892CB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9884"/>
            <a:ext cx="3996559" cy="22880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2EBD39-53CE-4B5F-A600-CA22CC0C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25" y="1251316"/>
            <a:ext cx="10131425" cy="3328568"/>
          </a:xfrm>
        </p:spPr>
        <p:txBody>
          <a:bodyPr/>
          <a:lstStyle/>
          <a:p>
            <a:r>
              <a:rPr lang="bn-IN" sz="2800" dirty="0">
                <a:latin typeface="Vrinda" panose="020B0502040204020203" pitchFamily="34" charset="0"/>
                <a:cs typeface="Vrinda" panose="020B0502040204020203" pitchFamily="34" charset="0"/>
              </a:rPr>
              <a:t>পাকিস্তানি হানাদার বাহিনীরা ২৫শে মার্চ রাতে বাঙ্গালিদের উপর মিলিটারি অপারেশন চালানোর পরিকল্পনা করে</a:t>
            </a:r>
            <a:r>
              <a:rPr lang="en-US" sz="2800" dirty="0">
                <a:latin typeface="Vrinda" panose="020B0502040204020203" pitchFamily="34" charset="0"/>
                <a:cs typeface="Vrinda" panose="020B0502040204020203" pitchFamily="34" charset="0"/>
              </a:rPr>
              <a:t>।</a:t>
            </a:r>
          </a:p>
          <a:p>
            <a:r>
              <a:rPr lang="as-IN" sz="2800" dirty="0"/>
              <a:t>১০ থেকে ১৪ ডিসেম্বর পাকিস্তান সেনাবাহিনী বাংলাদেশের প্রথম শ্রেণীর সকল বুদ্ধিজীবীকে হত্যা করে</a:t>
            </a:r>
            <a:endParaRPr lang="bn-IN" sz="2800" dirty="0"/>
          </a:p>
          <a:p>
            <a:r>
              <a:rPr lang="bn-IN" sz="2800" dirty="0"/>
              <a:t>নারী পুরুষ ও শিশু মিলিয়ে প্রায় ৩০ লক্ষ মানুষের প্রান কেড়ে নেয় পাকবাহিনী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1FB01-D473-493D-8988-C08F1DCD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73" y="4572877"/>
            <a:ext cx="4193627" cy="22851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CD1AE-D25B-4064-94D7-5D9CBE24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559" y="4569959"/>
            <a:ext cx="4001814" cy="22880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3074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F29B-CC9B-47B5-95A2-DFF85A9D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10980" cy="1456267"/>
          </a:xfrm>
        </p:spPr>
        <p:txBody>
          <a:bodyPr/>
          <a:lstStyle/>
          <a:p>
            <a:r>
              <a:rPr lang="bn-IN" dirty="0"/>
              <a:t>  পশ্চিম পাকিস্তানের বিরুদ্ধে বাঙ্গালিদের লড়াই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354A8-67A1-4E5E-926D-2ED51665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80" y="2"/>
            <a:ext cx="2981020" cy="428194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41CBA88-B055-4E25-A468-A7BDD7BB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249" y="1793329"/>
            <a:ext cx="8583886" cy="7130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Vrinda" panose="020B0502040204020203" pitchFamily="34" charset="0"/>
              </a:rPr>
              <a:t>-যুদ্ধের প্রচেষ্টাকে একীভূত করার জন্য বাংলাদেশকে 11টি সেক্টর এবং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Vrinda" panose="020B0502040204020203" pitchFamily="34" charset="0"/>
              </a:rPr>
              <a:t>69টি সাব-সেক্টরে বিভক্ত করা হয়ে</a:t>
            </a:r>
            <a:r>
              <a:rPr lang="bn-IN" altLang="en-US" sz="2400" dirty="0">
                <a:solidFill>
                  <a:srgbClr val="E8EAED"/>
                </a:solidFill>
                <a:latin typeface="inherit"/>
                <a:cs typeface="Vrinda" panose="020B0502040204020203" pitchFamily="34" charset="0"/>
              </a:rPr>
              <a:t>ছিল।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57AFA6-0D77-4567-A195-AD44E752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49" y="2531310"/>
            <a:ext cx="8213834" cy="10823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Vrinda" panose="020B0502040204020203" pitchFamily="34" charset="0"/>
              </a:rPr>
              <a:t>-বাংলাদেশ সশস্ত্র বাহিনীর সর্বাধিনায়কের পদটি দেওয়া হয় কর্নেল এম.এ.জি. ওসমানীকে।</a:t>
            </a:r>
            <a:r>
              <a:rPr kumimoji="0" lang="b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Vrinda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n-IN" altLang="en-US" sz="2400" dirty="0">
                <a:latin typeface="Arial" panose="020B0604020202020204" pitchFamily="34" charset="0"/>
                <a:cs typeface="Vrinda" panose="020B0502040204020203" pitchFamily="34" charset="0"/>
              </a:rPr>
              <a:t>-সকল শ্রেণি পেশার মানুষের সতন্ত্র ভাবে মুক্তিযুদ্ধে অংশগ্রহন।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00AB5-25A1-4CB7-9DE7-F1D4FB28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948"/>
            <a:ext cx="3852041" cy="2576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3CB254-69F9-41E0-92FF-C4CDC5F7B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041" y="4281948"/>
            <a:ext cx="4168006" cy="2576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B1979-5908-42F5-B9EB-29F460B9B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46" y="4281944"/>
            <a:ext cx="4168005" cy="25760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324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3AC-FE65-4693-A7F7-E425149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bn-IN" dirty="0"/>
              <a:t>          পাকবাহিনীর আত্মসমর্পণ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839D-07B7-4E25-BF1B-1377C4D5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875569"/>
            <a:ext cx="10131425" cy="3649133"/>
          </a:xfrm>
        </p:spPr>
        <p:txBody>
          <a:bodyPr>
            <a:normAutofit/>
          </a:bodyPr>
          <a:lstStyle/>
          <a:p>
            <a:r>
              <a:rPr lang="as-IN" sz="2400" dirty="0"/>
              <a:t>পাকিস্তান ৩ ডিসেম্বর ভারতকে আক্রমণ করেছিল,</a:t>
            </a:r>
            <a:r>
              <a:rPr lang="bn-IN" sz="2400" dirty="0"/>
              <a:t> যার</a:t>
            </a:r>
            <a:r>
              <a:rPr lang="as-IN" sz="2400" dirty="0"/>
              <a:t> </a:t>
            </a:r>
            <a:r>
              <a:rPr lang="bn-IN" sz="2400" dirty="0"/>
              <a:t>কারণে</a:t>
            </a:r>
            <a:r>
              <a:rPr lang="as-IN" sz="2400" dirty="0"/>
              <a:t> ভারতও মুক্তিযোদ্ধাদের সাথে যোগ দিয়েছিল এবং</a:t>
            </a:r>
            <a:r>
              <a:rPr lang="bn-IN" sz="2400" dirty="0"/>
              <a:t> তৈরি করেছিল মুক্তিবাহিনী যারা </a:t>
            </a:r>
            <a:r>
              <a:rPr lang="as-IN" sz="2400" dirty="0"/>
              <a:t>পাকিস্তান সেনাবাহিনীর আত্মসমর্পণ</a:t>
            </a:r>
            <a:r>
              <a:rPr lang="bn-IN" sz="2400" dirty="0"/>
              <a:t> করতে বাধ্য</a:t>
            </a:r>
            <a:r>
              <a:rPr lang="as-IN" sz="2400" dirty="0"/>
              <a:t> করেছিল।</a:t>
            </a:r>
            <a:endParaRPr lang="bn-IN" sz="2400" dirty="0"/>
          </a:p>
          <a:p>
            <a:r>
              <a:rPr lang="as-IN" sz="2400" dirty="0"/>
              <a:t>১</a:t>
            </a:r>
            <a:r>
              <a:rPr lang="bn-IN" sz="2400" dirty="0"/>
              <a:t>৬ই </a:t>
            </a:r>
            <a:r>
              <a:rPr lang="en-US" sz="2400" dirty="0"/>
              <a:t> </a:t>
            </a:r>
            <a:r>
              <a:rPr lang="as-IN" sz="2400" dirty="0"/>
              <a:t>ডিসেম্বর রেসকোর্স ময়দানে, জেনারেল নাইজি আত্মসমর্পণ </a:t>
            </a:r>
            <a:r>
              <a:rPr lang="bn-IN" sz="2400" dirty="0"/>
              <a:t>করেন</a:t>
            </a:r>
            <a:r>
              <a:rPr lang="as-IN" sz="2400" dirty="0"/>
              <a:t> কমান্ডার লেঃ জেনারেল জগজিৎ সিং অরোরা</a:t>
            </a:r>
            <a:r>
              <a:rPr lang="bn-IN" sz="2400" dirty="0"/>
              <a:t>র </a:t>
            </a:r>
            <a:r>
              <a:rPr lang="as-IN" sz="2400" dirty="0"/>
              <a:t>নেতৃত্ব</a:t>
            </a:r>
            <a:r>
              <a:rPr lang="bn-IN" sz="2400" dirty="0"/>
              <a:t>তে</a:t>
            </a:r>
            <a:r>
              <a:rPr lang="as-IN" sz="2400" dirty="0"/>
              <a:t>। বাকী পাকিস্তানি সৈন্যরা পুরো বাংলাদেশ জুড়ে আত্মসমর্পণ </a:t>
            </a:r>
            <a:r>
              <a:rPr lang="bn-IN" sz="2400" dirty="0"/>
              <a:t>করে </a:t>
            </a:r>
            <a:r>
              <a:rPr lang="as-IN" sz="2400" dirty="0"/>
              <a:t>২২শে ডিসেম্বর</a:t>
            </a:r>
            <a:r>
              <a:rPr lang="bn-IN" sz="2400" dirty="0"/>
              <a:t>,১৯৭১ এর মধ্যে।</a:t>
            </a:r>
          </a:p>
          <a:p>
            <a:r>
              <a:rPr lang="bn-IN" sz="2400" dirty="0"/>
              <a:t>জন্ম নেয় নতুন একটি স্বাধীন দেশ, যার নাম বাংলাদেশ।</a:t>
            </a:r>
            <a:endParaRPr lang="en-US" sz="2400" dirty="0"/>
          </a:p>
        </p:txBody>
      </p:sp>
      <p:pic>
        <p:nvPicPr>
          <p:cNvPr id="4098" name="Picture 2" descr="The 13-day war that led to birth of a nation in 1971">
            <a:extLst>
              <a:ext uri="{FF2B5EF4-FFF2-40B4-BE49-F238E27FC236}">
                <a16:creationId xmlns:a16="http://schemas.microsoft.com/office/drawing/2014/main" id="{B8326ADD-1AFF-4BCF-955D-228BA3FA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62" y="4524703"/>
            <a:ext cx="3987362" cy="23332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00" name="Picture 4" descr="https://imgnew.outlookindia.com/public/uploads/articles/2021/12/15/Untitled_design_-_2021-12-15T150314.687_.png">
            <a:extLst>
              <a:ext uri="{FF2B5EF4-FFF2-40B4-BE49-F238E27FC236}">
                <a16:creationId xmlns:a16="http://schemas.microsoft.com/office/drawing/2014/main" id="{0A1F5F1A-54EA-4877-8D02-9A73CD89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702"/>
            <a:ext cx="3987362" cy="2333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02" name="Picture 6" descr="Lieutenant General Jagjit Singh Aurora | Here's The Story Of Lt Gen JS  Aurora, Man Who Made 90,000 Pak Soldiers Surrender In 1971 War">
            <a:extLst>
              <a:ext uri="{FF2B5EF4-FFF2-40B4-BE49-F238E27FC236}">
                <a16:creationId xmlns:a16="http://schemas.microsoft.com/office/drawing/2014/main" id="{829D2C56-3809-4C4F-B39B-633CEDCC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90" y="4524703"/>
            <a:ext cx="4201510" cy="23332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577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E9DF-FCFC-4E00-B76A-B152879C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n-IN" sz="5400" dirty="0"/>
              <a:t>         ধন্যবাদ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6D127-99F4-440A-AA24-2D1AC0EA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03" y="3326523"/>
            <a:ext cx="6260592" cy="3333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7713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861</TotalTime>
  <Words>219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Vrinda</vt:lpstr>
      <vt:lpstr>Celestial</vt:lpstr>
      <vt:lpstr>  দলিয় উপস্থাপনা বাংলাদেশের মুক্তিযুদ্ধ</vt:lpstr>
      <vt:lpstr>           মুক্তিযুদ্ধের পটভূমি</vt:lpstr>
      <vt:lpstr>         পাকবাহিনীর নির্বিচার গণহত্যা</vt:lpstr>
      <vt:lpstr>  পশ্চিম পাকিস্তানের বিরুদ্ধে বাঙ্গালিদের লড়াই</vt:lpstr>
      <vt:lpstr>          পাকবাহিনীর আত্মসমর্পণ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বাংলাদেশের মুক্তিযুদ্ধ</dc:title>
  <dc:creator>Ahtesham Ibne Mostofa</dc:creator>
  <cp:lastModifiedBy>Ahtesham Ibne Mostofa</cp:lastModifiedBy>
  <cp:revision>30</cp:revision>
  <dcterms:created xsi:type="dcterms:W3CDTF">2022-08-05T17:45:06Z</dcterms:created>
  <dcterms:modified xsi:type="dcterms:W3CDTF">2022-08-06T20:42:55Z</dcterms:modified>
</cp:coreProperties>
</file>