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6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7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61" r:id="rId32"/>
    <p:sldId id="262" r:id="rId33"/>
    <p:sldId id="263" r:id="rId34"/>
    <p:sldId id="264" r:id="rId35"/>
    <p:sldId id="265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2C180-E7D0-4172-AF78-188C07550441}" v="28" dt="2024-09-11T05:19:20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jaffar" userId="5d256bc2-190a-4f90-92b4-e1cc45f1db47" providerId="ADAL" clId="{C562C180-E7D0-4172-AF78-188C07550441}"/>
    <pc:docChg chg="undo custSel addSld modSld">
      <pc:chgData name="fatimajaffar" userId="5d256bc2-190a-4f90-92b4-e1cc45f1db47" providerId="ADAL" clId="{C562C180-E7D0-4172-AF78-188C07550441}" dt="2024-09-18T06:00:26.379" v="98" actId="20577"/>
      <pc:docMkLst>
        <pc:docMk/>
      </pc:docMkLst>
      <pc:sldChg chg="modAnim">
        <pc:chgData name="fatimajaffar" userId="5d256bc2-190a-4f90-92b4-e1cc45f1db47" providerId="ADAL" clId="{C562C180-E7D0-4172-AF78-188C07550441}" dt="2024-09-11T05:16:09.969" v="1"/>
        <pc:sldMkLst>
          <pc:docMk/>
          <pc:sldMk cId="2992034119" sldId="258"/>
        </pc:sldMkLst>
      </pc:sldChg>
      <pc:sldChg chg="modSp mod">
        <pc:chgData name="fatimajaffar" userId="5d256bc2-190a-4f90-92b4-e1cc45f1db47" providerId="ADAL" clId="{C562C180-E7D0-4172-AF78-188C07550441}" dt="2024-09-11T05:27:44.665" v="37" actId="20577"/>
        <pc:sldMkLst>
          <pc:docMk/>
          <pc:sldMk cId="729405317" sldId="262"/>
        </pc:sldMkLst>
        <pc:spChg chg="mod">
          <ac:chgData name="fatimajaffar" userId="5d256bc2-190a-4f90-92b4-e1cc45f1db47" providerId="ADAL" clId="{C562C180-E7D0-4172-AF78-188C07550441}" dt="2024-09-11T05:27:44.665" v="37" actId="20577"/>
          <ac:spMkLst>
            <pc:docMk/>
            <pc:sldMk cId="729405317" sldId="262"/>
            <ac:spMk id="3" creationId="{00000000-0000-0000-0000-000000000000}"/>
          </ac:spMkLst>
        </pc:spChg>
      </pc:sldChg>
      <pc:sldChg chg="modSp mod">
        <pc:chgData name="fatimajaffar" userId="5d256bc2-190a-4f90-92b4-e1cc45f1db47" providerId="ADAL" clId="{C562C180-E7D0-4172-AF78-188C07550441}" dt="2024-09-11T05:29:39.466" v="41" actId="58"/>
        <pc:sldMkLst>
          <pc:docMk/>
          <pc:sldMk cId="2268803017" sldId="263"/>
        </pc:sldMkLst>
        <pc:spChg chg="mod">
          <ac:chgData name="fatimajaffar" userId="5d256bc2-190a-4f90-92b4-e1cc45f1db47" providerId="ADAL" clId="{C562C180-E7D0-4172-AF78-188C07550441}" dt="2024-09-11T05:29:39.466" v="41" actId="58"/>
          <ac:spMkLst>
            <pc:docMk/>
            <pc:sldMk cId="2268803017" sldId="263"/>
            <ac:spMk id="3" creationId="{00000000-0000-0000-0000-000000000000}"/>
          </ac:spMkLst>
        </pc:spChg>
      </pc:sldChg>
      <pc:sldChg chg="modAnim">
        <pc:chgData name="fatimajaffar" userId="5d256bc2-190a-4f90-92b4-e1cc45f1db47" providerId="ADAL" clId="{C562C180-E7D0-4172-AF78-188C07550441}" dt="2024-09-11T05:17:04.732" v="5"/>
        <pc:sldMkLst>
          <pc:docMk/>
          <pc:sldMk cId="1786584682" sldId="268"/>
        </pc:sldMkLst>
      </pc:sldChg>
      <pc:sldChg chg="modSp mod modAnim">
        <pc:chgData name="fatimajaffar" userId="5d256bc2-190a-4f90-92b4-e1cc45f1db47" providerId="ADAL" clId="{C562C180-E7D0-4172-AF78-188C07550441}" dt="2024-09-11T05:17:23.856" v="9"/>
        <pc:sldMkLst>
          <pc:docMk/>
          <pc:sldMk cId="1981454761" sldId="269"/>
        </pc:sldMkLst>
        <pc:spChg chg="mod">
          <ac:chgData name="fatimajaffar" userId="5d256bc2-190a-4f90-92b4-e1cc45f1db47" providerId="ADAL" clId="{C562C180-E7D0-4172-AF78-188C07550441}" dt="2024-09-11T05:17:11.764" v="6" actId="20577"/>
          <ac:spMkLst>
            <pc:docMk/>
            <pc:sldMk cId="1981454761" sldId="269"/>
            <ac:spMk id="3" creationId="{00000000-0000-0000-0000-000000000000}"/>
          </ac:spMkLst>
        </pc:spChg>
      </pc:sldChg>
      <pc:sldChg chg="modAnim">
        <pc:chgData name="fatimajaffar" userId="5d256bc2-190a-4f90-92b4-e1cc45f1db47" providerId="ADAL" clId="{C562C180-E7D0-4172-AF78-188C07550441}" dt="2024-09-11T05:17:49.620" v="12"/>
        <pc:sldMkLst>
          <pc:docMk/>
          <pc:sldMk cId="680641514" sldId="270"/>
        </pc:sldMkLst>
      </pc:sldChg>
      <pc:sldChg chg="modAnim">
        <pc:chgData name="fatimajaffar" userId="5d256bc2-190a-4f90-92b4-e1cc45f1db47" providerId="ADAL" clId="{C562C180-E7D0-4172-AF78-188C07550441}" dt="2024-09-11T05:18:36.498" v="19"/>
        <pc:sldMkLst>
          <pc:docMk/>
          <pc:sldMk cId="74668657" sldId="271"/>
        </pc:sldMkLst>
      </pc:sldChg>
      <pc:sldChg chg="modAnim">
        <pc:chgData name="fatimajaffar" userId="5d256bc2-190a-4f90-92b4-e1cc45f1db47" providerId="ADAL" clId="{C562C180-E7D0-4172-AF78-188C07550441}" dt="2024-09-11T05:19:20.285" v="28"/>
        <pc:sldMkLst>
          <pc:docMk/>
          <pc:sldMk cId="1463981316" sldId="273"/>
        </pc:sldMkLst>
      </pc:sldChg>
      <pc:sldChg chg="modSp mod">
        <pc:chgData name="fatimajaffar" userId="5d256bc2-190a-4f90-92b4-e1cc45f1db47" providerId="ADAL" clId="{C562C180-E7D0-4172-AF78-188C07550441}" dt="2024-09-11T05:20:48.039" v="35" actId="20577"/>
        <pc:sldMkLst>
          <pc:docMk/>
          <pc:sldMk cId="2847697746" sldId="278"/>
        </pc:sldMkLst>
        <pc:spChg chg="mod">
          <ac:chgData name="fatimajaffar" userId="5d256bc2-190a-4f90-92b4-e1cc45f1db47" providerId="ADAL" clId="{C562C180-E7D0-4172-AF78-188C07550441}" dt="2024-09-11T05:20:48.039" v="35" actId="20577"/>
          <ac:spMkLst>
            <pc:docMk/>
            <pc:sldMk cId="2847697746" sldId="278"/>
            <ac:spMk id="3" creationId="{00000000-0000-0000-0000-000000000000}"/>
          </ac:spMkLst>
        </pc:spChg>
      </pc:sldChg>
      <pc:sldChg chg="modSp new mod">
        <pc:chgData name="fatimajaffar" userId="5d256bc2-190a-4f90-92b4-e1cc45f1db47" providerId="ADAL" clId="{C562C180-E7D0-4172-AF78-188C07550441}" dt="2024-09-18T05:59:17.460" v="58" actId="20577"/>
        <pc:sldMkLst>
          <pc:docMk/>
          <pc:sldMk cId="2943115160" sldId="293"/>
        </pc:sldMkLst>
        <pc:spChg chg="mod">
          <ac:chgData name="fatimajaffar" userId="5d256bc2-190a-4f90-92b4-e1cc45f1db47" providerId="ADAL" clId="{C562C180-E7D0-4172-AF78-188C07550441}" dt="2024-09-18T05:59:17.460" v="58" actId="20577"/>
          <ac:spMkLst>
            <pc:docMk/>
            <pc:sldMk cId="2943115160" sldId="293"/>
            <ac:spMk id="2" creationId="{E259A1E1-4066-2794-9102-99CE769FAAAC}"/>
          </ac:spMkLst>
        </pc:spChg>
        <pc:spChg chg="mod">
          <ac:chgData name="fatimajaffar" userId="5d256bc2-190a-4f90-92b4-e1cc45f1db47" providerId="ADAL" clId="{C562C180-E7D0-4172-AF78-188C07550441}" dt="2024-09-18T05:59:10.432" v="49" actId="27636"/>
          <ac:spMkLst>
            <pc:docMk/>
            <pc:sldMk cId="2943115160" sldId="293"/>
            <ac:spMk id="3" creationId="{5FC8117B-AE78-B0FC-F4A1-793F41AD83A7}"/>
          </ac:spMkLst>
        </pc:spChg>
      </pc:sldChg>
      <pc:sldChg chg="modSp new mod">
        <pc:chgData name="fatimajaffar" userId="5d256bc2-190a-4f90-92b4-e1cc45f1db47" providerId="ADAL" clId="{C562C180-E7D0-4172-AF78-188C07550441}" dt="2024-09-18T05:59:43.051" v="73" actId="27636"/>
        <pc:sldMkLst>
          <pc:docMk/>
          <pc:sldMk cId="3223095935" sldId="294"/>
        </pc:sldMkLst>
        <pc:spChg chg="mod">
          <ac:chgData name="fatimajaffar" userId="5d256bc2-190a-4f90-92b4-e1cc45f1db47" providerId="ADAL" clId="{C562C180-E7D0-4172-AF78-188C07550441}" dt="2024-09-18T05:59:25.098" v="67" actId="20577"/>
          <ac:spMkLst>
            <pc:docMk/>
            <pc:sldMk cId="3223095935" sldId="294"/>
            <ac:spMk id="2" creationId="{1B4DDAD4-B2B9-5BE0-E590-9C95A051EF85}"/>
          </ac:spMkLst>
        </pc:spChg>
        <pc:spChg chg="mod">
          <ac:chgData name="fatimajaffar" userId="5d256bc2-190a-4f90-92b4-e1cc45f1db47" providerId="ADAL" clId="{C562C180-E7D0-4172-AF78-188C07550441}" dt="2024-09-18T05:59:43.051" v="73" actId="27636"/>
          <ac:spMkLst>
            <pc:docMk/>
            <pc:sldMk cId="3223095935" sldId="294"/>
            <ac:spMk id="3" creationId="{AD29D3F7-D958-EB3A-510A-91B667DA8DE7}"/>
          </ac:spMkLst>
        </pc:spChg>
      </pc:sldChg>
      <pc:sldChg chg="modSp new mod">
        <pc:chgData name="fatimajaffar" userId="5d256bc2-190a-4f90-92b4-e1cc45f1db47" providerId="ADAL" clId="{C562C180-E7D0-4172-AF78-188C07550441}" dt="2024-09-18T06:00:11.532" v="86" actId="27636"/>
        <pc:sldMkLst>
          <pc:docMk/>
          <pc:sldMk cId="3604041452" sldId="295"/>
        </pc:sldMkLst>
        <pc:spChg chg="mod">
          <ac:chgData name="fatimajaffar" userId="5d256bc2-190a-4f90-92b4-e1cc45f1db47" providerId="ADAL" clId="{C562C180-E7D0-4172-AF78-188C07550441}" dt="2024-09-18T05:59:50.700" v="82" actId="20577"/>
          <ac:spMkLst>
            <pc:docMk/>
            <pc:sldMk cId="3604041452" sldId="295"/>
            <ac:spMk id="2" creationId="{8BA06CFA-30CD-2F2E-6F5E-1B349D950497}"/>
          </ac:spMkLst>
        </pc:spChg>
        <pc:spChg chg="mod">
          <ac:chgData name="fatimajaffar" userId="5d256bc2-190a-4f90-92b4-e1cc45f1db47" providerId="ADAL" clId="{C562C180-E7D0-4172-AF78-188C07550441}" dt="2024-09-18T06:00:11.532" v="86" actId="27636"/>
          <ac:spMkLst>
            <pc:docMk/>
            <pc:sldMk cId="3604041452" sldId="295"/>
            <ac:spMk id="3" creationId="{DB14930B-3B3B-8140-F222-0428BC5126C8}"/>
          </ac:spMkLst>
        </pc:spChg>
      </pc:sldChg>
      <pc:sldChg chg="modSp new mod">
        <pc:chgData name="fatimajaffar" userId="5d256bc2-190a-4f90-92b4-e1cc45f1db47" providerId="ADAL" clId="{C562C180-E7D0-4172-AF78-188C07550441}" dt="2024-09-18T06:00:26.379" v="98" actId="20577"/>
        <pc:sldMkLst>
          <pc:docMk/>
          <pc:sldMk cId="2773716764" sldId="296"/>
        </pc:sldMkLst>
        <pc:spChg chg="mod">
          <ac:chgData name="fatimajaffar" userId="5d256bc2-190a-4f90-92b4-e1cc45f1db47" providerId="ADAL" clId="{C562C180-E7D0-4172-AF78-188C07550441}" dt="2024-09-18T06:00:26.379" v="98" actId="20577"/>
          <ac:spMkLst>
            <pc:docMk/>
            <pc:sldMk cId="2773716764" sldId="296"/>
            <ac:spMk id="2" creationId="{B2783DB2-AECE-6164-D9EE-558F0FD7C11A}"/>
          </ac:spMkLst>
        </pc:spChg>
        <pc:spChg chg="mod">
          <ac:chgData name="fatimajaffar" userId="5d256bc2-190a-4f90-92b4-e1cc45f1db47" providerId="ADAL" clId="{C562C180-E7D0-4172-AF78-188C07550441}" dt="2024-09-18T06:00:22.025" v="88"/>
          <ac:spMkLst>
            <pc:docMk/>
            <pc:sldMk cId="2773716764" sldId="296"/>
            <ac:spMk id="3" creationId="{8AA47D36-19F9-7D22-ED17-8BA14ED107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3F1D-810A-468B-8017-9B49E764EE1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9F9C132-18D4-410E-BC2B-A8DC07D5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8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3F1D-810A-468B-8017-9B49E764EE1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F9C132-18D4-410E-BC2B-A8DC07D5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3F1D-810A-468B-8017-9B49E764EE1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F9C132-18D4-410E-BC2B-A8DC07D5D57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1403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3F1D-810A-468B-8017-9B49E764EE1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F9C132-18D4-410E-BC2B-A8DC07D5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54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3F1D-810A-468B-8017-9B49E764EE1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F9C132-18D4-410E-BC2B-A8DC07D5D57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131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3F1D-810A-468B-8017-9B49E764EE1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F9C132-18D4-410E-BC2B-A8DC07D5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06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3F1D-810A-468B-8017-9B49E764EE1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C132-18D4-410E-BC2B-A8DC07D5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79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3F1D-810A-468B-8017-9B49E764EE1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C132-18D4-410E-BC2B-A8DC07D5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8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3F1D-810A-468B-8017-9B49E764EE1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C132-18D4-410E-BC2B-A8DC07D5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8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3F1D-810A-468B-8017-9B49E764EE1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F9C132-18D4-410E-BC2B-A8DC07D5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9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3F1D-810A-468B-8017-9B49E764EE1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F9C132-18D4-410E-BC2B-A8DC07D5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5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3F1D-810A-468B-8017-9B49E764EE1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F9C132-18D4-410E-BC2B-A8DC07D5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5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3F1D-810A-468B-8017-9B49E764EE1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C132-18D4-410E-BC2B-A8DC07D5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9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3F1D-810A-468B-8017-9B49E764EE1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C132-18D4-410E-BC2B-A8DC07D5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9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3F1D-810A-468B-8017-9B49E764EE1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C132-18D4-410E-BC2B-A8DC07D5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0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3F1D-810A-468B-8017-9B49E764EE1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F9C132-18D4-410E-BC2B-A8DC07D5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8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23F1D-810A-468B-8017-9B49E764EE1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F9C132-18D4-410E-BC2B-A8DC07D5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9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8586" y="2773905"/>
            <a:ext cx="8915399" cy="226278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Number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3302" y="5036686"/>
            <a:ext cx="8915399" cy="112628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Lecture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By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Engr.Fatima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Jaffar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8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 </a:t>
            </a:r>
          </a:p>
          <a:p>
            <a:pPr lvl="1"/>
            <a:r>
              <a:rPr lang="en-US" dirty="0"/>
              <a:t>A positional number system </a:t>
            </a:r>
          </a:p>
          <a:p>
            <a:pPr lvl="1"/>
            <a:r>
              <a:rPr lang="en-US" dirty="0"/>
              <a:t>Has only 2 symbols or digits (0 and 1). Hence its base = 2 </a:t>
            </a:r>
          </a:p>
          <a:p>
            <a:pPr lvl="1"/>
            <a:r>
              <a:rPr lang="en-US" dirty="0"/>
              <a:t>The maximum value of a single digit is 1 (one less than the value of the base)</a:t>
            </a:r>
          </a:p>
          <a:p>
            <a:pPr lvl="1"/>
            <a:r>
              <a:rPr lang="en-US" dirty="0"/>
              <a:t>Each position of a digit represents a specific power of the base (2)</a:t>
            </a:r>
          </a:p>
          <a:p>
            <a:pPr lvl="1"/>
            <a:r>
              <a:rPr lang="en-US" dirty="0"/>
              <a:t> This number system is used in computers</a:t>
            </a:r>
          </a:p>
        </p:txBody>
      </p:sp>
    </p:spTree>
    <p:extLst>
      <p:ext uri="{BB962C8B-B14F-4D97-AF65-F5344CB8AC3E}">
        <p14:creationId xmlns:p14="http://schemas.microsoft.com/office/powerpoint/2010/main" val="146398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</a:t>
            </a:r>
          </a:p>
          <a:p>
            <a:pPr marL="0" indent="0">
              <a:buNone/>
            </a:pPr>
            <a:r>
              <a:rPr lang="en-US" dirty="0"/>
              <a:t>		10101</a:t>
            </a:r>
            <a:r>
              <a:rPr lang="en-US" baseline="-25000" dirty="0"/>
              <a:t>2</a:t>
            </a:r>
            <a:r>
              <a:rPr lang="en-US" dirty="0"/>
              <a:t> = (1 x 2</a:t>
            </a:r>
            <a:r>
              <a:rPr lang="en-US" baseline="30000" dirty="0"/>
              <a:t>4</a:t>
            </a:r>
            <a:r>
              <a:rPr lang="en-US" dirty="0"/>
              <a:t>) + (0 x 2</a:t>
            </a:r>
            <a:r>
              <a:rPr lang="en-US" baseline="30000" dirty="0"/>
              <a:t>3</a:t>
            </a:r>
            <a:r>
              <a:rPr lang="en-US" dirty="0"/>
              <a:t>) + (1 x 2</a:t>
            </a:r>
            <a:r>
              <a:rPr lang="en-US" baseline="30000" dirty="0"/>
              <a:t>2</a:t>
            </a:r>
            <a:r>
              <a:rPr lang="en-US" dirty="0"/>
              <a:t>) + (0 x 2</a:t>
            </a:r>
            <a:r>
              <a:rPr lang="en-US" baseline="30000" dirty="0"/>
              <a:t>1</a:t>
            </a:r>
            <a:r>
              <a:rPr lang="en-US" dirty="0"/>
              <a:t>) x (1 x 2</a:t>
            </a:r>
            <a:r>
              <a:rPr lang="en-US" baseline="30000" dirty="0"/>
              <a:t>0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		= 16 + 0 + 4 + 0 + 1 = 21</a:t>
            </a:r>
            <a:r>
              <a:rPr lang="en-US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8903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Numbers in Different Number Systems</a:t>
            </a:r>
          </a:p>
          <a:p>
            <a:r>
              <a:rPr lang="en-US" dirty="0"/>
              <a:t>In order to be specific about which number system we </a:t>
            </a:r>
            <a:r>
              <a:rPr lang="en-US" dirty="0" err="1"/>
              <a:t>theare</a:t>
            </a:r>
            <a:r>
              <a:rPr lang="en-US" dirty="0"/>
              <a:t> referring to, it is a common practice to indicate base as a subscript.</a:t>
            </a:r>
          </a:p>
          <a:p>
            <a:pPr lvl="1"/>
            <a:r>
              <a:rPr lang="en-US" dirty="0"/>
              <a:t> Thus, we write: 10101</a:t>
            </a:r>
            <a:r>
              <a:rPr lang="en-US" baseline="-25000" dirty="0"/>
              <a:t>2 </a:t>
            </a:r>
            <a:r>
              <a:rPr lang="en-US" dirty="0"/>
              <a:t>= 21</a:t>
            </a:r>
            <a:r>
              <a:rPr lang="en-US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0212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Bit stands for </a:t>
            </a:r>
            <a:r>
              <a:rPr lang="en-US" b="1" dirty="0"/>
              <a:t>bi</a:t>
            </a:r>
            <a:r>
              <a:rPr lang="en-US" dirty="0"/>
              <a:t>nary digi</a:t>
            </a:r>
            <a:r>
              <a:rPr lang="en-US" b="1" dirty="0"/>
              <a:t>t</a:t>
            </a:r>
            <a:r>
              <a:rPr lang="en-US" dirty="0"/>
              <a:t> </a:t>
            </a:r>
          </a:p>
          <a:p>
            <a:r>
              <a:rPr lang="en-US" dirty="0"/>
              <a:t> A bit in computer terminology means either a 0 or a 1 </a:t>
            </a:r>
          </a:p>
          <a:p>
            <a:r>
              <a:rPr lang="en-US" dirty="0"/>
              <a:t> A binary number consisting of n bits is called an n-bit</a:t>
            </a:r>
          </a:p>
        </p:txBody>
      </p:sp>
    </p:spTree>
    <p:extLst>
      <p:ext uri="{BB962C8B-B14F-4D97-AF65-F5344CB8AC3E}">
        <p14:creationId xmlns:p14="http://schemas.microsoft.com/office/powerpoint/2010/main" val="356180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Decimal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Characteristics </a:t>
            </a:r>
          </a:p>
          <a:p>
            <a:pPr lvl="1"/>
            <a:r>
              <a:rPr lang="en-US" dirty="0"/>
              <a:t>A positional number system </a:t>
            </a:r>
          </a:p>
          <a:p>
            <a:pPr lvl="1"/>
            <a:r>
              <a:rPr lang="en-US" dirty="0"/>
              <a:t>Has total 8 symbols or digits (0, 1, 2, 3, 4, 5, 6, 7). Hence, its base = 8</a:t>
            </a:r>
          </a:p>
          <a:p>
            <a:pPr lvl="1"/>
            <a:r>
              <a:rPr lang="en-US" dirty="0"/>
              <a:t> The maximum value of a single digit is 7 (one less than the value of the base)</a:t>
            </a:r>
          </a:p>
          <a:p>
            <a:pPr lvl="1"/>
            <a:r>
              <a:rPr lang="en-US" dirty="0"/>
              <a:t>Each position of a digit represents a specific power of• the base (8) </a:t>
            </a:r>
          </a:p>
        </p:txBody>
      </p:sp>
    </p:spTree>
    <p:extLst>
      <p:ext uri="{BB962C8B-B14F-4D97-AF65-F5344CB8AC3E}">
        <p14:creationId xmlns:p14="http://schemas.microsoft.com/office/powerpoint/2010/main" val="285257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Decimal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there are only 8 digits, 3 bits (2</a:t>
            </a:r>
            <a:r>
              <a:rPr lang="en-US" baseline="30000" dirty="0"/>
              <a:t>3</a:t>
            </a:r>
            <a:r>
              <a:rPr lang="en-US" dirty="0"/>
              <a:t> = 8) are sufficient to represent any octal number in binary </a:t>
            </a:r>
          </a:p>
          <a:p>
            <a:endParaRPr lang="en-US" dirty="0"/>
          </a:p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2057</a:t>
            </a:r>
            <a:r>
              <a:rPr lang="en-US" baseline="-25000" dirty="0"/>
              <a:t>8</a:t>
            </a:r>
            <a:r>
              <a:rPr lang="en-US" dirty="0"/>
              <a:t> =  (2 x 8</a:t>
            </a:r>
            <a:r>
              <a:rPr lang="en-US" baseline="30000" dirty="0"/>
              <a:t>3</a:t>
            </a:r>
            <a:r>
              <a:rPr lang="en-US" dirty="0"/>
              <a:t>) + (0 x 8</a:t>
            </a:r>
            <a:r>
              <a:rPr lang="en-US" baseline="30000" dirty="0"/>
              <a:t>2</a:t>
            </a:r>
            <a:r>
              <a:rPr lang="en-US" dirty="0"/>
              <a:t>) + (5 x 8</a:t>
            </a:r>
            <a:r>
              <a:rPr lang="en-US" baseline="30000" dirty="0"/>
              <a:t>1</a:t>
            </a:r>
            <a:r>
              <a:rPr lang="en-US" dirty="0"/>
              <a:t>) + (7 x 8</a:t>
            </a:r>
            <a:r>
              <a:rPr lang="en-US" baseline="30000" dirty="0"/>
              <a:t>0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/>
              <a:t>			1024 + 0 + 40 + 7 = 1071</a:t>
            </a:r>
            <a:r>
              <a:rPr lang="en-US" baseline="-25000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97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Hexa</a:t>
            </a:r>
            <a:r>
              <a:rPr lang="en-US" dirty="0"/>
              <a:t> Decimal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 A positional number system </a:t>
            </a:r>
          </a:p>
          <a:p>
            <a:pPr lvl="1"/>
            <a:r>
              <a:rPr lang="en-US" dirty="0"/>
              <a:t>Has total 16 symbols or digits (0, 1, 2, 3, 4, 5, 6, 7,  8, 9, A, B, C, D, E, F). Hence its base = 16 </a:t>
            </a:r>
          </a:p>
          <a:p>
            <a:pPr lvl="1"/>
            <a:r>
              <a:rPr lang="en-US" dirty="0"/>
              <a:t>The symbols A, B, C, D, E and F represent the decimal values 10, 11, 12, 13, 14 and 15 respectively </a:t>
            </a:r>
          </a:p>
          <a:p>
            <a:pPr lvl="1"/>
            <a:r>
              <a:rPr lang="en-US" dirty="0"/>
              <a:t> The maximum value of a single of the digit is 15 (one less than the  base) </a:t>
            </a:r>
          </a:p>
        </p:txBody>
      </p:sp>
    </p:spTree>
    <p:extLst>
      <p:ext uri="{BB962C8B-B14F-4D97-AF65-F5344CB8AC3E}">
        <p14:creationId xmlns:p14="http://schemas.microsoft.com/office/powerpoint/2010/main" val="4075257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exadecimal | MrDoranComputing.c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24" y="2133600"/>
            <a:ext cx="2602177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69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number of another base into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Step 1: </a:t>
            </a:r>
            <a:r>
              <a:rPr lang="en-US" dirty="0"/>
              <a:t>Determine the column (positional) value of each digit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Step 2: </a:t>
            </a:r>
            <a:r>
              <a:rPr lang="en-US" dirty="0"/>
              <a:t>Multiply the obtained column values by the digits in the 	corresponding columns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Step 3: </a:t>
            </a:r>
            <a:r>
              <a:rPr lang="en-US" dirty="0"/>
              <a:t>Calculate the sum of these products </a:t>
            </a:r>
          </a:p>
        </p:txBody>
      </p:sp>
    </p:spTree>
    <p:extLst>
      <p:ext uri="{BB962C8B-B14F-4D97-AF65-F5344CB8AC3E}">
        <p14:creationId xmlns:p14="http://schemas.microsoft.com/office/powerpoint/2010/main" val="3627478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number of another base into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	4706</a:t>
            </a:r>
            <a:r>
              <a:rPr lang="en-US" baseline="-25000" dirty="0"/>
              <a:t>8</a:t>
            </a:r>
            <a:r>
              <a:rPr lang="en-US" dirty="0"/>
              <a:t> = ? </a:t>
            </a:r>
          </a:p>
          <a:p>
            <a:pPr marL="0" indent="0">
              <a:buNone/>
            </a:pPr>
            <a:r>
              <a:rPr lang="en-US" dirty="0"/>
              <a:t>                4x8</a:t>
            </a:r>
            <a:r>
              <a:rPr lang="en-US" baseline="30000" dirty="0"/>
              <a:t>3</a:t>
            </a:r>
            <a:r>
              <a:rPr lang="en-US" dirty="0"/>
              <a:t> +7x8</a:t>
            </a:r>
            <a:r>
              <a:rPr lang="en-US" baseline="30000" dirty="0"/>
              <a:t>2</a:t>
            </a:r>
            <a:r>
              <a:rPr lang="en-US" dirty="0"/>
              <a:t> +0x8</a:t>
            </a:r>
            <a:r>
              <a:rPr lang="en-US" baseline="30000" dirty="0"/>
              <a:t>1</a:t>
            </a:r>
            <a:r>
              <a:rPr lang="en-US" dirty="0"/>
              <a:t> +6x8</a:t>
            </a:r>
            <a:r>
              <a:rPr lang="en-US" baseline="30000" dirty="0"/>
              <a:t>0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= 4x512+7X64+0+6</a:t>
            </a:r>
          </a:p>
          <a:p>
            <a:pPr marL="0" indent="0">
              <a:buNone/>
            </a:pPr>
            <a:r>
              <a:rPr lang="en-US" dirty="0"/>
              <a:t>		= 2048+448+0+6</a:t>
            </a:r>
          </a:p>
          <a:p>
            <a:pPr marL="0" indent="0">
              <a:buNone/>
            </a:pPr>
            <a:r>
              <a:rPr lang="en-US" dirty="0"/>
              <a:t>		= 2502</a:t>
            </a:r>
            <a:r>
              <a:rPr lang="en-US" baseline="-25000" dirty="0"/>
              <a:t>10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1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Number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Non-positional number system </a:t>
            </a:r>
          </a:p>
          <a:p>
            <a:r>
              <a:rPr lang="en-US" dirty="0">
                <a:solidFill>
                  <a:schemeClr val="tx1"/>
                </a:solidFill>
              </a:rPr>
              <a:t>Positional number system </a:t>
            </a:r>
          </a:p>
          <a:p>
            <a:r>
              <a:rPr lang="en-US" dirty="0">
                <a:solidFill>
                  <a:schemeClr val="tx1"/>
                </a:solidFill>
              </a:rPr>
              <a:t> Decimal number system </a:t>
            </a:r>
          </a:p>
          <a:p>
            <a:r>
              <a:rPr lang="en-US" dirty="0">
                <a:solidFill>
                  <a:schemeClr val="tx1"/>
                </a:solidFill>
              </a:rPr>
              <a:t>Binary number system </a:t>
            </a:r>
          </a:p>
          <a:p>
            <a:r>
              <a:rPr lang="en-US" dirty="0">
                <a:solidFill>
                  <a:schemeClr val="tx1"/>
                </a:solidFill>
              </a:rPr>
              <a:t>Octal number system </a:t>
            </a:r>
          </a:p>
          <a:p>
            <a:r>
              <a:rPr lang="en-US" dirty="0">
                <a:solidFill>
                  <a:schemeClr val="tx1"/>
                </a:solidFill>
              </a:rPr>
              <a:t>Hexadecimal number system</a:t>
            </a:r>
          </a:p>
        </p:txBody>
      </p:sp>
    </p:spTree>
    <p:extLst>
      <p:ext uri="{BB962C8B-B14F-4D97-AF65-F5344CB8AC3E}">
        <p14:creationId xmlns:p14="http://schemas.microsoft.com/office/powerpoint/2010/main" val="1108452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decimal number into another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17075"/>
          </a:xfrm>
        </p:spPr>
        <p:txBody>
          <a:bodyPr/>
          <a:lstStyle/>
          <a:p>
            <a:r>
              <a:rPr lang="en-US" dirty="0"/>
              <a:t>Division Remainder Method</a:t>
            </a:r>
          </a:p>
          <a:p>
            <a:pPr marL="0" indent="0">
              <a:buNone/>
            </a:pPr>
            <a:r>
              <a:rPr lang="en-US" b="1" dirty="0"/>
              <a:t>Step 1: </a:t>
            </a:r>
            <a:r>
              <a:rPr lang="en-US" dirty="0"/>
              <a:t>Divide the decimal number to be converted by the value of the new base </a:t>
            </a:r>
          </a:p>
          <a:p>
            <a:pPr marL="0" indent="0">
              <a:buNone/>
            </a:pPr>
            <a:r>
              <a:rPr lang="en-US" b="1" dirty="0"/>
              <a:t>Step 2: </a:t>
            </a:r>
            <a:r>
              <a:rPr lang="en-US" dirty="0"/>
              <a:t>Record the remainder from Step 1 as the </a:t>
            </a:r>
            <a:r>
              <a:rPr lang="en-US" dirty="0" err="1"/>
              <a:t>the</a:t>
            </a:r>
            <a:r>
              <a:rPr lang="en-US" dirty="0"/>
              <a:t> rightmost new base digit (least significant digit) of number </a:t>
            </a:r>
          </a:p>
          <a:p>
            <a:pPr marL="0" indent="0">
              <a:buNone/>
            </a:pPr>
            <a:r>
              <a:rPr lang="en-US" b="1" dirty="0"/>
              <a:t>Step 3: </a:t>
            </a:r>
            <a:r>
              <a:rPr lang="en-US" dirty="0"/>
              <a:t>Divide the quotient of the previous divide by the new base </a:t>
            </a:r>
          </a:p>
          <a:p>
            <a:pPr marL="0" indent="0">
              <a:buNone/>
            </a:pPr>
            <a:r>
              <a:rPr lang="en-US" b="1" dirty="0"/>
              <a:t>Step 4: </a:t>
            </a:r>
            <a:r>
              <a:rPr lang="en-US" dirty="0"/>
              <a:t>Record the remainder from Step 3 as the next digit (to the left) of the new base number </a:t>
            </a:r>
          </a:p>
          <a:p>
            <a:pPr marL="0" indent="0">
              <a:buNone/>
            </a:pPr>
            <a:r>
              <a:rPr lang="en-US" dirty="0"/>
              <a:t>Repeat Steps 3 and 4, recording remainders from right to left, until the quotient becomes zero in Step 3 Note that the last remainder thus new obtained will be the most significant digit (MSD) of the base number </a:t>
            </a:r>
          </a:p>
        </p:txBody>
      </p:sp>
    </p:spTree>
    <p:extLst>
      <p:ext uri="{BB962C8B-B14F-4D97-AF65-F5344CB8AC3E}">
        <p14:creationId xmlns:p14="http://schemas.microsoft.com/office/powerpoint/2010/main" val="803827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decimal number into another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		952</a:t>
            </a:r>
            <a:r>
              <a:rPr lang="en-US" baseline="-25000" dirty="0"/>
              <a:t>10 </a:t>
            </a:r>
            <a:r>
              <a:rPr lang="en-US" dirty="0"/>
              <a:t> =?</a:t>
            </a:r>
            <a:r>
              <a:rPr lang="en-US" baseline="-25000" dirty="0"/>
              <a:t>8</a:t>
            </a:r>
          </a:p>
          <a:p>
            <a:pPr marL="0" indent="0">
              <a:buNone/>
            </a:pPr>
            <a:r>
              <a:rPr lang="en-US" baseline="-25000" dirty="0"/>
              <a:t> </a:t>
            </a: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baseline="-25000" dirty="0"/>
              <a:t>		</a:t>
            </a:r>
          </a:p>
          <a:p>
            <a:pPr marL="0" indent="0">
              <a:buNone/>
            </a:pPr>
            <a:r>
              <a:rPr lang="en-US" baseline="-25000" dirty="0"/>
              <a:t> </a:t>
            </a:r>
            <a:r>
              <a:rPr lang="en-US" dirty="0"/>
              <a:t>          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04398"/>
              </p:ext>
            </p:extLst>
          </p:nvPr>
        </p:nvGraphicFramePr>
        <p:xfrm>
          <a:off x="4529540" y="3510392"/>
          <a:ext cx="2362579" cy="229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952"/>
                      </a:pPr>
                      <a:r>
                        <a:rPr lang="en-US" dirty="0"/>
                        <a:t>         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119"/>
                      </a:pPr>
                      <a:r>
                        <a:rPr lang="en-US" dirty="0"/>
                        <a:t>         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14"/>
                      </a:pPr>
                      <a:r>
                        <a:rPr lang="en-US" dirty="0"/>
                        <a:t>          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100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Shortcut Method for Converting a Binary Number to its Equivalent Octal Number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 1: </a:t>
            </a:r>
            <a:r>
              <a:rPr lang="en-US" dirty="0"/>
              <a:t>Divide the digits into groups of three starting from the right </a:t>
            </a:r>
          </a:p>
          <a:p>
            <a:pPr marL="0" indent="0">
              <a:buNone/>
            </a:pPr>
            <a:r>
              <a:rPr lang="en-US" b="1" dirty="0"/>
              <a:t>Step 2: </a:t>
            </a:r>
            <a:r>
              <a:rPr lang="en-US" dirty="0"/>
              <a:t>Convert each group of three binary digits to </a:t>
            </a:r>
            <a:r>
              <a:rPr lang="en-US" dirty="0" err="1"/>
              <a:t>to</a:t>
            </a:r>
            <a:r>
              <a:rPr lang="en-US" dirty="0"/>
              <a:t> one octal digit using the method of binary decimal conversion</a:t>
            </a:r>
          </a:p>
        </p:txBody>
      </p:sp>
    </p:spTree>
    <p:extLst>
      <p:ext uri="{BB962C8B-B14F-4D97-AF65-F5344CB8AC3E}">
        <p14:creationId xmlns:p14="http://schemas.microsoft.com/office/powerpoint/2010/main" val="2086341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Shortcut Method for Converting a Binary Number to its Equivalent Octal Number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Method:</a:t>
            </a:r>
          </a:p>
          <a:p>
            <a:pPr marL="0" indent="0">
              <a:buNone/>
            </a:pPr>
            <a:r>
              <a:rPr lang="en-US" dirty="0"/>
              <a:t>		1101010</a:t>
            </a:r>
            <a:r>
              <a:rPr lang="en-US" baseline="-25000" dirty="0"/>
              <a:t>2</a:t>
            </a:r>
            <a:r>
              <a:rPr lang="en-US" dirty="0"/>
              <a:t> =?</a:t>
            </a:r>
            <a:r>
              <a:rPr lang="en-US" baseline="-25000" dirty="0"/>
              <a:t>8</a:t>
            </a:r>
          </a:p>
          <a:p>
            <a:pPr marL="0" indent="0">
              <a:buNone/>
            </a:pPr>
            <a:r>
              <a:rPr lang="en-US" baseline="-25000" dirty="0"/>
              <a:t> </a:t>
            </a:r>
            <a:r>
              <a:rPr lang="en-US" dirty="0"/>
              <a:t>     </a:t>
            </a:r>
            <a:r>
              <a:rPr lang="en-US" b="1" dirty="0"/>
              <a:t>Step 1: </a:t>
            </a:r>
            <a:r>
              <a:rPr lang="en-US" dirty="0"/>
              <a:t>Divide the digits into groups of three starting from the right</a:t>
            </a:r>
          </a:p>
          <a:p>
            <a:pPr marL="0" indent="0">
              <a:buNone/>
            </a:pPr>
            <a:r>
              <a:rPr lang="en-US" dirty="0"/>
              <a:t>		      </a:t>
            </a:r>
            <a:r>
              <a:rPr lang="en-US" u="sng" dirty="0"/>
              <a:t>001 </a:t>
            </a:r>
            <a:r>
              <a:rPr lang="en-US" dirty="0"/>
              <a:t>    </a:t>
            </a:r>
            <a:r>
              <a:rPr lang="en-US" u="sng" dirty="0"/>
              <a:t>101</a:t>
            </a:r>
            <a:r>
              <a:rPr lang="en-US" dirty="0"/>
              <a:t>	</a:t>
            </a:r>
            <a:r>
              <a:rPr lang="en-US" u="sng" dirty="0"/>
              <a:t>010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Step 2: </a:t>
            </a:r>
            <a:r>
              <a:rPr lang="en-US" dirty="0"/>
              <a:t>Convert each group of three binary digits to one octal digit using 		     the method of binary decimal conversion.</a:t>
            </a:r>
          </a:p>
          <a:p>
            <a:pPr marL="0" indent="0">
              <a:buNone/>
            </a:pPr>
            <a:r>
              <a:rPr lang="en-US" b="1" dirty="0"/>
              <a:t>			</a:t>
            </a:r>
            <a:r>
              <a:rPr lang="en-US" dirty="0"/>
              <a:t>001</a:t>
            </a:r>
            <a:r>
              <a:rPr lang="en-US" baseline="-25000" dirty="0"/>
              <a:t>2</a:t>
            </a:r>
            <a:r>
              <a:rPr lang="en-US" dirty="0"/>
              <a:t> = 0x2</a:t>
            </a:r>
            <a:r>
              <a:rPr lang="en-US" baseline="30000" dirty="0"/>
              <a:t>2</a:t>
            </a:r>
            <a:r>
              <a:rPr lang="en-US" dirty="0"/>
              <a:t> +0x2</a:t>
            </a:r>
            <a:r>
              <a:rPr lang="en-US" baseline="30000" dirty="0"/>
              <a:t>1</a:t>
            </a:r>
            <a:r>
              <a:rPr lang="en-US" dirty="0"/>
              <a:t> +1x2</a:t>
            </a:r>
            <a:r>
              <a:rPr lang="en-US" baseline="30000" dirty="0"/>
              <a:t>0</a:t>
            </a:r>
            <a:r>
              <a:rPr lang="en-US" dirty="0"/>
              <a:t>  =1</a:t>
            </a:r>
            <a:r>
              <a:rPr lang="en-US" baseline="30000" dirty="0"/>
              <a:t>  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		</a:t>
            </a:r>
            <a:r>
              <a:rPr lang="en-US" dirty="0"/>
              <a:t>101</a:t>
            </a:r>
            <a:r>
              <a:rPr lang="en-US" baseline="-25000" dirty="0"/>
              <a:t>2</a:t>
            </a:r>
            <a:r>
              <a:rPr lang="en-US" dirty="0"/>
              <a:t> = 1x2</a:t>
            </a:r>
            <a:r>
              <a:rPr lang="en-US" baseline="30000" dirty="0"/>
              <a:t>2</a:t>
            </a:r>
            <a:r>
              <a:rPr lang="en-US" dirty="0"/>
              <a:t> +0x2</a:t>
            </a:r>
            <a:r>
              <a:rPr lang="en-US" baseline="30000" dirty="0"/>
              <a:t>1</a:t>
            </a:r>
            <a:r>
              <a:rPr lang="en-US" dirty="0"/>
              <a:t> +1x2</a:t>
            </a:r>
            <a:r>
              <a:rPr lang="en-US" baseline="30000" dirty="0"/>
              <a:t>0 </a:t>
            </a:r>
            <a:r>
              <a:rPr lang="en-US" dirty="0"/>
              <a:t> =5</a:t>
            </a:r>
            <a:r>
              <a:rPr lang="en-US" baseline="30000" dirty="0"/>
              <a:t>  </a:t>
            </a:r>
          </a:p>
          <a:p>
            <a:pPr marL="0" indent="0">
              <a:buNone/>
            </a:pPr>
            <a:r>
              <a:rPr lang="en-US" b="1" baseline="30000" dirty="0"/>
              <a:t>                                 </a:t>
            </a:r>
            <a:r>
              <a:rPr lang="en-US" dirty="0"/>
              <a:t>010</a:t>
            </a:r>
            <a:r>
              <a:rPr lang="en-US" baseline="-25000" dirty="0"/>
              <a:t>2</a:t>
            </a:r>
            <a:r>
              <a:rPr lang="en-US" dirty="0"/>
              <a:t> = 0x8</a:t>
            </a:r>
            <a:r>
              <a:rPr lang="en-US" baseline="30000" dirty="0"/>
              <a:t>2</a:t>
            </a:r>
            <a:r>
              <a:rPr lang="en-US" dirty="0"/>
              <a:t> +1x8</a:t>
            </a:r>
            <a:r>
              <a:rPr lang="en-US" baseline="30000" dirty="0"/>
              <a:t>1</a:t>
            </a:r>
            <a:r>
              <a:rPr lang="en-US" dirty="0"/>
              <a:t> +0x8</a:t>
            </a:r>
            <a:r>
              <a:rPr lang="en-US" baseline="30000" dirty="0"/>
              <a:t>0 </a:t>
            </a:r>
            <a:r>
              <a:rPr lang="en-US" dirty="0"/>
              <a:t> =2</a:t>
            </a:r>
          </a:p>
          <a:p>
            <a:pPr marL="0" indent="0">
              <a:buNone/>
            </a:pPr>
            <a:r>
              <a:rPr lang="en-US" baseline="30000" dirty="0"/>
              <a:t> </a:t>
            </a:r>
            <a:r>
              <a:rPr lang="en-US" dirty="0"/>
              <a:t>                         hence 1101010</a:t>
            </a:r>
            <a:r>
              <a:rPr lang="en-US" baseline="-25000" dirty="0"/>
              <a:t>2</a:t>
            </a:r>
            <a:r>
              <a:rPr lang="en-US" dirty="0"/>
              <a:t> =152</a:t>
            </a:r>
            <a:r>
              <a:rPr lang="en-US" baseline="-25000" dirty="0"/>
              <a:t>8</a:t>
            </a:r>
            <a:r>
              <a:rPr lang="en-US" baseline="30000" dirty="0"/>
              <a:t> 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5958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Shortcut Method for Converting an Octal Number to Its Equivalent Binary Number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Step 1: </a:t>
            </a:r>
            <a:r>
              <a:rPr lang="en-US" dirty="0"/>
              <a:t>Convert number decimal each octal digit to a 3 digit binary (the octal digits may be treated as for this conversion) </a:t>
            </a:r>
          </a:p>
          <a:p>
            <a:r>
              <a:rPr lang="en-US" b="1" dirty="0"/>
              <a:t>Step 2: </a:t>
            </a:r>
            <a:r>
              <a:rPr lang="en-US" dirty="0"/>
              <a:t>Combine all the resulting binary single groups binary(of 3 digits each) into a number </a:t>
            </a:r>
          </a:p>
        </p:txBody>
      </p:sp>
    </p:spTree>
    <p:extLst>
      <p:ext uri="{BB962C8B-B14F-4D97-AF65-F5344CB8AC3E}">
        <p14:creationId xmlns:p14="http://schemas.microsoft.com/office/powerpoint/2010/main" val="2346121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  <a:p>
            <a:pPr marL="0" indent="0">
              <a:buNone/>
            </a:pPr>
            <a:r>
              <a:rPr lang="en-US" dirty="0"/>
              <a:t>	562</a:t>
            </a:r>
            <a:r>
              <a:rPr lang="en-US" baseline="-25000" dirty="0"/>
              <a:t>8</a:t>
            </a:r>
            <a:r>
              <a:rPr lang="en-US" dirty="0"/>
              <a:t>  = ?</a:t>
            </a:r>
            <a:r>
              <a:rPr lang="en-US" baseline="-25000" dirty="0"/>
              <a:t>2 </a:t>
            </a:r>
          </a:p>
          <a:p>
            <a:pPr marL="0" indent="0">
              <a:buNone/>
            </a:pPr>
            <a:r>
              <a:rPr lang="en-US" baseline="-25000" dirty="0"/>
              <a:t>	</a:t>
            </a:r>
            <a:r>
              <a:rPr lang="en-US" dirty="0"/>
              <a:t> </a:t>
            </a:r>
            <a:r>
              <a:rPr lang="en-US" b="1" dirty="0"/>
              <a:t>Step 1: </a:t>
            </a:r>
            <a:r>
              <a:rPr lang="en-US" dirty="0"/>
              <a:t>Convert each octal digit to 3 binary digits </a:t>
            </a:r>
          </a:p>
          <a:p>
            <a:pPr marL="0" indent="0">
              <a:buNone/>
            </a:pPr>
            <a:r>
              <a:rPr lang="en-US" dirty="0"/>
              <a:t>		5</a:t>
            </a:r>
            <a:r>
              <a:rPr lang="en-US" baseline="-25000" dirty="0"/>
              <a:t>8</a:t>
            </a:r>
            <a:r>
              <a:rPr lang="en-US" dirty="0"/>
              <a:t> = 101</a:t>
            </a:r>
            <a:r>
              <a:rPr lang="en-US" baseline="-25000" dirty="0"/>
              <a:t>2</a:t>
            </a:r>
            <a:r>
              <a:rPr lang="en-US" dirty="0"/>
              <a:t>, 6</a:t>
            </a:r>
            <a:r>
              <a:rPr lang="en-US" baseline="-25000" dirty="0"/>
              <a:t>8</a:t>
            </a:r>
            <a:r>
              <a:rPr lang="en-US" dirty="0"/>
              <a:t> = 110</a:t>
            </a:r>
            <a:r>
              <a:rPr lang="en-US" baseline="-25000" dirty="0"/>
              <a:t>2</a:t>
            </a:r>
            <a:r>
              <a:rPr lang="en-US" dirty="0"/>
              <a:t>, 2</a:t>
            </a:r>
            <a:r>
              <a:rPr lang="en-US" baseline="-25000" dirty="0"/>
              <a:t>8</a:t>
            </a:r>
            <a:r>
              <a:rPr lang="en-US" dirty="0"/>
              <a:t> = 010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Step 2: </a:t>
            </a:r>
            <a:r>
              <a:rPr lang="en-US" dirty="0"/>
              <a:t>Combine the binary groups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562</a:t>
            </a:r>
            <a:r>
              <a:rPr lang="en-US" baseline="-25000" dirty="0"/>
              <a:t>8</a:t>
            </a:r>
            <a:r>
              <a:rPr lang="en-US" dirty="0"/>
              <a:t> = </a:t>
            </a:r>
            <a:r>
              <a:rPr lang="en-US" u="sng" dirty="0"/>
              <a:t>101</a:t>
            </a:r>
            <a:r>
              <a:rPr lang="en-US" dirty="0"/>
              <a:t> </a:t>
            </a:r>
            <a:r>
              <a:rPr lang="en-US" u="sng" dirty="0"/>
              <a:t>110</a:t>
            </a:r>
            <a:r>
              <a:rPr lang="en-US" dirty="0"/>
              <a:t>  </a:t>
            </a:r>
            <a:r>
              <a:rPr lang="en-US" u="sng" dirty="0"/>
              <a:t>010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	5     6      2</a:t>
            </a:r>
          </a:p>
          <a:p>
            <a:pPr marL="0" indent="0">
              <a:buNone/>
            </a:pPr>
            <a:r>
              <a:rPr lang="en-US" dirty="0"/>
              <a:t>		Hence, 562</a:t>
            </a:r>
            <a:r>
              <a:rPr lang="en-US" baseline="-25000" dirty="0"/>
              <a:t>8</a:t>
            </a:r>
            <a:r>
              <a:rPr lang="en-US" dirty="0"/>
              <a:t> = 		101110010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06243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Shortcut Method for Converting a Binary Number to its Equivalent Hexadecimal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Method: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 Step 1: </a:t>
            </a:r>
            <a:r>
              <a:rPr lang="en-US" dirty="0"/>
              <a:t>Divide the binary digits into groups of four starting from the right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Step 2: </a:t>
            </a:r>
            <a:r>
              <a:rPr lang="en-US" dirty="0"/>
              <a:t>Combine each group of four binary digits to one hexadecimal digit</a:t>
            </a:r>
          </a:p>
        </p:txBody>
      </p:sp>
    </p:spTree>
    <p:extLst>
      <p:ext uri="{BB962C8B-B14F-4D97-AF65-F5344CB8AC3E}">
        <p14:creationId xmlns:p14="http://schemas.microsoft.com/office/powerpoint/2010/main" val="4199832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  <a:p>
            <a:pPr marL="0" indent="0">
              <a:buNone/>
            </a:pPr>
            <a:r>
              <a:rPr lang="en-US" dirty="0"/>
              <a:t>      111101</a:t>
            </a:r>
            <a:r>
              <a:rPr lang="en-US" baseline="-25000" dirty="0"/>
              <a:t>2</a:t>
            </a:r>
            <a:r>
              <a:rPr lang="en-US" dirty="0"/>
              <a:t> = ?</a:t>
            </a:r>
            <a:r>
              <a:rPr lang="en-US" baseline="-25000" dirty="0"/>
              <a:t>16</a:t>
            </a:r>
          </a:p>
          <a:p>
            <a:pPr marL="0" indent="0">
              <a:buNone/>
            </a:pPr>
            <a:r>
              <a:rPr lang="en-US" baseline="-25000" dirty="0"/>
              <a:t>	</a:t>
            </a:r>
            <a:r>
              <a:rPr lang="en-US" dirty="0"/>
              <a:t> </a:t>
            </a:r>
            <a:r>
              <a:rPr lang="en-US" b="1" dirty="0"/>
              <a:t>Step 1: </a:t>
            </a:r>
            <a:r>
              <a:rPr lang="en-US" dirty="0"/>
              <a:t>Divide the binary digits into groups of four starting from the right 				</a:t>
            </a:r>
            <a:r>
              <a:rPr lang="en-US" u="sng" dirty="0"/>
              <a:t>0011</a:t>
            </a:r>
            <a:r>
              <a:rPr lang="en-US" dirty="0"/>
              <a:t>   </a:t>
            </a:r>
            <a:r>
              <a:rPr lang="en-US" u="sng" dirty="0"/>
              <a:t>1101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Step 2: </a:t>
            </a:r>
            <a:r>
              <a:rPr lang="en-US" dirty="0"/>
              <a:t>Convert each group into a hexadecimal digit</a:t>
            </a:r>
          </a:p>
          <a:p>
            <a:pPr marL="0" indent="0">
              <a:buNone/>
            </a:pPr>
            <a:r>
              <a:rPr lang="en-US" dirty="0"/>
              <a:t>		 0011</a:t>
            </a:r>
            <a:r>
              <a:rPr lang="en-US" baseline="-25000" dirty="0"/>
              <a:t>2</a:t>
            </a:r>
            <a:r>
              <a:rPr lang="en-US" dirty="0"/>
              <a:t> 	=  0x2</a:t>
            </a:r>
            <a:r>
              <a:rPr lang="en-US" baseline="30000" dirty="0"/>
              <a:t>3</a:t>
            </a:r>
            <a:r>
              <a:rPr lang="en-US" dirty="0"/>
              <a:t> + 0x2</a:t>
            </a:r>
            <a:r>
              <a:rPr lang="en-US" baseline="30000" dirty="0"/>
              <a:t>2   </a:t>
            </a:r>
            <a:r>
              <a:rPr lang="en-US" dirty="0"/>
              <a:t>0x2</a:t>
            </a:r>
            <a:r>
              <a:rPr lang="en-US" baseline="30000" dirty="0"/>
              <a:t>1</a:t>
            </a:r>
            <a:r>
              <a:rPr lang="en-US" dirty="0"/>
              <a:t> + 0x2</a:t>
            </a:r>
            <a:r>
              <a:rPr lang="en-US" baseline="30000" dirty="0"/>
              <a:t>0  </a:t>
            </a:r>
            <a:r>
              <a:rPr lang="en-US" dirty="0"/>
              <a:t>=3</a:t>
            </a:r>
            <a:r>
              <a:rPr lang="en-US" baseline="-25000" dirty="0"/>
              <a:t>16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1101</a:t>
            </a:r>
            <a:r>
              <a:rPr lang="en-US" baseline="-25000" dirty="0"/>
              <a:t>2</a:t>
            </a:r>
            <a:r>
              <a:rPr lang="en-US" dirty="0"/>
              <a:t> 	=  1x2</a:t>
            </a:r>
            <a:r>
              <a:rPr lang="en-US" baseline="30000" dirty="0"/>
              <a:t>3</a:t>
            </a:r>
            <a:r>
              <a:rPr lang="en-US" dirty="0"/>
              <a:t> + 1x2</a:t>
            </a:r>
            <a:r>
              <a:rPr lang="en-US" baseline="30000" dirty="0"/>
              <a:t>2   </a:t>
            </a:r>
            <a:r>
              <a:rPr lang="en-US" dirty="0"/>
              <a:t>0x2</a:t>
            </a:r>
            <a:r>
              <a:rPr lang="en-US" baseline="30000" dirty="0"/>
              <a:t>1</a:t>
            </a:r>
            <a:r>
              <a:rPr lang="en-US" dirty="0"/>
              <a:t> + 1x2</a:t>
            </a:r>
            <a:r>
              <a:rPr lang="en-US" baseline="30000" dirty="0"/>
              <a:t>0  </a:t>
            </a:r>
            <a:r>
              <a:rPr lang="en-US" dirty="0"/>
              <a:t>= D</a:t>
            </a:r>
            <a:r>
              <a:rPr lang="en-US" baseline="-25000" dirty="0"/>
              <a:t>16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Hence, 111101</a:t>
            </a:r>
            <a:r>
              <a:rPr lang="en-US" baseline="-25000" dirty="0"/>
              <a:t>2</a:t>
            </a:r>
            <a:r>
              <a:rPr lang="en-US" dirty="0"/>
              <a:t> = 3D</a:t>
            </a:r>
            <a:r>
              <a:rPr lang="en-US" baseline="-25000" dirty="0"/>
              <a:t>16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47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Shortcut Method for Converting a Hexadecimal Number to its Equivalent Binary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Method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Step 1: </a:t>
            </a:r>
            <a:r>
              <a:rPr lang="en-US" dirty="0"/>
              <a:t>Convert the decimal equivalent of each hexadecimal digit to a 4 digit binary number</a:t>
            </a:r>
          </a:p>
          <a:p>
            <a:pPr marL="0" indent="0">
              <a:buNone/>
            </a:pPr>
            <a:r>
              <a:rPr lang="en-US" b="1" dirty="0"/>
              <a:t>Step 2: </a:t>
            </a:r>
            <a:r>
              <a:rPr lang="en-US" dirty="0"/>
              <a:t>Combine all the resulting binary groups (of 4 digits each) in a single binary number</a:t>
            </a:r>
          </a:p>
        </p:txBody>
      </p:sp>
    </p:spTree>
    <p:extLst>
      <p:ext uri="{BB962C8B-B14F-4D97-AF65-F5344CB8AC3E}">
        <p14:creationId xmlns:p14="http://schemas.microsoft.com/office/powerpoint/2010/main" val="1951993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  <a:p>
            <a:pPr marL="0" indent="0">
              <a:buNone/>
            </a:pPr>
            <a:r>
              <a:rPr lang="en-US" dirty="0"/>
              <a:t>		2AB</a:t>
            </a:r>
            <a:r>
              <a:rPr lang="en-US" baseline="-25000" dirty="0"/>
              <a:t>16</a:t>
            </a:r>
            <a:r>
              <a:rPr lang="en-US" dirty="0"/>
              <a:t> = ?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Convert each hexadecimal digit to a 4 digit binary number </a:t>
            </a:r>
          </a:p>
          <a:p>
            <a:pPr marL="0" indent="0">
              <a:buNone/>
            </a:pPr>
            <a:r>
              <a:rPr lang="en-US" dirty="0"/>
              <a:t>		Step 1: </a:t>
            </a:r>
          </a:p>
          <a:p>
            <a:pPr marL="0" indent="0">
              <a:buNone/>
            </a:pPr>
            <a:r>
              <a:rPr lang="en-US" dirty="0"/>
              <a:t>			2</a:t>
            </a:r>
            <a:r>
              <a:rPr lang="en-US" baseline="-25000" dirty="0"/>
              <a:t>16</a:t>
            </a:r>
            <a:r>
              <a:rPr lang="en-US" dirty="0"/>
              <a:t>=2</a:t>
            </a:r>
            <a:r>
              <a:rPr lang="en-US" baseline="-25000" dirty="0"/>
              <a:t>10</a:t>
            </a:r>
            <a:r>
              <a:rPr lang="en-US" dirty="0"/>
              <a:t>=0010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			A</a:t>
            </a:r>
            <a:r>
              <a:rPr lang="en-US" baseline="-25000" dirty="0"/>
              <a:t>16</a:t>
            </a:r>
            <a:r>
              <a:rPr lang="en-US" dirty="0"/>
              <a:t>=10</a:t>
            </a:r>
            <a:r>
              <a:rPr lang="en-US" baseline="-25000" dirty="0"/>
              <a:t>10</a:t>
            </a:r>
            <a:r>
              <a:rPr lang="en-US" dirty="0"/>
              <a:t>=1010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 			B</a:t>
            </a:r>
            <a:r>
              <a:rPr lang="en-US" baseline="-25000" dirty="0"/>
              <a:t>16</a:t>
            </a:r>
            <a:r>
              <a:rPr lang="en-US" dirty="0"/>
              <a:t> = 11</a:t>
            </a:r>
            <a:r>
              <a:rPr lang="en-US" baseline="-25000" dirty="0"/>
              <a:t>10</a:t>
            </a:r>
            <a:r>
              <a:rPr lang="en-US" dirty="0"/>
              <a:t>= 1011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2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Convert a number’s base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Another base to decimal base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Decimal base to another base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Some base to another base </a:t>
            </a:r>
          </a:p>
          <a:p>
            <a:r>
              <a:rPr lang="en-US" dirty="0">
                <a:solidFill>
                  <a:schemeClr val="tx1"/>
                </a:solidFill>
              </a:rPr>
              <a:t>Shortcut methods for converting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Binary to octal number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Octal to binary number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Binary to hexadecimal number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Hexadecimal to binary number </a:t>
            </a:r>
          </a:p>
          <a:p>
            <a:r>
              <a:rPr lang="en-US" dirty="0">
                <a:solidFill>
                  <a:schemeClr val="tx1"/>
                </a:solidFill>
              </a:rPr>
              <a:t>Fractional numbers in binary number system</a:t>
            </a:r>
          </a:p>
        </p:txBody>
      </p:sp>
    </p:spTree>
    <p:extLst>
      <p:ext uri="{BB962C8B-B14F-4D97-AF65-F5344CB8AC3E}">
        <p14:creationId xmlns:p14="http://schemas.microsoft.com/office/powerpoint/2010/main" val="2890202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2:</a:t>
            </a:r>
          </a:p>
          <a:p>
            <a:pPr marL="0" indent="0">
              <a:buNone/>
            </a:pPr>
            <a:r>
              <a:rPr lang="en-US" b="1" dirty="0"/>
              <a:t>	 </a:t>
            </a:r>
            <a:r>
              <a:rPr lang="en-US" dirty="0"/>
              <a:t>Combine the binary </a:t>
            </a:r>
            <a:r>
              <a:rPr lang="en-US" u="sng" dirty="0"/>
              <a:t>0010 </a:t>
            </a:r>
            <a:r>
              <a:rPr lang="en-US" dirty="0"/>
              <a:t>   </a:t>
            </a:r>
            <a:r>
              <a:rPr lang="en-US" u="sng" dirty="0"/>
              <a:t>1010</a:t>
            </a:r>
            <a:r>
              <a:rPr lang="en-US" dirty="0"/>
              <a:t>   </a:t>
            </a:r>
            <a:r>
              <a:rPr lang="en-US" u="sng" dirty="0"/>
              <a:t>1011</a:t>
            </a:r>
          </a:p>
          <a:p>
            <a:pPr marL="0" indent="0">
              <a:buNone/>
            </a:pPr>
            <a:r>
              <a:rPr lang="en-US" dirty="0"/>
              <a:t>				                  2		A		B</a:t>
            </a:r>
          </a:p>
          <a:p>
            <a:pPr marL="0" indent="0">
              <a:buNone/>
            </a:pPr>
            <a:r>
              <a:rPr lang="en-US" dirty="0"/>
              <a:t> 	Hence, 2AB</a:t>
            </a:r>
            <a:r>
              <a:rPr lang="en-US" baseline="-25000" dirty="0"/>
              <a:t>16</a:t>
            </a:r>
            <a:r>
              <a:rPr lang="en-US" dirty="0"/>
              <a:t> = 001010101011</a:t>
            </a:r>
            <a:r>
              <a:rPr lang="en-US" baseline="-25000" dirty="0"/>
              <a:t>2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1389535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/>
              <a:t>DECIMAL NUMBER SYSTEM: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Decimal Number system is commonly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In this system, base is equal to 10 because there are altogether ten symbols or digit (0,1,2,3,4,5,6,7,8, and 9).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2434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decimal number system Successive positions to the left of the decimal point represent units, tens, hundreds, thousands, etc.</a:t>
            </a:r>
          </a:p>
          <a:p>
            <a:r>
              <a:rPr lang="en-US" dirty="0"/>
              <a:t> However, notice that each position represents a specific power of the base (10).</a:t>
            </a:r>
          </a:p>
          <a:p>
            <a:r>
              <a:rPr lang="en-US" dirty="0"/>
              <a:t> For example, decimal number 2586 (written as 2586) consists of digit 6 in units position, 8 in tens position, 5 in hundreds position, and 2 in thousands position, and its value can be written as:</a:t>
            </a:r>
          </a:p>
          <a:p>
            <a:r>
              <a:rPr lang="en-US" dirty="0"/>
              <a:t>(2 x 10</a:t>
            </a:r>
            <a:r>
              <a:rPr lang="en-US" baseline="30000" dirty="0"/>
              <a:t>3</a:t>
            </a:r>
            <a:r>
              <a:rPr lang="en-US" dirty="0"/>
              <a:t>) + (5 x 10</a:t>
            </a:r>
            <a:r>
              <a:rPr lang="en-US" baseline="30000" dirty="0"/>
              <a:t>2</a:t>
            </a:r>
            <a:r>
              <a:rPr lang="en-US" dirty="0"/>
              <a:t>) + (8 x 10</a:t>
            </a:r>
            <a:r>
              <a:rPr lang="en-US" baseline="30000" dirty="0"/>
              <a:t>1</a:t>
            </a:r>
            <a:r>
              <a:rPr lang="en-US" dirty="0"/>
              <a:t>) + (6 x 10</a:t>
            </a:r>
            <a:r>
              <a:rPr lang="en-US" baseline="30000" dirty="0"/>
              <a:t>0</a:t>
            </a:r>
            <a:r>
              <a:rPr lang="en-US" dirty="0"/>
              <a:t>)= 2000 + 500 + 80 + 6 = 2586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05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The same digit signifies different values, depending on the position it occupies in the number. For example, </a:t>
            </a:r>
          </a:p>
          <a:p>
            <a:r>
              <a:rPr lang="en-US" dirty="0"/>
              <a:t>In 258610 the digit 6 signifies 6 x 10</a:t>
            </a:r>
            <a:r>
              <a:rPr lang="en-US" baseline="-25000" dirty="0"/>
              <a:t>0</a:t>
            </a:r>
            <a:r>
              <a:rPr lang="en-US" dirty="0"/>
              <a:t> = 6 </a:t>
            </a:r>
          </a:p>
          <a:p>
            <a:r>
              <a:rPr lang="en-US" dirty="0"/>
              <a:t>In 256810 the digit 6 signifies 6 x 10</a:t>
            </a:r>
            <a:r>
              <a:rPr lang="en-US" baseline="-25000" dirty="0"/>
              <a:t>1</a:t>
            </a:r>
            <a:r>
              <a:rPr lang="en-US" dirty="0"/>
              <a:t> = 60 </a:t>
            </a:r>
          </a:p>
          <a:p>
            <a:r>
              <a:rPr lang="en-US" dirty="0"/>
              <a:t>In 265810 the digit 6 signifies 6 x 10</a:t>
            </a:r>
            <a:r>
              <a:rPr lang="en-US" baseline="-25000" dirty="0"/>
              <a:t>2</a:t>
            </a:r>
            <a:r>
              <a:rPr lang="en-US" dirty="0"/>
              <a:t> = 600 </a:t>
            </a:r>
          </a:p>
          <a:p>
            <a:r>
              <a:rPr lang="en-US" dirty="0"/>
              <a:t>In 625810 the digit 6 signifies 6 x 10</a:t>
            </a:r>
            <a:r>
              <a:rPr lang="en-US" baseline="-25000" dirty="0"/>
              <a:t>3 </a:t>
            </a:r>
            <a:r>
              <a:rPr lang="en-US" dirty="0"/>
              <a:t>= 6000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03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value of the base in all positional number systems suggests the following </a:t>
            </a:r>
          </a:p>
          <a:p>
            <a:r>
              <a:rPr lang="en-US" dirty="0"/>
              <a:t>characteristics: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value of the base determines the total number of different symbols or digits </a:t>
            </a:r>
          </a:p>
          <a:p>
            <a:r>
              <a:rPr lang="en-US" dirty="0"/>
              <a:t>available in the number system. The first of these choices is always zero.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maximum value of a single digit is always equal to one less than the value of </a:t>
            </a:r>
          </a:p>
          <a:p>
            <a:r>
              <a:rPr lang="en-US" dirty="0"/>
              <a:t>the 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75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Binary number system is like decimal number system, except that the base is 2, instead of 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We can use only two symbols or digits (0 and 1) in this number system.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12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A1E1-4066-2794-9102-99CE769F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1280890"/>
          </a:xfrm>
        </p:spPr>
        <p:txBody>
          <a:bodyPr/>
          <a:lstStyle/>
          <a:p>
            <a:r>
              <a:rPr lang="en-US" dirty="0"/>
              <a:t>Exercise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117B-AE78-B0FC-F4A1-793F41AD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1703070"/>
            <a:ext cx="9790112" cy="420815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Convert Decimal to Binary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decimal number </a:t>
            </a:r>
            <a:r>
              <a:rPr lang="en-US" b="1" dirty="0"/>
              <a:t>45</a:t>
            </a:r>
            <a:r>
              <a:rPr lang="en-US" dirty="0"/>
              <a:t> to binary.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decimal number </a:t>
            </a:r>
            <a:r>
              <a:rPr lang="en-US" b="1" dirty="0"/>
              <a:t>156</a:t>
            </a:r>
            <a:r>
              <a:rPr lang="en-US" dirty="0"/>
              <a:t> to binary.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decimal number </a:t>
            </a:r>
            <a:r>
              <a:rPr lang="en-US" b="1" dirty="0"/>
              <a:t>89</a:t>
            </a:r>
            <a:r>
              <a:rPr lang="en-US" dirty="0"/>
              <a:t> to binary.</a:t>
            </a:r>
          </a:p>
          <a:p>
            <a:r>
              <a:rPr lang="en-US" b="1" dirty="0"/>
              <a:t>2. Convert Binary to Decimal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binary number </a:t>
            </a:r>
            <a:r>
              <a:rPr lang="en-US" b="1" dirty="0"/>
              <a:t>101101</a:t>
            </a:r>
            <a:r>
              <a:rPr lang="en-US" dirty="0"/>
              <a:t> to decimal.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binary number </a:t>
            </a:r>
            <a:r>
              <a:rPr lang="en-US" b="1" dirty="0"/>
              <a:t>11011010</a:t>
            </a:r>
            <a:r>
              <a:rPr lang="en-US" dirty="0"/>
              <a:t> to decimal.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binary number </a:t>
            </a:r>
            <a:r>
              <a:rPr lang="en-US" b="1" dirty="0"/>
              <a:t>1001111</a:t>
            </a:r>
            <a:r>
              <a:rPr lang="en-US" dirty="0"/>
              <a:t> to decimal.</a:t>
            </a:r>
          </a:p>
          <a:p>
            <a:r>
              <a:rPr lang="en-US" b="1" dirty="0"/>
              <a:t>3. Convert Decimal to Octal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decimal number </a:t>
            </a:r>
            <a:r>
              <a:rPr lang="en-US" b="1" dirty="0"/>
              <a:t>58</a:t>
            </a:r>
            <a:r>
              <a:rPr lang="en-US" dirty="0"/>
              <a:t> to octal.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decimal number </a:t>
            </a:r>
            <a:r>
              <a:rPr lang="en-US" b="1" dirty="0"/>
              <a:t>129</a:t>
            </a:r>
            <a:r>
              <a:rPr lang="en-US" dirty="0"/>
              <a:t> to octal.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decimal number </a:t>
            </a:r>
            <a:r>
              <a:rPr lang="en-US" b="1" dirty="0"/>
              <a:t>255</a:t>
            </a:r>
            <a:r>
              <a:rPr lang="en-US" dirty="0"/>
              <a:t> to octal.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43115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DAD4-B2B9-5BE0-E590-9C95A051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D3F7-D958-EB3A-510A-91B667DA8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428750"/>
            <a:ext cx="9292590" cy="5052060"/>
          </a:xfrm>
        </p:spPr>
        <p:txBody>
          <a:bodyPr>
            <a:normAutofit/>
          </a:bodyPr>
          <a:lstStyle/>
          <a:p>
            <a:r>
              <a:rPr lang="en-US" b="1" dirty="0"/>
              <a:t>Convert Octal to Decimal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octal number </a:t>
            </a:r>
            <a:r>
              <a:rPr lang="en-US" b="1" dirty="0"/>
              <a:t>73</a:t>
            </a:r>
            <a:r>
              <a:rPr lang="en-US" dirty="0"/>
              <a:t> to decimal.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octal number </a:t>
            </a:r>
            <a:r>
              <a:rPr lang="en-US" b="1" dirty="0"/>
              <a:t>145</a:t>
            </a:r>
            <a:r>
              <a:rPr lang="en-US" dirty="0"/>
              <a:t> to decimal.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octal number </a:t>
            </a:r>
            <a:r>
              <a:rPr lang="en-US" b="1" dirty="0"/>
              <a:t>254</a:t>
            </a:r>
            <a:r>
              <a:rPr lang="en-US" dirty="0"/>
              <a:t> to decimal.</a:t>
            </a:r>
          </a:p>
          <a:p>
            <a:r>
              <a:rPr lang="en-US" b="1" dirty="0"/>
              <a:t>5. Convert Binary to Octal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binary number </a:t>
            </a:r>
            <a:r>
              <a:rPr lang="en-US" b="1" dirty="0"/>
              <a:t>110101</a:t>
            </a:r>
            <a:r>
              <a:rPr lang="en-US" dirty="0"/>
              <a:t> to octal.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binary number </a:t>
            </a:r>
            <a:r>
              <a:rPr lang="en-US" b="1" dirty="0"/>
              <a:t>10011011</a:t>
            </a:r>
            <a:r>
              <a:rPr lang="en-US" dirty="0"/>
              <a:t> to octal.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binary number </a:t>
            </a:r>
            <a:r>
              <a:rPr lang="en-US" b="1" dirty="0"/>
              <a:t>101010010</a:t>
            </a:r>
            <a:r>
              <a:rPr lang="en-US" dirty="0"/>
              <a:t> to octal.</a:t>
            </a:r>
          </a:p>
          <a:p>
            <a:r>
              <a:rPr lang="en-US" b="1" dirty="0"/>
              <a:t>6. Convert Octal to Binary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octal number </a:t>
            </a:r>
            <a:r>
              <a:rPr lang="en-US" b="1" dirty="0"/>
              <a:t>57</a:t>
            </a:r>
            <a:r>
              <a:rPr lang="en-US" dirty="0"/>
              <a:t> to binary.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octal number </a:t>
            </a:r>
            <a:r>
              <a:rPr lang="en-US" b="1" dirty="0"/>
              <a:t>164</a:t>
            </a:r>
            <a:r>
              <a:rPr lang="en-US" dirty="0"/>
              <a:t> to binary.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octal number </a:t>
            </a:r>
            <a:r>
              <a:rPr lang="en-US" b="1" dirty="0"/>
              <a:t>321</a:t>
            </a:r>
            <a:r>
              <a:rPr lang="en-US" dirty="0"/>
              <a:t> to binary.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23095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6CFA-30CD-2F2E-6F5E-1B349D95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930B-3B3B-8140-F222-0428BC512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440180"/>
            <a:ext cx="9675812" cy="447104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Convert Decimal to Hexadecimal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decimal number </a:t>
            </a:r>
            <a:r>
              <a:rPr lang="en-US" b="1" dirty="0"/>
              <a:t>245</a:t>
            </a:r>
            <a:r>
              <a:rPr lang="en-US" dirty="0"/>
              <a:t> to hexadecimal.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decimal number </a:t>
            </a:r>
            <a:r>
              <a:rPr lang="en-US" b="1" dirty="0"/>
              <a:t>500</a:t>
            </a:r>
            <a:r>
              <a:rPr lang="en-US" dirty="0"/>
              <a:t> to hexadecimal.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decimal number </a:t>
            </a:r>
            <a:r>
              <a:rPr lang="en-US" b="1" dirty="0"/>
              <a:t>1023</a:t>
            </a:r>
            <a:r>
              <a:rPr lang="en-US" dirty="0"/>
              <a:t> to hexadecimal.</a:t>
            </a:r>
          </a:p>
          <a:p>
            <a:r>
              <a:rPr lang="en-US" b="1" dirty="0"/>
              <a:t>8. Convert Hexadecimal to Decimal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hexadecimal number </a:t>
            </a:r>
            <a:r>
              <a:rPr lang="en-US" b="1" dirty="0"/>
              <a:t>A5</a:t>
            </a:r>
            <a:r>
              <a:rPr lang="en-US" dirty="0"/>
              <a:t> to decimal.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hexadecimal number </a:t>
            </a:r>
            <a:r>
              <a:rPr lang="en-US" b="1" dirty="0"/>
              <a:t>1F3</a:t>
            </a:r>
            <a:r>
              <a:rPr lang="en-US" dirty="0"/>
              <a:t> to decimal.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hexadecimal number </a:t>
            </a:r>
            <a:r>
              <a:rPr lang="en-US" b="1" dirty="0"/>
              <a:t>3E8</a:t>
            </a:r>
            <a:r>
              <a:rPr lang="en-US" dirty="0"/>
              <a:t> to decimal.</a:t>
            </a:r>
          </a:p>
          <a:p>
            <a:r>
              <a:rPr lang="en-US" b="1" dirty="0"/>
              <a:t>9. Convert Binary to Hexadecimal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binary number </a:t>
            </a:r>
            <a:r>
              <a:rPr lang="en-US" b="1" dirty="0"/>
              <a:t>11101101</a:t>
            </a:r>
            <a:r>
              <a:rPr lang="en-US" dirty="0"/>
              <a:t> to hexadecimal.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binary number </a:t>
            </a:r>
            <a:r>
              <a:rPr lang="en-US" b="1" dirty="0"/>
              <a:t>1101111</a:t>
            </a:r>
            <a:r>
              <a:rPr lang="en-US" dirty="0"/>
              <a:t> to hexadecimal.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binary number </a:t>
            </a:r>
            <a:r>
              <a:rPr lang="en-US" b="1" dirty="0"/>
              <a:t>10101010101</a:t>
            </a:r>
            <a:r>
              <a:rPr lang="en-US" dirty="0"/>
              <a:t> to hexadecimal.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04041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3DB2-AECE-6164-D9EE-558F0FD7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7D36-19F9-7D22-ED17-8BA14ED10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Hexadecimal to Binary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hexadecimal number </a:t>
            </a:r>
            <a:r>
              <a:rPr lang="en-US" b="1" dirty="0"/>
              <a:t>4F</a:t>
            </a:r>
            <a:r>
              <a:rPr lang="en-US" dirty="0"/>
              <a:t> to binary.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hexadecimal number </a:t>
            </a:r>
            <a:r>
              <a:rPr lang="en-US" b="1" dirty="0"/>
              <a:t>A7</a:t>
            </a:r>
            <a:r>
              <a:rPr lang="en-US" dirty="0"/>
              <a:t> to binary.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hexadecimal number </a:t>
            </a:r>
            <a:r>
              <a:rPr lang="en-US" b="1" dirty="0"/>
              <a:t>1E9</a:t>
            </a:r>
            <a:r>
              <a:rPr lang="en-US" dirty="0"/>
              <a:t> to binary.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7371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Number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Number systems are of two types: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Non-Positional Number system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Positional Number System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3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Positional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Characteristics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Use symbols such as I for 1, II for 2, III for 3, IIII for 4, IIIII for 5,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Each symbol represents the same value regardless of its position in the number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The symbols are simply added to find out the value of a particular number </a:t>
            </a:r>
          </a:p>
          <a:p>
            <a:r>
              <a:rPr lang="en-US" dirty="0">
                <a:solidFill>
                  <a:schemeClr val="tx1"/>
                </a:solidFill>
              </a:rPr>
              <a:t>Difficulty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It is difficult to perform number system arithmetic with such a•</a:t>
            </a:r>
          </a:p>
        </p:txBody>
      </p:sp>
    </p:spTree>
    <p:extLst>
      <p:ext uri="{BB962C8B-B14F-4D97-AF65-F5344CB8AC3E}">
        <p14:creationId xmlns:p14="http://schemas.microsoft.com/office/powerpoint/2010/main" val="178658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Positional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Use only a few symbols called digits</a:t>
            </a:r>
          </a:p>
          <a:p>
            <a:r>
              <a:rPr lang="en-US" dirty="0">
                <a:solidFill>
                  <a:schemeClr val="tx1"/>
                </a:solidFill>
              </a:rPr>
              <a:t> These symbols represent different values depending</a:t>
            </a:r>
          </a:p>
          <a:p>
            <a:r>
              <a:rPr lang="en-US" dirty="0">
                <a:solidFill>
                  <a:schemeClr val="tx1"/>
                </a:solidFill>
              </a:rPr>
              <a:t> on the position they occupy in the number</a:t>
            </a:r>
          </a:p>
        </p:txBody>
      </p:sp>
    </p:spTree>
    <p:extLst>
      <p:ext uri="{BB962C8B-B14F-4D97-AF65-F5344CB8AC3E}">
        <p14:creationId xmlns:p14="http://schemas.microsoft.com/office/powerpoint/2010/main" val="198145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of each digit is determined by:</a:t>
            </a:r>
          </a:p>
          <a:p>
            <a:pPr lvl="1"/>
            <a:r>
              <a:rPr lang="en-US" dirty="0"/>
              <a:t>  The digit itself </a:t>
            </a:r>
          </a:p>
          <a:p>
            <a:pPr lvl="1"/>
            <a:r>
              <a:rPr lang="en-US" dirty="0"/>
              <a:t>The position of the digit in the number</a:t>
            </a:r>
          </a:p>
          <a:p>
            <a:pPr lvl="1"/>
            <a:r>
              <a:rPr lang="en-US" dirty="0"/>
              <a:t> The base of the number system </a:t>
            </a:r>
          </a:p>
          <a:p>
            <a:pPr marL="457200" lvl="1" indent="0">
              <a:buNone/>
            </a:pPr>
            <a:r>
              <a:rPr lang="en-US" dirty="0"/>
              <a:t>(base = system) total number of digits in the number</a:t>
            </a:r>
          </a:p>
          <a:p>
            <a:r>
              <a:rPr lang="en-US" dirty="0"/>
              <a:t> The maximum value of a single digit is always equal to one less than the value of the base </a:t>
            </a:r>
          </a:p>
        </p:txBody>
      </p:sp>
    </p:spTree>
    <p:extLst>
      <p:ext uri="{BB962C8B-B14F-4D97-AF65-F5344CB8AC3E}">
        <p14:creationId xmlns:p14="http://schemas.microsoft.com/office/powerpoint/2010/main" val="680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 positional number system</a:t>
            </a:r>
          </a:p>
          <a:p>
            <a:pPr lvl="1"/>
            <a:r>
              <a:rPr lang="en-US" dirty="0"/>
              <a:t> Has 10 symbols or digits (0, 1, 2, 3, 4, 5, 6, 7,  8, 9). Hence, its base = 10 </a:t>
            </a:r>
          </a:p>
          <a:p>
            <a:pPr lvl="1"/>
            <a:r>
              <a:rPr lang="en-US" dirty="0"/>
              <a:t>The maximum value of a single digit is 9 (one less than the value of the base)</a:t>
            </a:r>
          </a:p>
          <a:p>
            <a:pPr lvl="1"/>
            <a:r>
              <a:rPr lang="en-US" dirty="0"/>
              <a:t>Each position of a digit represents a specific power of the base (10)</a:t>
            </a:r>
          </a:p>
          <a:p>
            <a:pPr lvl="1"/>
            <a:r>
              <a:rPr lang="en-US" dirty="0"/>
              <a:t> We use this number system in our day-to-day life (Continued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7466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Example </a:t>
            </a:r>
          </a:p>
          <a:p>
            <a:pPr marL="0" indent="0">
              <a:buNone/>
            </a:pPr>
            <a:r>
              <a:rPr lang="en-US" dirty="0"/>
              <a:t>	2586</a:t>
            </a:r>
            <a:r>
              <a:rPr lang="en-US" baseline="-25000" dirty="0"/>
              <a:t>10</a:t>
            </a:r>
            <a:r>
              <a:rPr lang="en-US" dirty="0"/>
              <a:t> = (2 x 10</a:t>
            </a:r>
            <a:r>
              <a:rPr lang="en-US" baseline="30000" dirty="0"/>
              <a:t>3</a:t>
            </a:r>
            <a:r>
              <a:rPr lang="en-US" dirty="0"/>
              <a:t>) + (5 x 10</a:t>
            </a:r>
            <a:r>
              <a:rPr lang="en-US" baseline="30000" dirty="0"/>
              <a:t>2</a:t>
            </a:r>
            <a:r>
              <a:rPr lang="en-US" dirty="0"/>
              <a:t>) +(8x10</a:t>
            </a:r>
            <a:r>
              <a:rPr lang="en-US" baseline="30000" dirty="0"/>
              <a:t>1</a:t>
            </a:r>
            <a:r>
              <a:rPr lang="en-US" dirty="0"/>
              <a:t>)+6x10</a:t>
            </a:r>
            <a:r>
              <a:rPr lang="en-US" baseline="30000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112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236</TotalTime>
  <Words>2193</Words>
  <Application>Microsoft Office PowerPoint</Application>
  <PresentationFormat>Widescreen</PresentationFormat>
  <Paragraphs>268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Century Gothic</vt:lpstr>
      <vt:lpstr>Wingdings</vt:lpstr>
      <vt:lpstr>Wingdings 3</vt:lpstr>
      <vt:lpstr>Wisp</vt:lpstr>
      <vt:lpstr>Number Systems</vt:lpstr>
      <vt:lpstr>Number Systems</vt:lpstr>
      <vt:lpstr>Learning Objectives</vt:lpstr>
      <vt:lpstr>Number Systems</vt:lpstr>
      <vt:lpstr>Positional number system</vt:lpstr>
      <vt:lpstr>Positional Number System</vt:lpstr>
      <vt:lpstr>Positional Number System</vt:lpstr>
      <vt:lpstr>Decimal Number System</vt:lpstr>
      <vt:lpstr>Decimal Number System</vt:lpstr>
      <vt:lpstr>Binary Number System</vt:lpstr>
      <vt:lpstr>Binary Number System</vt:lpstr>
      <vt:lpstr>Binary Number System</vt:lpstr>
      <vt:lpstr>Bit</vt:lpstr>
      <vt:lpstr>Octal Decimal Number System</vt:lpstr>
      <vt:lpstr>Octal Decimal Numbers</vt:lpstr>
      <vt:lpstr>Hexa Decimal Number system</vt:lpstr>
      <vt:lpstr>PowerPoint Presentation</vt:lpstr>
      <vt:lpstr>Converting a number of another base into decimal</vt:lpstr>
      <vt:lpstr>Converting a number of another base into decimal</vt:lpstr>
      <vt:lpstr>Converting a decimal number into another base</vt:lpstr>
      <vt:lpstr>Converting a decimal number into another base</vt:lpstr>
      <vt:lpstr>Shortcut Method for Converting a Binary Number to its Equivalent Octal Number </vt:lpstr>
      <vt:lpstr>Shortcut Method for Converting a Binary Number to its Equivalent Octal Number </vt:lpstr>
      <vt:lpstr>Shortcut Method for Converting an Octal Number to Its Equivalent Binary Number Method</vt:lpstr>
      <vt:lpstr>PowerPoint Presentation</vt:lpstr>
      <vt:lpstr>Shortcut Method for Converting a Binary Number to its Equivalent Hexadecimal Number</vt:lpstr>
      <vt:lpstr>PowerPoint Presentation</vt:lpstr>
      <vt:lpstr>Shortcut Method for Converting a Hexadecimal Number to its Equivalent Binary Number</vt:lpstr>
      <vt:lpstr>PowerPoint Presentation</vt:lpstr>
      <vt:lpstr>PowerPoint Presentation</vt:lpstr>
      <vt:lpstr>Positional Number System</vt:lpstr>
      <vt:lpstr>PowerPoint Presentation</vt:lpstr>
      <vt:lpstr>PowerPoint Presentation</vt:lpstr>
      <vt:lpstr>PowerPoint Presentation</vt:lpstr>
      <vt:lpstr>Binary Number System</vt:lpstr>
      <vt:lpstr>Exercise</vt:lpstr>
      <vt:lpstr>Exercise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</dc:title>
  <dc:creator>Microsoft account</dc:creator>
  <cp:lastModifiedBy>fatimajaffar</cp:lastModifiedBy>
  <cp:revision>109</cp:revision>
  <dcterms:created xsi:type="dcterms:W3CDTF">2022-01-19T04:20:02Z</dcterms:created>
  <dcterms:modified xsi:type="dcterms:W3CDTF">2024-09-18T06:00:39Z</dcterms:modified>
</cp:coreProperties>
</file>