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58" r:id="rId6"/>
    <p:sldId id="256" r:id="rId7"/>
    <p:sldId id="259" r:id="rId8"/>
    <p:sldId id="260" r:id="rId9"/>
    <p:sldId id="261" r:id="rId10"/>
    <p:sldId id="262" r:id="rId11"/>
    <p:sldId id="263" r:id="rId12"/>
    <p:sldId id="270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2" autoAdjust="0"/>
    <p:restoredTop sz="71392" autoAdjust="0"/>
  </p:normalViewPr>
  <p:slideViewPr>
    <p:cSldViewPr snapToGrid="0">
      <p:cViewPr varScale="1">
        <p:scale>
          <a:sx n="50" d="100"/>
          <a:sy n="50" d="100"/>
        </p:scale>
        <p:origin x="116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emf"/><Relationship Id="rId8" Type="http://schemas.openxmlformats.org/officeDocument/2006/relationships/image" Target="../media/image8.emf"/><Relationship Id="rId7" Type="http://schemas.openxmlformats.org/officeDocument/2006/relationships/image" Target="../media/image7.emf"/><Relationship Id="rId6" Type="http://schemas.openxmlformats.org/officeDocument/2006/relationships/image" Target="../media/image6.w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wmf"/><Relationship Id="rId2" Type="http://schemas.openxmlformats.org/officeDocument/2006/relationships/image" Target="../media/image2.emf"/><Relationship Id="rId10" Type="http://schemas.openxmlformats.org/officeDocument/2006/relationships/image" Target="../media/image10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.emf"/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.emf"/><Relationship Id="rId8" Type="http://schemas.openxmlformats.org/officeDocument/2006/relationships/image" Target="../media/image23.emf"/><Relationship Id="rId7" Type="http://schemas.openxmlformats.org/officeDocument/2006/relationships/image" Target="../media/image22.w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8D1C2-CD9E-4BC8-87D3-8A065A255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E87ED-ACE7-48EE-8830-C38F3A00A0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几种算法及改进、特</a:t>
            </a:r>
            <a:endParaRPr lang="en-US" altLang="zh-CN" dirty="0" smtClean="0"/>
          </a:p>
          <a:p>
            <a:r>
              <a:rPr lang="zh-CN" altLang="en-US" dirty="0" smtClean="0"/>
              <a:t>经典谱估计在工程中都是以 </a:t>
            </a:r>
            <a:r>
              <a:rPr lang="en-US" altLang="zh-CN" dirty="0" smtClean="0"/>
              <a:t>DFT </a:t>
            </a:r>
            <a:r>
              <a:rPr lang="zh-CN" altLang="en-US" dirty="0" smtClean="0"/>
              <a:t>为基础，将数据观测区外的未知数据假设为</a:t>
            </a:r>
            <a:endParaRPr lang="zh-CN" altLang="en-US" dirty="0" smtClean="0"/>
          </a:p>
          <a:p>
            <a:r>
              <a:rPr lang="zh-CN" altLang="en-US" dirty="0" smtClean="0"/>
              <a:t>零，相当于数据加窗，具有分辨率低、功率泄漏、频谱混叠等固有缺点，不适合处理短数据点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E87ED-ACE7-48EE-8830-C38F3A00A0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最小二乘法： 可以用奇异值分解的方法求出最小二乘解</a:t>
            </a:r>
            <a:endParaRPr lang="en-US" altLang="zh-CN" dirty="0" smtClean="0"/>
          </a:p>
          <a:p>
            <a:r>
              <a:rPr lang="zh-CN" altLang="en-US" dirty="0" smtClean="0"/>
              <a:t>，实现</a:t>
            </a:r>
            <a:r>
              <a:rPr lang="en-US" altLang="zh-CN" dirty="0" smtClean="0"/>
              <a:t>AR</a:t>
            </a:r>
            <a:r>
              <a:rPr lang="zh-CN" altLang="en-US" dirty="0" smtClean="0"/>
              <a:t>模型估计 </a:t>
            </a:r>
            <a:endParaRPr lang="en-US" altLang="zh-CN" dirty="0" smtClean="0"/>
          </a:p>
          <a:p>
            <a:r>
              <a:rPr lang="zh-CN" altLang="en-US" sz="1200" b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对于高斯随机信号，</a:t>
            </a:r>
            <a:r>
              <a:rPr lang="en-US" altLang="zh-CN" sz="1200" b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</a:t>
            </a:r>
            <a:r>
              <a:rPr lang="zh-CN" altLang="en-US" sz="1200" b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模型谱估计和最大熵算法效果相同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E87ED-ACE7-48EE-8830-C38F3A00A0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E87ED-ACE7-48EE-8830-C38F3A00A0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稳定的，全极点滤波器，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E87ED-ACE7-48EE-8830-C38F3A00A0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矩阵是正定的，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z</a:t>
            </a:r>
            <a:r>
              <a:rPr lang="zh-CN" altLang="en-US" dirty="0" smtClean="0"/>
              <a:t>）零点（</a:t>
            </a:r>
            <a:r>
              <a:rPr lang="en-US" altLang="zh-CN" dirty="0" smtClean="0"/>
              <a:t>1/A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z</a:t>
            </a:r>
            <a:r>
              <a:rPr lang="zh-CN" altLang="en-US" dirty="0" smtClean="0"/>
              <a:t>）的极点）都在单位圆内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E87ED-ACE7-48EE-8830-C38F3A00A0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线性预测模型与</a:t>
            </a:r>
            <a:r>
              <a:rPr lang="en-US" altLang="zh-CN" dirty="0" smtClean="0"/>
              <a:t>AR</a:t>
            </a:r>
            <a:r>
              <a:rPr lang="zh-CN" altLang="en-US" dirty="0" smtClean="0"/>
              <a:t>模型互为逆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E87ED-ACE7-48EE-8830-C38F3A00A0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E87ED-ACE7-48EE-8830-C38F3A00A0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后向预测 用</a:t>
            </a:r>
            <a:r>
              <a:rPr lang="en-US" altLang="zh-CN" dirty="0" smtClean="0"/>
              <a:t>n</a:t>
            </a:r>
            <a:r>
              <a:rPr lang="zh-CN" altLang="en-US" dirty="0" smtClean="0"/>
              <a:t>时刻之前的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个数据（包括</a:t>
            </a:r>
            <a:r>
              <a:rPr lang="en-US" altLang="zh-CN" dirty="0" smtClean="0"/>
              <a:t>n</a:t>
            </a:r>
            <a:r>
              <a:rPr lang="zh-CN" altLang="en-US" dirty="0" smtClean="0"/>
              <a:t>时刻），估计第</a:t>
            </a:r>
            <a:r>
              <a:rPr lang="en-US" altLang="zh-CN" dirty="0" smtClean="0"/>
              <a:t>n-M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时刻的数据</a:t>
            </a:r>
            <a:endParaRPr lang="zh-CN" altLang="en-US" dirty="0" smtClean="0"/>
          </a:p>
          <a:p>
            <a:r>
              <a:rPr lang="en-US" altLang="zh-CN" dirty="0" smtClean="0"/>
              <a:t>Burg </a:t>
            </a:r>
            <a:r>
              <a:rPr lang="zh-CN" altLang="en-US" dirty="0" smtClean="0"/>
              <a:t>算法 和最大熵估计算法等效（对于高斯随机信号）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E87ED-ACE7-48EE-8830-C38F3A00A0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E87ED-ACE7-48EE-8830-C38F3A00A0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最小二乘法： 可以用奇异值分解的方法求出最小二乘解，实现</a:t>
            </a:r>
            <a:r>
              <a:rPr lang="en-US" altLang="zh-CN" dirty="0" smtClean="0"/>
              <a:t>AR</a:t>
            </a:r>
            <a:r>
              <a:rPr lang="zh-CN" altLang="en-US" dirty="0" smtClean="0"/>
              <a:t>模型估计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E87ED-ACE7-48EE-8830-C38F3A00A0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最小二乘法： 可以用奇异值分解的方法求出最小二乘解</a:t>
            </a:r>
            <a:endParaRPr lang="en-US" altLang="zh-CN" dirty="0" smtClean="0"/>
          </a:p>
          <a:p>
            <a:r>
              <a:rPr lang="zh-CN" altLang="en-US" dirty="0" smtClean="0"/>
              <a:t>，实现</a:t>
            </a:r>
            <a:r>
              <a:rPr lang="en-US" altLang="zh-CN" dirty="0" smtClean="0"/>
              <a:t>AR</a:t>
            </a:r>
            <a:r>
              <a:rPr lang="zh-CN" altLang="en-US" dirty="0" smtClean="0"/>
              <a:t>模型估计 </a:t>
            </a:r>
            <a:endParaRPr lang="en-US" altLang="zh-CN" dirty="0" smtClean="0"/>
          </a:p>
          <a:p>
            <a:r>
              <a:rPr lang="zh-CN" altLang="en-US" sz="1200" b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对于高斯随机信号，</a:t>
            </a:r>
            <a:r>
              <a:rPr lang="en-US" altLang="zh-CN" sz="1200" b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</a:t>
            </a:r>
            <a:r>
              <a:rPr lang="zh-CN" altLang="en-US" sz="1200" b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模型谱估计和最大熵算法效果相同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E87ED-ACE7-48EE-8830-C38F3A00A0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A48B-E61E-4D15-89A2-625BFF2F78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C6BF-E0FC-40EE-AD8A-CFB10901C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A48B-E61E-4D15-89A2-625BFF2F78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C6BF-E0FC-40EE-AD8A-CFB10901C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A48B-E61E-4D15-89A2-625BFF2F78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C6BF-E0FC-40EE-AD8A-CFB10901C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85F149-E38B-44CB-80FC-F680BDEC706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A7BE7-C571-4C13-9DC9-2F1DD4874C6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1D7DF-75A1-4266-BC3C-6E854CC0F78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2A7810-CBB3-4E6E-912C-0258FAFFC4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ED47F-B261-4BB5-BFB0-242150C45B0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83B01-BF65-49A2-A5E0-78A77EC902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AC5F5C-3594-492F-B690-35267527715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8311A7-6CE8-4E08-B269-25BFA0AC2C9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A48B-E61E-4D15-89A2-625BFF2F78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C6BF-E0FC-40EE-AD8A-CFB10901C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6CF410-52DE-4E66-A42E-A9479D11388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47443C-0BE3-4C73-AE32-9596B73986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0AE48C-E4E3-4225-8A5F-B7AABC151DD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D78D63-0FBC-4038-9EB8-BA9662D5EB2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A48B-E61E-4D15-89A2-625BFF2F78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C6BF-E0FC-40EE-AD8A-CFB10901C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A48B-E61E-4D15-89A2-625BFF2F78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C6BF-E0FC-40EE-AD8A-CFB10901C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A48B-E61E-4D15-89A2-625BFF2F78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C6BF-E0FC-40EE-AD8A-CFB10901C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A48B-E61E-4D15-89A2-625BFF2F78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C6BF-E0FC-40EE-AD8A-CFB10901C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A48B-E61E-4D15-89A2-625BFF2F78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C6BF-E0FC-40EE-AD8A-CFB10901C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A48B-E61E-4D15-89A2-625BFF2F78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C6BF-E0FC-40EE-AD8A-CFB10901C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A48B-E61E-4D15-89A2-625BFF2F78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C6BF-E0FC-40EE-AD8A-CFB10901C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AA48B-E61E-4D15-89A2-625BFF2F78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5C6BF-E0FC-40EE-AD8A-CFB10901CD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单击以编辑母版文本样式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50000"/>
              </a:spcBef>
              <a:defRPr sz="1400" b="1">
                <a:solidFill>
                  <a:srgbClr val="FFFFFF"/>
                </a:solidFill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50000"/>
              </a:spcBef>
              <a:defRPr sz="1400" b="1">
                <a:solidFill>
                  <a:srgbClr val="FFFFFF"/>
                </a:solidFill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0400" y="64770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50000"/>
              </a:spcBef>
              <a:defRPr sz="1400">
                <a:solidFill>
                  <a:schemeClr val="tx1"/>
                </a:solidFill>
              </a:defRPr>
            </a:lvl1pPr>
          </a:lstStyle>
          <a:p>
            <a:fld id="{8CB7FE8F-0AB1-4AD0-A1F8-FDE0F376CE7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FFFF"/>
          </a:solidFill>
          <a:latin typeface="Times New Roman" pitchFamily="18" charset="0"/>
          <a:ea typeface="SimSun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FFFF"/>
          </a:solidFill>
          <a:latin typeface="Times New Roman" pitchFamily="18" charset="0"/>
          <a:ea typeface="SimSun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FFFF"/>
          </a:solidFill>
          <a:latin typeface="Times New Roman" pitchFamily="18" charset="0"/>
          <a:ea typeface="SimSun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FFFF"/>
          </a:solidFill>
          <a:latin typeface="Times New Roman" pitchFamily="18" charset="0"/>
          <a:ea typeface="SimSun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FFFFFF"/>
          </a:solidFill>
          <a:latin typeface="Times New Roman" pitchFamily="18" charset="0"/>
          <a:ea typeface="SimSun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FFFFFF"/>
          </a:solidFill>
          <a:latin typeface="Times New Roman" pitchFamily="18" charset="0"/>
          <a:ea typeface="SimSun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FFFFFF"/>
          </a:solidFill>
          <a:latin typeface="Times New Roman" pitchFamily="18" charset="0"/>
          <a:ea typeface="SimSun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FFFFFF"/>
          </a:solidFill>
          <a:latin typeface="Times New Roman" pitchFamily="18" charset="0"/>
          <a:ea typeface="SimSun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rgbClr val="FFFF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rgbClr val="FFFFFF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rgbClr val="FFFFFF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rgbClr val="FFFFFF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rgbClr val="FFFFF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rgbClr val="FFFFF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rgbClr val="FFFFF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3" Type="http://schemas.openxmlformats.org/officeDocument/2006/relationships/notesSlide" Target="../notesSlides/notesSlide2.xml"/><Relationship Id="rId22" Type="http://schemas.openxmlformats.org/officeDocument/2006/relationships/vmlDrawing" Target="../drawings/vmlDrawing1.vml"/><Relationship Id="rId21" Type="http://schemas.openxmlformats.org/officeDocument/2006/relationships/slideLayout" Target="../slideLayouts/slideLayout13.xml"/><Relationship Id="rId20" Type="http://schemas.openxmlformats.org/officeDocument/2006/relationships/image" Target="../media/image10.emf"/><Relationship Id="rId2" Type="http://schemas.openxmlformats.org/officeDocument/2006/relationships/image" Target="../media/image1.e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e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e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e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14.e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e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1.emf"/><Relationship Id="rId11" Type="http://schemas.openxmlformats.org/officeDocument/2006/relationships/notesSlide" Target="../notesSlides/notesSlide3.xml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emf"/><Relationship Id="rId8" Type="http://schemas.openxmlformats.org/officeDocument/2006/relationships/oleObject" Target="../embeddings/oleObject18.bin"/><Relationship Id="rId7" Type="http://schemas.openxmlformats.org/officeDocument/2006/relationships/image" Target="../media/image18.emf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6.bin"/><Relationship Id="rId3" Type="http://schemas.openxmlformats.org/officeDocument/2006/relationships/image" Target="../media/image16.emf"/><Relationship Id="rId22" Type="http://schemas.openxmlformats.org/officeDocument/2006/relationships/notesSlide" Target="../notesSlides/notesSlide4.xml"/><Relationship Id="rId21" Type="http://schemas.openxmlformats.org/officeDocument/2006/relationships/vmlDrawing" Target="../drawings/vmlDrawing3.vml"/><Relationship Id="rId20" Type="http://schemas.openxmlformats.org/officeDocument/2006/relationships/slideLayout" Target="../slideLayouts/slideLayout13.xml"/><Relationship Id="rId2" Type="http://schemas.openxmlformats.org/officeDocument/2006/relationships/oleObject" Target="../embeddings/oleObject15.bin"/><Relationship Id="rId19" Type="http://schemas.openxmlformats.org/officeDocument/2006/relationships/image" Target="../media/image24.emf"/><Relationship Id="rId18" Type="http://schemas.openxmlformats.org/officeDocument/2006/relationships/oleObject" Target="../embeddings/oleObject23.bin"/><Relationship Id="rId17" Type="http://schemas.openxmlformats.org/officeDocument/2006/relationships/image" Target="../media/image23.emf"/><Relationship Id="rId16" Type="http://schemas.openxmlformats.org/officeDocument/2006/relationships/oleObject" Target="../embeddings/oleObject22.bin"/><Relationship Id="rId15" Type="http://schemas.openxmlformats.org/officeDocument/2006/relationships/image" Target="../media/image22.wmf"/><Relationship Id="rId14" Type="http://schemas.openxmlformats.org/officeDocument/2006/relationships/oleObject" Target="../embeddings/oleObject21.bin"/><Relationship Id="rId13" Type="http://schemas.openxmlformats.org/officeDocument/2006/relationships/image" Target="../media/image21.emf"/><Relationship Id="rId12" Type="http://schemas.openxmlformats.org/officeDocument/2006/relationships/oleObject" Target="../embeddings/oleObject20.bin"/><Relationship Id="rId11" Type="http://schemas.openxmlformats.org/officeDocument/2006/relationships/image" Target="../media/image20.emf"/><Relationship Id="rId10" Type="http://schemas.openxmlformats.org/officeDocument/2006/relationships/oleObject" Target="../embeddings/oleObject19.bin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2720" y="655003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AR</a:t>
            </a:r>
            <a:r>
              <a:rPr lang="zh-CN" altLang="en-US" dirty="0" smtClean="0">
                <a:solidFill>
                  <a:schemeClr val="bg1"/>
                </a:solidFill>
              </a:rPr>
              <a:t>模型的</a:t>
            </a:r>
            <a:r>
              <a:rPr lang="en-US" altLang="zh-CN" dirty="0" smtClean="0">
                <a:solidFill>
                  <a:schemeClr val="bg1"/>
                </a:solidFill>
              </a:rPr>
              <a:t>L-D</a:t>
            </a:r>
            <a:r>
              <a:rPr lang="zh-CN" altLang="en-US" dirty="0" smtClean="0">
                <a:solidFill>
                  <a:schemeClr val="bg1"/>
                </a:solidFill>
              </a:rPr>
              <a:t>算法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2720" y="4699318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止息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633" y="301592"/>
            <a:ext cx="10363200" cy="1103696"/>
          </a:xfrm>
        </p:spPr>
        <p:txBody>
          <a:bodyPr/>
          <a:lstStyle/>
          <a:p>
            <a:pPr algn="l"/>
            <a:r>
              <a:rPr lang="zh-CN" altLang="en-US" b="0" dirty="0">
                <a:solidFill>
                  <a:schemeClr val="accent5">
                    <a:lumMod val="20000"/>
                    <a:lumOff val="8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四</a:t>
            </a:r>
            <a:r>
              <a:rPr lang="zh-CN" altLang="en-US" b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b="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Marple</a:t>
            </a:r>
            <a:r>
              <a:rPr lang="zh-CN" altLang="en-US" b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算法 </a:t>
            </a:r>
            <a:endParaRPr lang="zh-CN" altLang="en-US" b="0" dirty="0">
              <a:solidFill>
                <a:schemeClr val="accent5">
                  <a:lumMod val="20000"/>
                  <a:lumOff val="8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17633" y="1405288"/>
                <a:ext cx="10950342" cy="518801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b="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又</a:t>
                </a:r>
                <a:r>
                  <a:rPr lang="zh-CN" altLang="en-US" sz="2800" b="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称为  不</a:t>
                </a:r>
                <a:r>
                  <a:rPr lang="zh-CN" altLang="en-US" sz="2800" b="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受约束的</a:t>
                </a:r>
                <a:r>
                  <a:rPr lang="zh-CN" altLang="en-US" sz="2800" b="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最小二乘法</a:t>
                </a:r>
                <a:endParaRPr lang="en-US" altLang="zh-CN" sz="28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altLang="zh-CN" sz="28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800" b="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为了</a:t>
                </a:r>
                <a:r>
                  <a:rPr lang="zh-CN" altLang="en-US" sz="28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摆脱因采用递推运算对确定预测</a:t>
                </a:r>
                <a:r>
                  <a:rPr lang="zh-CN" altLang="en-US" sz="28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系数</a:t>
                </a:r>
                <a:r>
                  <a:rPr lang="zh-CN" altLang="en-US" sz="28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的</a:t>
                </a:r>
                <a:r>
                  <a:rPr lang="zh-CN" altLang="en-US" sz="28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约束</a:t>
                </a:r>
                <a:endParaRPr lang="en-US" altLang="zh-CN" sz="28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800" b="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使</a:t>
                </a:r>
                <a:r>
                  <a:rPr lang="zh-CN" altLang="en-US" sz="2800" b="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每</a:t>
                </a:r>
                <a:r>
                  <a:rPr lang="zh-CN" altLang="en-US" sz="2800" b="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一预测</a:t>
                </a:r>
                <a:r>
                  <a:rPr lang="zh-CN" altLang="en-US" sz="2800" b="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系数的</a:t>
                </a:r>
                <a:r>
                  <a:rPr lang="zh-CN" altLang="en-US" sz="2800" b="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确定直接与前、后向预测的总的平方误差最小（最小二乘法</a:t>
                </a:r>
                <a:r>
                  <a:rPr lang="zh-CN" altLang="en-US" sz="2800" b="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）联系起来</a:t>
                </a:r>
                <a:endParaRPr lang="en-US" altLang="zh-CN" sz="2800" b="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  <m:sup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{[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]}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800" b="0" dirty="0" smtClean="0"/>
                  <a:t>对各预测系数</a:t>
                </a:r>
                <a:r>
                  <a:rPr lang="en-US" altLang="zh-CN" sz="2800" b="0" dirty="0" smtClean="0"/>
                  <a:t>a(k)</a:t>
                </a:r>
                <a:r>
                  <a:rPr lang="zh-CN" altLang="en-US" sz="2800" b="0" dirty="0" smtClean="0"/>
                  <a:t>求导并令结果为零，解方程。方程组</a:t>
                </a:r>
                <a:r>
                  <a:rPr lang="zh-CN" altLang="en-US" sz="2800" b="0" dirty="0"/>
                  <a:t>系数矩阵不是 </a:t>
                </a:r>
                <a:r>
                  <a:rPr lang="en-US" altLang="zh-CN" sz="2800" b="0" dirty="0"/>
                  <a:t>Toeplitz </a:t>
                </a:r>
                <a:r>
                  <a:rPr lang="zh-CN" altLang="en-US" sz="2800" b="0" dirty="0" smtClean="0"/>
                  <a:t>型，不采用</a:t>
                </a:r>
                <a:r>
                  <a:rPr lang="en-US" altLang="zh-CN" sz="2800" b="0" dirty="0" smtClean="0"/>
                  <a:t>L-D</a:t>
                </a:r>
                <a:r>
                  <a:rPr lang="zh-CN" altLang="en-US" sz="2800" b="0" dirty="0"/>
                  <a:t>算法</a:t>
                </a:r>
                <a:r>
                  <a:rPr lang="zh-CN" altLang="en-US" sz="2800" b="0" dirty="0" smtClean="0"/>
                  <a:t>，而是</a:t>
                </a:r>
                <a:r>
                  <a:rPr lang="en-US" altLang="zh-CN" sz="2800" b="0" dirty="0" err="1" smtClean="0"/>
                  <a:t>Marple</a:t>
                </a:r>
                <a:r>
                  <a:rPr lang="zh-CN" altLang="en-US" sz="2800" b="0" dirty="0" smtClean="0"/>
                  <a:t>提出的一种另</a:t>
                </a:r>
                <a:r>
                  <a:rPr lang="zh-CN" altLang="en-US" sz="2800" b="0" dirty="0"/>
                  <a:t>一种格</a:t>
                </a:r>
                <a:r>
                  <a:rPr lang="zh-CN" altLang="en-US" sz="2800" b="0" dirty="0" smtClean="0"/>
                  <a:t>型算法</a:t>
                </a:r>
                <a:endParaRPr lang="en-US" altLang="zh-CN" sz="2800" b="0" dirty="0"/>
              </a:p>
              <a:p>
                <a:pPr marL="0" indent="0">
                  <a:buNone/>
                </a:pPr>
                <a:endParaRPr lang="en-US" altLang="zh-CN" sz="28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633" y="1405288"/>
                <a:ext cx="10950342" cy="5188017"/>
              </a:xfrm>
              <a:blipFill rotWithShape="1">
                <a:blip r:embed="rId1"/>
                <a:stretch>
                  <a:fillRect l="-1" t="-1" r="5" b="-10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633" y="301592"/>
            <a:ext cx="9880467" cy="765208"/>
          </a:xfrm>
        </p:spPr>
        <p:txBody>
          <a:bodyPr/>
          <a:lstStyle/>
          <a:p>
            <a:pPr algn="l"/>
            <a:r>
              <a:rPr lang="zh-CN" altLang="en-US" b="0" dirty="0">
                <a:solidFill>
                  <a:schemeClr val="accent5">
                    <a:lumMod val="20000"/>
                    <a:lumOff val="8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五</a:t>
            </a:r>
            <a:r>
              <a:rPr lang="zh-CN" altLang="en-US" b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、几种算法的比较 </a:t>
            </a:r>
            <a:endParaRPr lang="zh-CN" altLang="en-US" b="0" dirty="0">
              <a:solidFill>
                <a:schemeClr val="accent5">
                  <a:lumMod val="20000"/>
                  <a:lumOff val="8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632" y="1066800"/>
            <a:ext cx="11772767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1.</a:t>
            </a:r>
            <a:r>
              <a:rPr lang="zh-CN" altLang="en-US" sz="2800" b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算法复杂度</a:t>
            </a:r>
            <a:endParaRPr lang="en-US" altLang="zh-CN" sz="2800" b="0" dirty="0" smtClean="0">
              <a:solidFill>
                <a:schemeClr val="accent5">
                  <a:lumMod val="20000"/>
                  <a:lumOff val="80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b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	L-D </a:t>
            </a:r>
            <a:r>
              <a:rPr lang="zh-CN" altLang="en-US" sz="2800" b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算法计算量约为直接解</a:t>
            </a:r>
            <a:r>
              <a:rPr lang="en-US" altLang="zh-CN" sz="2800" b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Y-W</a:t>
            </a:r>
            <a:r>
              <a:rPr lang="zh-CN" altLang="en-US" sz="2800" b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方程的一半</a:t>
            </a:r>
            <a:endParaRPr lang="en-US" altLang="zh-CN" sz="2800" b="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b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	</a:t>
            </a:r>
            <a:r>
              <a:rPr lang="en-US" altLang="zh-CN" sz="2800" b="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Marple</a:t>
            </a:r>
            <a:r>
              <a:rPr lang="zh-CN" altLang="en-US" sz="2800" b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算法复杂，计算量大</a:t>
            </a:r>
            <a:endParaRPr lang="en-US" altLang="zh-CN" sz="2800" b="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b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zh-CN" altLang="en-US" sz="2800" b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效果</a:t>
            </a:r>
            <a:endParaRPr lang="en-US" altLang="zh-CN" sz="2800" b="0" dirty="0" smtClean="0">
              <a:solidFill>
                <a:schemeClr val="accent5">
                  <a:lumMod val="20000"/>
                  <a:lumOff val="8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b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L-D</a:t>
            </a:r>
            <a:r>
              <a:rPr lang="zh-CN" altLang="en-US" sz="2800" b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算法  ①一定收敛</a:t>
            </a:r>
            <a:r>
              <a:rPr lang="en-US" altLang="zh-CN" sz="2800" b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		</a:t>
            </a:r>
            <a:r>
              <a:rPr lang="zh-CN" altLang="en-US" sz="2800" b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②</a:t>
            </a:r>
            <a:r>
              <a:rPr lang="zh-CN" altLang="en-US" sz="2800" b="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误差较大</a:t>
            </a:r>
            <a:r>
              <a:rPr lang="zh-CN" altLang="en-US" sz="2800" b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；</a:t>
            </a:r>
            <a:endParaRPr lang="en-US" altLang="zh-CN" sz="2800" b="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b="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</a:t>
            </a:r>
            <a:r>
              <a:rPr lang="en-US" altLang="zh-CN" sz="2800" b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	</a:t>
            </a:r>
            <a:r>
              <a:rPr lang="zh-CN" altLang="en-US" sz="2800" b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③预测</a:t>
            </a:r>
            <a:r>
              <a:rPr lang="zh-CN" altLang="en-US" sz="2800" b="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均方随阶数增加而减小</a:t>
            </a:r>
            <a:endParaRPr lang="en-US" altLang="zh-CN" sz="2800" b="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b="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</a:t>
            </a:r>
            <a:r>
              <a:rPr lang="en-US" altLang="zh-CN" sz="2800" b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	</a:t>
            </a:r>
            <a:r>
              <a:rPr lang="zh-CN" altLang="en-US" sz="2800" b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④可能出现谱线分裂</a:t>
            </a:r>
            <a:endParaRPr lang="en-US" altLang="zh-CN" sz="2800" b="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b="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</a:t>
            </a:r>
            <a:r>
              <a:rPr lang="en-US" altLang="zh-CN" sz="2800" b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	</a:t>
            </a:r>
            <a:r>
              <a:rPr lang="zh-CN" altLang="en-US" sz="2800" b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⑤受阶数影响大，阶数过高有伪峰</a:t>
            </a:r>
            <a:r>
              <a:rPr lang="zh-CN" altLang="en-US" sz="2800" b="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。</a:t>
            </a:r>
            <a:endParaRPr lang="en-US" altLang="zh-CN" sz="2800" b="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b="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2800" b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  Burg</a:t>
            </a:r>
            <a:r>
              <a:rPr lang="zh-CN" altLang="en-US" sz="2800" b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算法  ①在有限长情况下好于前向预测</a:t>
            </a:r>
            <a:endParaRPr lang="en-US" altLang="zh-CN" sz="2800" b="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b="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</a:t>
            </a:r>
            <a:r>
              <a:rPr lang="en-US" altLang="zh-CN" sz="2800" b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	 </a:t>
            </a:r>
            <a:r>
              <a:rPr lang="zh-CN" altLang="en-US" sz="2800" b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②对于高斯随机信号，</a:t>
            </a:r>
            <a:r>
              <a:rPr lang="en-US" altLang="zh-CN" sz="2800" b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	AR</a:t>
            </a:r>
            <a:r>
              <a:rPr lang="zh-CN" altLang="en-US" sz="2800" b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谱估计和最大熵算法效果相同</a:t>
            </a:r>
            <a:endParaRPr lang="en-US" altLang="zh-CN" sz="2800" b="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b="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</a:t>
            </a:r>
            <a:r>
              <a:rPr lang="en-US" altLang="zh-CN" sz="2800" b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	 </a:t>
            </a:r>
            <a:r>
              <a:rPr lang="zh-CN" altLang="en-US" sz="2800" b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③易受</a:t>
            </a:r>
            <a:r>
              <a:rPr lang="zh-CN" altLang="en-US" sz="2800" b="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初相的影响产生频率偏移</a:t>
            </a:r>
            <a:endParaRPr lang="en-US" altLang="zh-CN" sz="2800" b="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632" y="482600"/>
            <a:ext cx="11772767" cy="6375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Marple</a:t>
            </a:r>
            <a:r>
              <a:rPr lang="zh-CN" altLang="en-US" sz="2800" b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算法  </a:t>
            </a:r>
            <a:r>
              <a:rPr lang="zh-CN" altLang="en-US" sz="2800" b="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①通常性能最好，分辨率最高</a:t>
            </a:r>
            <a:endParaRPr lang="en-US" altLang="zh-CN" sz="2800" b="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b="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</a:t>
            </a:r>
            <a:r>
              <a:rPr lang="en-US" altLang="zh-CN" sz="2800" b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	 </a:t>
            </a:r>
            <a:r>
              <a:rPr lang="zh-CN" altLang="en-US" sz="2800" b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②可能会不稳定</a:t>
            </a:r>
            <a:endParaRPr lang="en-US" altLang="zh-CN" sz="2800" b="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b="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</a:t>
            </a:r>
            <a:r>
              <a:rPr lang="en-US" altLang="zh-CN" sz="2800" b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	 </a:t>
            </a:r>
            <a:r>
              <a:rPr lang="zh-CN" altLang="en-US" sz="2800" b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③</a:t>
            </a:r>
            <a:r>
              <a:rPr lang="zh-CN" altLang="en-US" sz="2800" b="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基本上克服了</a:t>
            </a:r>
            <a:r>
              <a:rPr lang="zh-CN" altLang="en-US" sz="2800" b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谱线分裂</a:t>
            </a:r>
            <a:r>
              <a:rPr lang="zh-CN" altLang="en-US" sz="2800" b="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、频率偏移和出现伪峰等缺点</a:t>
            </a:r>
            <a:endParaRPr lang="en-US" altLang="zh-CN" sz="2800" b="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b="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</a:t>
            </a:r>
            <a:endParaRPr lang="en-US" altLang="zh-CN" sz="2800" b="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3532" y="6210300"/>
            <a:ext cx="11772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 </a:t>
            </a:r>
            <a:r>
              <a:rPr lang="zh-CN" alt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模型阶次 </a:t>
            </a:r>
            <a:r>
              <a:rPr lang="en-US" altLang="zh-CN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p=4 </a:t>
            </a:r>
            <a:r>
              <a:rPr lang="zh-CN" alt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，信噪比 </a:t>
            </a:r>
            <a:r>
              <a:rPr lang="en-US" altLang="zh-CN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SNR=20dB </a:t>
            </a:r>
            <a:r>
              <a:rPr lang="zh-CN" alt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，两个正弦频率相距 </a:t>
            </a:r>
            <a:r>
              <a:rPr lang="en-US" altLang="zh-CN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0.13Hz </a:t>
            </a:r>
            <a:r>
              <a:rPr lang="en-US" altLang="zh-CN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</a:t>
            </a:r>
            <a:r>
              <a:rPr lang="zh-CN" alt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样点</a:t>
            </a:r>
            <a:r>
              <a:rPr lang="zh-CN" alt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总数 </a:t>
            </a:r>
            <a:r>
              <a:rPr lang="en-US" altLang="zh-CN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N=20 </a:t>
            </a:r>
            <a:endParaRPr lang="zh-CN" alt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0187" y="2060921"/>
            <a:ext cx="9675813" cy="39633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848" y="1152458"/>
            <a:ext cx="10541720" cy="460064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100" y="2273300"/>
            <a:ext cx="10820400" cy="2374900"/>
          </a:xfrm>
        </p:spPr>
        <p:txBody>
          <a:bodyPr/>
          <a:lstStyle/>
          <a:p>
            <a:r>
              <a:rPr lang="zh-CN" altLang="en-US" sz="72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谢 谢</a:t>
            </a:r>
            <a:endParaRPr lang="zh-CN" altLang="en-US" sz="72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0364" y="1808480"/>
            <a:ext cx="10363200" cy="423672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zh-CN" sz="4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AR</a:t>
            </a:r>
            <a:r>
              <a:rPr lang="zh-CN" altLang="en-US" sz="4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模型的</a:t>
            </a:r>
            <a:r>
              <a:rPr lang="en-US" altLang="zh-CN" sz="4000" dirty="0">
                <a:latin typeface="等线 Light" panose="02010600030101010101" pitchFamily="2" charset="-122"/>
                <a:ea typeface="等线 Light" panose="02010600030101010101" pitchFamily="2" charset="-122"/>
              </a:rPr>
              <a:t>Yule-Walker</a:t>
            </a:r>
            <a:r>
              <a:rPr lang="zh-CN" altLang="en-US" sz="4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方程</a:t>
            </a:r>
            <a:endParaRPr lang="en-US" altLang="zh-CN" sz="40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7200" indent="-457200">
              <a:buAutoNum type="arabicPeriod"/>
            </a:pPr>
            <a:r>
              <a:rPr lang="en-US" altLang="zh-CN" sz="4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L-D</a:t>
            </a:r>
            <a:r>
              <a:rPr lang="zh-CN" altLang="en-US" sz="4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迭代算法</a:t>
            </a:r>
            <a:endParaRPr lang="en-US" altLang="zh-CN" sz="40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7200" indent="-457200">
              <a:buAutoNum type="arabicPeriod"/>
            </a:pPr>
            <a:r>
              <a:rPr lang="en-US" altLang="zh-CN" sz="4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Burg</a:t>
            </a:r>
            <a:r>
              <a:rPr lang="zh-CN" altLang="en-US" sz="4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法</a:t>
            </a:r>
            <a:endParaRPr lang="en-US" altLang="zh-CN" sz="40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7200" indent="-457200">
              <a:buAutoNum type="arabicPeriod"/>
            </a:pPr>
            <a:r>
              <a:rPr lang="en-US" altLang="zh-CN" sz="4000" dirty="0" err="1" smtClean="0">
                <a:latin typeface="等线 Light" panose="02010600030101010101" pitchFamily="2" charset="-122"/>
                <a:ea typeface="等线 Light" panose="02010600030101010101" pitchFamily="2" charset="-122"/>
              </a:rPr>
              <a:t>Marple</a:t>
            </a:r>
            <a:r>
              <a:rPr lang="zh-CN" altLang="en-US" sz="4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算法</a:t>
            </a:r>
            <a:endParaRPr lang="en-US" altLang="zh-CN" sz="40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40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几种算法的比较</a:t>
            </a:r>
            <a:endParaRPr lang="zh-CN" altLang="en-US" sz="4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0364" y="609600"/>
            <a:ext cx="671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Contents</a:t>
            </a:r>
            <a:endParaRPr lang="zh-CN" altLang="en-US" sz="5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-2095500" y="115810"/>
            <a:ext cx="77724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一、</a:t>
            </a:r>
            <a:r>
              <a:rPr lang="en-US" altLang="zh-CN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AR</a:t>
            </a:r>
            <a:r>
              <a:rPr lang="zh-CN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模型</a:t>
            </a:r>
            <a:endParaRPr lang="zh-CN" alt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grpSp>
        <p:nvGrpSpPr>
          <p:cNvPr id="4" name="Group 2"/>
          <p:cNvGrpSpPr/>
          <p:nvPr/>
        </p:nvGrpSpPr>
        <p:grpSpPr bwMode="auto">
          <a:xfrm>
            <a:off x="3848100" y="406322"/>
            <a:ext cx="7315200" cy="1704975"/>
            <a:chOff x="672" y="2304"/>
            <a:chExt cx="4608" cy="107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824" y="2331"/>
              <a:ext cx="2304" cy="10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buChar char="•"/>
                <a:defRPr kumimoji="1" sz="3200" b="1">
                  <a:solidFill>
                    <a:srgbClr val="FFFFFF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 algn="l" eaLnBrk="0" hangingPunct="0">
                <a:buChar char="–"/>
                <a:defRPr kumimoji="1" sz="2800" b="1">
                  <a:solidFill>
                    <a:srgbClr val="FFFFFF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 algn="l" eaLnBrk="0" hangingPunct="0">
                <a:buChar char="•"/>
                <a:defRPr kumimoji="1" sz="2400" b="1">
                  <a:solidFill>
                    <a:srgbClr val="FFFFFF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 algn="l" eaLnBrk="0" hangingPunct="0">
                <a:buChar char="–"/>
                <a:defRPr kumimoji="1" sz="2000" b="1">
                  <a:solidFill>
                    <a:srgbClr val="FFFFFF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 algn="l" eaLnBrk="0" hangingPunct="0">
                <a:buChar char="»"/>
                <a:defRPr kumimoji="1" sz="2000" b="1">
                  <a:solidFill>
                    <a:srgbClr val="FFFFFF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FF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FF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FF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FF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en-US" sz="2800" b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672" y="2818"/>
              <a:ext cx="1152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4128" y="2818"/>
              <a:ext cx="1152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864" y="2304"/>
            <a:ext cx="560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2" name="公式" r:id="rId1" imgW="202565" imgH="81280" progId="Equation.3">
                    <p:embed/>
                  </p:oleObj>
                </mc:Choice>
                <mc:Fallback>
                  <p:oleObj name="公式" r:id="rId1" imgW="202565" imgH="812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304"/>
                          <a:ext cx="560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7"/>
            <p:cNvGraphicFramePr>
              <a:graphicFrameLocks noChangeAspect="1"/>
            </p:cNvGraphicFramePr>
            <p:nvPr/>
          </p:nvGraphicFramePr>
          <p:xfrm>
            <a:off x="4544" y="2315"/>
            <a:ext cx="464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" name="公式" r:id="rId3" imgW="150495" imgH="74930" progId="Equation.3">
                    <p:embed/>
                  </p:oleObj>
                </mc:Choice>
                <mc:Fallback>
                  <p:oleObj name="公式" r:id="rId3" imgW="150495" imgH="7493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4" y="2315"/>
                          <a:ext cx="464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8"/>
            <p:cNvGraphicFramePr>
              <a:graphicFrameLocks noChangeAspect="1"/>
            </p:cNvGraphicFramePr>
            <p:nvPr/>
          </p:nvGraphicFramePr>
          <p:xfrm>
            <a:off x="2424" y="2818"/>
            <a:ext cx="100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4" name="公式" r:id="rId5" imgW="368300" imgH="203200" progId="Equation.3">
                    <p:embed/>
                  </p:oleObj>
                </mc:Choice>
                <mc:Fallback>
                  <p:oleObj name="公式" r:id="rId5" imgW="368300" imgH="203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4" y="2818"/>
                          <a:ext cx="1008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9"/>
            <p:cNvGraphicFramePr>
              <a:graphicFrameLocks noChangeAspect="1"/>
            </p:cNvGraphicFramePr>
            <p:nvPr/>
          </p:nvGraphicFramePr>
          <p:xfrm>
            <a:off x="816" y="2986"/>
            <a:ext cx="624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5" name="公式" r:id="rId7" imgW="237490" imgH="81280" progId="Equation.3">
                    <p:embed/>
                  </p:oleObj>
                </mc:Choice>
                <mc:Fallback>
                  <p:oleObj name="公式" r:id="rId7" imgW="237490" imgH="812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986"/>
                          <a:ext cx="624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0"/>
            <p:cNvGraphicFramePr>
              <a:graphicFrameLocks noChangeAspect="1"/>
            </p:cNvGraphicFramePr>
            <p:nvPr/>
          </p:nvGraphicFramePr>
          <p:xfrm>
            <a:off x="4496" y="2986"/>
            <a:ext cx="592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6" name="公式" r:id="rId9" imgW="219710" imgH="81280" progId="Equation.3">
                    <p:embed/>
                  </p:oleObj>
                </mc:Choice>
                <mc:Fallback>
                  <p:oleObj name="公式" r:id="rId9" imgW="219710" imgH="812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6" y="2986"/>
                          <a:ext cx="592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1"/>
            <p:cNvGraphicFramePr>
              <a:graphicFrameLocks noChangeAspect="1"/>
            </p:cNvGraphicFramePr>
            <p:nvPr/>
          </p:nvGraphicFramePr>
          <p:xfrm>
            <a:off x="2712" y="2449"/>
            <a:ext cx="528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7" name="公式" r:id="rId11" imgW="317500" imgH="203200" progId="Equation.3">
                    <p:embed/>
                  </p:oleObj>
                </mc:Choice>
                <mc:Fallback>
                  <p:oleObj name="公式" r:id="rId11" imgW="317500" imgH="203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2" y="2449"/>
                          <a:ext cx="528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285750" y="2308980"/>
          <a:ext cx="41910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8" name="公式" r:id="rId13" imgW="1481455" imgH="323850" progId="Equation.3">
                  <p:embed/>
                </p:oleObj>
              </mc:Choice>
              <mc:Fallback>
                <p:oleObj name="公式" r:id="rId13" imgW="1481455" imgH="32385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2308980"/>
                        <a:ext cx="419100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6629400" y="2541587"/>
          <a:ext cx="2895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" name="公式" r:id="rId15" imgW="1087755" imgH="497840" progId="Equation.3">
                  <p:embed/>
                </p:oleObj>
              </mc:Choice>
              <mc:Fallback>
                <p:oleObj name="公式" r:id="rId15" imgW="1087755" imgH="4978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541587"/>
                        <a:ext cx="2895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4"/>
          <p:cNvSpPr>
            <a:spLocks noChangeShapeType="1"/>
          </p:cNvSpPr>
          <p:nvPr/>
        </p:nvSpPr>
        <p:spPr bwMode="auto">
          <a:xfrm flipV="1">
            <a:off x="4980272" y="2956568"/>
            <a:ext cx="9525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525887" y="3661414"/>
            <a:ext cx="2659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itchFamily="18" charset="0"/>
                <a:ea typeface="SimSun" pitchFamily="2" charset="-122"/>
              </a:rPr>
              <a:t>同时乘</a:t>
            </a:r>
            <a:r>
              <a:rPr kumimoji="1" lang="zh-CN" alt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itchFamily="18" charset="0"/>
                <a:ea typeface="SimSun" pitchFamily="2" charset="-122"/>
              </a:rPr>
              <a:t>以</a:t>
            </a:r>
            <a:r>
              <a:rPr kumimoji="1" lang="en-US" altLang="zh-CN" sz="2800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ea typeface="等线 Light" panose="02010600030101010101" pitchFamily="2" charset="-122"/>
              </a:rPr>
              <a:t>x(n-m)</a:t>
            </a:r>
            <a:endParaRPr lang="zh-CN" altLang="en-US" i="1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ea typeface="等线 Light" panose="02010600030101010101" pitchFamily="2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 flipH="1">
            <a:off x="1222408" y="3542097"/>
            <a:ext cx="9626" cy="837398"/>
          </a:xfrm>
          <a:prstGeom prst="straightConnector1">
            <a:avLst/>
          </a:prstGeom>
          <a:ln>
            <a:solidFill>
              <a:schemeClr val="bg1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43" name="Object 8"/>
          <p:cNvGraphicFramePr>
            <a:graphicFrameLocks noChangeAspect="1"/>
          </p:cNvGraphicFramePr>
          <p:nvPr/>
        </p:nvGraphicFramePr>
        <p:xfrm>
          <a:off x="102870" y="4361318"/>
          <a:ext cx="84582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" name="公式" r:id="rId17" imgW="3258185" imgH="323850" progId="Equation.3">
                  <p:embed/>
                </p:oleObj>
              </mc:Choice>
              <mc:Fallback>
                <p:oleObj name="公式" r:id="rId17" imgW="3258185" imgH="32385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" y="4361318"/>
                        <a:ext cx="845820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1"/>
          <p:cNvGraphicFramePr>
            <a:graphicFrameLocks noChangeAspect="1"/>
          </p:cNvGraphicFramePr>
          <p:nvPr/>
        </p:nvGraphicFramePr>
        <p:xfrm>
          <a:off x="461613" y="5552664"/>
          <a:ext cx="616778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" name="公式" r:id="rId19" imgW="1713230" imgH="219710" progId="Equation.3">
                  <p:embed/>
                </p:oleObj>
              </mc:Choice>
              <mc:Fallback>
                <p:oleObj name="公式" r:id="rId19" imgW="1713230" imgH="21971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13" y="5552664"/>
                        <a:ext cx="6167787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1784" y="2139749"/>
            <a:ext cx="10363200" cy="1143000"/>
          </a:xfrm>
        </p:spPr>
        <p:txBody>
          <a:bodyPr/>
          <a:lstStyle/>
          <a:p>
            <a:pPr algn="l"/>
            <a:r>
              <a:rPr lang="en-US" altLang="zh-CN" sz="4000" dirty="0">
                <a:latin typeface="等线 Light" panose="02010600030101010101" pitchFamily="2" charset="-122"/>
                <a:ea typeface="等线 Light" panose="02010600030101010101" pitchFamily="2" charset="-122"/>
              </a:rPr>
              <a:t>Yule-Walker</a:t>
            </a:r>
            <a:r>
              <a:rPr lang="zh-CN" altLang="en-US" sz="4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方程</a:t>
            </a:r>
            <a:b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endParaRPr lang="zh-CN" altLang="en-US" dirty="0"/>
          </a:p>
        </p:txBody>
      </p:sp>
      <p:graphicFrame>
        <p:nvGraphicFramePr>
          <p:cNvPr id="4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151230" y="4753067"/>
          <a:ext cx="4423444" cy="851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公式" r:id="rId1" imgW="1990725" imgH="323850" progId="Equation.3">
                  <p:embed/>
                </p:oleObj>
              </mc:Choice>
              <mc:Fallback>
                <p:oleObj name="公式" r:id="rId1" imgW="1990725" imgH="32385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30" y="4753067"/>
                        <a:ext cx="4423444" cy="85153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463759" y="567568"/>
          <a:ext cx="6477000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公式" r:id="rId3" imgW="2546350" imgH="1070610" progId="Equation.3">
                  <p:embed/>
                </p:oleObj>
              </mc:Choice>
              <mc:Fallback>
                <p:oleObj name="公式" r:id="rId3" imgW="2546350" imgH="107061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59" y="567568"/>
                        <a:ext cx="6477000" cy="2524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/>
          <p:cNvCxnSpPr/>
          <p:nvPr/>
        </p:nvCxnSpPr>
        <p:spPr bwMode="auto">
          <a:xfrm>
            <a:off x="2162334" y="3436530"/>
            <a:ext cx="3208" cy="818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453849" y="3590085"/>
            <a:ext cx="2361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递推</a:t>
            </a:r>
            <a:endParaRPr lang="zh-CN" altLang="en-US" sz="2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470903" y="3577902"/>
          <a:ext cx="1403124" cy="535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公式" r:id="rId5" imgW="393700" imgH="98425" progId="Equation.3">
                  <p:embed/>
                </p:oleObj>
              </mc:Choice>
              <mc:Fallback>
                <p:oleObj name="公式" r:id="rId5" imgW="393700" imgH="9842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903" y="3577902"/>
                        <a:ext cx="1403124" cy="5354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5239603" y="4113305"/>
          <a:ext cx="6515575" cy="240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公式" r:id="rId7" imgW="2563495" imgH="775335" progId="Equation.3">
                  <p:embed/>
                </p:oleObj>
              </mc:Choice>
              <mc:Fallback>
                <p:oleObj name="公式" r:id="rId7" imgW="2563495" imgH="77533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9603" y="4113305"/>
                        <a:ext cx="6515575" cy="240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909" y="270329"/>
            <a:ext cx="10363200" cy="819807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二、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L-D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算法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3019" y="2329314"/>
                <a:ext cx="10363200" cy="43923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dirty="0" smtClean="0"/>
                  <a:t>前向预测误差</a:t>
                </a:r>
                <a:r>
                  <a:rPr lang="en-US" altLang="zh-CN" sz="2800" dirty="0" smtClean="0"/>
                  <a:t>(FLP)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pPr marL="0" indent="0">
                  <a:buNone/>
                </a:pPr>
                <a:r>
                  <a:rPr lang="zh-CN" altLang="en-US" sz="2800" dirty="0"/>
                  <a:t>要</a:t>
                </a:r>
                <a:r>
                  <a:rPr lang="zh-CN" altLang="en-US" sz="2800" dirty="0" smtClean="0"/>
                  <a:t>使其均方最小 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sz="2800" dirty="0" smtClean="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求</a:t>
                </a:r>
                <a:r>
                  <a:rPr lang="zh-CN" altLang="en-US" sz="2800" dirty="0"/>
                  <a:t>偏</a:t>
                </a:r>
                <a:r>
                  <a:rPr lang="zh-CN" altLang="en-US" sz="2800" dirty="0" smtClean="0"/>
                  <a:t>导并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zh-CN" altLang="en-US" sz="2800" dirty="0" smtClean="0"/>
                  <a:t>令结果等于</a:t>
                </a:r>
                <a:r>
                  <a:rPr lang="en-US" altLang="zh-CN" sz="2800" dirty="0" smtClean="0"/>
                  <a:t>0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3019" y="2329314"/>
                <a:ext cx="10363200" cy="4392328"/>
              </a:xfrm>
              <a:blipFill rotWithShape="1">
                <a:blip r:embed="rId1"/>
                <a:stretch>
                  <a:fillRect l="-2" t="-3" r="2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15"/>
          <p:cNvGraphicFramePr>
            <a:graphicFrameLocks noChangeAspect="1"/>
          </p:cNvGraphicFramePr>
          <p:nvPr/>
        </p:nvGraphicFramePr>
        <p:xfrm>
          <a:off x="4626649" y="2261584"/>
          <a:ext cx="57150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Equation" r:id="rId2" imgW="2407285" imgH="306705" progId="Equation.DSMT4">
                  <p:embed/>
                </p:oleObj>
              </mc:Choice>
              <mc:Fallback>
                <p:oleObj name="Equation" r:id="rId2" imgW="2407285" imgH="306705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6649" y="2261584"/>
                        <a:ext cx="57150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3607870" y="3156934"/>
          <a:ext cx="601980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公式" r:id="rId4" imgW="2245360" imgH="306705" progId="Equation.3">
                  <p:embed/>
                </p:oleObj>
              </mc:Choice>
              <mc:Fallback>
                <p:oleObj name="公式" r:id="rId4" imgW="2245360" imgH="30670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7870" y="3156934"/>
                        <a:ext cx="6019800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3760270" y="4425731"/>
          <a:ext cx="52578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公式" r:id="rId6" imgW="2384425" imgH="306705" progId="Equation.3">
                  <p:embed/>
                </p:oleObj>
              </mc:Choice>
              <mc:Fallback>
                <p:oleObj name="公式" r:id="rId6" imgW="2384425" imgH="30670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270" y="4425731"/>
                        <a:ext cx="525780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7"/>
          <p:cNvGraphicFramePr>
            <a:graphicFrameLocks noChangeAspect="1"/>
          </p:cNvGraphicFramePr>
          <p:nvPr/>
        </p:nvGraphicFramePr>
        <p:xfrm>
          <a:off x="3760270" y="5672304"/>
          <a:ext cx="51816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公式" r:id="rId8" imgW="2002155" imgH="306705" progId="Equation.3">
                  <p:embed/>
                </p:oleObj>
              </mc:Choice>
              <mc:Fallback>
                <p:oleObj name="公式" r:id="rId8" imgW="2002155" imgH="30670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270" y="5672304"/>
                        <a:ext cx="51816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37"/>
          <p:cNvGrpSpPr/>
          <p:nvPr/>
        </p:nvGrpSpPr>
        <p:grpSpPr bwMode="auto">
          <a:xfrm>
            <a:off x="5409398" y="362149"/>
            <a:ext cx="4299034" cy="1524000"/>
            <a:chOff x="384" y="2112"/>
            <a:chExt cx="2415" cy="960"/>
          </a:xfrm>
        </p:grpSpPr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959" y="2156"/>
              <a:ext cx="1265" cy="8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buChar char="•"/>
                <a:defRPr kumimoji="1" sz="3200" b="1">
                  <a:solidFill>
                    <a:srgbClr val="FFFFFF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 algn="l" eaLnBrk="0" hangingPunct="0">
                <a:buChar char="–"/>
                <a:defRPr kumimoji="1" sz="2800" b="1">
                  <a:solidFill>
                    <a:srgbClr val="FFFFFF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 algn="l" eaLnBrk="0" hangingPunct="0">
                <a:buChar char="•"/>
                <a:defRPr kumimoji="1" sz="2400" b="1">
                  <a:solidFill>
                    <a:srgbClr val="FFFFFF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 algn="l" eaLnBrk="0" hangingPunct="0">
                <a:buChar char="–"/>
                <a:defRPr kumimoji="1" sz="2000" b="1">
                  <a:solidFill>
                    <a:srgbClr val="FFFFFF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 algn="l" eaLnBrk="0" hangingPunct="0">
                <a:buChar char="»"/>
                <a:defRPr kumimoji="1" sz="2000" b="1">
                  <a:solidFill>
                    <a:srgbClr val="FFFFFF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FF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FF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FF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FF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en-US" sz="2800" b="0">
                <a:solidFill>
                  <a:srgbClr val="0000FF"/>
                </a:solidFill>
              </a:endParaRPr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384" y="2572"/>
              <a:ext cx="575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2224" y="2572"/>
              <a:ext cx="575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" name="Object 30"/>
            <p:cNvGraphicFramePr>
              <a:graphicFrameLocks noChangeAspect="1"/>
            </p:cNvGraphicFramePr>
            <p:nvPr/>
          </p:nvGraphicFramePr>
          <p:xfrm>
            <a:off x="2339" y="2292"/>
            <a:ext cx="309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" name="公式" r:id="rId10" imgW="196850" imgH="98425" progId="Equation.3">
                    <p:embed/>
                  </p:oleObj>
                </mc:Choice>
                <mc:Fallback>
                  <p:oleObj name="公式" r:id="rId10" imgW="196850" imgH="98425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" y="2292"/>
                          <a:ext cx="309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31"/>
            <p:cNvGraphicFramePr>
              <a:graphicFrameLocks noChangeAspect="1"/>
            </p:cNvGraphicFramePr>
            <p:nvPr/>
          </p:nvGraphicFramePr>
          <p:xfrm>
            <a:off x="518" y="2304"/>
            <a:ext cx="278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8" name="公式" r:id="rId12" imgW="167640" imgH="92710" progId="Equation.3">
                    <p:embed/>
                  </p:oleObj>
                </mc:Choice>
                <mc:Fallback>
                  <p:oleObj name="公式" r:id="rId12" imgW="167640" imgH="9271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" y="2304"/>
                          <a:ext cx="278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32"/>
            <p:cNvGraphicFramePr>
              <a:graphicFrameLocks noChangeAspect="1"/>
            </p:cNvGraphicFramePr>
            <p:nvPr/>
          </p:nvGraphicFramePr>
          <p:xfrm>
            <a:off x="1227" y="2112"/>
            <a:ext cx="645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" name="公式" r:id="rId14" imgW="393700" imgH="419100" progId="Equation.3">
                    <p:embed/>
                  </p:oleObj>
                </mc:Choice>
                <mc:Fallback>
                  <p:oleObj name="公式" r:id="rId14" imgW="393700" imgH="4191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7" y="2112"/>
                          <a:ext cx="645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33"/>
            <p:cNvGraphicFramePr>
              <a:graphicFrameLocks noChangeAspect="1"/>
            </p:cNvGraphicFramePr>
            <p:nvPr/>
          </p:nvGraphicFramePr>
          <p:xfrm>
            <a:off x="2329" y="2710"/>
            <a:ext cx="334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0" name="Equation" r:id="rId16" imgW="219710" imgH="98425" progId="Equation.DSMT4">
                    <p:embed/>
                  </p:oleObj>
                </mc:Choice>
                <mc:Fallback>
                  <p:oleObj name="Equation" r:id="rId16" imgW="219710" imgH="98425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9" y="2710"/>
                          <a:ext cx="334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34"/>
            <p:cNvGraphicFramePr>
              <a:graphicFrameLocks noChangeAspect="1"/>
            </p:cNvGraphicFramePr>
            <p:nvPr/>
          </p:nvGraphicFramePr>
          <p:xfrm>
            <a:off x="499" y="2707"/>
            <a:ext cx="35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1" name="公式" r:id="rId18" imgW="237490" imgH="98425" progId="Equation.3">
                    <p:embed/>
                  </p:oleObj>
                </mc:Choice>
                <mc:Fallback>
                  <p:oleObj name="公式" r:id="rId18" imgW="237490" imgH="98425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" y="2707"/>
                          <a:ext cx="35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317235" y="5140738"/>
                <a:ext cx="9910498" cy="10402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800" b="1" kern="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 kern="0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kern="0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800" b="1" i="1" kern="0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d>
                      <m:dPr>
                        <m:ctrlPr>
                          <a:rPr kumimoji="1" lang="en-US" altLang="zh-CN" sz="2800" b="1" i="1" kern="0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kern="0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kumimoji="1" lang="en-US" altLang="zh-CN" sz="2800" b="1" kern="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 </a:t>
                </a:r>
                <a:r>
                  <a:rPr kumimoji="1" lang="zh-CN" altLang="en-US" sz="2800" b="1" kern="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称为</a:t>
                </a:r>
                <a:r>
                  <a:rPr kumimoji="1" lang="zh-CN" altLang="en-US" sz="2800" b="1" kern="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为反射系数</a:t>
                </a:r>
                <a:endParaRPr kumimoji="1" lang="en-US" altLang="zh-CN" sz="2800" b="1" kern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  <a:p>
                <a:pPr marL="342900" lvl="0" indent="-342900"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zh-CN" altLang="en-US" sz="2800" b="1" kern="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迭代</a:t>
                </a:r>
                <a:r>
                  <a:rPr kumimoji="1" lang="zh-CN" altLang="en-US" sz="2800" b="1" kern="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过程需要已知自相关函数</a:t>
                </a:r>
                <a:r>
                  <a:rPr kumimoji="1" lang="zh-CN" altLang="en-US" sz="2800" b="1" kern="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，</a:t>
                </a:r>
                <a:r>
                  <a:rPr kumimoji="1" lang="zh-CN" altLang="en-US" sz="2800" b="1" kern="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给定</a:t>
                </a:r>
                <a:r>
                  <a:rPr kumimoji="1" lang="zh-CN" altLang="en-US" sz="2800" b="1" kern="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始值</a:t>
                </a:r>
                <a:r>
                  <a:rPr kumimoji="1" lang="zh-CN" altLang="en-US" sz="2800" b="1" kern="0" dirty="0" smtClean="0">
                    <a:solidFill>
                      <a:srgbClr val="FFFFFF"/>
                    </a:solidFill>
                  </a:rPr>
                  <a:t>以及</a:t>
                </a:r>
                <a:r>
                  <a:rPr kumimoji="1" lang="en-US" altLang="zh-CN" sz="2800" b="1" kern="0" dirty="0">
                    <a:solidFill>
                      <a:srgbClr val="FFFFFF"/>
                    </a:solidFill>
                  </a:rPr>
                  <a:t>AR</a:t>
                </a:r>
                <a:r>
                  <a:rPr kumimoji="1" lang="zh-CN" altLang="en-US" sz="2800" b="1" kern="0" dirty="0">
                    <a:solidFill>
                      <a:srgbClr val="FFFFFF"/>
                    </a:solidFill>
                  </a:rPr>
                  <a:t>模型的阶数 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35" y="5140738"/>
                <a:ext cx="9910498" cy="1040285"/>
              </a:xfrm>
              <a:prstGeom prst="rect">
                <a:avLst/>
              </a:prstGeom>
              <a:blipFill rotWithShape="1">
                <a:blip r:embed="rId1"/>
                <a:stretch>
                  <a:fillRect l="-4" t="-40" r="4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804334" y="524933"/>
            <a:ext cx="3936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得到递推公式 ：</a:t>
            </a:r>
            <a:endParaRPr lang="zh-CN" alt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668242" y="1192943"/>
                <a:ext cx="8267391" cy="35873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zh-CN" altLang="en-US" sz="2800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800">
                                        <a:solidFill>
                                          <a:schemeClr val="accent5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800">
                                              <a:solidFill>
                                                <a:schemeClr val="accent5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sz="2800" i="0">
                                              <a:solidFill>
                                                <a:schemeClr val="accent5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a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sz="2800" i="0">
                                              <a:solidFill>
                                                <a:schemeClr val="accent5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zh-CN" altLang="en-US" sz="2800">
                                          <a:solidFill>
                                            <a:schemeClr val="accent5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CN" altLang="en-US" sz="2800">
                                          <a:solidFill>
                                            <a:schemeClr val="accent5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CN" altLang="en-US" sz="2800">
                                          <a:solidFill>
                                            <a:schemeClr val="accent5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)=−</m:t>
                                      </m:r>
                                      <m:f>
                                        <m:fPr>
                                          <m:ctrlPr>
                                            <a:rPr lang="zh-CN" altLang="en-US" sz="2800">
                                              <a:solidFill>
                                                <a:schemeClr val="accent5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800">
                                              <a:solidFill>
                                                <a:schemeClr val="accent5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R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800">
                                              <a:solidFill>
                                                <a:schemeClr val="accent5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800">
                                              <a:solidFill>
                                                <a:schemeClr val="accent5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800">
                                              <a:solidFill>
                                                <a:schemeClr val="accent5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)+</m:t>
                                          </m:r>
                                          <m:nary>
                                            <m:naryPr>
                                              <m:chr m:val="∑"/>
                                              <m:grow m:val="on"/>
                                              <m:limLoc m:val="undOvr"/>
                                              <m:ctrlPr>
                                                <a:rPr lang="zh-CN" altLang="en-US" sz="2800">
                                                  <a:solidFill>
                                                    <a:schemeClr val="accent5">
                                                      <a:lumMod val="20000"/>
                                                      <a:lumOff val="8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zh-CN" altLang="en-US" sz="2800">
                                                  <a:solidFill>
                                                    <a:schemeClr val="accent5">
                                                      <a:lumMod val="20000"/>
                                                      <a:lumOff val="8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k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zh-CN" altLang="en-US" sz="2800">
                                                  <a:solidFill>
                                                    <a:schemeClr val="accent5">
                                                      <a:lumMod val="20000"/>
                                                      <a:lumOff val="8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zh-CN" altLang="en-US" sz="2800">
                                                  <a:solidFill>
                                                    <a:schemeClr val="accent5">
                                                      <a:lumMod val="20000"/>
                                                      <a:lumOff val="8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zh-CN" altLang="en-US" sz="2800" smtClean="0">
                                                  <a:solidFill>
                                                    <a:schemeClr val="accent5">
                                                      <a:lumMod val="20000"/>
                                                      <a:lumOff val="8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m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zh-CN" altLang="en-US" sz="2800" smtClean="0">
                                                  <a:solidFill>
                                                    <a:schemeClr val="accent5">
                                                      <a:lumMod val="20000"/>
                                                      <a:lumOff val="8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zh-CN" altLang="en-US" sz="2800" smtClean="0">
                                                  <a:solidFill>
                                                    <a:schemeClr val="accent5">
                                                      <a:lumMod val="20000"/>
                                                      <a:lumOff val="8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sz="2800">
                                                      <a:solidFill>
                                                        <a:schemeClr val="accent5">
                                                          <a:lumMod val="20000"/>
                                                          <a:lumOff val="8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CN" altLang="en-US" sz="2800" i="0">
                                                      <a:solidFill>
                                                        <a:schemeClr val="accent5">
                                                          <a:lumMod val="20000"/>
                                                          <a:lumOff val="8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a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zh-CN" altLang="en-US" sz="2800">
                                                      <a:solidFill>
                                                        <a:schemeClr val="accent5">
                                                          <a:lumMod val="20000"/>
                                                          <a:lumOff val="8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m</m:t>
                                                  </m:r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zh-CN" altLang="en-US" sz="2800">
                                                      <a:solidFill>
                                                        <a:schemeClr val="accent5">
                                                          <a:lumMod val="20000"/>
                                                          <a:lumOff val="8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zh-CN" altLang="en-US" sz="2800">
                                                      <a:solidFill>
                                                        <a:schemeClr val="accent5">
                                                          <a:lumMod val="20000"/>
                                                          <a:lumOff val="8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800">
                                              <a:solidFill>
                                                <a:schemeClr val="accent5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800">
                                              <a:solidFill>
                                                <a:schemeClr val="accent5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800">
                                              <a:solidFill>
                                                <a:schemeClr val="accent5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800">
                                              <a:solidFill>
                                                <a:schemeClr val="accent5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R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800">
                                              <a:solidFill>
                                                <a:schemeClr val="accent5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800">
                                              <a:solidFill>
                                                <a:schemeClr val="accent5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800">
                                              <a:solidFill>
                                                <a:schemeClr val="accent5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800">
                                              <a:solidFill>
                                                <a:schemeClr val="accent5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800">
                                              <a:solidFill>
                                                <a:schemeClr val="accent5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800">
                                                  <a:solidFill>
                                                    <a:schemeClr val="accent5">
                                                      <a:lumMod val="20000"/>
                                                      <a:lumOff val="8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CN" altLang="en-US" sz="2800" i="0">
                                                  <a:solidFill>
                                                    <a:schemeClr val="accent5">
                                                      <a:lumMod val="20000"/>
                                                      <a:lumOff val="8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E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zh-CN" altLang="en-US" sz="2800">
                                                  <a:solidFill>
                                                    <a:schemeClr val="accent5">
                                                      <a:lumMod val="20000"/>
                                                      <a:lumOff val="8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m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zh-CN" altLang="en-US" sz="2800">
                                                  <a:solidFill>
                                                    <a:schemeClr val="accent5">
                                                      <a:lumMod val="20000"/>
                                                      <a:lumOff val="8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zh-CN" altLang="en-US" sz="2800">
                                                  <a:solidFill>
                                                    <a:schemeClr val="accent5">
                                                      <a:lumMod val="20000"/>
                                                      <a:lumOff val="8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0" smtClean="0">
                                          <a:solidFill>
                                            <a:schemeClr val="accent5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800" b="0" i="0" smtClean="0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sz="2800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en-US" sz="2800">
                                          <a:solidFill>
                                            <a:schemeClr val="accent5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2800" i="0">
                                          <a:solidFill>
                                            <a:schemeClr val="accent5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2800" i="0">
                                          <a:solidFill>
                                            <a:schemeClr val="accent5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800">
                                          <a:solidFill>
                                            <a:schemeClr val="accent5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zh-CN" altLang="en-US" sz="2800">
                                          <a:solidFill>
                                            <a:schemeClr val="accent5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CN" altLang="en-US" sz="2800">
                                          <a:solidFill>
                                            <a:schemeClr val="accent5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CN" altLang="en-US" sz="2800">
                                          <a:solidFill>
                                            <a:schemeClr val="accent5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)=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CN" altLang="en-US" sz="2800">
                                          <a:solidFill>
                                            <a:schemeClr val="accent5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b="0" i="0" smtClean="0">
                                          <a:solidFill>
                                            <a:schemeClr val="accent5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zh-CN" sz="2800" b="0" i="0" smtClean="0">
                                          <a:solidFill>
                                            <a:schemeClr val="accent5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b="0" i="0" smtClean="0">
                                          <a:solidFill>
                                            <a:schemeClr val="accent5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800">
                                          <a:solidFill>
                                            <a:schemeClr val="accent5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zh-CN" altLang="en-US" sz="2800">
                                          <a:solidFill>
                                            <a:schemeClr val="accent5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CN" altLang="en-US" sz="2800">
                                          <a:solidFill>
                                            <a:schemeClr val="accent5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CN" altLang="en-US" sz="2800">
                                          <a:solidFill>
                                            <a:schemeClr val="accent5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)+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CN" altLang="en-US" sz="2800">
                                          <a:solidFill>
                                            <a:schemeClr val="accent5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2800" i="0">
                                          <a:solidFill>
                                            <a:schemeClr val="accent5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800">
                                          <a:solidFill>
                                            <a:schemeClr val="accent5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zh-CN" altLang="en-US" sz="2800">
                                          <a:solidFill>
                                            <a:schemeClr val="accent5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CN" altLang="en-US" sz="2800">
                                          <a:solidFill>
                                            <a:schemeClr val="accent5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CN" altLang="en-US" sz="2800">
                                          <a:solidFill>
                                            <a:schemeClr val="accent5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CN" altLang="en-US" sz="2800">
                                          <a:solidFill>
                                            <a:schemeClr val="accent5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b="0" i="0" smtClean="0">
                                          <a:solidFill>
                                            <a:schemeClr val="accent5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zh-CN" sz="2800" b="0" i="0" smtClean="0">
                                          <a:solidFill>
                                            <a:schemeClr val="accent5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b="0" i="0" smtClean="0">
                                          <a:solidFill>
                                            <a:schemeClr val="accent5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zh-CN" altLang="en-US" sz="2800">
                                      <a:solidFill>
                                        <a:schemeClr val="accent5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2800">
                                      <a:solidFill>
                                        <a:schemeClr val="accent5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2800">
                                      <a:solidFill>
                                        <a:schemeClr val="accent5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2800">
                                      <a:solidFill>
                                        <a:schemeClr val="accent5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2800">
                                      <a:solidFill>
                                        <a:schemeClr val="accent5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b="0" i="0" smtClean="0">
                                      <a:solidFill>
                                        <a:schemeClr val="accent5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800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800" i="0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zh-CN" altLang="en-US" sz="2800" i="0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zh-CN" altLang="en-US" sz="2800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800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800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zh-CN" altLang="en-US" sz="2800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wm</m:t>
                                </m:r>
                              </m:sub>
                              <m:sup>
                                <m:r>
                                  <a:rPr lang="zh-CN" altLang="en-US" sz="2800" i="0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lang="zh-CN" altLang="en-US" sz="280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800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en-US" sz="2800">
                                        <a:solidFill>
                                          <a:schemeClr val="accent5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zh-CN" altLang="en-US" sz="2800">
                                        <a:solidFill>
                                          <a:schemeClr val="accent5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800">
                                        <a:solidFill>
                                          <a:schemeClr val="accent5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800">
                                        <a:solidFill>
                                          <a:schemeClr val="accent5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CN" altLang="en-US" sz="2800" i="0">
                                        <a:solidFill>
                                          <a:schemeClr val="accent5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sub>
                                  <m:sup>
                                    <m:r>
                                      <a:rPr lang="zh-CN" altLang="en-US" sz="2800" i="0">
                                        <a:solidFill>
                                          <a:schemeClr val="accent5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zh-CN" altLang="en-US" sz="2800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800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800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zh-CN" altLang="en-US" sz="2800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800" i="0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zh-CN" altLang="en-US" sz="2800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800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800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zh-CN" altLang="en-US" sz="280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zh-CN" altLang="en-US" sz="280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zh-CN" altLang="en-US" sz="280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zh-CN" altLang="en-US" sz="280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zh-CN" altLang="en-US" sz="280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nary>
                              <m:naryPr>
                                <m:chr m:val="∏"/>
                                <m:grow m:val="on"/>
                                <m:limLoc m:val="undOvr"/>
                                <m:ctrlPr>
                                  <a:rPr lang="zh-CN" altLang="en-US" sz="2800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nor/>
                                  </m:rPr>
                                  <a:rPr lang="zh-CN" altLang="en-US" sz="2800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800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800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zh-CN" altLang="en-US" sz="2800" i="0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sup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sz="2800">
                                        <a:solidFill>
                                          <a:schemeClr val="accent5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CN" altLang="en-US" sz="2800">
                                            <a:solidFill>
                                              <a:schemeClr val="accent5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zh-CN" altLang="en-US" sz="2800">
                                            <a:solidFill>
                                              <a:schemeClr val="accent5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zh-CN" altLang="en-US" sz="2800">
                                            <a:solidFill>
                                              <a:schemeClr val="accent5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zh-CN" altLang="en-US" sz="2800">
                                            <a:solidFill>
                                              <a:schemeClr val="accent5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sz="2800" i="0">
                                            <a:solidFill>
                                              <a:schemeClr val="accent5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  <m:sup>
                                        <m:r>
                                          <a:rPr lang="zh-CN" altLang="en-US" sz="2800" i="0">
                                            <a:solidFill>
                                              <a:schemeClr val="accent5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zh-CN" altLang="en-US" sz="2800">
                                        <a:solidFill>
                                          <a:schemeClr val="accent5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800">
                                        <a:solidFill>
                                          <a:schemeClr val="accent5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800">
                                        <a:solidFill>
                                          <a:schemeClr val="accent5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nary>
                          </m:e>
                        </m:mr>
                      </m:m>
                    </m:oMath>
                  </m:oMathPara>
                </a14:m>
                <a:endParaRPr lang="zh-CN" altLang="en-US" sz="28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242" y="1192943"/>
                <a:ext cx="8267391" cy="3587392"/>
              </a:xfrm>
              <a:prstGeom prst="rect">
                <a:avLst/>
              </a:prstGeom>
              <a:blipFill rotWithShape="1">
                <a:blip r:embed="rId2"/>
                <a:stretch>
                  <a:fillRect l="-1" t="-12" r="-8321" b="-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633" y="301592"/>
            <a:ext cx="10363200" cy="1103696"/>
          </a:xfrm>
        </p:spPr>
        <p:txBody>
          <a:bodyPr/>
          <a:lstStyle/>
          <a:p>
            <a:pPr algn="l"/>
            <a:r>
              <a:rPr lang="zh-CN" altLang="en-US" b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三、</a:t>
            </a:r>
            <a:r>
              <a:rPr lang="en-US" altLang="zh-CN" b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Burg</a:t>
            </a:r>
            <a:r>
              <a:rPr lang="zh-CN" altLang="en-US" b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算法 </a:t>
            </a:r>
            <a:endParaRPr lang="zh-CN" altLang="en-US" b="0" dirty="0">
              <a:solidFill>
                <a:schemeClr val="accent5">
                  <a:lumMod val="20000"/>
                  <a:lumOff val="8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17633" y="1405288"/>
                <a:ext cx="10950342" cy="518801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b="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前向和后向预测误差均方和最小</a:t>
                </a:r>
                <a:endParaRPr lang="en-US" altLang="zh-CN" sz="28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altLang="zh-CN" sz="28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800" b="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后向预测误差</a:t>
                </a:r>
                <a:r>
                  <a:rPr lang="en-US" altLang="zh-CN" sz="2800" b="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(BLP)</a:t>
                </a:r>
                <a:endParaRPr lang="en-US" altLang="zh-CN" sz="28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altLang="zh-CN" sz="28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800" b="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均方最小，同样可以得到维纳</a:t>
                </a:r>
                <a:r>
                  <a:rPr lang="en-US" altLang="zh-CN" sz="2800" b="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-</a:t>
                </a:r>
                <a:r>
                  <a:rPr lang="zh-CN" altLang="en-US" sz="2800" b="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霍夫方程</a:t>
                </a:r>
                <a:r>
                  <a:rPr lang="en-US" altLang="zh-CN" sz="2800" b="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1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altLang="zh-CN" sz="28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800" b="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比较</a:t>
                </a:r>
                <a:r>
                  <a:rPr lang="en-US" altLang="zh-CN" sz="2800" b="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FLP</a:t>
                </a:r>
                <a:r>
                  <a:rPr lang="zh-CN" altLang="en-US" sz="2800" b="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和</a:t>
                </a:r>
                <a:r>
                  <a:rPr lang="en-US" altLang="zh-CN" sz="2800" b="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BLP</a:t>
                </a:r>
                <a:r>
                  <a:rPr lang="zh-CN" altLang="en-US" sz="2800" b="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的方程，可以发现，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 i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2800" b="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800" b="0" i="1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8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800" b="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权向量互为共轭，因而理论上最小均方意义下效果相同</a:t>
                </a:r>
                <a:endParaRPr lang="en-US" altLang="zh-CN" sz="28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altLang="zh-CN" sz="2800" b="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800" b="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在有限样本的情况下，系数估计值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altLang="zh-CN" sz="2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2800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trlPr>
                              <a:rPr lang="en-US" altLang="zh-CN" sz="28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altLang="zh-CN" sz="2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zh-CN" altLang="en-US" sz="2800" b="0" i="1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存在</m:t>
                    </m:r>
                  </m:oMath>
                </a14:m>
                <a:r>
                  <a:rPr lang="zh-CN" altLang="en-US" sz="2800" b="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误差，取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altLang="zh-CN" sz="2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en-US" altLang="zh-CN" sz="2800" b="0" i="1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dirty="0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800" b="0" i="1" dirty="0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trlPr>
                              <a:rPr lang="en-US" altLang="zh-CN" sz="2800" b="0" i="1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800" b="0" i="1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trlPr>
                                  <a:rPr lang="en-US" altLang="zh-CN" sz="2800" b="0" i="1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0" i="1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b="0" i="1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8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633" y="1405288"/>
                <a:ext cx="10950342" cy="5188017"/>
              </a:xfrm>
              <a:blipFill rotWithShape="1">
                <a:blip r:embed="rId1"/>
                <a:stretch>
                  <a:fillRect l="-1" t="-1" r="5"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009499" y="2136807"/>
                <a:ext cx="9567512" cy="1100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zh-CN" altLang="en-US" sz="2400" i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acc>
                        <m:accPr>
                          <m:ctrlPr>
                            <a:rPr lang="zh-CN" altLang="en-US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400" i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grow m:val="on"/>
                          <m:limLoc m:val="undOvr"/>
                          <m:ctrlPr>
                            <a:rPr lang="zh-CN" altLang="en-US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zh-CN" altLang="en-US" sz="240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400" i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400" i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400" i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400" i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499" y="2136807"/>
                <a:ext cx="9567512" cy="1100558"/>
              </a:xfrm>
              <a:prstGeom prst="rect">
                <a:avLst/>
              </a:prstGeom>
              <a:blipFill rotWithShape="1">
                <a:blip r:embed="rId2"/>
                <a:stretch>
                  <a:fillRect l="-2" t="-3" r="2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img-blog.csdn.net/2018030518075185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385" y="262961"/>
            <a:ext cx="919061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452387" y="3105835"/>
                <a:ext cx="11561813" cy="35091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ea"/>
                  </a:rPr>
                  <a:t>Burg</a:t>
                </a:r>
                <a:r>
                  <a:rPr lang="zh-CN" altLang="en-US" sz="28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ea"/>
                  </a:rPr>
                  <a:t>法通过求出前向预测误差和后向预测误差的</a:t>
                </a:r>
                <a:r>
                  <a:rPr lang="zh-CN" altLang="en-US" sz="28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ea"/>
                  </a:rPr>
                  <a:t>均方</a:t>
                </a:r>
                <a:r>
                  <a:rPr lang="zh-CN" altLang="en-US" sz="28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ea"/>
                  </a:rPr>
                  <a:t>来选取最佳的反射系数</a:t>
                </a:r>
                <a:r>
                  <a:rPr lang="en-US" altLang="zh-CN" sz="28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ea"/>
                  </a:rPr>
                  <a:t>k</a:t>
                </a:r>
                <a:r>
                  <a:rPr lang="zh-CN" altLang="en-US" sz="28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ea"/>
                  </a:rPr>
                  <a:t>，使误差</a:t>
                </a:r>
                <a:r>
                  <a:rPr lang="zh-CN" altLang="en-US" sz="28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ea"/>
                  </a:rPr>
                  <a:t>的均方取得</a:t>
                </a:r>
                <a:r>
                  <a:rPr lang="zh-CN" altLang="en-US" sz="28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ea"/>
                  </a:rPr>
                  <a:t>最小值</a:t>
                </a:r>
                <a:endParaRPr lang="en-US" altLang="zh-CN" sz="28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ea"/>
                </a:endParaRPr>
              </a:p>
              <a:p>
                <a:r>
                  <a:rPr lang="zh-CN" altLang="en-US" sz="28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ea"/>
                  </a:rPr>
                  <a:t>反射系数：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l-GR" altLang="zh-CN" sz="280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DejaVu Math TeX Gyre" panose="02000503000000000000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DejaVu Math TeX Gyre" panose="02000503000000000000" charset="0"/>
                          </a:rPr>
                          <m:t>𝑚</m:t>
                        </m:r>
                      </m:sub>
                    </m:sSub>
                    <m:r>
                      <a:rPr lang="en-US" altLang="zh-CN" sz="28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DejaVu Math TeX Gyre" panose="02000503000000000000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en-US" altLang="zh-CN" sz="2800" i="1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</a:rPr>
                            </m:ctrlPr>
                          </m:dPr>
                          <m:e>
                            <m:r>
                              <a:rPr lang="en-US" altLang="zh-CN" sz="280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DejaVu Math TeX Gyre" panose="02000503000000000000" charset="0"/>
                              </a:rPr>
                              <m:t>−</m:t>
                            </m:r>
                            <m:r>
                              <a:rPr lang="en-US" altLang="zh-CN" sz="280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DejaVu Math TeX Gyre" panose="02000503000000000000" charset="0"/>
                              </a:rPr>
                              <m:t>2</m:t>
                            </m:r>
                            <m:nary>
                              <m:naryPr>
                                <m:chr m:val="∑"/>
                                <m:grow m:val="on"/>
                                <m:limLoc m:val="undOvr"/>
                                <m:ctrlPr>
                                  <a:rPr lang="en-US" altLang="zh-CN" sz="2800" i="1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800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DejaVu Math TeX Gyre" panose="02000503000000000000" charset="0"/>
                                  </a:rPr>
                                  <m:t>𝑛</m:t>
                                </m:r>
                                <m:r>
                                  <a:rPr lang="en-US" altLang="zh-CN" sz="2800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zh-CN" sz="2800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DejaVu Math TeX Gyre" panose="02000503000000000000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zh-CN" sz="2800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DejaVu Math TeX Gyre" panose="02000503000000000000" charset="0"/>
                                  </a:rPr>
                                  <m:t>𝑁</m:t>
                                </m:r>
                                <m:r>
                                  <a:rPr lang="en-US" altLang="zh-CN" sz="2800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DejaVu Math TeX Gyre" panose="02000503000000000000" charset="0"/>
                                  </a:rPr>
                                  <m:t>−</m:t>
                                </m:r>
                                <m:r>
                                  <a:rPr lang="en-US" altLang="zh-CN" sz="2800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DejaVu Math TeX Gyre" panose="02000503000000000000" charset="0"/>
                                  </a:rPr>
                                  <m:t>1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zh-CN" sz="2800" i="1">
                                        <a:solidFill>
                                          <a:schemeClr val="accent5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>
                                        <a:solidFill>
                                          <a:schemeClr val="accent5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DejaVu Math TeX Gyre" panose="02000503000000000000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2800">
                                        <a:solidFill>
                                          <a:schemeClr val="accent5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DejaVu Math TeX Gyre" panose="02000503000000000000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800">
                                        <a:solidFill>
                                          <a:schemeClr val="accent5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DejaVu Math TeX Gyre" panose="02000503000000000000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800">
                                        <a:solidFill>
                                          <a:schemeClr val="accent5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>
                                        <a:solidFill>
                                          <a:schemeClr val="accent5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DejaVu Math TeX Gyre" panose="02000503000000000000" charset="0"/>
                                      </a:rPr>
                                      <m:t>𝑓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altLang="zh-CN" sz="280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DejaVu Math TeX Gyre" panose="02000503000000000000" charset="0"/>
                              </a:rPr>
                              <m:t>(</m:t>
                            </m:r>
                            <m:r>
                              <a:rPr lang="en-US" altLang="zh-CN" sz="280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DejaVu Math TeX Gyre" panose="02000503000000000000" charset="0"/>
                              </a:rPr>
                              <m:t>𝑛</m:t>
                            </m:r>
                            <m:r>
                              <a:rPr lang="en-US" altLang="zh-CN" sz="280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DejaVu Math TeX Gyre" panose="02000503000000000000" charset="0"/>
                              </a:rPr>
                              <m:t>)</m:t>
                            </m:r>
                            <m:sSubSup>
                              <m:sSubSupPr>
                                <m:ctrlPr>
                                  <a:rPr lang="en-US" altLang="zh-CN" sz="2800" i="1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DejaVu Math TeX Gyre" panose="02000503000000000000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800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DejaVu Math TeX Gyre" panose="02000503000000000000" charset="0"/>
                                  </a:rPr>
                                  <m:t>𝑚</m:t>
                                </m:r>
                                <m:r>
                                  <a:rPr lang="en-US" altLang="zh-CN" sz="2800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DejaVu Math TeX Gyre" panose="02000503000000000000" charset="0"/>
                                  </a:rPr>
                                  <m:t>−</m:t>
                                </m:r>
                                <m:r>
                                  <a:rPr lang="en-US" altLang="zh-CN" sz="2800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DejaVu Math TeX Gyre" panose="02000503000000000000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800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DejaVu Math TeX Gyre" panose="02000503000000000000" charset="0"/>
                                  </a:rPr>
                                  <m:t>𝑏</m:t>
                                </m:r>
                              </m:sup>
                            </m:sSubSup>
                            <m:r>
                              <a:rPr lang="en-US" altLang="zh-CN" sz="280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DejaVu Math TeX Gyre" panose="02000503000000000000" charset="0"/>
                              </a:rPr>
                              <m:t>(</m:t>
                            </m:r>
                            <m:r>
                              <a:rPr lang="en-US" altLang="zh-CN" sz="280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DejaVu Math TeX Gyre" panose="02000503000000000000" charset="0"/>
                              </a:rPr>
                              <m:t>𝑛</m:t>
                            </m:r>
                            <m:r>
                              <a:rPr lang="en-US" altLang="zh-CN" sz="280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DejaVu Math TeX Gyre" panose="02000503000000000000" charset="0"/>
                              </a:rPr>
                              <m:t>−</m:t>
                            </m:r>
                            <m:r>
                              <a:rPr lang="en-US" altLang="zh-CN" sz="280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DejaVu Math TeX Gyre" panose="02000503000000000000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grow m:val="on"/>
                            <m:limLoc m:val="undOvr"/>
                            <m:ctrlPr>
                              <a:rPr lang="en-US" altLang="zh-CN" sz="2800" i="1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</a:rPr>
                            </m:ctrlPr>
                          </m:naryPr>
                          <m:sub>
                            <m:r>
                              <a:rPr lang="en-US" altLang="zh-CN" sz="280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DejaVu Math TeX Gyre" panose="02000503000000000000" charset="0"/>
                              </a:rPr>
                              <m:t>𝑛</m:t>
                            </m:r>
                            <m:r>
                              <a:rPr lang="en-US" altLang="zh-CN" sz="280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DejaVu Math TeX Gyre" panose="02000503000000000000" charset="0"/>
                              </a:rPr>
                              <m:t>=</m:t>
                            </m:r>
                            <m:r>
                              <a:rPr lang="en-US" altLang="zh-CN" sz="280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DejaVu Math TeX Gyre" panose="02000503000000000000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280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DejaVu Math TeX Gyre" panose="02000503000000000000" charset="0"/>
                              </a:rPr>
                              <m:t>𝑁</m:t>
                            </m:r>
                            <m:r>
                              <a:rPr lang="en-US" altLang="zh-CN" sz="280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DejaVu Math TeX Gyre" panose="02000503000000000000" charset="0"/>
                              </a:rPr>
                              <m:t>−</m:t>
                            </m:r>
                            <m:r>
                              <a:rPr lang="en-US" altLang="zh-CN" sz="280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DejaVu Math TeX Gyre" panose="02000503000000000000" charset="0"/>
                              </a:rPr>
                              <m:t>1</m:t>
                            </m:r>
                          </m:sup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800" i="1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solidFill>
                                          <a:schemeClr val="accent5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2800" i="1">
                                            <a:solidFill>
                                              <a:schemeClr val="accent5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"/>
                                            <m:ctrlPr>
                                              <a:rPr lang="en-US" altLang="zh-CN" sz="2800" i="1">
                                                <a:solidFill>
                                                  <a:schemeClr val="accent5">
                                                    <a:lumMod val="20000"/>
                                                    <a:lumOff val="80000"/>
                                                  </a:schemeClr>
                                                </a:solidFill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800" i="1">
                                                    <a:solidFill>
                                                      <a:schemeClr val="accent5">
                                                        <a:lumMod val="20000"/>
                                                        <a:lumOff val="80000"/>
                                                      </a:schemeClr>
                                                    </a:solidFill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800">
                                                    <a:solidFill>
                                                      <a:schemeClr val="accent5">
                                                        <a:lumMod val="20000"/>
                                                        <a:lumOff val="80000"/>
                                                      </a:schemeClr>
                                                    </a:solidFill>
                                                    <a:latin typeface="DejaVu Math TeX Gyre" panose="02000503000000000000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>
                                                    <a:solidFill>
                                                      <a:schemeClr val="accent5">
                                                        <a:lumMod val="20000"/>
                                                        <a:lumOff val="80000"/>
                                                      </a:schemeClr>
                                                    </a:solidFill>
                                                    <a:latin typeface="DejaVu Math TeX Gyre" panose="02000503000000000000" charset="0"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en-US" altLang="zh-CN" sz="2800">
                                                    <a:solidFill>
                                                      <a:schemeClr val="accent5">
                                                        <a:lumMod val="20000"/>
                                                        <a:lumOff val="80000"/>
                                                      </a:schemeClr>
                                                    </a:solidFill>
                                                    <a:latin typeface="DejaVu Math TeX Gyre" panose="02000503000000000000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zh-CN" sz="2800">
                                                    <a:solidFill>
                                                      <a:schemeClr val="accent5">
                                                        <a:lumMod val="20000"/>
                                                        <a:lumOff val="80000"/>
                                                      </a:schemeClr>
                                                    </a:solidFill>
                                                    <a:latin typeface="DejaVu Math TeX Gyre" panose="02000503000000000000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800">
                                                    <a:solidFill>
                                                      <a:schemeClr val="accent5">
                                                        <a:lumMod val="20000"/>
                                                        <a:lumOff val="80000"/>
                                                      </a:schemeClr>
                                                    </a:solidFill>
                                                    <a:latin typeface="DejaVu Math TeX Gyre" panose="02000503000000000000" charset="0"/>
                                                  </a:rPr>
                                                  <m:t>𝑓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zh-CN" sz="2800">
                                                <a:solidFill>
                                                  <a:schemeClr val="accent5">
                                                    <a:lumMod val="20000"/>
                                                    <a:lumOff val="80000"/>
                                                  </a:schemeClr>
                                                </a:solidFill>
                                                <a:latin typeface="DejaVu Math TeX Gyre" panose="02000503000000000000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2800">
                                                <a:solidFill>
                                                  <a:schemeClr val="accent5">
                                                    <a:lumMod val="20000"/>
                                                    <a:lumOff val="80000"/>
                                                  </a:schemeClr>
                                                </a:solidFill>
                                                <a:latin typeface="DejaVu Math TeX Gyre" panose="02000503000000000000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800">
                                        <a:solidFill>
                                          <a:schemeClr val="accent5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DejaVu Math TeX Gyre" panose="02000503000000000000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DejaVu Math TeX Gyre" panose="02000503000000000000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800" i="1">
                                        <a:solidFill>
                                          <a:schemeClr val="accent5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2800" i="1">
                                            <a:solidFill>
                                              <a:schemeClr val="accent5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"/>
                                            <m:ctrlPr>
                                              <a:rPr lang="en-US" altLang="zh-CN" sz="2800" i="1">
                                                <a:solidFill>
                                                  <a:schemeClr val="accent5">
                                                    <a:lumMod val="20000"/>
                                                    <a:lumOff val="80000"/>
                                                  </a:schemeClr>
                                                </a:solidFill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800" i="1">
                                                    <a:solidFill>
                                                      <a:schemeClr val="accent5">
                                                        <a:lumMod val="20000"/>
                                                        <a:lumOff val="80000"/>
                                                      </a:schemeClr>
                                                    </a:solidFill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800">
                                                    <a:solidFill>
                                                      <a:schemeClr val="accent5">
                                                        <a:lumMod val="20000"/>
                                                        <a:lumOff val="80000"/>
                                                      </a:schemeClr>
                                                    </a:solidFill>
                                                    <a:latin typeface="DejaVu Math TeX Gyre" panose="02000503000000000000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>
                                                    <a:solidFill>
                                                      <a:schemeClr val="accent5">
                                                        <a:lumMod val="20000"/>
                                                        <a:lumOff val="80000"/>
                                                      </a:schemeClr>
                                                    </a:solidFill>
                                                    <a:latin typeface="DejaVu Math TeX Gyre" panose="02000503000000000000" charset="0"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en-US" altLang="zh-CN" sz="2800">
                                                    <a:solidFill>
                                                      <a:schemeClr val="accent5">
                                                        <a:lumMod val="20000"/>
                                                        <a:lumOff val="80000"/>
                                                      </a:schemeClr>
                                                    </a:solidFill>
                                                    <a:latin typeface="DejaVu Math TeX Gyre" panose="02000503000000000000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zh-CN" sz="2800">
                                                    <a:solidFill>
                                                      <a:schemeClr val="accent5">
                                                        <a:lumMod val="20000"/>
                                                        <a:lumOff val="80000"/>
                                                      </a:schemeClr>
                                                    </a:solidFill>
                                                    <a:latin typeface="DejaVu Math TeX Gyre" panose="02000503000000000000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800">
                                                    <a:solidFill>
                                                      <a:schemeClr val="accent5">
                                                        <a:lumMod val="20000"/>
                                                        <a:lumOff val="80000"/>
                                                      </a:schemeClr>
                                                    </a:solidFill>
                                                    <a:latin typeface="DejaVu Math TeX Gyre" panose="02000503000000000000" charset="0"/>
                                                  </a:rPr>
                                                  <m:t>𝑏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zh-CN" sz="2800">
                                                <a:solidFill>
                                                  <a:schemeClr val="accent5">
                                                    <a:lumMod val="20000"/>
                                                    <a:lumOff val="80000"/>
                                                  </a:schemeClr>
                                                </a:solidFill>
                                                <a:latin typeface="DejaVu Math TeX Gyre" panose="02000503000000000000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2800">
                                                <a:solidFill>
                                                  <a:schemeClr val="accent5">
                                                    <a:lumMod val="20000"/>
                                                    <a:lumOff val="80000"/>
                                                  </a:schemeClr>
                                                </a:solidFill>
                                                <a:latin typeface="DejaVu Math TeX Gyre" panose="02000503000000000000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800">
                                        <a:solidFill>
                                          <a:schemeClr val="accent5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DejaVu Math TeX Gyre" panose="02000503000000000000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zh-CN" sz="28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ea"/>
                </a:endParaRPr>
              </a:p>
              <a:p>
                <a:endParaRPr lang="en-US" altLang="zh-CN" sz="28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ea"/>
                </a:endParaRPr>
              </a:p>
              <a:p>
                <a:r>
                  <a:rPr lang="zh-CN" altLang="en-US" sz="28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ea"/>
                  </a:rPr>
                  <a:t>同样可以用</a:t>
                </a:r>
                <a:r>
                  <a:rPr lang="en-US" altLang="zh-CN" sz="28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ea"/>
                  </a:rPr>
                  <a:t>L-D</a:t>
                </a:r>
                <a:r>
                  <a:rPr lang="zh-CN" altLang="en-US" sz="28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ea"/>
                  </a:rPr>
                  <a:t>算法解</a:t>
                </a:r>
                <a:r>
                  <a:rPr lang="en-US" altLang="zh-CN" sz="28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ea"/>
                  </a:rPr>
                  <a:t>Burg</a:t>
                </a:r>
                <a:r>
                  <a:rPr lang="zh-CN" altLang="en-US" sz="28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ea"/>
                  </a:rPr>
                  <a:t>算法的方程，得到系数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altLang="zh-CN" sz="2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accent5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8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ea"/>
                  </a:rPr>
                  <a:t>, </a:t>
                </a:r>
                <a:r>
                  <a:rPr lang="zh-CN" altLang="en-US" sz="28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ea"/>
                  </a:rPr>
                  <a:t>进而反推</a:t>
                </a:r>
                <a:r>
                  <a:rPr lang="en-US" altLang="zh-CN" sz="28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ea"/>
                  </a:rPr>
                  <a:t>AR</a:t>
                </a:r>
                <a:r>
                  <a:rPr lang="zh-CN" altLang="en-US" sz="28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ea"/>
                  </a:rPr>
                  <a:t>模型</a:t>
                </a:r>
                <a:endParaRPr lang="en-US" altLang="zh-CN" sz="28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87" y="3105835"/>
                <a:ext cx="11561813" cy="3509102"/>
              </a:xfrm>
              <a:prstGeom prst="rect">
                <a:avLst/>
              </a:prstGeom>
              <a:blipFill rotWithShape="1">
                <a:blip r:embed="rId2"/>
                <a:stretch>
                  <a:fillRect l="-2" t="-1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452387" y="707570"/>
            <a:ext cx="25194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前</a:t>
            </a:r>
            <a:r>
              <a:rPr lang="zh-CN" alt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向和后向预测构成格型滤波器，易于硬件实现</a:t>
            </a:r>
            <a:endParaRPr lang="zh-CN" alt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800" y="101600"/>
            <a:ext cx="10363200" cy="1143000"/>
          </a:xfrm>
        </p:spPr>
        <p:txBody>
          <a:bodyPr/>
          <a:lstStyle/>
          <a:p>
            <a:pPr algn="l"/>
            <a:r>
              <a:rPr lang="en-US" altLang="zh-CN" sz="3200" b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Burg</a:t>
            </a:r>
            <a:r>
              <a:rPr lang="zh-CN" altLang="en-US" sz="3200" b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法迭代过程</a:t>
            </a:r>
            <a:endParaRPr lang="zh-CN" altLang="en-US" sz="3200" b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7800" y="965200"/>
                <a:ext cx="11861800" cy="5689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zh-CN" sz="2800" b="0" dirty="0" smtClean="0"/>
              </a:p>
              <a:p>
                <a:pPr marL="0" indent="0">
                  <a:buNone/>
                </a:pPr>
                <a:r>
                  <a:rPr lang="zh-CN" altLang="en-US" sz="2800" b="0" dirty="0" smtClean="0"/>
                  <a:t>①取 </a:t>
                </a:r>
                <a:r>
                  <a:rPr lang="en-US" altLang="zh-CN" sz="2800" b="0" dirty="0"/>
                  <a:t>1 = m </a:t>
                </a:r>
                <a:r>
                  <a:rPr lang="zh-CN" altLang="en-US" sz="2800" b="0" dirty="0"/>
                  <a:t>，初始化</a:t>
                </a:r>
                <a:r>
                  <a:rPr lang="zh-CN" altLang="en-US" sz="2800" b="0" dirty="0" smtClean="0"/>
                  <a:t>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/>
                        </m:ctrlPr>
                      </m:sSubSupPr>
                      <m:e>
                        <m:r>
                          <a:rPr lang="en-US" altLang="zh-CN" sz="2800">
                            <a:latin typeface="DejaVu Math TeX Gyre" panose="02000503000000000000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800">
                            <a:latin typeface="DejaVu Math TeX Gyre" panose="02000503000000000000" charset="0"/>
                          </a:rPr>
                          <m:t>0</m:t>
                        </m:r>
                      </m:sub>
                      <m:sup>
                        <m:r>
                          <a:rPr lang="en-US" altLang="zh-CN" sz="2800">
                            <a:latin typeface="DejaVu Math TeX Gyre" panose="02000503000000000000" charset="0"/>
                          </a:rPr>
                          <m:t>𝑓</m:t>
                        </m:r>
                      </m:sup>
                    </m:sSubSup>
                    <m:r>
                      <a:rPr lang="en-US" altLang="zh-CN" sz="2800">
                        <a:latin typeface="DejaVu Math TeX Gyre" panose="02000503000000000000" charset="0"/>
                      </a:rPr>
                      <m:t>(</m:t>
                    </m:r>
                    <m:r>
                      <a:rPr lang="en-US" altLang="zh-CN" sz="2800">
                        <a:latin typeface="DejaVu Math TeX Gyre" panose="02000503000000000000" charset="0"/>
                      </a:rPr>
                      <m:t>𝑛</m:t>
                    </m:r>
                    <m:r>
                      <a:rPr lang="en-US" altLang="zh-CN" sz="2800">
                        <a:latin typeface="DejaVu Math TeX Gyre" panose="02000503000000000000" charset="0"/>
                      </a:rPr>
                      <m:t>)=</m:t>
                    </m:r>
                    <m:sSubSup>
                      <m:sSubSupPr>
                        <m:ctrlPr>
                          <a:rPr lang="en-US" altLang="zh-CN" sz="2800" i="1"/>
                        </m:ctrlPr>
                      </m:sSubSupPr>
                      <m:e>
                        <m:r>
                          <a:rPr lang="en-US" altLang="zh-CN" sz="2800">
                            <a:latin typeface="DejaVu Math TeX Gyre" panose="02000503000000000000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800">
                            <a:latin typeface="DejaVu Math TeX Gyre" panose="02000503000000000000" charset="0"/>
                          </a:rPr>
                          <m:t>0</m:t>
                        </m:r>
                      </m:sub>
                      <m:sup>
                        <m:r>
                          <a:rPr lang="en-US" altLang="zh-CN" sz="2800">
                            <a:latin typeface="DejaVu Math TeX Gyre" panose="02000503000000000000" charset="0"/>
                          </a:rPr>
                          <m:t>𝑏</m:t>
                        </m:r>
                      </m:sup>
                    </m:sSubSup>
                    <m:r>
                      <a:rPr lang="en-US" altLang="zh-CN" sz="2800">
                        <a:latin typeface="DejaVu Math TeX Gyre" panose="02000503000000000000" charset="0"/>
                      </a:rPr>
                      <m:t>(</m:t>
                    </m:r>
                    <m:r>
                      <a:rPr lang="en-US" altLang="zh-CN" sz="2800">
                        <a:latin typeface="DejaVu Math TeX Gyre" panose="02000503000000000000" charset="0"/>
                      </a:rPr>
                      <m:t>𝑛</m:t>
                    </m:r>
                    <m:r>
                      <a:rPr lang="en-US" altLang="zh-CN" sz="2800">
                        <a:latin typeface="DejaVu Math TeX Gyre" panose="02000503000000000000" charset="0"/>
                      </a:rPr>
                      <m:t>)=</m:t>
                    </m:r>
                    <m:r>
                      <a:rPr lang="en-US" altLang="zh-CN" sz="2800">
                        <a:latin typeface="DejaVu Math TeX Gyre" panose="02000503000000000000" charset="0"/>
                      </a:rPr>
                      <m:t>𝑥</m:t>
                    </m:r>
                    <m:r>
                      <a:rPr lang="en-US" altLang="zh-CN" sz="2800">
                        <a:latin typeface="DejaVu Math TeX Gyre" panose="02000503000000000000" charset="0"/>
                      </a:rPr>
                      <m:t>(</m:t>
                    </m:r>
                    <m:r>
                      <a:rPr lang="en-US" altLang="zh-CN" sz="2800">
                        <a:latin typeface="DejaVu Math TeX Gyre" panose="02000503000000000000" charset="0"/>
                      </a:rPr>
                      <m:t>𝑛</m:t>
                    </m:r>
                    <m:r>
                      <a:rPr lang="en-US" altLang="zh-CN" sz="2800">
                        <a:latin typeface="DejaVu Math TeX Gyre" panose="02000503000000000000" charset="0"/>
                      </a:rPr>
                      <m:t>),</m:t>
                    </m:r>
                    <m:r>
                      <m:rPr>
                        <m:nor/>
                      </m:rPr>
                      <a:rPr lang="en-US" altLang="zh-CN" sz="2800">
                        <a:latin typeface="DejaVu Math TeX Gyre" panose="02000503000000000000" charset="0"/>
                      </a:rPr>
                      <m:t>   </m:t>
                    </m:r>
                    <m:r>
                      <a:rPr lang="en-US" altLang="zh-CN" sz="2800">
                        <a:latin typeface="DejaVu Math TeX Gyre" panose="02000503000000000000" charset="0"/>
                      </a:rPr>
                      <m:t>𝑛</m:t>
                    </m:r>
                    <m:r>
                      <a:rPr lang="en-US" altLang="zh-CN" sz="2800">
                        <a:latin typeface="DejaVu Math TeX Gyre" panose="02000503000000000000" charset="0"/>
                      </a:rPr>
                      <m:t>=</m:t>
                    </m:r>
                    <m:r>
                      <a:rPr lang="en-US" altLang="zh-CN" sz="2800">
                        <a:latin typeface="DejaVu Math TeX Gyre" panose="02000503000000000000" charset="0"/>
                      </a:rPr>
                      <m:t>0</m:t>
                    </m:r>
                    <m:r>
                      <a:rPr lang="en-US" altLang="zh-CN" sz="2800">
                        <a:latin typeface="DejaVu Math TeX Gyre" panose="02000503000000000000" charset="0"/>
                      </a:rPr>
                      <m:t>,</m:t>
                    </m:r>
                    <m:r>
                      <a:rPr lang="en-US" altLang="zh-CN" sz="2800">
                        <a:latin typeface="DejaVu Math TeX Gyre" panose="02000503000000000000" charset="0"/>
                      </a:rPr>
                      <m:t>1</m:t>
                    </m:r>
                    <m:r>
                      <a:rPr lang="en-US" altLang="zh-CN" sz="2800">
                        <a:latin typeface="DejaVu Math TeX Gyre" panose="02000503000000000000" charset="0"/>
                      </a:rPr>
                      <m:t>,⋯</m:t>
                    </m:r>
                    <m:r>
                      <a:rPr lang="en-US" altLang="zh-CN" sz="2800">
                        <a:latin typeface="DejaVu Math TeX Gyre" panose="02000503000000000000" charset="0"/>
                      </a:rPr>
                      <m:t>𝑁</m:t>
                    </m:r>
                    <m:r>
                      <a:rPr lang="en-US" altLang="zh-CN" sz="2800">
                        <a:latin typeface="DejaVu Math TeX Gyre" panose="02000503000000000000" charset="0"/>
                      </a:rPr>
                      <m:t>−</m:t>
                    </m:r>
                    <m:r>
                      <a:rPr lang="en-US" altLang="zh-CN" sz="2800">
                        <a:latin typeface="DejaVu Math TeX Gyre" panose="02000503000000000000" charset="0"/>
                      </a:rPr>
                      <m:t>1</m:t>
                    </m:r>
                  </m:oMath>
                </a14:m>
                <a:endParaRPr lang="en-US" altLang="zh-CN" sz="2800" b="0" dirty="0" smtClean="0"/>
              </a:p>
              <a:p>
                <a:pPr marL="0" indent="0">
                  <a:buNone/>
                </a:pPr>
                <a:r>
                  <a:rPr lang="zh-CN" altLang="en-US" sz="2800" b="0" dirty="0"/>
                  <a:t>②计算反射系数</a:t>
                </a:r>
                <a:r>
                  <a:rPr lang="zh-CN" altLang="en-US" sz="2800" b="0" dirty="0" smtClean="0"/>
                  <a:t>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sz="2800" b="0" i="1" dirty="0" smtClean="0"/>
              </a:p>
              <a:p>
                <a:pPr marL="0" indent="0">
                  <a:buNone/>
                </a:pPr>
                <a:r>
                  <a:rPr lang="zh-CN" altLang="en-US" sz="2800" b="0" dirty="0"/>
                  <a:t>③计算滤波器系数及预测</a:t>
                </a:r>
                <a:r>
                  <a:rPr lang="zh-CN" altLang="en-US" sz="2800" b="0" dirty="0" smtClean="0"/>
                  <a:t>误差：</a:t>
                </a:r>
                <a:endParaRPr lang="en-US" altLang="zh-CN" sz="2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8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8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zh-CN" sz="2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/>
                          </m:ctrlPr>
                        </m:sSubPr>
                        <m:e>
                          <m:r>
                            <a:rPr lang="en-US" altLang="zh-CN">
                              <a:latin typeface="DejaVu Math TeX Gyre" panose="02000503000000000000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>
                              <a:latin typeface="DejaVu Math TeX Gyre" panose="02000503000000000000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>
                          <a:latin typeface="DejaVu Math TeX Gyre" panose="02000503000000000000" charset="0"/>
                        </a:rPr>
                        <m:t>(</m:t>
                      </m:r>
                      <m:r>
                        <a:rPr lang="en-US" altLang="zh-CN">
                          <a:latin typeface="DejaVu Math TeX Gyre" panose="02000503000000000000" charset="0"/>
                        </a:rPr>
                        <m:t>𝑘</m:t>
                      </m:r>
                      <m:r>
                        <a:rPr lang="en-US" altLang="zh-CN">
                          <a:latin typeface="DejaVu Math TeX Gyre" panose="02000503000000000000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/>
                          </m:ctrlPr>
                        </m:sSubPr>
                        <m:e>
                          <m:r>
                            <a:rPr lang="en-US" altLang="zh-CN">
                              <a:latin typeface="DejaVu Math TeX Gyre" panose="02000503000000000000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>
                              <a:latin typeface="DejaVu Math TeX Gyre" panose="02000503000000000000" charset="0"/>
                            </a:rPr>
                            <m:t>𝑚</m:t>
                          </m:r>
                          <m:r>
                            <a:rPr lang="en-US" altLang="zh-CN">
                              <a:latin typeface="DejaVu Math TeX Gyre" panose="02000503000000000000" charset="0"/>
                            </a:rPr>
                            <m:t>−</m:t>
                          </m:r>
                          <m:r>
                            <a:rPr lang="en-US" altLang="zh-CN">
                              <a:latin typeface="DejaVu Math TeX Gyre" panose="02000503000000000000" charset="0"/>
                            </a:rPr>
                            <m:t>1</m:t>
                          </m:r>
                        </m:sub>
                      </m:sSub>
                      <m:r>
                        <a:rPr lang="en-US" altLang="zh-CN">
                          <a:latin typeface="DejaVu Math TeX Gyre" panose="02000503000000000000" charset="0"/>
                        </a:rPr>
                        <m:t>(</m:t>
                      </m:r>
                      <m:r>
                        <a:rPr lang="en-US" altLang="zh-CN">
                          <a:latin typeface="DejaVu Math TeX Gyre" panose="02000503000000000000" charset="0"/>
                        </a:rPr>
                        <m:t>𝑘</m:t>
                      </m:r>
                      <m:r>
                        <a:rPr lang="en-US" altLang="zh-CN">
                          <a:latin typeface="DejaVu Math TeX Gyre" panose="02000503000000000000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i="1"/>
                          </m:ctrlPr>
                        </m:sSubPr>
                        <m:e>
                          <m:r>
                            <a:rPr lang="en-US" altLang="zh-CN">
                              <a:latin typeface="DejaVu Math TeX Gyre" panose="02000503000000000000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>
                              <a:latin typeface="DejaVu Math TeX Gyre" panose="02000503000000000000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zh-CN" i="1"/>
                          </m:ctrlPr>
                        </m:sSubPr>
                        <m:e>
                          <m:r>
                            <a:rPr lang="en-US" altLang="zh-CN">
                              <a:latin typeface="DejaVu Math TeX Gyre" panose="02000503000000000000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>
                              <a:latin typeface="DejaVu Math TeX Gyre" panose="02000503000000000000" charset="0"/>
                            </a:rPr>
                            <m:t>𝑚</m:t>
                          </m:r>
                          <m:r>
                            <a:rPr lang="en-US" altLang="zh-CN">
                              <a:latin typeface="DejaVu Math TeX Gyre" panose="02000503000000000000" charset="0"/>
                            </a:rPr>
                            <m:t>−</m:t>
                          </m:r>
                          <m:r>
                            <a:rPr lang="en-US" altLang="zh-CN">
                              <a:latin typeface="DejaVu Math TeX Gyre" panose="02000503000000000000" charset="0"/>
                            </a:rPr>
                            <m:t>1</m:t>
                          </m:r>
                        </m:sub>
                      </m:sSub>
                      <m:r>
                        <a:rPr lang="en-US" altLang="zh-CN">
                          <a:latin typeface="DejaVu Math TeX Gyre" panose="02000503000000000000" charset="0"/>
                        </a:rPr>
                        <m:t>(</m:t>
                      </m:r>
                      <m:r>
                        <a:rPr lang="en-US" altLang="zh-CN">
                          <a:latin typeface="DejaVu Math TeX Gyre" panose="02000503000000000000" charset="0"/>
                        </a:rPr>
                        <m:t>𝑚</m:t>
                      </m:r>
                      <m:r>
                        <a:rPr lang="en-US" altLang="zh-CN">
                          <a:latin typeface="DejaVu Math TeX Gyre" panose="02000503000000000000" charset="0"/>
                        </a:rPr>
                        <m:t>−</m:t>
                      </m:r>
                      <m:r>
                        <a:rPr lang="en-US" altLang="zh-CN">
                          <a:latin typeface="DejaVu Math TeX Gyre" panose="02000503000000000000" charset="0"/>
                        </a:rPr>
                        <m:t>𝑘</m:t>
                      </m:r>
                      <m:r>
                        <a:rPr lang="en-US" altLang="zh-CN">
                          <a:latin typeface="DejaVu Math TeX Gyre" panose="02000503000000000000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>
                          <a:latin typeface="DejaVu Math TeX Gyre" panose="02000503000000000000" charset="0"/>
                        </a:rPr>
                        <m:t>   </m:t>
                      </m:r>
                      <m:r>
                        <a:rPr lang="en-US" altLang="zh-CN">
                          <a:latin typeface="DejaVu Math TeX Gyre" panose="02000503000000000000" charset="0"/>
                        </a:rPr>
                        <m:t>𝑘</m:t>
                      </m:r>
                      <m:r>
                        <a:rPr lang="en-US" altLang="zh-CN">
                          <a:latin typeface="DejaVu Math TeX Gyre" panose="02000503000000000000" charset="0"/>
                        </a:rPr>
                        <m:t>=</m:t>
                      </m:r>
                      <m:r>
                        <a:rPr lang="en-US" altLang="zh-CN">
                          <a:latin typeface="DejaVu Math TeX Gyre" panose="02000503000000000000" charset="0"/>
                        </a:rPr>
                        <m:t>1</m:t>
                      </m:r>
                      <m:r>
                        <a:rPr lang="en-US" altLang="zh-CN">
                          <a:latin typeface="DejaVu Math TeX Gyre" panose="02000503000000000000" charset="0"/>
                        </a:rPr>
                        <m:t>,</m:t>
                      </m:r>
                      <m:r>
                        <a:rPr lang="en-US" altLang="zh-CN">
                          <a:latin typeface="DejaVu Math TeX Gyre" panose="02000503000000000000" charset="0"/>
                        </a:rPr>
                        <m:t>2</m:t>
                      </m:r>
                      <m:r>
                        <a:rPr lang="en-US" altLang="zh-CN">
                          <a:latin typeface="DejaVu Math TeX Gyre" panose="02000503000000000000" charset="0"/>
                        </a:rPr>
                        <m:t>,⋯</m:t>
                      </m:r>
                      <m:r>
                        <a:rPr lang="en-US" altLang="zh-CN">
                          <a:latin typeface="DejaVu Math TeX Gyre" panose="02000503000000000000" charset="0"/>
                        </a:rPr>
                        <m:t>𝑚</m:t>
                      </m:r>
                      <m:r>
                        <a:rPr lang="en-US" altLang="zh-CN">
                          <a:latin typeface="DejaVu Math TeX Gyre" panose="02000503000000000000" charset="0"/>
                        </a:rPr>
                        <m:t>−</m:t>
                      </m:r>
                      <m:r>
                        <a:rPr lang="en-US" altLang="zh-CN">
                          <a:latin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altLang="zh-CN" sz="2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/>
                          </m:ctrlPr>
                        </m:sSubPr>
                        <m:e>
                          <m:r>
                            <a:rPr lang="en-US" altLang="zh-CN">
                              <a:latin typeface="DejaVu Math TeX Gyre" panose="02000503000000000000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>
                              <a:latin typeface="DejaVu Math TeX Gyre" panose="02000503000000000000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>
                          <a:latin typeface="DejaVu Math TeX Gyre" panose="02000503000000000000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/>
                          </m:ctrlPr>
                        </m:sSubSupPr>
                        <m:e>
                          <m:r>
                            <a:rPr lang="en-US" altLang="zh-CN">
                              <a:latin typeface="DejaVu Math TeX Gyre" panose="02000503000000000000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>
                              <a:latin typeface="DejaVu Math TeX Gyre" panose="02000503000000000000" charset="0"/>
                            </a:rPr>
                            <m:t>𝑤𝑚</m:t>
                          </m:r>
                        </m:sub>
                        <m:sup>
                          <m:r>
                            <a:rPr lang="en-US" altLang="zh-CN">
                              <a:latin typeface="DejaVu Math TeX Gyre" panose="02000503000000000000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>
                          <a:latin typeface="DejaVu Math TeX Gyre" panose="02000503000000000000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/>
                          </m:ctrlPr>
                        </m:dPr>
                        <m:e>
                          <m:r>
                            <a:rPr lang="en-US" altLang="zh-CN">
                              <a:latin typeface="DejaVu Math TeX Gyre" panose="02000503000000000000" charset="0"/>
                            </a:rPr>
                            <m:t>1</m:t>
                          </m:r>
                          <m:r>
                            <a:rPr lang="en-US" altLang="zh-CN">
                              <a:latin typeface="DejaVu Math TeX Gyre" panose="02000503000000000000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/>
                              </m:ctrlPr>
                            </m:sSubSupPr>
                            <m:e>
                              <m:r>
                                <a:rPr lang="en-US" altLang="zh-CN">
                                  <a:latin typeface="DejaVu Math TeX Gyre" panose="02000503000000000000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>
                                  <a:latin typeface="DejaVu Math TeX Gyre" panose="02000503000000000000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>
                                  <a:latin typeface="DejaVu Math TeX Gyre" panose="02000503000000000000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CN" i="1"/>
                          </m:ctrlPr>
                        </m:sSubPr>
                        <m:e>
                          <m:r>
                            <a:rPr lang="en-US" altLang="zh-CN">
                              <a:latin typeface="DejaVu Math TeX Gyre" panose="02000503000000000000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>
                              <a:latin typeface="DejaVu Math TeX Gyre" panose="02000503000000000000" charset="0"/>
                            </a:rPr>
                            <m:t>𝑚</m:t>
                          </m:r>
                          <m:r>
                            <a:rPr lang="en-US" altLang="zh-CN">
                              <a:latin typeface="DejaVu Math TeX Gyre" panose="02000503000000000000" charset="0"/>
                            </a:rPr>
                            <m:t>−</m:t>
                          </m:r>
                          <m:r>
                            <a:rPr lang="en-US" altLang="zh-CN">
                              <a:latin typeface="DejaVu Math TeX Gyre" panose="02000503000000000000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800" b="0" dirty="0" smtClean="0"/>
              </a:p>
              <a:p>
                <a:pPr marL="0" indent="0">
                  <a:buNone/>
                </a:pPr>
                <a:r>
                  <a:rPr lang="zh-CN" altLang="en-US" sz="2800" b="0" dirty="0" smtClean="0"/>
                  <a:t>④递推高一阶前、后向预测误差：功率：</a:t>
                </a:r>
                <a:endParaRPr lang="en-US" altLang="zh-CN" sz="28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8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8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US" altLang="zh-CN" sz="28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8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8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US" altLang="zh-CN" sz="28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8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8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Sup>
                      <m:sSubSupPr>
                        <m:ctrlPr>
                          <a:rPr lang="en-US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8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altLang="zh-CN" sz="28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zh-CN" sz="2800" b="0" dirty="0" smtClean="0"/>
                  <a:t>n-1)</a:t>
                </a:r>
                <a:endParaRPr lang="en-US" altLang="zh-CN" sz="28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sup>
                    </m:sSubSup>
                    <m:r>
                      <a:rPr lang="en-US" altLang="zh-C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sup>
                    </m:sSubSup>
                    <m:r>
                      <a:rPr lang="en-US" altLang="zh-C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p>
                    </m:sSubSup>
                    <m:r>
                      <a:rPr lang="en-US" altLang="zh-C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zh-CN" sz="2800" b="0" dirty="0"/>
                  <a:t>n-1</a:t>
                </a:r>
                <a:r>
                  <a:rPr lang="en-US" altLang="zh-CN" sz="2800" b="0" dirty="0" smtClean="0"/>
                  <a:t>)</a:t>
                </a:r>
                <a:endParaRPr lang="en-US" altLang="zh-CN" sz="2800" b="0" dirty="0"/>
              </a:p>
              <a:p>
                <a:pPr marL="0" indent="0">
                  <a:buNone/>
                </a:pPr>
                <a:endParaRPr lang="zh-CN" altLang="en-US" sz="2800" b="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800" y="965200"/>
                <a:ext cx="11861800" cy="5689600"/>
              </a:xfrm>
              <a:blipFill rotWithShape="1">
                <a:blip r:embed="rId1"/>
                <a:stretch>
                  <a:fillRect b="-6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空演示文稿">
  <a:themeElements>
    <a:clrScheme name="空演示文稿 8">
      <a:dk1>
        <a:srgbClr val="000000"/>
      </a:dk1>
      <a:lt1>
        <a:srgbClr val="00FFCC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AAFFE2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SimSun" pitchFamily="2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8">
        <a:dk1>
          <a:srgbClr val="000000"/>
        </a:dk1>
        <a:lt1>
          <a:srgbClr val="00FFCC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AAFFE2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1793</Words>
  <Application>WPS 演示</Application>
  <PresentationFormat>宽屏</PresentationFormat>
  <Paragraphs>105</Paragraphs>
  <Slides>14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23</vt:i4>
      </vt:variant>
      <vt:variant>
        <vt:lpstr>幻灯片标题</vt:lpstr>
      </vt:variant>
      <vt:variant>
        <vt:i4>14</vt:i4>
      </vt:variant>
    </vt:vector>
  </HeadingPairs>
  <TitlesOfParts>
    <vt:vector size="56" baseType="lpstr">
      <vt:lpstr>Arial</vt:lpstr>
      <vt:lpstr>SimSun</vt:lpstr>
      <vt:lpstr>Wingdings</vt:lpstr>
      <vt:lpstr>DejaVu Sans</vt:lpstr>
      <vt:lpstr>Times New Roman</vt:lpstr>
      <vt:lpstr>文泉驿微米黑</vt:lpstr>
      <vt:lpstr>等线 Light</vt:lpstr>
      <vt:lpstr>Noto Serif CJK JP SemiBold</vt:lpstr>
      <vt:lpstr>Cambria Math</vt:lpstr>
      <vt:lpstr>DejaVu Math TeX Gyre</vt:lpstr>
      <vt:lpstr>等线</vt:lpstr>
      <vt:lpstr>Microsoft YaHei</vt:lpstr>
      <vt:lpstr>Arial Unicode MS</vt:lpstr>
      <vt:lpstr>文泉驿正黑</vt:lpstr>
      <vt:lpstr>等线 Light</vt:lpstr>
      <vt:lpstr>East Syriac Adiabene</vt:lpstr>
      <vt:lpstr>等线</vt:lpstr>
      <vt:lpstr>Office 主题​​</vt:lpstr>
      <vt:lpstr>空演示文稿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AR模型的L-D算法</vt:lpstr>
      <vt:lpstr>PowerPoint 演示文稿</vt:lpstr>
      <vt:lpstr>一、AR模型</vt:lpstr>
      <vt:lpstr>Yule-Walker方程 </vt:lpstr>
      <vt:lpstr>二、L-D算法</vt:lpstr>
      <vt:lpstr>PowerPoint 演示文稿</vt:lpstr>
      <vt:lpstr>三、Burg算法 </vt:lpstr>
      <vt:lpstr>PowerPoint 演示文稿</vt:lpstr>
      <vt:lpstr>Burg法迭代过程</vt:lpstr>
      <vt:lpstr>四、Marple算法 </vt:lpstr>
      <vt:lpstr>五、几种算法的比较 </vt:lpstr>
      <vt:lpstr>PowerPoint 演示文稿</vt:lpstr>
      <vt:lpstr>PowerPoint 演示文稿</vt:lpstr>
      <vt:lpstr>谢 谢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AR模型的L-D算法</dc:title>
  <dc:creator>Zhang j.k</dc:creator>
  <cp:lastModifiedBy>zhixi</cp:lastModifiedBy>
  <cp:revision>56</cp:revision>
  <dcterms:created xsi:type="dcterms:W3CDTF">2021-09-04T09:39:15Z</dcterms:created>
  <dcterms:modified xsi:type="dcterms:W3CDTF">2021-09-04T09:39:15Z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