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eg" ContentType="image/jpeg"/>
  <Default Extension="tiff" ContentType="image/tiff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bin" ContentType="application/vnd.openxmlformats-officedocument.oleObjec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410" r:id="rId3"/>
    <p:sldId id="393" r:id="rId4"/>
    <p:sldId id="403" r:id="rId5"/>
    <p:sldId id="411" r:id="rId6"/>
    <p:sldId id="394" r:id="rId7"/>
    <p:sldId id="404" r:id="rId8"/>
    <p:sldId id="405" r:id="rId9"/>
    <p:sldId id="406" r:id="rId10"/>
    <p:sldId id="413" r:id="rId11"/>
    <p:sldId id="407" r:id="rId12"/>
    <p:sldId id="412" r:id="rId13"/>
    <p:sldId id="408" r:id="rId14"/>
    <p:sldId id="409" r:id="rId15"/>
    <p:sldId id="402" r:id="rId16"/>
    <p:sldId id="337" r:id="rId17"/>
  </p:sldIdLst>
  <p:sldSz cx="9144000" cy="6858000" type="screen4x3"/>
  <p:notesSz cx="9926638" cy="679767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01275F"/>
    <a:srgbClr val="008000"/>
    <a:srgbClr val="1178DC"/>
    <a:srgbClr val="196DC9"/>
    <a:srgbClr val="E6825B"/>
    <a:srgbClr val="E79A81"/>
    <a:srgbClr val="1EB7F5"/>
    <a:srgbClr val="33CC33"/>
    <a:srgbClr val="8CB2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73"/>
    <p:restoredTop sz="95701" autoAdjust="0"/>
  </p:normalViewPr>
  <p:slideViewPr>
    <p:cSldViewPr>
      <p:cViewPr>
        <p:scale>
          <a:sx n="110" d="100"/>
          <a:sy n="110" d="100"/>
        </p:scale>
        <p:origin x="1176" y="-40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621696" y="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2C579E-7E9A-40CD-A633-8FD641BB0A34}" type="datetimeFigureOut">
              <a:rPr lang="en-GB" smtClean="0"/>
              <a:t>11/04/2017</a:t>
            </a:fld>
            <a:endParaRPr lang="en-GB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45741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621696" y="645741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CD83CC-CA93-4303-B847-66E6B0BAEC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27437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622799" y="0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BF95CE-0950-4C69-9330-B696E351D8FC}" type="datetimeFigureOut">
              <a:rPr lang="en-GB" smtClean="0"/>
              <a:t>11/04/2017</a:t>
            </a:fld>
            <a:endParaRPr lang="en-GB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435350" y="850900"/>
            <a:ext cx="3055938" cy="22923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92665" y="3271381"/>
            <a:ext cx="7941310" cy="267658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GB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1" y="6456612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622799" y="6456612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640A5D-BA8D-49CB-A3A4-2BD28CD11B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2693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640A5D-BA8D-49CB-A3A4-2BD28CD11B0C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52999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6B548-8C5E-4B11-BF8B-737AC8FAC793}" type="datetime1">
              <a:rPr lang="zh-CN" altLang="en-US" smtClean="0"/>
              <a:t>2017/4/11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63368-0E36-4A10-8DE8-B3B136F1E21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0F308-5232-44D5-B878-E219674AC2A9}" type="datetime1">
              <a:rPr lang="zh-CN" altLang="en-US" smtClean="0"/>
              <a:t>2017/4/11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63368-0E36-4A10-8DE8-B3B136F1E21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03CDA-5B1A-4BE4-9D89-50AFB7021737}" type="datetime1">
              <a:rPr lang="zh-CN" altLang="en-US" smtClean="0"/>
              <a:t>2017/4/11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63368-0E36-4A10-8DE8-B3B136F1E21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E684D-BD23-43CC-BCB0-BB96EC46821A}" type="datetime1">
              <a:rPr lang="zh-CN" altLang="en-US" smtClean="0"/>
              <a:t>2017/4/11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63368-0E36-4A10-8DE8-B3B136F1E21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4A1B8-0740-49BB-9CF4-3106A8FDCC23}" type="datetime1">
              <a:rPr lang="zh-CN" altLang="en-US" smtClean="0"/>
              <a:t>2017/4/11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63368-0E36-4A10-8DE8-B3B136F1E21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A74C7-EA82-460F-A9DE-FDCFE4BE32B3}" type="datetime1">
              <a:rPr lang="zh-CN" altLang="en-US" smtClean="0"/>
              <a:t>2017/4/11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63368-0E36-4A10-8DE8-B3B136F1E21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7BA2B-349F-4F75-85A7-D5C224BADA14}" type="datetime1">
              <a:rPr lang="zh-CN" altLang="en-US" smtClean="0"/>
              <a:t>2017/4/11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63368-0E36-4A10-8DE8-B3B136F1E21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814E1-1BFF-470B-847D-0AE5A5818D54}" type="datetime1">
              <a:rPr lang="zh-CN" altLang="en-US" smtClean="0"/>
              <a:t>2017/4/11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63368-0E36-4A10-8DE8-B3B136F1E21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D1385-4218-4CA9-AE0F-9AE6BAE4F23C}" type="datetime1">
              <a:rPr lang="zh-CN" altLang="en-US" smtClean="0"/>
              <a:t>2017/4/11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63368-0E36-4A10-8DE8-B3B136F1E21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862C6-028C-446A-9A31-17F0785E4C6B}" type="datetime1">
              <a:rPr lang="zh-CN" altLang="en-US" smtClean="0"/>
              <a:t>2017/4/11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63368-0E36-4A10-8DE8-B3B136F1E21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172D9-0262-4389-88D9-A41DE29032AB}" type="datetime1">
              <a:rPr lang="zh-CN" altLang="en-US" smtClean="0"/>
              <a:t>2017/4/11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63368-0E36-4A10-8DE8-B3B136F1E21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C2D92C-D561-4BDB-9BA5-8FE0EA3884E4}" type="datetime1">
              <a:rPr lang="zh-CN" altLang="en-US" smtClean="0"/>
              <a:t>2017/4/11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263368-0E36-4A10-8DE8-B3B136F1E21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tif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4" Type="http://schemas.openxmlformats.org/officeDocument/2006/relationships/image" Target="../media/image6.emf"/><Relationship Id="rId5" Type="http://schemas.openxmlformats.org/officeDocument/2006/relationships/image" Target="../media/image7.emf"/><Relationship Id="rId6" Type="http://schemas.openxmlformats.org/officeDocument/2006/relationships/image" Target="../media/image8.emf"/><Relationship Id="rId7" Type="http://schemas.openxmlformats.org/officeDocument/2006/relationships/image" Target="../media/image9.emf"/><Relationship Id="rId8" Type="http://schemas.openxmlformats.org/officeDocument/2006/relationships/image" Target="../media/image14.png"/><Relationship Id="rId9" Type="http://schemas.openxmlformats.org/officeDocument/2006/relationships/image" Target="../media/image17.png"/><Relationship Id="rId10" Type="http://schemas.openxmlformats.org/officeDocument/2006/relationships/image" Target="../media/image15.emf"/><Relationship Id="rId11" Type="http://schemas.openxmlformats.org/officeDocument/2006/relationships/image" Target="../media/image16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2.emf"/><Relationship Id="rId12" Type="http://schemas.openxmlformats.org/officeDocument/2006/relationships/image" Target="../media/image23.png"/><Relationship Id="rId13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5.emf"/><Relationship Id="rId4" Type="http://schemas.openxmlformats.org/officeDocument/2006/relationships/image" Target="../media/image6.emf"/><Relationship Id="rId5" Type="http://schemas.openxmlformats.org/officeDocument/2006/relationships/image" Target="../media/image17.png"/><Relationship Id="rId6" Type="http://schemas.openxmlformats.org/officeDocument/2006/relationships/image" Target="../media/image18.emf"/><Relationship Id="rId7" Type="http://schemas.openxmlformats.org/officeDocument/2006/relationships/image" Target="../media/image19.emf"/><Relationship Id="rId8" Type="http://schemas.openxmlformats.org/officeDocument/2006/relationships/image" Target="../media/image8.emf"/><Relationship Id="rId9" Type="http://schemas.openxmlformats.org/officeDocument/2006/relationships/image" Target="../media/image20.emf"/><Relationship Id="rId10" Type="http://schemas.openxmlformats.org/officeDocument/2006/relationships/image" Target="../media/image21.emf"/></Relationships>
</file>

<file path=ppt/slides/_rels/slide12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2.emf"/><Relationship Id="rId12" Type="http://schemas.openxmlformats.org/officeDocument/2006/relationships/image" Target="../media/image25.png"/><Relationship Id="rId13" Type="http://schemas.openxmlformats.org/officeDocument/2006/relationships/image" Target="../media/image23.png"/><Relationship Id="rId14" Type="http://schemas.openxmlformats.org/officeDocument/2006/relationships/image" Target="../media/image24.png"/><Relationship Id="rId15" Type="http://schemas.openxmlformats.org/officeDocument/2006/relationships/image" Target="../media/image26.png"/><Relationship Id="rId16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5.emf"/><Relationship Id="rId4" Type="http://schemas.openxmlformats.org/officeDocument/2006/relationships/image" Target="../media/image6.emf"/><Relationship Id="rId5" Type="http://schemas.openxmlformats.org/officeDocument/2006/relationships/image" Target="../media/image17.png"/><Relationship Id="rId6" Type="http://schemas.openxmlformats.org/officeDocument/2006/relationships/image" Target="../media/image18.emf"/><Relationship Id="rId7" Type="http://schemas.openxmlformats.org/officeDocument/2006/relationships/image" Target="../media/image19.emf"/><Relationship Id="rId8" Type="http://schemas.openxmlformats.org/officeDocument/2006/relationships/image" Target="../media/image8.emf"/><Relationship Id="rId9" Type="http://schemas.openxmlformats.org/officeDocument/2006/relationships/image" Target="../media/image20.emf"/><Relationship Id="rId10" Type="http://schemas.openxmlformats.org/officeDocument/2006/relationships/image" Target="../media/image21.emf"/></Relationships>
</file>

<file path=ppt/slides/_rels/slide1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2.emf"/><Relationship Id="rId12" Type="http://schemas.openxmlformats.org/officeDocument/2006/relationships/image" Target="../media/image23.png"/><Relationship Id="rId13" Type="http://schemas.openxmlformats.org/officeDocument/2006/relationships/image" Target="../media/image24.png"/><Relationship Id="rId14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5.emf"/><Relationship Id="rId4" Type="http://schemas.openxmlformats.org/officeDocument/2006/relationships/image" Target="../media/image6.emf"/><Relationship Id="rId5" Type="http://schemas.openxmlformats.org/officeDocument/2006/relationships/image" Target="../media/image17.png"/><Relationship Id="rId6" Type="http://schemas.openxmlformats.org/officeDocument/2006/relationships/image" Target="../media/image18.emf"/><Relationship Id="rId7" Type="http://schemas.openxmlformats.org/officeDocument/2006/relationships/image" Target="../media/image19.emf"/><Relationship Id="rId8" Type="http://schemas.openxmlformats.org/officeDocument/2006/relationships/image" Target="../media/image8.emf"/><Relationship Id="rId9" Type="http://schemas.openxmlformats.org/officeDocument/2006/relationships/image" Target="../media/image20.emf"/><Relationship Id="rId10" Type="http://schemas.openxmlformats.org/officeDocument/2006/relationships/image" Target="../media/image21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oleObject" Target="../embeddings/oleObject2.bin"/><Relationship Id="rId5" Type="http://schemas.openxmlformats.org/officeDocument/2006/relationships/image" Target="../media/image3.wmf"/><Relationship Id="rId6" Type="http://schemas.openxmlformats.org/officeDocument/2006/relationships/image" Target="../media/image4.png"/><Relationship Id="rId7" Type="http://schemas.openxmlformats.org/officeDocument/2006/relationships/image" Target="../media/image5.emf"/><Relationship Id="rId8" Type="http://schemas.openxmlformats.org/officeDocument/2006/relationships/image" Target="../media/image6.emf"/><Relationship Id="rId9" Type="http://schemas.openxmlformats.org/officeDocument/2006/relationships/image" Target="../media/image7.emf"/><Relationship Id="rId10" Type="http://schemas.openxmlformats.org/officeDocument/2006/relationships/image" Target="../media/image8.emf"/><Relationship Id="rId11" Type="http://schemas.openxmlformats.org/officeDocument/2006/relationships/image" Target="../media/image9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4" Type="http://schemas.openxmlformats.org/officeDocument/2006/relationships/image" Target="../media/image6.emf"/><Relationship Id="rId5" Type="http://schemas.openxmlformats.org/officeDocument/2006/relationships/image" Target="../media/image7.emf"/><Relationship Id="rId6" Type="http://schemas.openxmlformats.org/officeDocument/2006/relationships/image" Target="../media/image8.emf"/><Relationship Id="rId7" Type="http://schemas.openxmlformats.org/officeDocument/2006/relationships/image" Target="../media/image9.emf"/><Relationship Id="rId8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4" Type="http://schemas.openxmlformats.org/officeDocument/2006/relationships/image" Target="../media/image6.emf"/><Relationship Id="rId5" Type="http://schemas.openxmlformats.org/officeDocument/2006/relationships/image" Target="../media/image7.emf"/><Relationship Id="rId6" Type="http://schemas.openxmlformats.org/officeDocument/2006/relationships/image" Target="../media/image8.emf"/><Relationship Id="rId7" Type="http://schemas.openxmlformats.org/officeDocument/2006/relationships/image" Target="../media/image9.emf"/><Relationship Id="rId8" Type="http://schemas.openxmlformats.org/officeDocument/2006/relationships/image" Target="../media/image11.png"/><Relationship Id="rId9" Type="http://schemas.openxmlformats.org/officeDocument/2006/relationships/image" Target="../media/image12.emf"/><Relationship Id="rId10" Type="http://schemas.openxmlformats.org/officeDocument/2006/relationships/image" Target="../media/image13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4" Type="http://schemas.openxmlformats.org/officeDocument/2006/relationships/image" Target="../media/image6.emf"/><Relationship Id="rId5" Type="http://schemas.openxmlformats.org/officeDocument/2006/relationships/image" Target="../media/image7.emf"/><Relationship Id="rId6" Type="http://schemas.openxmlformats.org/officeDocument/2006/relationships/image" Target="../media/image8.emf"/><Relationship Id="rId7" Type="http://schemas.openxmlformats.org/officeDocument/2006/relationships/image" Target="../media/image9.emf"/><Relationship Id="rId8" Type="http://schemas.openxmlformats.org/officeDocument/2006/relationships/image" Target="../media/image14.png"/><Relationship Id="rId9" Type="http://schemas.openxmlformats.org/officeDocument/2006/relationships/image" Target="../media/image15.emf"/><Relationship Id="rId10" Type="http://schemas.openxmlformats.org/officeDocument/2006/relationships/image" Target="../media/image16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1869792"/>
            <a:ext cx="91440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zh-CN" altLang="en-US" sz="3200" dirty="0">
              <a:solidFill>
                <a:srgbClr val="0070C0"/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pPr algn="ctr"/>
            <a:r>
              <a:rPr lang="en-US" altLang="zh-CN" sz="3200" dirty="0">
                <a:solidFill>
                  <a:srgbClr val="0070C0"/>
                </a:solidFill>
                <a:latin typeface="Yuanti SC" charset="-122"/>
                <a:ea typeface="Yuanti SC" charset="-122"/>
                <a:cs typeface="Yuanti SC" charset="-122"/>
              </a:rPr>
              <a:t>《</a:t>
            </a:r>
            <a:r>
              <a:rPr lang="zh-CN" altLang="en-US" sz="3200" dirty="0">
                <a:solidFill>
                  <a:srgbClr val="0070C0"/>
                </a:solidFill>
                <a:latin typeface="Yuanti SC" charset="-122"/>
                <a:ea typeface="Yuanti SC" charset="-122"/>
                <a:cs typeface="Yuanti SC" charset="-122"/>
              </a:rPr>
              <a:t>医学仪器原理</a:t>
            </a:r>
            <a:r>
              <a:rPr lang="en-US" altLang="zh-CN" sz="3200" dirty="0" smtClean="0">
                <a:solidFill>
                  <a:srgbClr val="0070C0"/>
                </a:solidFill>
                <a:latin typeface="Yuanti SC" charset="-122"/>
                <a:ea typeface="Yuanti SC" charset="-122"/>
                <a:cs typeface="Yuanti SC" charset="-122"/>
              </a:rPr>
              <a:t>》</a:t>
            </a:r>
            <a:endParaRPr lang="en-US" altLang="zh-CN" sz="1600" b="1" dirty="0">
              <a:solidFill>
                <a:srgbClr val="002060"/>
              </a:solidFill>
              <a:latin typeface="Microsoft JhengHei Light" panose="020B0304030504040204" pitchFamily="34" charset="-122"/>
              <a:ea typeface="Microsoft JhengHei Light" panose="020B0304030504040204" pitchFamily="34" charset="-122"/>
              <a:cs typeface="Microsoft JhengHei Light" panose="020B0304030504040204" pitchFamily="34" charset="-122"/>
            </a:endParaRPr>
          </a:p>
          <a:p>
            <a:pPr algn="ctr"/>
            <a:endParaRPr lang="en-US" altLang="zh-CN" sz="1600" b="1" dirty="0">
              <a:solidFill>
                <a:srgbClr val="002060"/>
              </a:solidFill>
              <a:latin typeface="Microsoft JhengHei Light" panose="020B0304030504040204" pitchFamily="34" charset="-122"/>
              <a:ea typeface="Microsoft JhengHei Light" panose="020B0304030504040204" pitchFamily="34" charset="-122"/>
              <a:cs typeface="Microsoft JhengHei Light" panose="020B0304030504040204" pitchFamily="34" charset="-122"/>
            </a:endParaRPr>
          </a:p>
          <a:p>
            <a:pPr algn="ctr"/>
            <a:endParaRPr lang="en-US" altLang="zh-CN" sz="2000" b="1" dirty="0" smtClean="0">
              <a:solidFill>
                <a:srgbClr val="002060"/>
              </a:solidFill>
              <a:latin typeface="Microsoft JhengHei Light" panose="020B0304030504040204" pitchFamily="34" charset="-122"/>
              <a:ea typeface="Microsoft JhengHei Light" panose="020B0304030504040204" pitchFamily="34" charset="-122"/>
              <a:cs typeface="Microsoft JhengHei Light" panose="020B0304030504040204" pitchFamily="34" charset="-122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4" y="58082"/>
            <a:ext cx="3107382" cy="96812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796514" y="4077072"/>
            <a:ext cx="4865434" cy="1815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0070C0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zh-CN" altLang="en-US" sz="2400" dirty="0" smtClean="0">
                <a:solidFill>
                  <a:srgbClr val="0070C0"/>
                </a:solidFill>
                <a:latin typeface="Yuanti SC" charset="-122"/>
                <a:ea typeface="Yuanti SC" charset="-122"/>
                <a:cs typeface="Yuanti SC" charset="-122"/>
              </a:rPr>
              <a:t>第一章   医学仪器概述</a:t>
            </a:r>
          </a:p>
          <a:p>
            <a:r>
              <a:rPr lang="zh-CN" altLang="en-US" sz="2400" b="1" dirty="0">
                <a:solidFill>
                  <a:srgbClr val="0070C0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zh-CN" altLang="en-US" sz="2400" b="1" dirty="0" smtClean="0">
                <a:solidFill>
                  <a:srgbClr val="0070C0"/>
                </a:solidFill>
                <a:latin typeface="Yuanti SC" charset="-122"/>
                <a:ea typeface="Yuanti SC" charset="-122"/>
                <a:cs typeface="Yuanti SC" charset="-122"/>
              </a:rPr>
              <a:t>    </a:t>
            </a:r>
            <a:r>
              <a:rPr lang="zh-CN" altLang="en-US" sz="2000" dirty="0" smtClean="0">
                <a:solidFill>
                  <a:srgbClr val="0070C0"/>
                </a:solidFill>
                <a:latin typeface="Yuanti SC" charset="-122"/>
                <a:ea typeface="Yuanti SC" charset="-122"/>
                <a:cs typeface="Yuanti SC" charset="-122"/>
              </a:rPr>
              <a:t>第四节   生理系统的建模与仪器设计</a:t>
            </a:r>
          </a:p>
          <a:p>
            <a:r>
              <a:rPr lang="zh-CN" altLang="en-US" sz="2000" dirty="0">
                <a:solidFill>
                  <a:srgbClr val="0070C0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zh-CN" altLang="en-US" sz="2000" dirty="0" smtClean="0">
                <a:solidFill>
                  <a:srgbClr val="0070C0"/>
                </a:solidFill>
                <a:latin typeface="Yuanti SC" charset="-122"/>
                <a:ea typeface="Yuanti SC" charset="-122"/>
                <a:cs typeface="Yuanti SC" charset="-122"/>
              </a:rPr>
              <a:t>         三   构建生理模型的常用方法与实例</a:t>
            </a:r>
          </a:p>
          <a:p>
            <a:r>
              <a:rPr lang="zh-CN" altLang="en-US" sz="2000" b="1" dirty="0" smtClean="0">
                <a:solidFill>
                  <a:schemeClr val="accent6">
                    <a:lumMod val="75000"/>
                  </a:schemeClr>
                </a:solidFill>
                <a:latin typeface="Kaiti SC" charset="-122"/>
                <a:ea typeface="Kaiti SC" charset="-122"/>
                <a:cs typeface="Kaiti SC" charset="-122"/>
              </a:rPr>
              <a:t>              理论分析法建模</a:t>
            </a:r>
          </a:p>
          <a:p>
            <a:r>
              <a:rPr lang="zh-CN" altLang="en-US" sz="2000" b="1" dirty="0">
                <a:solidFill>
                  <a:schemeClr val="accent6">
                    <a:lumMod val="75000"/>
                  </a:schemeClr>
                </a:solidFill>
                <a:latin typeface="Kaiti SC" charset="-122"/>
                <a:ea typeface="Kaiti SC" charset="-122"/>
                <a:cs typeface="Kaiti SC" charset="-122"/>
              </a:rPr>
              <a:t> </a:t>
            </a:r>
            <a:r>
              <a:rPr lang="zh-CN" altLang="en-US" sz="2000" b="1" dirty="0" smtClean="0">
                <a:solidFill>
                  <a:schemeClr val="accent6">
                    <a:lumMod val="75000"/>
                  </a:schemeClr>
                </a:solidFill>
                <a:latin typeface="Kaiti SC" charset="-122"/>
                <a:ea typeface="Kaiti SC" charset="-122"/>
                <a:cs typeface="Kaiti SC" charset="-122"/>
              </a:rPr>
              <a:t>             案例：无创血氧饱和度检测</a:t>
            </a:r>
            <a:endParaRPr lang="en-US" sz="2400" b="1" dirty="0">
              <a:solidFill>
                <a:schemeClr val="accent6">
                  <a:lumMod val="75000"/>
                </a:schemeClr>
              </a:solidFill>
              <a:latin typeface="Kaiti SC" charset="-122"/>
              <a:ea typeface="Kaiti SC" charset="-122"/>
              <a:cs typeface="Kaiti SC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/>
          <p:cNvCxnSpPr/>
          <p:nvPr/>
        </p:nvCxnSpPr>
        <p:spPr>
          <a:xfrm>
            <a:off x="1345103" y="915000"/>
            <a:ext cx="7309998" cy="1"/>
          </a:xfrm>
          <a:prstGeom prst="line">
            <a:avLst/>
          </a:prstGeom>
          <a:ln w="38100">
            <a:solidFill>
              <a:srgbClr val="196D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1094261" y="977702"/>
            <a:ext cx="7560840" cy="3026"/>
          </a:xfrm>
          <a:prstGeom prst="line">
            <a:avLst/>
          </a:prstGeom>
          <a:ln w="9525">
            <a:solidFill>
              <a:srgbClr val="196D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1403648" y="404664"/>
            <a:ext cx="516322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Yuanti SC" charset="-122"/>
                <a:ea typeface="Yuanti SC" charset="-122"/>
                <a:cs typeface="Yuanti SC" charset="-122"/>
              </a:rPr>
              <a:t>无创血氧饱和度检测 </a:t>
            </a:r>
            <a:r>
              <a:rPr lang="en-US" altLang="zh-CN" sz="2400" dirty="0" smtClean="0">
                <a:solidFill>
                  <a:schemeClr val="tx2">
                    <a:lumMod val="75000"/>
                  </a:schemeClr>
                </a:solidFill>
                <a:latin typeface="Yuanti SC" charset="-122"/>
                <a:ea typeface="Yuanti SC" charset="-122"/>
                <a:cs typeface="Yuanti SC" charset="-122"/>
              </a:rPr>
              <a:t>-</a:t>
            </a: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Yuanti SC" charset="-122"/>
                <a:ea typeface="Yuanti SC" charset="-122"/>
                <a:cs typeface="Yuanti SC" charset="-122"/>
              </a:rPr>
              <a:t> 理论分析</a:t>
            </a:r>
            <a:endParaRPr lang="zh-CN" altLang="en-US" sz="2400" dirty="0">
              <a:solidFill>
                <a:schemeClr val="tx2">
                  <a:lumMod val="75000"/>
                </a:schemeClr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  <p:pic>
        <p:nvPicPr>
          <p:cNvPr id="2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93295"/>
            <a:ext cx="1222442" cy="1068061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596678" y="1365457"/>
            <a:ext cx="805842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2000" b="1" dirty="0" smtClean="0">
                <a:solidFill>
                  <a:schemeClr val="accent6">
                    <a:lumMod val="75000"/>
                  </a:schemeClr>
                </a:solidFill>
                <a:latin typeface="Kaiti SC" charset="-122"/>
                <a:ea typeface="Kaiti SC" charset="-122"/>
                <a:cs typeface="Kaiti SC" charset="-122"/>
              </a:rPr>
              <a:t>双波长的比尔定律：</a:t>
            </a:r>
          </a:p>
        </p:txBody>
      </p:sp>
      <p:sp>
        <p:nvSpPr>
          <p:cNvPr id="2" name="Rectangle 1"/>
          <p:cNvSpPr/>
          <p:nvPr/>
        </p:nvSpPr>
        <p:spPr>
          <a:xfrm>
            <a:off x="457307" y="5444024"/>
            <a:ext cx="2593982" cy="43204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n 2"/>
          <p:cNvSpPr/>
          <p:nvPr/>
        </p:nvSpPr>
        <p:spPr>
          <a:xfrm>
            <a:off x="1179081" y="6020088"/>
            <a:ext cx="360040" cy="360040"/>
          </a:xfrm>
          <a:prstGeom prst="su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nip Same Side Corner Rectangle 4"/>
          <p:cNvSpPr/>
          <p:nvPr/>
        </p:nvSpPr>
        <p:spPr>
          <a:xfrm>
            <a:off x="1143077" y="5111031"/>
            <a:ext cx="432048" cy="216024"/>
          </a:xfrm>
          <a:prstGeom prst="snip2Same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Up Arrow 6"/>
          <p:cNvSpPr/>
          <p:nvPr/>
        </p:nvSpPr>
        <p:spPr>
          <a:xfrm>
            <a:off x="1246231" y="5372016"/>
            <a:ext cx="225739" cy="576064"/>
          </a:xfrm>
          <a:prstGeom prst="upArrow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1989" y="6020088"/>
            <a:ext cx="654748" cy="36124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0868" y="5014322"/>
            <a:ext cx="580026" cy="371217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1009" y="5486789"/>
            <a:ext cx="346517" cy="346517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81645" y="5385539"/>
            <a:ext cx="315886" cy="410652"/>
          </a:xfrm>
          <a:prstGeom prst="rect">
            <a:avLst/>
          </a:prstGeom>
        </p:spPr>
      </p:pic>
      <p:cxnSp>
        <p:nvCxnSpPr>
          <p:cNvPr id="21" name="Straight Arrow Connector 20"/>
          <p:cNvCxnSpPr/>
          <p:nvPr/>
        </p:nvCxnSpPr>
        <p:spPr>
          <a:xfrm>
            <a:off x="3139061" y="5465406"/>
            <a:ext cx="0" cy="367887"/>
          </a:xfrm>
          <a:prstGeom prst="straightConnector1">
            <a:avLst/>
          </a:prstGeom>
          <a:ln w="28575">
            <a:solidFill>
              <a:srgbClr val="01275F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323528" y="4512553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latin typeface="Kaiti SC" charset="-122"/>
                <a:ea typeface="Kaiti SC" charset="-122"/>
                <a:cs typeface="Kaiti SC" charset="-122"/>
              </a:rPr>
              <a:t>吸收系数</a:t>
            </a:r>
            <a:endParaRPr lang="en-US" dirty="0">
              <a:latin typeface="Kaiti SC" charset="-122"/>
              <a:ea typeface="Kaiti SC" charset="-122"/>
              <a:cs typeface="Kaiti SC" charset="-122"/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10935" y="4545139"/>
            <a:ext cx="279524" cy="30747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97531" y="1258399"/>
            <a:ext cx="4256748" cy="168514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497531" y="3178541"/>
            <a:ext cx="4753147" cy="1389381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410935" y="3688565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>
                <a:solidFill>
                  <a:schemeClr val="accent6">
                    <a:lumMod val="75000"/>
                  </a:schemeClr>
                </a:solidFill>
                <a:latin typeface="Kaiti SC" charset="-122"/>
                <a:ea typeface="Kaiti SC" charset="-122"/>
                <a:cs typeface="Kaiti SC" charset="-122"/>
              </a:rPr>
              <a:t>血氧</a:t>
            </a:r>
            <a:r>
              <a:rPr lang="zh-CN" altLang="en-US" b="1" smtClean="0">
                <a:solidFill>
                  <a:schemeClr val="accent6">
                    <a:lumMod val="75000"/>
                  </a:schemeClr>
                </a:solidFill>
                <a:latin typeface="Kaiti SC" charset="-122"/>
                <a:ea typeface="Kaiti SC" charset="-122"/>
                <a:cs typeface="Kaiti SC" charset="-122"/>
              </a:rPr>
              <a:t>饱和度：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596678" y="1857331"/>
            <a:ext cx="2236510" cy="4001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rgbClr val="C00000"/>
                </a:solidFill>
                <a:latin typeface="Kaiti SC" charset="-122"/>
                <a:ea typeface="Kaiti SC" charset="-122"/>
                <a:cs typeface="Kaiti SC" charset="-122"/>
              </a:rPr>
              <a:t>选择</a:t>
            </a:r>
            <a:r>
              <a:rPr lang="zh-CN" altLang="en-US" sz="2000" b="1" dirty="0" smtClean="0">
                <a:solidFill>
                  <a:srgbClr val="FF0000"/>
                </a:solidFill>
                <a:latin typeface="Kaiti SC" charset="-122"/>
                <a:ea typeface="Kaiti SC" charset="-122"/>
                <a:cs typeface="Kaiti SC" charset="-122"/>
              </a:rPr>
              <a:t>红光</a:t>
            </a:r>
            <a:r>
              <a:rPr lang="zh-CN" altLang="en-US" sz="2000" b="1" dirty="0" smtClean="0">
                <a:solidFill>
                  <a:srgbClr val="C00000"/>
                </a:solidFill>
                <a:latin typeface="Kaiti SC" charset="-122"/>
                <a:ea typeface="Kaiti SC" charset="-122"/>
                <a:cs typeface="Kaiti SC" charset="-122"/>
              </a:rPr>
              <a:t>与红外光</a:t>
            </a:r>
            <a:endParaRPr lang="en-US" sz="2000" dirty="0">
              <a:solidFill>
                <a:srgbClr val="C00000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452555" y="2430474"/>
            <a:ext cx="1380633" cy="368169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837053" y="2421382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Kaiti SC" charset="-122"/>
                <a:ea typeface="Kaiti SC" charset="-122"/>
                <a:cs typeface="Kaiti SC" charset="-122"/>
              </a:rPr>
              <a:t>红光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406956" y="2903726"/>
            <a:ext cx="1504938" cy="394738"/>
          </a:xfrm>
          <a:prstGeom prst="rect">
            <a:avLst/>
          </a:prstGeom>
        </p:spPr>
      </p:pic>
      <p:sp>
        <p:nvSpPr>
          <p:cNvPr id="30" name="Rectangle 29"/>
          <p:cNvSpPr/>
          <p:nvPr/>
        </p:nvSpPr>
        <p:spPr>
          <a:xfrm>
            <a:off x="606221" y="2875950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rgbClr val="C00000"/>
                </a:solidFill>
                <a:latin typeface="Kaiti SC" charset="-122"/>
                <a:ea typeface="Kaiti SC" charset="-122"/>
                <a:cs typeface="Kaiti SC" charset="-122"/>
              </a:rPr>
              <a:t>红外光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7306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/>
          <p:cNvCxnSpPr/>
          <p:nvPr/>
        </p:nvCxnSpPr>
        <p:spPr>
          <a:xfrm>
            <a:off x="1345103" y="915000"/>
            <a:ext cx="7309998" cy="1"/>
          </a:xfrm>
          <a:prstGeom prst="line">
            <a:avLst/>
          </a:prstGeom>
          <a:ln w="38100">
            <a:solidFill>
              <a:srgbClr val="196D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1094261" y="977702"/>
            <a:ext cx="7560840" cy="3026"/>
          </a:xfrm>
          <a:prstGeom prst="line">
            <a:avLst/>
          </a:prstGeom>
          <a:ln w="9525">
            <a:solidFill>
              <a:srgbClr val="196D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1403648" y="404664"/>
            <a:ext cx="516322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Yuanti SC" charset="-122"/>
                <a:ea typeface="Yuanti SC" charset="-122"/>
                <a:cs typeface="Yuanti SC" charset="-122"/>
              </a:rPr>
              <a:t>无创血氧饱和度检测 </a:t>
            </a:r>
            <a:r>
              <a:rPr lang="en-US" altLang="zh-CN" sz="2400" dirty="0" smtClean="0">
                <a:solidFill>
                  <a:schemeClr val="tx2">
                    <a:lumMod val="75000"/>
                  </a:schemeClr>
                </a:solidFill>
                <a:latin typeface="Yuanti SC" charset="-122"/>
                <a:ea typeface="Yuanti SC" charset="-122"/>
                <a:cs typeface="Yuanti SC" charset="-122"/>
              </a:rPr>
              <a:t>-</a:t>
            </a: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Yuanti SC" charset="-122"/>
                <a:ea typeface="Yuanti SC" charset="-122"/>
                <a:cs typeface="Yuanti SC" charset="-122"/>
              </a:rPr>
              <a:t> 理论分析</a:t>
            </a:r>
            <a:endParaRPr lang="zh-CN" altLang="en-US" sz="2400" dirty="0">
              <a:solidFill>
                <a:schemeClr val="tx2">
                  <a:lumMod val="75000"/>
                </a:schemeClr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  <p:pic>
        <p:nvPicPr>
          <p:cNvPr id="2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93295"/>
            <a:ext cx="1222442" cy="1068061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864204" y="3819999"/>
            <a:ext cx="2771691" cy="70205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4486" y="4568444"/>
            <a:ext cx="654748" cy="36124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4486" y="3060296"/>
            <a:ext cx="580026" cy="371217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896038" y="1305372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>
                <a:solidFill>
                  <a:schemeClr val="accent6">
                    <a:lumMod val="75000"/>
                  </a:schemeClr>
                </a:solidFill>
                <a:latin typeface="Kaiti SC" charset="-122"/>
                <a:ea typeface="Kaiti SC" charset="-122"/>
                <a:cs typeface="Kaiti SC" charset="-122"/>
              </a:rPr>
              <a:t>血氧</a:t>
            </a:r>
            <a:r>
              <a:rPr lang="zh-CN" altLang="en-US" b="1" smtClean="0">
                <a:solidFill>
                  <a:schemeClr val="accent6">
                    <a:lumMod val="75000"/>
                  </a:schemeClr>
                </a:solidFill>
                <a:latin typeface="Kaiti SC" charset="-122"/>
                <a:ea typeface="Kaiti SC" charset="-122"/>
                <a:cs typeface="Kaiti SC" charset="-122"/>
              </a:rPr>
              <a:t>饱和度：</a:t>
            </a:r>
            <a:endParaRPr lang="en-US" dirty="0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55776" y="1039213"/>
            <a:ext cx="4446279" cy="1299681"/>
          </a:xfrm>
          <a:prstGeom prst="rect">
            <a:avLst/>
          </a:prstGeom>
        </p:spPr>
      </p:pic>
      <p:sp>
        <p:nvSpPr>
          <p:cNvPr id="28" name="Rectangle 27"/>
          <p:cNvSpPr/>
          <p:nvPr/>
        </p:nvSpPr>
        <p:spPr>
          <a:xfrm>
            <a:off x="896038" y="2461833"/>
            <a:ext cx="75809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rgbClr val="01275F"/>
                </a:solidFill>
                <a:latin typeface="Kaiti SC" charset="-122"/>
                <a:ea typeface="Kaiti SC" charset="-122"/>
                <a:cs typeface="Kaiti SC" charset="-122"/>
              </a:rPr>
              <a:t>脉搏波传感器接收到的信号包括两种成分</a:t>
            </a:r>
            <a:r>
              <a:rPr lang="zh-CN" altLang="en-US" b="1" dirty="0" smtClean="0">
                <a:solidFill>
                  <a:schemeClr val="accent6">
                    <a:lumMod val="75000"/>
                  </a:schemeClr>
                </a:solidFill>
                <a:latin typeface="Kaiti SC" charset="-122"/>
                <a:ea typeface="Kaiti SC" charset="-122"/>
                <a:cs typeface="Kaiti SC" charset="-122"/>
              </a:rPr>
              <a:t>：直流成分</a:t>
            </a:r>
            <a:r>
              <a:rPr lang="en-US" altLang="zh-CN" b="1" dirty="0" smtClean="0">
                <a:solidFill>
                  <a:schemeClr val="accent6">
                    <a:lumMod val="75000"/>
                  </a:schemeClr>
                </a:solidFill>
                <a:latin typeface="Kaiti SC" charset="-122"/>
                <a:ea typeface="Kaiti SC" charset="-122"/>
                <a:cs typeface="Kaiti SC" charset="-122"/>
              </a:rPr>
              <a:t>(DC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  <a:latin typeface="Kaiti SC" charset="-122"/>
                <a:ea typeface="Kaiti SC" charset="-122"/>
                <a:cs typeface="Kaiti SC" charset="-122"/>
              </a:rPr>
              <a:t>)</a:t>
            </a:r>
            <a:r>
              <a:rPr lang="zh-CN" altLang="en-US" b="1" dirty="0" smtClean="0">
                <a:solidFill>
                  <a:schemeClr val="accent6">
                    <a:lumMod val="75000"/>
                  </a:schemeClr>
                </a:solidFill>
                <a:latin typeface="Kaiti SC" charset="-122"/>
                <a:ea typeface="Kaiti SC" charset="-122"/>
                <a:cs typeface="Kaiti SC" charset="-122"/>
              </a:rPr>
              <a:t>与交流成分</a:t>
            </a:r>
            <a:r>
              <a:rPr lang="en-US" altLang="zh-CN" b="1" dirty="0" smtClean="0">
                <a:solidFill>
                  <a:schemeClr val="accent6">
                    <a:lumMod val="75000"/>
                  </a:schemeClr>
                </a:solidFill>
                <a:latin typeface="Kaiti SC" charset="-122"/>
                <a:ea typeface="Kaiti SC" charset="-122"/>
                <a:cs typeface="Kaiti SC" charset="-122"/>
              </a:rPr>
              <a:t>(AC)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403648" y="3933056"/>
            <a:ext cx="72008" cy="7200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1835696" y="4085456"/>
            <a:ext cx="72008" cy="7200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1556048" y="4293096"/>
            <a:ext cx="72008" cy="7200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2555776" y="4085456"/>
            <a:ext cx="72008" cy="7200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2123728" y="4293096"/>
            <a:ext cx="72008" cy="7200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3059832" y="4085456"/>
            <a:ext cx="72008" cy="7200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212232" y="4237856"/>
            <a:ext cx="72008" cy="72008"/>
          </a:xfrm>
          <a:prstGeom prst="ellipse">
            <a:avLst/>
          </a:prstGeom>
          <a:noFill/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2195736" y="4077072"/>
            <a:ext cx="72008" cy="72008"/>
          </a:xfrm>
          <a:prstGeom prst="ellipse">
            <a:avLst/>
          </a:prstGeom>
          <a:noFill/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2483768" y="4293096"/>
            <a:ext cx="72008" cy="72008"/>
          </a:xfrm>
          <a:prstGeom prst="ellipse">
            <a:avLst/>
          </a:prstGeom>
          <a:noFill/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1331640" y="4149080"/>
            <a:ext cx="72008" cy="72008"/>
          </a:xfrm>
          <a:prstGeom prst="ellipse">
            <a:avLst/>
          </a:prstGeom>
          <a:noFill/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1763688" y="4293096"/>
            <a:ext cx="72008" cy="72008"/>
          </a:xfrm>
          <a:prstGeom prst="ellipse">
            <a:avLst/>
          </a:prstGeom>
          <a:noFill/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1619672" y="4005064"/>
            <a:ext cx="72008" cy="72008"/>
          </a:xfrm>
          <a:prstGeom prst="ellipse">
            <a:avLst/>
          </a:prstGeom>
          <a:noFill/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02077" y="3834418"/>
            <a:ext cx="537840" cy="30733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94491" y="4219657"/>
            <a:ext cx="545426" cy="290894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896038" y="3431513"/>
            <a:ext cx="4104064" cy="0"/>
          </a:xfrm>
          <a:prstGeom prst="line">
            <a:avLst/>
          </a:prstGeom>
          <a:ln w="28575">
            <a:solidFill>
              <a:srgbClr val="0000C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3635895" y="4522051"/>
            <a:ext cx="1364207" cy="0"/>
          </a:xfrm>
          <a:prstGeom prst="line">
            <a:avLst/>
          </a:prstGeom>
          <a:ln w="28575">
            <a:solidFill>
              <a:srgbClr val="0000C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3635895" y="3834418"/>
            <a:ext cx="1364207" cy="0"/>
          </a:xfrm>
          <a:prstGeom prst="line">
            <a:avLst/>
          </a:prstGeom>
          <a:ln w="28575">
            <a:solidFill>
              <a:srgbClr val="0000C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3995936" y="3851770"/>
            <a:ext cx="0" cy="658781"/>
          </a:xfrm>
          <a:prstGeom prst="straightConnector1">
            <a:avLst/>
          </a:prstGeom>
          <a:ln w="28575">
            <a:solidFill>
              <a:srgbClr val="01275F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Picture 4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25781" y="3965699"/>
            <a:ext cx="315886" cy="410652"/>
          </a:xfrm>
          <a:prstGeom prst="rect">
            <a:avLst/>
          </a:prstGeom>
        </p:spPr>
      </p:pic>
      <p:cxnSp>
        <p:nvCxnSpPr>
          <p:cNvPr id="45" name="Straight Arrow Connector 44"/>
          <p:cNvCxnSpPr/>
          <p:nvPr/>
        </p:nvCxnSpPr>
        <p:spPr>
          <a:xfrm>
            <a:off x="3995936" y="3431513"/>
            <a:ext cx="0" cy="388486"/>
          </a:xfrm>
          <a:prstGeom prst="straightConnector1">
            <a:avLst/>
          </a:prstGeom>
          <a:ln w="28575">
            <a:solidFill>
              <a:srgbClr val="01275F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Picture 4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025781" y="3473602"/>
            <a:ext cx="376399" cy="271844"/>
          </a:xfrm>
          <a:prstGeom prst="rect">
            <a:avLst/>
          </a:prstGeom>
        </p:spPr>
      </p:pic>
      <p:cxnSp>
        <p:nvCxnSpPr>
          <p:cNvPr id="48" name="Straight Arrow Connector 47"/>
          <p:cNvCxnSpPr/>
          <p:nvPr/>
        </p:nvCxnSpPr>
        <p:spPr>
          <a:xfrm>
            <a:off x="4716016" y="3849257"/>
            <a:ext cx="0" cy="658781"/>
          </a:xfrm>
          <a:prstGeom prst="straightConnector1">
            <a:avLst/>
          </a:prstGeom>
          <a:ln w="28575">
            <a:solidFill>
              <a:srgbClr val="01275F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4716016" y="3429000"/>
            <a:ext cx="0" cy="388486"/>
          </a:xfrm>
          <a:prstGeom prst="straightConnector1">
            <a:avLst/>
          </a:prstGeom>
          <a:ln w="28575">
            <a:solidFill>
              <a:srgbClr val="01275F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Picture 4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755766" y="4047168"/>
            <a:ext cx="337911" cy="311918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778915" y="3498806"/>
            <a:ext cx="379446" cy="246640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345827" y="3656618"/>
            <a:ext cx="485699" cy="309081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360143" y="3262618"/>
            <a:ext cx="1153581" cy="332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876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/>
          <p:cNvCxnSpPr/>
          <p:nvPr/>
        </p:nvCxnSpPr>
        <p:spPr>
          <a:xfrm>
            <a:off x="1345103" y="915000"/>
            <a:ext cx="7309998" cy="1"/>
          </a:xfrm>
          <a:prstGeom prst="line">
            <a:avLst/>
          </a:prstGeom>
          <a:ln w="38100">
            <a:solidFill>
              <a:srgbClr val="196D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1094261" y="977702"/>
            <a:ext cx="7560840" cy="3026"/>
          </a:xfrm>
          <a:prstGeom prst="line">
            <a:avLst/>
          </a:prstGeom>
          <a:ln w="9525">
            <a:solidFill>
              <a:srgbClr val="196D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1403648" y="404664"/>
            <a:ext cx="516322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Yuanti SC" charset="-122"/>
                <a:ea typeface="Yuanti SC" charset="-122"/>
                <a:cs typeface="Yuanti SC" charset="-122"/>
              </a:rPr>
              <a:t>无创血氧饱和度检测 </a:t>
            </a:r>
            <a:r>
              <a:rPr lang="en-US" altLang="zh-CN" sz="2400" dirty="0" smtClean="0">
                <a:solidFill>
                  <a:schemeClr val="tx2">
                    <a:lumMod val="75000"/>
                  </a:schemeClr>
                </a:solidFill>
                <a:latin typeface="Yuanti SC" charset="-122"/>
                <a:ea typeface="Yuanti SC" charset="-122"/>
                <a:cs typeface="Yuanti SC" charset="-122"/>
              </a:rPr>
              <a:t>-</a:t>
            </a: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Yuanti SC" charset="-122"/>
                <a:ea typeface="Yuanti SC" charset="-122"/>
                <a:cs typeface="Yuanti SC" charset="-122"/>
              </a:rPr>
              <a:t> 理论分析</a:t>
            </a:r>
            <a:endParaRPr lang="zh-CN" altLang="en-US" sz="2400" dirty="0">
              <a:solidFill>
                <a:schemeClr val="tx2">
                  <a:lumMod val="75000"/>
                </a:schemeClr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  <p:pic>
        <p:nvPicPr>
          <p:cNvPr id="2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93295"/>
            <a:ext cx="1222442" cy="1068061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864204" y="3819999"/>
            <a:ext cx="2771691" cy="70205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4486" y="4568444"/>
            <a:ext cx="654748" cy="36124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4486" y="3060296"/>
            <a:ext cx="580026" cy="371217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896038" y="1305372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>
                <a:solidFill>
                  <a:schemeClr val="accent6">
                    <a:lumMod val="75000"/>
                  </a:schemeClr>
                </a:solidFill>
                <a:latin typeface="Kaiti SC" charset="-122"/>
                <a:ea typeface="Kaiti SC" charset="-122"/>
                <a:cs typeface="Kaiti SC" charset="-122"/>
              </a:rPr>
              <a:t>血氧</a:t>
            </a:r>
            <a:r>
              <a:rPr lang="zh-CN" altLang="en-US" b="1" smtClean="0">
                <a:solidFill>
                  <a:schemeClr val="accent6">
                    <a:lumMod val="75000"/>
                  </a:schemeClr>
                </a:solidFill>
                <a:latin typeface="Kaiti SC" charset="-122"/>
                <a:ea typeface="Kaiti SC" charset="-122"/>
                <a:cs typeface="Kaiti SC" charset="-122"/>
              </a:rPr>
              <a:t>饱和度：</a:t>
            </a:r>
            <a:endParaRPr lang="en-US" dirty="0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55776" y="1039213"/>
            <a:ext cx="4446279" cy="1299681"/>
          </a:xfrm>
          <a:prstGeom prst="rect">
            <a:avLst/>
          </a:prstGeom>
        </p:spPr>
      </p:pic>
      <p:sp>
        <p:nvSpPr>
          <p:cNvPr id="28" name="Rectangle 27"/>
          <p:cNvSpPr/>
          <p:nvPr/>
        </p:nvSpPr>
        <p:spPr>
          <a:xfrm>
            <a:off x="896038" y="2461833"/>
            <a:ext cx="75809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rgbClr val="01275F"/>
                </a:solidFill>
                <a:latin typeface="Kaiti SC" charset="-122"/>
                <a:ea typeface="Kaiti SC" charset="-122"/>
                <a:cs typeface="Kaiti SC" charset="-122"/>
              </a:rPr>
              <a:t>脉搏波传感器接收到的信号包括两种成分</a:t>
            </a:r>
            <a:r>
              <a:rPr lang="zh-CN" altLang="en-US" b="1" dirty="0" smtClean="0">
                <a:solidFill>
                  <a:schemeClr val="accent6">
                    <a:lumMod val="75000"/>
                  </a:schemeClr>
                </a:solidFill>
                <a:latin typeface="Kaiti SC" charset="-122"/>
                <a:ea typeface="Kaiti SC" charset="-122"/>
                <a:cs typeface="Kaiti SC" charset="-122"/>
              </a:rPr>
              <a:t>：直流成分</a:t>
            </a:r>
            <a:r>
              <a:rPr lang="en-US" altLang="zh-CN" b="1" dirty="0" smtClean="0">
                <a:solidFill>
                  <a:schemeClr val="accent6">
                    <a:lumMod val="75000"/>
                  </a:schemeClr>
                </a:solidFill>
                <a:latin typeface="Kaiti SC" charset="-122"/>
                <a:ea typeface="Kaiti SC" charset="-122"/>
                <a:cs typeface="Kaiti SC" charset="-122"/>
              </a:rPr>
              <a:t>(DC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  <a:latin typeface="Kaiti SC" charset="-122"/>
                <a:ea typeface="Kaiti SC" charset="-122"/>
                <a:cs typeface="Kaiti SC" charset="-122"/>
              </a:rPr>
              <a:t>)</a:t>
            </a:r>
            <a:r>
              <a:rPr lang="zh-CN" altLang="en-US" b="1" dirty="0" smtClean="0">
                <a:solidFill>
                  <a:schemeClr val="accent6">
                    <a:lumMod val="75000"/>
                  </a:schemeClr>
                </a:solidFill>
                <a:latin typeface="Kaiti SC" charset="-122"/>
                <a:ea typeface="Kaiti SC" charset="-122"/>
                <a:cs typeface="Kaiti SC" charset="-122"/>
              </a:rPr>
              <a:t>与交流成分</a:t>
            </a:r>
            <a:r>
              <a:rPr lang="en-US" altLang="zh-CN" b="1" dirty="0" smtClean="0">
                <a:solidFill>
                  <a:schemeClr val="accent6">
                    <a:lumMod val="75000"/>
                  </a:schemeClr>
                </a:solidFill>
                <a:latin typeface="Kaiti SC" charset="-122"/>
                <a:ea typeface="Kaiti SC" charset="-122"/>
                <a:cs typeface="Kaiti SC" charset="-122"/>
              </a:rPr>
              <a:t>(AC)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403648" y="3933056"/>
            <a:ext cx="72008" cy="7200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1835696" y="4085456"/>
            <a:ext cx="72008" cy="7200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1556048" y="4293096"/>
            <a:ext cx="72008" cy="7200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2555776" y="4085456"/>
            <a:ext cx="72008" cy="7200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2123728" y="4293096"/>
            <a:ext cx="72008" cy="7200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3059832" y="4085456"/>
            <a:ext cx="72008" cy="7200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212232" y="4237856"/>
            <a:ext cx="72008" cy="72008"/>
          </a:xfrm>
          <a:prstGeom prst="ellipse">
            <a:avLst/>
          </a:prstGeom>
          <a:noFill/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2195736" y="4077072"/>
            <a:ext cx="72008" cy="72008"/>
          </a:xfrm>
          <a:prstGeom prst="ellipse">
            <a:avLst/>
          </a:prstGeom>
          <a:noFill/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2483768" y="4293096"/>
            <a:ext cx="72008" cy="72008"/>
          </a:xfrm>
          <a:prstGeom prst="ellipse">
            <a:avLst/>
          </a:prstGeom>
          <a:noFill/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1331640" y="4149080"/>
            <a:ext cx="72008" cy="72008"/>
          </a:xfrm>
          <a:prstGeom prst="ellipse">
            <a:avLst/>
          </a:prstGeom>
          <a:noFill/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1763688" y="4293096"/>
            <a:ext cx="72008" cy="72008"/>
          </a:xfrm>
          <a:prstGeom prst="ellipse">
            <a:avLst/>
          </a:prstGeom>
          <a:noFill/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1619672" y="4005064"/>
            <a:ext cx="72008" cy="72008"/>
          </a:xfrm>
          <a:prstGeom prst="ellipse">
            <a:avLst/>
          </a:prstGeom>
          <a:noFill/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02077" y="3834418"/>
            <a:ext cx="537840" cy="30733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94491" y="4219657"/>
            <a:ext cx="545426" cy="290894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896038" y="3431513"/>
            <a:ext cx="4104064" cy="0"/>
          </a:xfrm>
          <a:prstGeom prst="line">
            <a:avLst/>
          </a:prstGeom>
          <a:ln w="28575">
            <a:solidFill>
              <a:srgbClr val="0000C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3635895" y="4522051"/>
            <a:ext cx="1364207" cy="0"/>
          </a:xfrm>
          <a:prstGeom prst="line">
            <a:avLst/>
          </a:prstGeom>
          <a:ln w="28575">
            <a:solidFill>
              <a:srgbClr val="0000C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3635895" y="3834418"/>
            <a:ext cx="1364207" cy="0"/>
          </a:xfrm>
          <a:prstGeom prst="line">
            <a:avLst/>
          </a:prstGeom>
          <a:ln w="28575">
            <a:solidFill>
              <a:srgbClr val="0000C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3995936" y="3851770"/>
            <a:ext cx="0" cy="658781"/>
          </a:xfrm>
          <a:prstGeom prst="straightConnector1">
            <a:avLst/>
          </a:prstGeom>
          <a:ln w="28575">
            <a:solidFill>
              <a:srgbClr val="01275F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Picture 4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25781" y="3965699"/>
            <a:ext cx="315886" cy="410652"/>
          </a:xfrm>
          <a:prstGeom prst="rect">
            <a:avLst/>
          </a:prstGeom>
        </p:spPr>
      </p:pic>
      <p:cxnSp>
        <p:nvCxnSpPr>
          <p:cNvPr id="45" name="Straight Arrow Connector 44"/>
          <p:cNvCxnSpPr/>
          <p:nvPr/>
        </p:nvCxnSpPr>
        <p:spPr>
          <a:xfrm>
            <a:off x="3995936" y="3431513"/>
            <a:ext cx="0" cy="388486"/>
          </a:xfrm>
          <a:prstGeom prst="straightConnector1">
            <a:avLst/>
          </a:prstGeom>
          <a:ln w="28575">
            <a:solidFill>
              <a:srgbClr val="01275F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Picture 4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025781" y="3473602"/>
            <a:ext cx="376399" cy="271844"/>
          </a:xfrm>
          <a:prstGeom prst="rect">
            <a:avLst/>
          </a:prstGeom>
        </p:spPr>
      </p:pic>
      <p:cxnSp>
        <p:nvCxnSpPr>
          <p:cNvPr id="48" name="Straight Arrow Connector 47"/>
          <p:cNvCxnSpPr/>
          <p:nvPr/>
        </p:nvCxnSpPr>
        <p:spPr>
          <a:xfrm>
            <a:off x="4716016" y="3849257"/>
            <a:ext cx="0" cy="658781"/>
          </a:xfrm>
          <a:prstGeom prst="straightConnector1">
            <a:avLst/>
          </a:prstGeom>
          <a:ln w="28575">
            <a:solidFill>
              <a:srgbClr val="01275F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4716016" y="3429000"/>
            <a:ext cx="0" cy="388486"/>
          </a:xfrm>
          <a:prstGeom prst="straightConnector1">
            <a:avLst/>
          </a:prstGeom>
          <a:ln w="28575">
            <a:solidFill>
              <a:srgbClr val="01275F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Picture 4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755766" y="4047168"/>
            <a:ext cx="337911" cy="311918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778915" y="3498806"/>
            <a:ext cx="379446" cy="246640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17933" y="5035877"/>
            <a:ext cx="7192094" cy="769387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345827" y="3656618"/>
            <a:ext cx="485699" cy="309081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360143" y="3262618"/>
            <a:ext cx="1153581" cy="332764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253937" y="5947258"/>
            <a:ext cx="1910575" cy="766664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23858" y="6090157"/>
            <a:ext cx="457200" cy="444500"/>
          </a:xfrm>
          <a:prstGeom prst="rect">
            <a:avLst/>
          </a:prstGeom>
        </p:spPr>
      </p:pic>
      <p:sp>
        <p:nvSpPr>
          <p:cNvPr id="57" name="Rectangle 56"/>
          <p:cNvSpPr/>
          <p:nvPr/>
        </p:nvSpPr>
        <p:spPr>
          <a:xfrm>
            <a:off x="617933" y="5947258"/>
            <a:ext cx="2829375" cy="79208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493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/>
          <p:cNvCxnSpPr/>
          <p:nvPr/>
        </p:nvCxnSpPr>
        <p:spPr>
          <a:xfrm>
            <a:off x="1345103" y="915000"/>
            <a:ext cx="7309998" cy="1"/>
          </a:xfrm>
          <a:prstGeom prst="line">
            <a:avLst/>
          </a:prstGeom>
          <a:ln w="38100">
            <a:solidFill>
              <a:srgbClr val="196D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1094261" y="977702"/>
            <a:ext cx="7560840" cy="3026"/>
          </a:xfrm>
          <a:prstGeom prst="line">
            <a:avLst/>
          </a:prstGeom>
          <a:ln w="9525">
            <a:solidFill>
              <a:srgbClr val="196D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1403648" y="404664"/>
            <a:ext cx="516322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Yuanti SC" charset="-122"/>
                <a:ea typeface="Yuanti SC" charset="-122"/>
                <a:cs typeface="Yuanti SC" charset="-122"/>
              </a:rPr>
              <a:t>无创血氧饱和度检测 </a:t>
            </a:r>
            <a:r>
              <a:rPr lang="en-US" altLang="zh-CN" sz="2400" dirty="0" smtClean="0">
                <a:solidFill>
                  <a:schemeClr val="tx2">
                    <a:lumMod val="75000"/>
                  </a:schemeClr>
                </a:solidFill>
                <a:latin typeface="Yuanti SC" charset="-122"/>
                <a:ea typeface="Yuanti SC" charset="-122"/>
                <a:cs typeface="Yuanti SC" charset="-122"/>
              </a:rPr>
              <a:t>-</a:t>
            </a: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Yuanti SC" charset="-122"/>
                <a:ea typeface="Yuanti SC" charset="-122"/>
                <a:cs typeface="Yuanti SC" charset="-122"/>
              </a:rPr>
              <a:t> 理论分析</a:t>
            </a:r>
            <a:endParaRPr lang="zh-CN" altLang="en-US" sz="2400" dirty="0">
              <a:solidFill>
                <a:schemeClr val="tx2">
                  <a:lumMod val="75000"/>
                </a:schemeClr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  <p:pic>
        <p:nvPicPr>
          <p:cNvPr id="2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93295"/>
            <a:ext cx="1222442" cy="1068061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864204" y="3819999"/>
            <a:ext cx="2771691" cy="70205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4486" y="4568444"/>
            <a:ext cx="654748" cy="36124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4486" y="3060296"/>
            <a:ext cx="580026" cy="371217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896038" y="1305372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>
                <a:solidFill>
                  <a:schemeClr val="accent6">
                    <a:lumMod val="75000"/>
                  </a:schemeClr>
                </a:solidFill>
                <a:latin typeface="Kaiti SC" charset="-122"/>
                <a:ea typeface="Kaiti SC" charset="-122"/>
                <a:cs typeface="Kaiti SC" charset="-122"/>
              </a:rPr>
              <a:t>血氧</a:t>
            </a:r>
            <a:r>
              <a:rPr lang="zh-CN" altLang="en-US" b="1" smtClean="0">
                <a:solidFill>
                  <a:schemeClr val="accent6">
                    <a:lumMod val="75000"/>
                  </a:schemeClr>
                </a:solidFill>
                <a:latin typeface="Kaiti SC" charset="-122"/>
                <a:ea typeface="Kaiti SC" charset="-122"/>
                <a:cs typeface="Kaiti SC" charset="-122"/>
              </a:rPr>
              <a:t>饱和度：</a:t>
            </a:r>
            <a:endParaRPr lang="en-US" dirty="0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55776" y="1039213"/>
            <a:ext cx="4446279" cy="1299681"/>
          </a:xfrm>
          <a:prstGeom prst="rect">
            <a:avLst/>
          </a:prstGeom>
        </p:spPr>
      </p:pic>
      <p:sp>
        <p:nvSpPr>
          <p:cNvPr id="28" name="Rectangle 27"/>
          <p:cNvSpPr/>
          <p:nvPr/>
        </p:nvSpPr>
        <p:spPr>
          <a:xfrm>
            <a:off x="896038" y="2461833"/>
            <a:ext cx="75809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rgbClr val="01275F"/>
                </a:solidFill>
                <a:latin typeface="Kaiti SC" charset="-122"/>
                <a:ea typeface="Kaiti SC" charset="-122"/>
                <a:cs typeface="Kaiti SC" charset="-122"/>
              </a:rPr>
              <a:t>脉搏波传感器接收到的信号包括两种成分</a:t>
            </a:r>
            <a:r>
              <a:rPr lang="zh-CN" altLang="en-US" b="1" dirty="0" smtClean="0">
                <a:solidFill>
                  <a:schemeClr val="accent6">
                    <a:lumMod val="75000"/>
                  </a:schemeClr>
                </a:solidFill>
                <a:latin typeface="Kaiti SC" charset="-122"/>
                <a:ea typeface="Kaiti SC" charset="-122"/>
                <a:cs typeface="Kaiti SC" charset="-122"/>
              </a:rPr>
              <a:t>：直流成分</a:t>
            </a:r>
            <a:r>
              <a:rPr lang="en-US" altLang="zh-CN" b="1" dirty="0" smtClean="0">
                <a:solidFill>
                  <a:schemeClr val="accent6">
                    <a:lumMod val="75000"/>
                  </a:schemeClr>
                </a:solidFill>
                <a:latin typeface="Kaiti SC" charset="-122"/>
                <a:ea typeface="Kaiti SC" charset="-122"/>
                <a:cs typeface="Kaiti SC" charset="-122"/>
              </a:rPr>
              <a:t>(DC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  <a:latin typeface="Kaiti SC" charset="-122"/>
                <a:ea typeface="Kaiti SC" charset="-122"/>
                <a:cs typeface="Kaiti SC" charset="-122"/>
              </a:rPr>
              <a:t>)</a:t>
            </a:r>
            <a:r>
              <a:rPr lang="zh-CN" altLang="en-US" b="1" dirty="0" smtClean="0">
                <a:solidFill>
                  <a:schemeClr val="accent6">
                    <a:lumMod val="75000"/>
                  </a:schemeClr>
                </a:solidFill>
                <a:latin typeface="Kaiti SC" charset="-122"/>
                <a:ea typeface="Kaiti SC" charset="-122"/>
                <a:cs typeface="Kaiti SC" charset="-122"/>
              </a:rPr>
              <a:t>与交流成分</a:t>
            </a:r>
            <a:r>
              <a:rPr lang="en-US" altLang="zh-CN" b="1" dirty="0" smtClean="0">
                <a:solidFill>
                  <a:schemeClr val="accent6">
                    <a:lumMod val="75000"/>
                  </a:schemeClr>
                </a:solidFill>
                <a:latin typeface="Kaiti SC" charset="-122"/>
                <a:ea typeface="Kaiti SC" charset="-122"/>
                <a:cs typeface="Kaiti SC" charset="-122"/>
              </a:rPr>
              <a:t>(AC)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403648" y="3933056"/>
            <a:ext cx="72008" cy="7200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1835696" y="4085456"/>
            <a:ext cx="72008" cy="7200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1556048" y="4293096"/>
            <a:ext cx="72008" cy="7200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2555776" y="4085456"/>
            <a:ext cx="72008" cy="7200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2123728" y="4293096"/>
            <a:ext cx="72008" cy="7200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3059832" y="4085456"/>
            <a:ext cx="72008" cy="7200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212232" y="4237856"/>
            <a:ext cx="72008" cy="72008"/>
          </a:xfrm>
          <a:prstGeom prst="ellipse">
            <a:avLst/>
          </a:prstGeom>
          <a:noFill/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2195736" y="4077072"/>
            <a:ext cx="72008" cy="72008"/>
          </a:xfrm>
          <a:prstGeom prst="ellipse">
            <a:avLst/>
          </a:prstGeom>
          <a:noFill/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2483768" y="4293096"/>
            <a:ext cx="72008" cy="72008"/>
          </a:xfrm>
          <a:prstGeom prst="ellipse">
            <a:avLst/>
          </a:prstGeom>
          <a:noFill/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1331640" y="4149080"/>
            <a:ext cx="72008" cy="72008"/>
          </a:xfrm>
          <a:prstGeom prst="ellipse">
            <a:avLst/>
          </a:prstGeom>
          <a:noFill/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1763688" y="4293096"/>
            <a:ext cx="72008" cy="72008"/>
          </a:xfrm>
          <a:prstGeom prst="ellipse">
            <a:avLst/>
          </a:prstGeom>
          <a:noFill/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1619672" y="4005064"/>
            <a:ext cx="72008" cy="72008"/>
          </a:xfrm>
          <a:prstGeom prst="ellipse">
            <a:avLst/>
          </a:prstGeom>
          <a:noFill/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02077" y="3834418"/>
            <a:ext cx="537840" cy="30733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94491" y="4219657"/>
            <a:ext cx="545426" cy="290894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896038" y="3431513"/>
            <a:ext cx="4104064" cy="0"/>
          </a:xfrm>
          <a:prstGeom prst="line">
            <a:avLst/>
          </a:prstGeom>
          <a:ln w="28575">
            <a:solidFill>
              <a:srgbClr val="0000C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3635895" y="4522051"/>
            <a:ext cx="1364207" cy="0"/>
          </a:xfrm>
          <a:prstGeom prst="line">
            <a:avLst/>
          </a:prstGeom>
          <a:ln w="28575">
            <a:solidFill>
              <a:srgbClr val="0000C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3635895" y="3834418"/>
            <a:ext cx="1364207" cy="0"/>
          </a:xfrm>
          <a:prstGeom prst="line">
            <a:avLst/>
          </a:prstGeom>
          <a:ln w="28575">
            <a:solidFill>
              <a:srgbClr val="0000C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3995936" y="3851770"/>
            <a:ext cx="0" cy="658781"/>
          </a:xfrm>
          <a:prstGeom prst="straightConnector1">
            <a:avLst/>
          </a:prstGeom>
          <a:ln w="28575">
            <a:solidFill>
              <a:srgbClr val="01275F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Picture 4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25781" y="3965699"/>
            <a:ext cx="315886" cy="410652"/>
          </a:xfrm>
          <a:prstGeom prst="rect">
            <a:avLst/>
          </a:prstGeom>
        </p:spPr>
      </p:pic>
      <p:cxnSp>
        <p:nvCxnSpPr>
          <p:cNvPr id="45" name="Straight Arrow Connector 44"/>
          <p:cNvCxnSpPr/>
          <p:nvPr/>
        </p:nvCxnSpPr>
        <p:spPr>
          <a:xfrm>
            <a:off x="3995936" y="3431513"/>
            <a:ext cx="0" cy="388486"/>
          </a:xfrm>
          <a:prstGeom prst="straightConnector1">
            <a:avLst/>
          </a:prstGeom>
          <a:ln w="28575">
            <a:solidFill>
              <a:srgbClr val="01275F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Picture 4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025781" y="3473602"/>
            <a:ext cx="376399" cy="271844"/>
          </a:xfrm>
          <a:prstGeom prst="rect">
            <a:avLst/>
          </a:prstGeom>
        </p:spPr>
      </p:pic>
      <p:cxnSp>
        <p:nvCxnSpPr>
          <p:cNvPr id="48" name="Straight Arrow Connector 47"/>
          <p:cNvCxnSpPr/>
          <p:nvPr/>
        </p:nvCxnSpPr>
        <p:spPr>
          <a:xfrm>
            <a:off x="4716016" y="3849257"/>
            <a:ext cx="0" cy="658781"/>
          </a:xfrm>
          <a:prstGeom prst="straightConnector1">
            <a:avLst/>
          </a:prstGeom>
          <a:ln w="28575">
            <a:solidFill>
              <a:srgbClr val="01275F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4716016" y="3429000"/>
            <a:ext cx="0" cy="388486"/>
          </a:xfrm>
          <a:prstGeom prst="straightConnector1">
            <a:avLst/>
          </a:prstGeom>
          <a:ln w="28575">
            <a:solidFill>
              <a:srgbClr val="01275F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Picture 4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755766" y="4047168"/>
            <a:ext cx="337911" cy="311918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778915" y="3498806"/>
            <a:ext cx="379446" cy="246640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345827" y="3656618"/>
            <a:ext cx="485699" cy="309081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360143" y="3262618"/>
            <a:ext cx="1153581" cy="33276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14"/>
          <a:srcRect t="387"/>
          <a:stretch/>
        </p:blipFill>
        <p:spPr>
          <a:xfrm>
            <a:off x="3284240" y="5046718"/>
            <a:ext cx="5544616" cy="163135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491880" y="5949280"/>
            <a:ext cx="2339646" cy="79208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912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/>
          <p:cNvCxnSpPr/>
          <p:nvPr/>
        </p:nvCxnSpPr>
        <p:spPr>
          <a:xfrm>
            <a:off x="1345103" y="915000"/>
            <a:ext cx="7309998" cy="1"/>
          </a:xfrm>
          <a:prstGeom prst="line">
            <a:avLst/>
          </a:prstGeom>
          <a:ln w="38100">
            <a:solidFill>
              <a:srgbClr val="196D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1094261" y="977702"/>
            <a:ext cx="7560840" cy="3026"/>
          </a:xfrm>
          <a:prstGeom prst="line">
            <a:avLst/>
          </a:prstGeom>
          <a:ln w="9525">
            <a:solidFill>
              <a:srgbClr val="196D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1403648" y="404664"/>
            <a:ext cx="516322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Yuanti SC" charset="-122"/>
                <a:ea typeface="Yuanti SC" charset="-122"/>
                <a:cs typeface="Yuanti SC" charset="-122"/>
              </a:rPr>
              <a:t>无创血氧饱和度检测 </a:t>
            </a:r>
            <a:r>
              <a:rPr lang="mr-IN" altLang="zh-CN" sz="2400" dirty="0" smtClean="0">
                <a:solidFill>
                  <a:schemeClr val="tx2">
                    <a:lumMod val="75000"/>
                  </a:schemeClr>
                </a:solidFill>
                <a:latin typeface="Yuanti SC" charset="-122"/>
                <a:ea typeface="Yuanti SC" charset="-122"/>
                <a:cs typeface="Yuanti SC" charset="-122"/>
              </a:rPr>
              <a:t>–</a:t>
            </a: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Yuanti SC" charset="-122"/>
                <a:ea typeface="Yuanti SC" charset="-122"/>
                <a:cs typeface="Yuanti SC" charset="-122"/>
              </a:rPr>
              <a:t> 仪器设计</a:t>
            </a:r>
            <a:endParaRPr lang="zh-CN" altLang="en-US" sz="2400" dirty="0">
              <a:solidFill>
                <a:schemeClr val="tx2">
                  <a:lumMod val="75000"/>
                </a:schemeClr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  <p:pic>
        <p:nvPicPr>
          <p:cNvPr id="2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93295"/>
            <a:ext cx="1222442" cy="1068061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896038" y="1305372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>
                <a:solidFill>
                  <a:schemeClr val="accent6">
                    <a:lumMod val="75000"/>
                  </a:schemeClr>
                </a:solidFill>
                <a:latin typeface="Kaiti SC" charset="-122"/>
                <a:ea typeface="Kaiti SC" charset="-122"/>
                <a:cs typeface="Kaiti SC" charset="-122"/>
              </a:rPr>
              <a:t>血氧</a:t>
            </a:r>
            <a:r>
              <a:rPr lang="zh-CN" altLang="en-US" b="1" smtClean="0">
                <a:solidFill>
                  <a:schemeClr val="accent6">
                    <a:lumMod val="75000"/>
                  </a:schemeClr>
                </a:solidFill>
                <a:latin typeface="Kaiti SC" charset="-122"/>
                <a:ea typeface="Kaiti SC" charset="-122"/>
                <a:cs typeface="Kaiti SC" charset="-122"/>
              </a:rPr>
              <a:t>饱和度：</a:t>
            </a:r>
            <a:endParaRPr lang="en-US" dirty="0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 rotWithShape="1">
          <a:blip r:embed="rId3"/>
          <a:srcRect r="87044"/>
          <a:stretch/>
        </p:blipFill>
        <p:spPr>
          <a:xfrm>
            <a:off x="2627784" y="1039213"/>
            <a:ext cx="576064" cy="129968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/>
          <a:srcRect t="59896" r="50800"/>
          <a:stretch/>
        </p:blipFill>
        <p:spPr>
          <a:xfrm>
            <a:off x="3275856" y="1360658"/>
            <a:ext cx="2727920" cy="65678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biLevel thresh="75000"/>
          </a:blip>
          <a:stretch>
            <a:fillRect/>
          </a:stretch>
        </p:blipFill>
        <p:spPr>
          <a:xfrm>
            <a:off x="1659320" y="2321088"/>
            <a:ext cx="5960991" cy="3984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785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/>
          <p:cNvCxnSpPr/>
          <p:nvPr/>
        </p:nvCxnSpPr>
        <p:spPr>
          <a:xfrm>
            <a:off x="1345103" y="915000"/>
            <a:ext cx="7309998" cy="1"/>
          </a:xfrm>
          <a:prstGeom prst="line">
            <a:avLst/>
          </a:prstGeom>
          <a:ln w="38100">
            <a:solidFill>
              <a:srgbClr val="196D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1094261" y="977702"/>
            <a:ext cx="7560840" cy="3026"/>
          </a:xfrm>
          <a:prstGeom prst="line">
            <a:avLst/>
          </a:prstGeom>
          <a:ln w="9525">
            <a:solidFill>
              <a:srgbClr val="196D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1403648" y="404664"/>
            <a:ext cx="516322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Yuanti SC" charset="-122"/>
                <a:ea typeface="Yuanti SC" charset="-122"/>
                <a:cs typeface="Yuanti SC" charset="-122"/>
              </a:rPr>
              <a:t>课后作业</a:t>
            </a:r>
            <a:endParaRPr lang="zh-CN" altLang="en-US" sz="2400" dirty="0">
              <a:solidFill>
                <a:schemeClr val="tx2">
                  <a:lumMod val="75000"/>
                </a:schemeClr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  <p:pic>
        <p:nvPicPr>
          <p:cNvPr id="2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93295"/>
            <a:ext cx="1222442" cy="106806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90697" y="1645653"/>
            <a:ext cx="750555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2000" b="1" dirty="0" smtClean="0">
                <a:solidFill>
                  <a:srgbClr val="01275F"/>
                </a:solidFill>
                <a:latin typeface="Kaiti SC" charset="-122"/>
                <a:ea typeface="Kaiti SC" charset="-122"/>
                <a:cs typeface="Kaiti SC" charset="-122"/>
              </a:rPr>
              <a:t>在中国知网（</a:t>
            </a:r>
            <a:r>
              <a:rPr lang="en-US" altLang="zh-CN" sz="2000" b="1" dirty="0" smtClean="0">
                <a:solidFill>
                  <a:srgbClr val="01275F"/>
                </a:solidFill>
                <a:latin typeface="Kaiti SC" charset="-122"/>
                <a:ea typeface="Kaiti SC" charset="-122"/>
                <a:cs typeface="Kaiti SC" charset="-122"/>
              </a:rPr>
              <a:t>CNKI</a:t>
            </a:r>
            <a:r>
              <a:rPr lang="zh-CN" altLang="en-US" sz="2000" b="1" dirty="0" smtClean="0">
                <a:solidFill>
                  <a:srgbClr val="01275F"/>
                </a:solidFill>
                <a:latin typeface="Kaiti SC" charset="-122"/>
                <a:ea typeface="Kaiti SC" charset="-122"/>
                <a:cs typeface="Kaiti SC" charset="-122"/>
              </a:rPr>
              <a:t>）上调研血氧饱和度检测仪的研制方案。</a:t>
            </a:r>
            <a:endParaRPr lang="zh-CN" altLang="en-US" sz="2000" b="1" dirty="0">
              <a:solidFill>
                <a:srgbClr val="01275F"/>
              </a:solidFill>
              <a:latin typeface="Kaiti SC" charset="-122"/>
              <a:ea typeface="Kaiti SC" charset="-122"/>
              <a:cs typeface="Kaiti SC" charset="-122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2378800"/>
            <a:ext cx="7308304" cy="66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560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95536" y="116632"/>
            <a:ext cx="295232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6000" dirty="0" smtClean="0">
                <a:solidFill>
                  <a:srgbClr val="01275F"/>
                </a:solidFill>
                <a:latin typeface="STFangsong" charset="-122"/>
                <a:ea typeface="STFangsong" charset="-122"/>
                <a:cs typeface="STFangsong" charset="-122"/>
              </a:rPr>
              <a:t>谢谢</a:t>
            </a:r>
            <a:endParaRPr lang="en-US" altLang="zh-CN" sz="4800" dirty="0" smtClean="0">
              <a:solidFill>
                <a:srgbClr val="01275F"/>
              </a:solidFill>
              <a:latin typeface="STFangsong" charset="-122"/>
              <a:ea typeface="STFangsong" charset="-122"/>
              <a:cs typeface="STFangsong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-396552" y="4293096"/>
            <a:ext cx="91440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endParaRPr lang="en-US" altLang="zh-CN" sz="1600" b="1" dirty="0" smtClean="0">
              <a:solidFill>
                <a:srgbClr val="002060"/>
              </a:solidFill>
              <a:latin typeface="Microsoft JhengHei Light" panose="020B0304030504040204" pitchFamily="34" charset="-122"/>
              <a:ea typeface="Microsoft JhengHei Light" panose="020B0304030504040204" pitchFamily="34" charset="-122"/>
              <a:cs typeface="Microsoft JhengHei Light" panose="020B0304030504040204" pitchFamily="34" charset="-122"/>
            </a:endParaRPr>
          </a:p>
          <a:p>
            <a:pPr algn="r"/>
            <a:r>
              <a:rPr lang="zh-CN" altLang="en-US" sz="1600" dirty="0">
                <a:solidFill>
                  <a:srgbClr val="0070C0"/>
                </a:solidFill>
                <a:latin typeface="Yuanti SC" charset="-122"/>
                <a:ea typeface="Yuanti SC" charset="-122"/>
                <a:cs typeface="Yuanti SC" charset="-122"/>
              </a:rPr>
              <a:t>第一章   医学仪器概述</a:t>
            </a:r>
          </a:p>
          <a:p>
            <a:pPr algn="r"/>
            <a:r>
              <a:rPr lang="zh-CN" altLang="en-US" sz="1600" b="1" dirty="0">
                <a:solidFill>
                  <a:srgbClr val="0070C0"/>
                </a:solidFill>
                <a:latin typeface="Yuanti SC" charset="-122"/>
                <a:ea typeface="Yuanti SC" charset="-122"/>
                <a:cs typeface="Yuanti SC" charset="-122"/>
              </a:rPr>
              <a:t>     </a:t>
            </a:r>
            <a:r>
              <a:rPr lang="zh-CN" altLang="en-US" sz="1600" dirty="0">
                <a:solidFill>
                  <a:srgbClr val="0070C0"/>
                </a:solidFill>
                <a:latin typeface="Yuanti SC" charset="-122"/>
                <a:ea typeface="Yuanti SC" charset="-122"/>
                <a:cs typeface="Yuanti SC" charset="-122"/>
              </a:rPr>
              <a:t>第四节   生理系统的建模与仪器设计</a:t>
            </a:r>
          </a:p>
          <a:p>
            <a:pPr algn="r"/>
            <a:r>
              <a:rPr lang="zh-CN" altLang="en-US" sz="1600" dirty="0">
                <a:solidFill>
                  <a:srgbClr val="0070C0"/>
                </a:solidFill>
                <a:latin typeface="Yuanti SC" charset="-122"/>
                <a:ea typeface="Yuanti SC" charset="-122"/>
                <a:cs typeface="Yuanti SC" charset="-122"/>
              </a:rPr>
              <a:t>          三   构建生理模型的常用方法与实例</a:t>
            </a:r>
          </a:p>
          <a:p>
            <a:pPr algn="r"/>
            <a:r>
              <a:rPr lang="zh-CN" altLang="en-US" sz="1600" b="1" dirty="0">
                <a:solidFill>
                  <a:schemeClr val="accent6">
                    <a:lumMod val="75000"/>
                  </a:schemeClr>
                </a:solidFill>
                <a:latin typeface="Kaiti SC" charset="-122"/>
                <a:ea typeface="Kaiti SC" charset="-122"/>
                <a:cs typeface="Kaiti SC" charset="-122"/>
              </a:rPr>
              <a:t>              理论分析法建模</a:t>
            </a:r>
          </a:p>
          <a:p>
            <a:pPr algn="r"/>
            <a:r>
              <a:rPr lang="zh-CN" altLang="en-US" sz="1600" b="1" dirty="0">
                <a:solidFill>
                  <a:schemeClr val="accent6">
                    <a:lumMod val="75000"/>
                  </a:schemeClr>
                </a:solidFill>
                <a:latin typeface="Kaiti SC" charset="-122"/>
                <a:ea typeface="Kaiti SC" charset="-122"/>
                <a:cs typeface="Kaiti SC" charset="-122"/>
              </a:rPr>
              <a:t>              案例：无创血氧饱和度检测</a:t>
            </a:r>
            <a:endParaRPr lang="en-US" sz="1600" b="1" dirty="0">
              <a:solidFill>
                <a:schemeClr val="accent6">
                  <a:lumMod val="75000"/>
                </a:schemeClr>
              </a:solidFill>
              <a:latin typeface="Kaiti SC" charset="-122"/>
              <a:ea typeface="Kaiti SC" charset="-122"/>
              <a:cs typeface="Kaiti SC" charset="-122"/>
            </a:endParaRPr>
          </a:p>
          <a:p>
            <a:pPr algn="r"/>
            <a:endParaRPr lang="zh-CN" altLang="en-US" sz="1600" dirty="0">
              <a:solidFill>
                <a:srgbClr val="0070C0"/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pPr algn="r"/>
            <a:r>
              <a:rPr lang="zh-CN" altLang="en-US" sz="1600" dirty="0" smtClean="0">
                <a:solidFill>
                  <a:srgbClr val="0070C0"/>
                </a:solidFill>
                <a:latin typeface="Yuanti SC" charset="-122"/>
                <a:ea typeface="Yuanti SC" charset="-122"/>
                <a:cs typeface="Yuanti SC" charset="-122"/>
              </a:rPr>
              <a:t>医学</a:t>
            </a:r>
            <a:r>
              <a:rPr lang="zh-CN" altLang="en-US" sz="1600" dirty="0">
                <a:solidFill>
                  <a:srgbClr val="0070C0"/>
                </a:solidFill>
                <a:latin typeface="Yuanti SC" charset="-122"/>
                <a:ea typeface="Yuanti SC" charset="-122"/>
                <a:cs typeface="Yuanti SC" charset="-122"/>
              </a:rPr>
              <a:t>仪器</a:t>
            </a:r>
            <a:r>
              <a:rPr lang="zh-CN" altLang="en-US" sz="1600" dirty="0" smtClean="0">
                <a:solidFill>
                  <a:srgbClr val="0070C0"/>
                </a:solidFill>
                <a:latin typeface="Yuanti SC" charset="-122"/>
                <a:ea typeface="Yuanti SC" charset="-122"/>
                <a:cs typeface="Yuanti SC" charset="-122"/>
              </a:rPr>
              <a:t>原理</a:t>
            </a:r>
            <a:endParaRPr lang="zh-CN" altLang="en-US" sz="1600" dirty="0">
              <a:solidFill>
                <a:srgbClr val="0070C0"/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pPr algn="r"/>
            <a:r>
              <a:rPr lang="zh-CN" altLang="en-US" sz="1600" dirty="0" smtClean="0">
                <a:solidFill>
                  <a:srgbClr val="0070C0"/>
                </a:solidFill>
                <a:latin typeface="Yuanti SC" charset="-122"/>
                <a:ea typeface="Yuanti SC" charset="-122"/>
                <a:cs typeface="Yuanti SC" charset="-122"/>
              </a:rPr>
              <a:t>电子科技大学         </a:t>
            </a:r>
            <a:endParaRPr lang="en-US" sz="1600" dirty="0">
              <a:solidFill>
                <a:srgbClr val="0070C0"/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pPr algn="ctr"/>
            <a:endParaRPr lang="en-US" altLang="zh-CN" sz="1600" b="1" dirty="0">
              <a:solidFill>
                <a:srgbClr val="002060"/>
              </a:solidFill>
              <a:latin typeface="Microsoft JhengHei Light" panose="020B0304030504040204" pitchFamily="34" charset="-122"/>
              <a:ea typeface="Microsoft JhengHei Light" panose="020B0304030504040204" pitchFamily="34" charset="-122"/>
              <a:cs typeface="Microsoft JhengHei Light" panose="020B0304030504040204" pitchFamily="34" charset="-122"/>
            </a:endParaRPr>
          </a:p>
          <a:p>
            <a:pPr algn="ctr"/>
            <a:endParaRPr lang="en-US" altLang="zh-CN" sz="1600" b="1" dirty="0">
              <a:solidFill>
                <a:srgbClr val="002060"/>
              </a:solidFill>
              <a:latin typeface="Microsoft JhengHei Light" panose="020B0304030504040204" pitchFamily="34" charset="-122"/>
              <a:ea typeface="Microsoft JhengHei Light" panose="020B0304030504040204" pitchFamily="34" charset="-122"/>
              <a:cs typeface="Microsoft JhengHei Light" panose="020B0304030504040204" pitchFamily="34" charset="-122"/>
            </a:endParaRPr>
          </a:p>
          <a:p>
            <a:pPr algn="ctr"/>
            <a:endParaRPr lang="en-US" altLang="zh-CN" sz="2000" b="1" dirty="0" smtClean="0">
              <a:solidFill>
                <a:srgbClr val="002060"/>
              </a:solidFill>
              <a:latin typeface="Microsoft JhengHei Light" panose="020B0304030504040204" pitchFamily="34" charset="-122"/>
              <a:ea typeface="Microsoft JhengHei Light" panose="020B0304030504040204" pitchFamily="34" charset="-122"/>
              <a:cs typeface="Microsoft JhengHei Light" panose="020B030403050404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5517232"/>
            <a:ext cx="1298035" cy="1134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249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3511808" y="2209261"/>
            <a:ext cx="1944216" cy="734015"/>
            <a:chOff x="3491880" y="2548899"/>
            <a:chExt cx="1944216" cy="734015"/>
          </a:xfrm>
        </p:grpSpPr>
        <p:sp>
          <p:nvSpPr>
            <p:cNvPr id="2" name="Oval 1"/>
            <p:cNvSpPr/>
            <p:nvPr/>
          </p:nvSpPr>
          <p:spPr>
            <a:xfrm>
              <a:off x="3491880" y="2548899"/>
              <a:ext cx="1944216" cy="734015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1275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653898" y="2732047"/>
              <a:ext cx="1620180" cy="3677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>
                  <a:solidFill>
                    <a:schemeClr val="tx2">
                      <a:lumMod val="75000"/>
                    </a:schemeClr>
                  </a:solidFill>
                  <a:latin typeface="Yuanti SC" charset="-122"/>
                  <a:ea typeface="Yuanti SC" charset="-122"/>
                  <a:cs typeface="Yuanti SC" charset="-122"/>
                </a:rPr>
                <a:t>生理系统模型</a:t>
              </a:r>
              <a:endParaRPr lang="zh-CN" altLang="en-US" dirty="0">
                <a:solidFill>
                  <a:schemeClr val="tx2">
                    <a:lumMod val="75000"/>
                  </a:schemeClr>
                </a:solidFill>
                <a:latin typeface="Yuanti SC" charset="-122"/>
                <a:ea typeface="Yuanti SC" charset="-122"/>
                <a:cs typeface="Yuanti SC" charset="-122"/>
              </a:endParaRPr>
            </a:p>
          </p:txBody>
        </p:sp>
      </p:grpSp>
      <p:cxnSp>
        <p:nvCxnSpPr>
          <p:cNvPr id="20" name="Straight Connector 19"/>
          <p:cNvCxnSpPr/>
          <p:nvPr/>
        </p:nvCxnSpPr>
        <p:spPr>
          <a:xfrm>
            <a:off x="1345103" y="915000"/>
            <a:ext cx="7309998" cy="1"/>
          </a:xfrm>
          <a:prstGeom prst="line">
            <a:avLst/>
          </a:prstGeom>
          <a:ln w="38100">
            <a:solidFill>
              <a:srgbClr val="196D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1094261" y="977702"/>
            <a:ext cx="7560840" cy="3026"/>
          </a:xfrm>
          <a:prstGeom prst="line">
            <a:avLst/>
          </a:prstGeom>
          <a:ln w="9525">
            <a:solidFill>
              <a:srgbClr val="196D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1403648" y="417981"/>
            <a:ext cx="2088232" cy="440579"/>
            <a:chOff x="6732240" y="1239909"/>
            <a:chExt cx="2088232" cy="440579"/>
          </a:xfrm>
        </p:grpSpPr>
        <p:sp>
          <p:nvSpPr>
            <p:cNvPr id="30" name="Parallelogram 29"/>
            <p:cNvSpPr/>
            <p:nvPr/>
          </p:nvSpPr>
          <p:spPr>
            <a:xfrm>
              <a:off x="6732240" y="1246315"/>
              <a:ext cx="216024" cy="424061"/>
            </a:xfrm>
            <a:prstGeom prst="parallelogram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Parallelogram 30"/>
            <p:cNvSpPr/>
            <p:nvPr/>
          </p:nvSpPr>
          <p:spPr>
            <a:xfrm>
              <a:off x="8604448" y="1246315"/>
              <a:ext cx="216024" cy="424061"/>
            </a:xfrm>
            <a:prstGeom prst="parallelogram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Parallelogram 31"/>
            <p:cNvSpPr/>
            <p:nvPr/>
          </p:nvSpPr>
          <p:spPr>
            <a:xfrm>
              <a:off x="6872865" y="1246315"/>
              <a:ext cx="216024" cy="424061"/>
            </a:xfrm>
            <a:prstGeom prst="parallelogram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Parallelogram 32"/>
            <p:cNvSpPr/>
            <p:nvPr/>
          </p:nvSpPr>
          <p:spPr>
            <a:xfrm>
              <a:off x="8445808" y="1253015"/>
              <a:ext cx="216024" cy="424061"/>
            </a:xfrm>
            <a:prstGeom prst="parallelogram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Parallelogram 33"/>
            <p:cNvSpPr/>
            <p:nvPr/>
          </p:nvSpPr>
          <p:spPr>
            <a:xfrm>
              <a:off x="7028437" y="1239909"/>
              <a:ext cx="216024" cy="424061"/>
            </a:xfrm>
            <a:prstGeom prst="parallelogram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Parallelogram 34"/>
            <p:cNvSpPr/>
            <p:nvPr/>
          </p:nvSpPr>
          <p:spPr>
            <a:xfrm>
              <a:off x="8278161" y="1246313"/>
              <a:ext cx="216024" cy="424061"/>
            </a:xfrm>
            <a:prstGeom prst="parallelogram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Parallelogram 35"/>
            <p:cNvSpPr/>
            <p:nvPr/>
          </p:nvSpPr>
          <p:spPr>
            <a:xfrm>
              <a:off x="7099329" y="1246313"/>
              <a:ext cx="1287403" cy="424061"/>
            </a:xfrm>
            <a:prstGeom prst="parallelogram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7244278" y="1280378"/>
              <a:ext cx="101822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000" b="1" dirty="0" smtClean="0">
                  <a:solidFill>
                    <a:schemeClr val="accent6">
                      <a:lumMod val="20000"/>
                      <a:lumOff val="80000"/>
                    </a:schemeClr>
                  </a:solidFill>
                  <a:latin typeface="Yuanti SC" charset="-122"/>
                  <a:ea typeface="Yuanti SC" charset="-122"/>
                  <a:cs typeface="Yuanti SC" charset="-122"/>
                </a:rPr>
                <a:t>概     述</a:t>
              </a:r>
              <a:endParaRPr lang="en-US" sz="20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Yuanti SC" charset="-122"/>
                <a:ea typeface="Yuanti SC" charset="-122"/>
                <a:cs typeface="Yuanti SC" charset="-122"/>
              </a:endParaRPr>
            </a:p>
          </p:txBody>
        </p:sp>
      </p:grpSp>
      <p:sp>
        <p:nvSpPr>
          <p:cNvPr id="41" name="Rectangle 40"/>
          <p:cNvSpPr/>
          <p:nvPr/>
        </p:nvSpPr>
        <p:spPr>
          <a:xfrm>
            <a:off x="3491880" y="404664"/>
            <a:ext cx="516322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Yuanti SC" charset="-122"/>
                <a:ea typeface="Yuanti SC" charset="-122"/>
                <a:cs typeface="Yuanti SC" charset="-122"/>
              </a:rPr>
              <a:t>理论分析法建模</a:t>
            </a:r>
            <a:endParaRPr lang="zh-CN" altLang="en-US" sz="2400" dirty="0">
              <a:solidFill>
                <a:schemeClr val="tx2">
                  <a:lumMod val="75000"/>
                </a:schemeClr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  <p:pic>
        <p:nvPicPr>
          <p:cNvPr id="2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93295"/>
            <a:ext cx="1222442" cy="1068061"/>
          </a:xfrm>
          <a:prstGeom prst="rect">
            <a:avLst/>
          </a:prstGeom>
        </p:spPr>
      </p:pic>
      <p:sp>
        <p:nvSpPr>
          <p:cNvPr id="53" name="TextBox 52"/>
          <p:cNvSpPr txBox="1"/>
          <p:nvPr/>
        </p:nvSpPr>
        <p:spPr>
          <a:xfrm>
            <a:off x="1043608" y="1266427"/>
            <a:ext cx="20548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tx2">
                    <a:lumMod val="75000"/>
                  </a:schemeClr>
                </a:solidFill>
                <a:latin typeface="Yuanti SC" charset="-122"/>
                <a:ea typeface="Yuanti SC" charset="-122"/>
                <a:cs typeface="Yuanti SC" charset="-122"/>
              </a:rPr>
              <a:t>生理系统建模</a:t>
            </a:r>
            <a:endParaRPr lang="zh-CN" altLang="en-US" sz="2000" dirty="0">
              <a:solidFill>
                <a:schemeClr val="tx2">
                  <a:lumMod val="75000"/>
                </a:schemeClr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2842116" y="1117773"/>
            <a:ext cx="543609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 smtClean="0">
                <a:solidFill>
                  <a:schemeClr val="tx2">
                    <a:lumMod val="75000"/>
                  </a:schemeClr>
                </a:solidFill>
                <a:latin typeface="Kaiti SC" charset="-122"/>
                <a:ea typeface="Kaiti SC" charset="-122"/>
                <a:cs typeface="Kaiti SC" charset="-122"/>
              </a:rPr>
              <a:t>对生理系统整体各个层次行为、参数及其关系建立数学模型</a:t>
            </a:r>
            <a:endParaRPr lang="zh-CN" altLang="en-US" b="1" dirty="0">
              <a:solidFill>
                <a:schemeClr val="tx2">
                  <a:lumMod val="75000"/>
                </a:schemeClr>
              </a:solidFill>
              <a:latin typeface="Kaiti SC" charset="-122"/>
              <a:ea typeface="Kaiti SC" charset="-122"/>
              <a:cs typeface="Kaiti SC" charset="-122"/>
            </a:endParaRPr>
          </a:p>
        </p:txBody>
      </p:sp>
      <p:grpSp>
        <p:nvGrpSpPr>
          <p:cNvPr id="60" name="Group 59"/>
          <p:cNvGrpSpPr/>
          <p:nvPr/>
        </p:nvGrpSpPr>
        <p:grpSpPr>
          <a:xfrm>
            <a:off x="2149627" y="2715540"/>
            <a:ext cx="1568131" cy="592029"/>
            <a:chOff x="3491880" y="2548899"/>
            <a:chExt cx="1944216" cy="734015"/>
          </a:xfrm>
        </p:grpSpPr>
        <p:sp>
          <p:nvSpPr>
            <p:cNvPr id="61" name="Oval 60"/>
            <p:cNvSpPr/>
            <p:nvPr/>
          </p:nvSpPr>
          <p:spPr>
            <a:xfrm>
              <a:off x="3491880" y="2548899"/>
              <a:ext cx="1944216" cy="73401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653899" y="2732047"/>
              <a:ext cx="1620180" cy="41974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 smtClean="0">
                  <a:solidFill>
                    <a:schemeClr val="accent6">
                      <a:lumMod val="75000"/>
                    </a:schemeClr>
                  </a:solidFill>
                  <a:latin typeface="Yuanti SC" charset="-122"/>
                  <a:ea typeface="Yuanti SC" charset="-122"/>
                  <a:cs typeface="Yuanti SC" charset="-122"/>
                </a:rPr>
                <a:t>医疗仪器</a:t>
              </a:r>
              <a:endParaRPr lang="zh-CN" altLang="en-US" sz="1600" dirty="0">
                <a:solidFill>
                  <a:schemeClr val="accent6">
                    <a:lumMod val="75000"/>
                  </a:schemeClr>
                </a:solidFill>
                <a:latin typeface="Yuanti SC" charset="-122"/>
                <a:ea typeface="Yuanti SC" charset="-122"/>
                <a:cs typeface="Yuanti SC" charset="-122"/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3699850" y="3052995"/>
            <a:ext cx="1568131" cy="592029"/>
            <a:chOff x="3491880" y="2548899"/>
            <a:chExt cx="1944216" cy="734015"/>
          </a:xfrm>
        </p:grpSpPr>
        <p:sp>
          <p:nvSpPr>
            <p:cNvPr id="64" name="Oval 63"/>
            <p:cNvSpPr/>
            <p:nvPr/>
          </p:nvSpPr>
          <p:spPr>
            <a:xfrm>
              <a:off x="3491880" y="2548899"/>
              <a:ext cx="1944216" cy="73401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3653899" y="2732047"/>
              <a:ext cx="1620180" cy="41974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 smtClean="0">
                  <a:solidFill>
                    <a:schemeClr val="accent6">
                      <a:lumMod val="75000"/>
                    </a:schemeClr>
                  </a:solidFill>
                  <a:latin typeface="Yuanti SC" charset="-122"/>
                  <a:ea typeface="Yuanti SC" charset="-122"/>
                  <a:cs typeface="Yuanti SC" charset="-122"/>
                </a:rPr>
                <a:t>疾病诊断</a:t>
              </a:r>
              <a:endParaRPr lang="zh-CN" altLang="en-US" sz="1600" dirty="0">
                <a:solidFill>
                  <a:schemeClr val="accent6">
                    <a:lumMod val="75000"/>
                  </a:schemeClr>
                </a:solidFill>
                <a:latin typeface="Yuanti SC" charset="-122"/>
                <a:ea typeface="Yuanti SC" charset="-122"/>
                <a:cs typeface="Yuanti SC" charset="-122"/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5265406" y="2736522"/>
            <a:ext cx="1568131" cy="592029"/>
            <a:chOff x="3491880" y="2548899"/>
            <a:chExt cx="1944216" cy="734015"/>
          </a:xfrm>
        </p:grpSpPr>
        <p:sp>
          <p:nvSpPr>
            <p:cNvPr id="67" name="Oval 66"/>
            <p:cNvSpPr/>
            <p:nvPr/>
          </p:nvSpPr>
          <p:spPr>
            <a:xfrm>
              <a:off x="3491880" y="2548899"/>
              <a:ext cx="1944216" cy="73401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3653899" y="2732047"/>
              <a:ext cx="1620180" cy="41974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 smtClean="0">
                  <a:solidFill>
                    <a:schemeClr val="accent6">
                      <a:lumMod val="75000"/>
                    </a:schemeClr>
                  </a:solidFill>
                  <a:latin typeface="Yuanti SC" charset="-122"/>
                  <a:ea typeface="Yuanti SC" charset="-122"/>
                  <a:cs typeface="Yuanti SC" charset="-122"/>
                </a:rPr>
                <a:t>科学研究</a:t>
              </a:r>
              <a:endParaRPr lang="zh-CN" altLang="en-US" sz="1600" dirty="0">
                <a:solidFill>
                  <a:schemeClr val="accent6">
                    <a:lumMod val="75000"/>
                  </a:schemeClr>
                </a:solidFill>
                <a:latin typeface="Yuanti SC" charset="-122"/>
                <a:ea typeface="Yuanti SC" charset="-122"/>
                <a:cs typeface="Yuanti SC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03022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3511808" y="2209261"/>
            <a:ext cx="1944216" cy="734015"/>
            <a:chOff x="3491880" y="2548899"/>
            <a:chExt cx="1944216" cy="734015"/>
          </a:xfrm>
        </p:grpSpPr>
        <p:sp>
          <p:nvSpPr>
            <p:cNvPr id="2" name="Oval 1"/>
            <p:cNvSpPr/>
            <p:nvPr/>
          </p:nvSpPr>
          <p:spPr>
            <a:xfrm>
              <a:off x="3491880" y="2548899"/>
              <a:ext cx="1944216" cy="734015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1275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653898" y="2732047"/>
              <a:ext cx="1620180" cy="3677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>
                  <a:solidFill>
                    <a:schemeClr val="tx2">
                      <a:lumMod val="75000"/>
                    </a:schemeClr>
                  </a:solidFill>
                  <a:latin typeface="Yuanti SC" charset="-122"/>
                  <a:ea typeface="Yuanti SC" charset="-122"/>
                  <a:cs typeface="Yuanti SC" charset="-122"/>
                </a:rPr>
                <a:t>生理系统模型</a:t>
              </a:r>
              <a:endParaRPr lang="zh-CN" altLang="en-US" dirty="0">
                <a:solidFill>
                  <a:schemeClr val="tx2">
                    <a:lumMod val="75000"/>
                  </a:schemeClr>
                </a:solidFill>
                <a:latin typeface="Yuanti SC" charset="-122"/>
                <a:ea typeface="Yuanti SC" charset="-122"/>
                <a:cs typeface="Yuanti SC" charset="-122"/>
              </a:endParaRPr>
            </a:p>
          </p:txBody>
        </p:sp>
      </p:grpSp>
      <p:cxnSp>
        <p:nvCxnSpPr>
          <p:cNvPr id="20" name="Straight Connector 19"/>
          <p:cNvCxnSpPr/>
          <p:nvPr/>
        </p:nvCxnSpPr>
        <p:spPr>
          <a:xfrm>
            <a:off x="1345103" y="915000"/>
            <a:ext cx="7309998" cy="1"/>
          </a:xfrm>
          <a:prstGeom prst="line">
            <a:avLst/>
          </a:prstGeom>
          <a:ln w="38100">
            <a:solidFill>
              <a:srgbClr val="196D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1094261" y="977702"/>
            <a:ext cx="7560840" cy="3026"/>
          </a:xfrm>
          <a:prstGeom prst="line">
            <a:avLst/>
          </a:prstGeom>
          <a:ln w="9525">
            <a:solidFill>
              <a:srgbClr val="196D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1403648" y="417981"/>
            <a:ext cx="2088232" cy="440579"/>
            <a:chOff x="6732240" y="1239909"/>
            <a:chExt cx="2088232" cy="440579"/>
          </a:xfrm>
        </p:grpSpPr>
        <p:sp>
          <p:nvSpPr>
            <p:cNvPr id="30" name="Parallelogram 29"/>
            <p:cNvSpPr/>
            <p:nvPr/>
          </p:nvSpPr>
          <p:spPr>
            <a:xfrm>
              <a:off x="6732240" y="1246315"/>
              <a:ext cx="216024" cy="424061"/>
            </a:xfrm>
            <a:prstGeom prst="parallelogram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Parallelogram 30"/>
            <p:cNvSpPr/>
            <p:nvPr/>
          </p:nvSpPr>
          <p:spPr>
            <a:xfrm>
              <a:off x="8604448" y="1246315"/>
              <a:ext cx="216024" cy="424061"/>
            </a:xfrm>
            <a:prstGeom prst="parallelogram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Parallelogram 31"/>
            <p:cNvSpPr/>
            <p:nvPr/>
          </p:nvSpPr>
          <p:spPr>
            <a:xfrm>
              <a:off x="6872865" y="1246315"/>
              <a:ext cx="216024" cy="424061"/>
            </a:xfrm>
            <a:prstGeom prst="parallelogram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Parallelogram 32"/>
            <p:cNvSpPr/>
            <p:nvPr/>
          </p:nvSpPr>
          <p:spPr>
            <a:xfrm>
              <a:off x="8445808" y="1253015"/>
              <a:ext cx="216024" cy="424061"/>
            </a:xfrm>
            <a:prstGeom prst="parallelogram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Parallelogram 33"/>
            <p:cNvSpPr/>
            <p:nvPr/>
          </p:nvSpPr>
          <p:spPr>
            <a:xfrm>
              <a:off x="7028437" y="1239909"/>
              <a:ext cx="216024" cy="424061"/>
            </a:xfrm>
            <a:prstGeom prst="parallelogram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Parallelogram 34"/>
            <p:cNvSpPr/>
            <p:nvPr/>
          </p:nvSpPr>
          <p:spPr>
            <a:xfrm>
              <a:off x="8278161" y="1246313"/>
              <a:ext cx="216024" cy="424061"/>
            </a:xfrm>
            <a:prstGeom prst="parallelogram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Parallelogram 35"/>
            <p:cNvSpPr/>
            <p:nvPr/>
          </p:nvSpPr>
          <p:spPr>
            <a:xfrm>
              <a:off x="7099329" y="1246313"/>
              <a:ext cx="1287403" cy="424061"/>
            </a:xfrm>
            <a:prstGeom prst="parallelogram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7244278" y="1280378"/>
              <a:ext cx="101822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000" b="1" dirty="0" smtClean="0">
                  <a:solidFill>
                    <a:schemeClr val="accent6">
                      <a:lumMod val="20000"/>
                      <a:lumOff val="80000"/>
                    </a:schemeClr>
                  </a:solidFill>
                  <a:latin typeface="Yuanti SC" charset="-122"/>
                  <a:ea typeface="Yuanti SC" charset="-122"/>
                  <a:cs typeface="Yuanti SC" charset="-122"/>
                </a:rPr>
                <a:t>概     述</a:t>
              </a:r>
              <a:endParaRPr lang="en-US" sz="20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Yuanti SC" charset="-122"/>
                <a:ea typeface="Yuanti SC" charset="-122"/>
                <a:cs typeface="Yuanti SC" charset="-122"/>
              </a:endParaRPr>
            </a:p>
          </p:txBody>
        </p:sp>
      </p:grpSp>
      <p:sp>
        <p:nvSpPr>
          <p:cNvPr id="41" name="Rectangle 40"/>
          <p:cNvSpPr/>
          <p:nvPr/>
        </p:nvSpPr>
        <p:spPr>
          <a:xfrm>
            <a:off x="3491880" y="404664"/>
            <a:ext cx="516322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Yuanti SC" charset="-122"/>
                <a:ea typeface="Yuanti SC" charset="-122"/>
                <a:cs typeface="Yuanti SC" charset="-122"/>
              </a:rPr>
              <a:t>理论分析法建模</a:t>
            </a:r>
            <a:endParaRPr lang="zh-CN" altLang="en-US" sz="2400" dirty="0">
              <a:solidFill>
                <a:schemeClr val="tx2">
                  <a:lumMod val="75000"/>
                </a:schemeClr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  <p:sp>
        <p:nvSpPr>
          <p:cNvPr id="45" name="Parallelogram 44"/>
          <p:cNvSpPr/>
          <p:nvPr/>
        </p:nvSpPr>
        <p:spPr>
          <a:xfrm>
            <a:off x="1098329" y="4305172"/>
            <a:ext cx="245606" cy="184666"/>
          </a:xfrm>
          <a:prstGeom prst="parallelogram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93295"/>
            <a:ext cx="1222442" cy="1068061"/>
          </a:xfrm>
          <a:prstGeom prst="rect">
            <a:avLst/>
          </a:prstGeom>
        </p:spPr>
      </p:pic>
      <p:sp>
        <p:nvSpPr>
          <p:cNvPr id="46" name="TextBox 45"/>
          <p:cNvSpPr txBox="1"/>
          <p:nvPr/>
        </p:nvSpPr>
        <p:spPr>
          <a:xfrm>
            <a:off x="1344640" y="4197450"/>
            <a:ext cx="3587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tx2">
                    <a:lumMod val="75000"/>
                  </a:schemeClr>
                </a:solidFill>
                <a:latin typeface="Yuanti SC" charset="-122"/>
                <a:ea typeface="Yuanti SC" charset="-122"/>
                <a:cs typeface="Yuanti SC" charset="-122"/>
              </a:rPr>
              <a:t>构建生理模型的常用方法</a:t>
            </a:r>
            <a:endParaRPr lang="zh-CN" altLang="en-US" sz="2000" dirty="0">
              <a:solidFill>
                <a:schemeClr val="tx2">
                  <a:lumMod val="75000"/>
                </a:schemeClr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694516" y="4658458"/>
            <a:ext cx="3021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mtClean="0">
                <a:solidFill>
                  <a:srgbClr val="0000CC"/>
                </a:solidFill>
                <a:latin typeface="Yuanti SC" charset="-122"/>
                <a:ea typeface="Yuanti SC" charset="-122"/>
                <a:cs typeface="Yuanti SC" charset="-122"/>
              </a:rPr>
              <a:t>理论分析法建模</a:t>
            </a:r>
            <a:endParaRPr lang="zh-CN" altLang="en-US" sz="2000" dirty="0">
              <a:solidFill>
                <a:srgbClr val="0000CC"/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  <p:sp>
        <p:nvSpPr>
          <p:cNvPr id="39" name="Parallelogram 38"/>
          <p:cNvSpPr/>
          <p:nvPr/>
        </p:nvSpPr>
        <p:spPr>
          <a:xfrm>
            <a:off x="1437370" y="5242165"/>
            <a:ext cx="245606" cy="184666"/>
          </a:xfrm>
          <a:prstGeom prst="parallelogram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1682976" y="5130592"/>
            <a:ext cx="2240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mtClean="0">
                <a:solidFill>
                  <a:srgbClr val="0000CC"/>
                </a:solidFill>
                <a:latin typeface="Yuanti SC" charset="-122"/>
                <a:ea typeface="Yuanti SC" charset="-122"/>
                <a:cs typeface="Yuanti SC" charset="-122"/>
              </a:rPr>
              <a:t>类比分析法建模</a:t>
            </a:r>
            <a:endParaRPr lang="zh-CN" altLang="en-US" sz="2000" dirty="0">
              <a:solidFill>
                <a:srgbClr val="0000CC"/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  <p:sp>
        <p:nvSpPr>
          <p:cNvPr id="52" name="Parallelogram 51"/>
          <p:cNvSpPr/>
          <p:nvPr/>
        </p:nvSpPr>
        <p:spPr>
          <a:xfrm>
            <a:off x="1437370" y="4765054"/>
            <a:ext cx="245606" cy="184666"/>
          </a:xfrm>
          <a:prstGeom prst="parallelogram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1043608" y="1266427"/>
            <a:ext cx="20548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tx2">
                    <a:lumMod val="75000"/>
                  </a:schemeClr>
                </a:solidFill>
                <a:latin typeface="Yuanti SC" charset="-122"/>
                <a:ea typeface="Yuanti SC" charset="-122"/>
                <a:cs typeface="Yuanti SC" charset="-122"/>
              </a:rPr>
              <a:t>生理系统建模</a:t>
            </a:r>
            <a:endParaRPr lang="zh-CN" altLang="en-US" sz="2000" dirty="0">
              <a:solidFill>
                <a:schemeClr val="tx2">
                  <a:lumMod val="75000"/>
                </a:schemeClr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2842116" y="1117773"/>
            <a:ext cx="543609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 smtClean="0">
                <a:solidFill>
                  <a:schemeClr val="tx2">
                    <a:lumMod val="75000"/>
                  </a:schemeClr>
                </a:solidFill>
                <a:latin typeface="Kaiti SC" charset="-122"/>
                <a:ea typeface="Kaiti SC" charset="-122"/>
                <a:cs typeface="Kaiti SC" charset="-122"/>
              </a:rPr>
              <a:t>对生理系统整体各个层次行为、参数及其关系建立数学模型</a:t>
            </a:r>
            <a:endParaRPr lang="zh-CN" altLang="en-US" b="1" dirty="0">
              <a:solidFill>
                <a:schemeClr val="tx2">
                  <a:lumMod val="75000"/>
                </a:schemeClr>
              </a:solidFill>
              <a:latin typeface="Kaiti SC" charset="-122"/>
              <a:ea typeface="Kaiti SC" charset="-122"/>
              <a:cs typeface="Kaiti SC" charset="-122"/>
            </a:endParaRPr>
          </a:p>
        </p:txBody>
      </p:sp>
      <p:grpSp>
        <p:nvGrpSpPr>
          <p:cNvPr id="60" name="Group 59"/>
          <p:cNvGrpSpPr/>
          <p:nvPr/>
        </p:nvGrpSpPr>
        <p:grpSpPr>
          <a:xfrm>
            <a:off x="2149627" y="2715540"/>
            <a:ext cx="1568131" cy="592029"/>
            <a:chOff x="3491880" y="2548899"/>
            <a:chExt cx="1944216" cy="734015"/>
          </a:xfrm>
        </p:grpSpPr>
        <p:sp>
          <p:nvSpPr>
            <p:cNvPr id="61" name="Oval 60"/>
            <p:cNvSpPr/>
            <p:nvPr/>
          </p:nvSpPr>
          <p:spPr>
            <a:xfrm>
              <a:off x="3491880" y="2548899"/>
              <a:ext cx="1944216" cy="73401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653899" y="2732047"/>
              <a:ext cx="1620180" cy="41974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 smtClean="0">
                  <a:solidFill>
                    <a:schemeClr val="accent6">
                      <a:lumMod val="75000"/>
                    </a:schemeClr>
                  </a:solidFill>
                  <a:latin typeface="Yuanti SC" charset="-122"/>
                  <a:ea typeface="Yuanti SC" charset="-122"/>
                  <a:cs typeface="Yuanti SC" charset="-122"/>
                </a:rPr>
                <a:t>医疗仪器</a:t>
              </a:r>
              <a:endParaRPr lang="zh-CN" altLang="en-US" sz="1600" dirty="0">
                <a:solidFill>
                  <a:schemeClr val="accent6">
                    <a:lumMod val="75000"/>
                  </a:schemeClr>
                </a:solidFill>
                <a:latin typeface="Yuanti SC" charset="-122"/>
                <a:ea typeface="Yuanti SC" charset="-122"/>
                <a:cs typeface="Yuanti SC" charset="-122"/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3699850" y="3052995"/>
            <a:ext cx="1568131" cy="592029"/>
            <a:chOff x="3491880" y="2548899"/>
            <a:chExt cx="1944216" cy="734015"/>
          </a:xfrm>
        </p:grpSpPr>
        <p:sp>
          <p:nvSpPr>
            <p:cNvPr id="64" name="Oval 63"/>
            <p:cNvSpPr/>
            <p:nvPr/>
          </p:nvSpPr>
          <p:spPr>
            <a:xfrm>
              <a:off x="3491880" y="2548899"/>
              <a:ext cx="1944216" cy="73401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3653899" y="2732047"/>
              <a:ext cx="1620180" cy="41974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 smtClean="0">
                  <a:solidFill>
                    <a:schemeClr val="accent6">
                      <a:lumMod val="75000"/>
                    </a:schemeClr>
                  </a:solidFill>
                  <a:latin typeface="Yuanti SC" charset="-122"/>
                  <a:ea typeface="Yuanti SC" charset="-122"/>
                  <a:cs typeface="Yuanti SC" charset="-122"/>
                </a:rPr>
                <a:t>疾病诊断</a:t>
              </a:r>
              <a:endParaRPr lang="zh-CN" altLang="en-US" sz="1600" dirty="0">
                <a:solidFill>
                  <a:schemeClr val="accent6">
                    <a:lumMod val="75000"/>
                  </a:schemeClr>
                </a:solidFill>
                <a:latin typeface="Yuanti SC" charset="-122"/>
                <a:ea typeface="Yuanti SC" charset="-122"/>
                <a:cs typeface="Yuanti SC" charset="-122"/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5265406" y="2736522"/>
            <a:ext cx="1568131" cy="592029"/>
            <a:chOff x="3491880" y="2548899"/>
            <a:chExt cx="1944216" cy="734015"/>
          </a:xfrm>
        </p:grpSpPr>
        <p:sp>
          <p:nvSpPr>
            <p:cNvPr id="67" name="Oval 66"/>
            <p:cNvSpPr/>
            <p:nvPr/>
          </p:nvSpPr>
          <p:spPr>
            <a:xfrm>
              <a:off x="3491880" y="2548899"/>
              <a:ext cx="1944216" cy="73401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3653899" y="2732047"/>
              <a:ext cx="1620180" cy="41974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 smtClean="0">
                  <a:solidFill>
                    <a:schemeClr val="accent6">
                      <a:lumMod val="75000"/>
                    </a:schemeClr>
                  </a:solidFill>
                  <a:latin typeface="Yuanti SC" charset="-122"/>
                  <a:ea typeface="Yuanti SC" charset="-122"/>
                  <a:cs typeface="Yuanti SC" charset="-122"/>
                </a:rPr>
                <a:t>科学研究</a:t>
              </a:r>
              <a:endParaRPr lang="zh-CN" altLang="en-US" sz="1600" dirty="0">
                <a:solidFill>
                  <a:schemeClr val="accent6">
                    <a:lumMod val="75000"/>
                  </a:schemeClr>
                </a:solidFill>
                <a:latin typeface="Yuanti SC" charset="-122"/>
                <a:ea typeface="Yuanti SC" charset="-122"/>
                <a:cs typeface="Yuanti SC" charset="-122"/>
              </a:endParaRPr>
            </a:p>
          </p:txBody>
        </p:sp>
      </p:grpSp>
      <p:sp>
        <p:nvSpPr>
          <p:cNvPr id="69" name="Parallelogram 68"/>
          <p:cNvSpPr/>
          <p:nvPr/>
        </p:nvSpPr>
        <p:spPr>
          <a:xfrm>
            <a:off x="1437370" y="5718535"/>
            <a:ext cx="245606" cy="184666"/>
          </a:xfrm>
          <a:prstGeom prst="parallelogram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/>
          <p:cNvSpPr txBox="1"/>
          <p:nvPr/>
        </p:nvSpPr>
        <p:spPr>
          <a:xfrm>
            <a:off x="1682976" y="5606962"/>
            <a:ext cx="2240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rgbClr val="0000CC"/>
                </a:solidFill>
                <a:latin typeface="Yuanti SC" charset="-122"/>
                <a:ea typeface="Yuanti SC" charset="-122"/>
                <a:cs typeface="Yuanti SC" charset="-122"/>
              </a:rPr>
              <a:t>数据分析法建模</a:t>
            </a:r>
            <a:endParaRPr lang="zh-CN" altLang="en-US" sz="2000" dirty="0">
              <a:solidFill>
                <a:srgbClr val="0000CC"/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27564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/>
          <p:cNvSpPr/>
          <p:nvPr/>
        </p:nvSpPr>
        <p:spPr>
          <a:xfrm>
            <a:off x="1713060" y="4670824"/>
            <a:ext cx="6819380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endParaRPr lang="zh-CN" altLang="en-US" b="1" dirty="0">
              <a:solidFill>
                <a:srgbClr val="C00000"/>
              </a:solidFill>
              <a:latin typeface="Kaiti SC" charset="-122"/>
              <a:ea typeface="Kaiti SC" charset="-122"/>
              <a:cs typeface="Kaiti SC" charset="-122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511808" y="2209261"/>
            <a:ext cx="1944216" cy="734015"/>
            <a:chOff x="3491880" y="2548899"/>
            <a:chExt cx="1944216" cy="734015"/>
          </a:xfrm>
        </p:grpSpPr>
        <p:sp>
          <p:nvSpPr>
            <p:cNvPr id="2" name="Oval 1"/>
            <p:cNvSpPr/>
            <p:nvPr/>
          </p:nvSpPr>
          <p:spPr>
            <a:xfrm>
              <a:off x="3491880" y="2548899"/>
              <a:ext cx="1944216" cy="734015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1275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653898" y="2732047"/>
              <a:ext cx="1620180" cy="3677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>
                  <a:solidFill>
                    <a:schemeClr val="tx2">
                      <a:lumMod val="75000"/>
                    </a:schemeClr>
                  </a:solidFill>
                  <a:latin typeface="Yuanti SC" charset="-122"/>
                  <a:ea typeface="Yuanti SC" charset="-122"/>
                  <a:cs typeface="Yuanti SC" charset="-122"/>
                </a:rPr>
                <a:t>生理系统模型</a:t>
              </a:r>
              <a:endParaRPr lang="zh-CN" altLang="en-US" dirty="0">
                <a:solidFill>
                  <a:schemeClr val="tx2">
                    <a:lumMod val="75000"/>
                  </a:schemeClr>
                </a:solidFill>
                <a:latin typeface="Yuanti SC" charset="-122"/>
                <a:ea typeface="Yuanti SC" charset="-122"/>
                <a:cs typeface="Yuanti SC" charset="-122"/>
              </a:endParaRPr>
            </a:p>
          </p:txBody>
        </p:sp>
      </p:grpSp>
      <p:cxnSp>
        <p:nvCxnSpPr>
          <p:cNvPr id="20" name="Straight Connector 19"/>
          <p:cNvCxnSpPr/>
          <p:nvPr/>
        </p:nvCxnSpPr>
        <p:spPr>
          <a:xfrm>
            <a:off x="1345103" y="915000"/>
            <a:ext cx="7309998" cy="1"/>
          </a:xfrm>
          <a:prstGeom prst="line">
            <a:avLst/>
          </a:prstGeom>
          <a:ln w="38100">
            <a:solidFill>
              <a:srgbClr val="196D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1094261" y="977702"/>
            <a:ext cx="7560840" cy="3026"/>
          </a:xfrm>
          <a:prstGeom prst="line">
            <a:avLst/>
          </a:prstGeom>
          <a:ln w="9525">
            <a:solidFill>
              <a:srgbClr val="196D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1403648" y="417981"/>
            <a:ext cx="2088232" cy="440579"/>
            <a:chOff x="6732240" y="1239909"/>
            <a:chExt cx="2088232" cy="440579"/>
          </a:xfrm>
        </p:grpSpPr>
        <p:sp>
          <p:nvSpPr>
            <p:cNvPr id="30" name="Parallelogram 29"/>
            <p:cNvSpPr/>
            <p:nvPr/>
          </p:nvSpPr>
          <p:spPr>
            <a:xfrm>
              <a:off x="6732240" y="1246315"/>
              <a:ext cx="216024" cy="424061"/>
            </a:xfrm>
            <a:prstGeom prst="parallelogram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Parallelogram 30"/>
            <p:cNvSpPr/>
            <p:nvPr/>
          </p:nvSpPr>
          <p:spPr>
            <a:xfrm>
              <a:off x="8604448" y="1246315"/>
              <a:ext cx="216024" cy="424061"/>
            </a:xfrm>
            <a:prstGeom prst="parallelogram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Parallelogram 31"/>
            <p:cNvSpPr/>
            <p:nvPr/>
          </p:nvSpPr>
          <p:spPr>
            <a:xfrm>
              <a:off x="6872865" y="1246315"/>
              <a:ext cx="216024" cy="424061"/>
            </a:xfrm>
            <a:prstGeom prst="parallelogram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Parallelogram 32"/>
            <p:cNvSpPr/>
            <p:nvPr/>
          </p:nvSpPr>
          <p:spPr>
            <a:xfrm>
              <a:off x="8445808" y="1253015"/>
              <a:ext cx="216024" cy="424061"/>
            </a:xfrm>
            <a:prstGeom prst="parallelogram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Parallelogram 33"/>
            <p:cNvSpPr/>
            <p:nvPr/>
          </p:nvSpPr>
          <p:spPr>
            <a:xfrm>
              <a:off x="7028437" y="1239909"/>
              <a:ext cx="216024" cy="424061"/>
            </a:xfrm>
            <a:prstGeom prst="parallelogram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Parallelogram 34"/>
            <p:cNvSpPr/>
            <p:nvPr/>
          </p:nvSpPr>
          <p:spPr>
            <a:xfrm>
              <a:off x="8278161" y="1246313"/>
              <a:ext cx="216024" cy="424061"/>
            </a:xfrm>
            <a:prstGeom prst="parallelogram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Parallelogram 35"/>
            <p:cNvSpPr/>
            <p:nvPr/>
          </p:nvSpPr>
          <p:spPr>
            <a:xfrm>
              <a:off x="7099329" y="1246313"/>
              <a:ext cx="1287403" cy="424061"/>
            </a:xfrm>
            <a:prstGeom prst="parallelogram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7244278" y="1280378"/>
              <a:ext cx="101822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000" b="1" dirty="0" smtClean="0">
                  <a:solidFill>
                    <a:schemeClr val="accent6">
                      <a:lumMod val="20000"/>
                      <a:lumOff val="80000"/>
                    </a:schemeClr>
                  </a:solidFill>
                  <a:latin typeface="Yuanti SC" charset="-122"/>
                  <a:ea typeface="Yuanti SC" charset="-122"/>
                  <a:cs typeface="Yuanti SC" charset="-122"/>
                </a:rPr>
                <a:t>概     述</a:t>
              </a:r>
              <a:endParaRPr lang="en-US" sz="20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Yuanti SC" charset="-122"/>
                <a:ea typeface="Yuanti SC" charset="-122"/>
                <a:cs typeface="Yuanti SC" charset="-122"/>
              </a:endParaRPr>
            </a:p>
          </p:txBody>
        </p:sp>
      </p:grpSp>
      <p:sp>
        <p:nvSpPr>
          <p:cNvPr id="41" name="Rectangle 40"/>
          <p:cNvSpPr/>
          <p:nvPr/>
        </p:nvSpPr>
        <p:spPr>
          <a:xfrm>
            <a:off x="3491880" y="404664"/>
            <a:ext cx="516322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Yuanti SC" charset="-122"/>
                <a:ea typeface="Yuanti SC" charset="-122"/>
                <a:cs typeface="Yuanti SC" charset="-122"/>
              </a:rPr>
              <a:t>理论分析法建模</a:t>
            </a:r>
            <a:endParaRPr lang="zh-CN" altLang="en-US" sz="2400" dirty="0">
              <a:solidFill>
                <a:schemeClr val="tx2">
                  <a:lumMod val="75000"/>
                </a:schemeClr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  <p:sp>
        <p:nvSpPr>
          <p:cNvPr id="45" name="Parallelogram 44"/>
          <p:cNvSpPr/>
          <p:nvPr/>
        </p:nvSpPr>
        <p:spPr>
          <a:xfrm>
            <a:off x="1098329" y="4305172"/>
            <a:ext cx="245606" cy="184666"/>
          </a:xfrm>
          <a:prstGeom prst="parallelogram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93295"/>
            <a:ext cx="1222442" cy="1068061"/>
          </a:xfrm>
          <a:prstGeom prst="rect">
            <a:avLst/>
          </a:prstGeom>
        </p:spPr>
      </p:pic>
      <p:sp>
        <p:nvSpPr>
          <p:cNvPr id="46" name="TextBox 45"/>
          <p:cNvSpPr txBox="1"/>
          <p:nvPr/>
        </p:nvSpPr>
        <p:spPr>
          <a:xfrm>
            <a:off x="1344640" y="4197450"/>
            <a:ext cx="3587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tx2">
                    <a:lumMod val="75000"/>
                  </a:schemeClr>
                </a:solidFill>
                <a:latin typeface="Yuanti SC" charset="-122"/>
                <a:ea typeface="Yuanti SC" charset="-122"/>
                <a:cs typeface="Yuanti SC" charset="-122"/>
              </a:rPr>
              <a:t>构建生理模型的常用方法</a:t>
            </a:r>
            <a:endParaRPr lang="zh-CN" altLang="en-US" sz="2000" dirty="0">
              <a:solidFill>
                <a:schemeClr val="tx2">
                  <a:lumMod val="75000"/>
                </a:schemeClr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694516" y="4658458"/>
            <a:ext cx="3021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rgbClr val="0000CC"/>
                </a:solidFill>
                <a:latin typeface="Yuanti SC" charset="-122"/>
                <a:ea typeface="Yuanti SC" charset="-122"/>
                <a:cs typeface="Yuanti SC" charset="-122"/>
              </a:rPr>
              <a:t>理论分析法建模</a:t>
            </a:r>
            <a:endParaRPr lang="zh-CN" altLang="en-US" sz="2000" dirty="0">
              <a:solidFill>
                <a:srgbClr val="0000CC"/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  <p:sp>
        <p:nvSpPr>
          <p:cNvPr id="39" name="Parallelogram 38"/>
          <p:cNvSpPr/>
          <p:nvPr/>
        </p:nvSpPr>
        <p:spPr>
          <a:xfrm>
            <a:off x="1437370" y="5242165"/>
            <a:ext cx="245606" cy="184666"/>
          </a:xfrm>
          <a:prstGeom prst="parallelogram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1682976" y="5130592"/>
            <a:ext cx="2240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mtClean="0">
                <a:solidFill>
                  <a:srgbClr val="0000CC"/>
                </a:solidFill>
                <a:latin typeface="Yuanti SC" charset="-122"/>
                <a:ea typeface="Yuanti SC" charset="-122"/>
                <a:cs typeface="Yuanti SC" charset="-122"/>
              </a:rPr>
              <a:t>类比分析法建模</a:t>
            </a:r>
            <a:endParaRPr lang="zh-CN" altLang="en-US" sz="2000" dirty="0">
              <a:solidFill>
                <a:srgbClr val="0000CC"/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  <p:sp>
        <p:nvSpPr>
          <p:cNvPr id="52" name="Parallelogram 51"/>
          <p:cNvSpPr/>
          <p:nvPr/>
        </p:nvSpPr>
        <p:spPr>
          <a:xfrm>
            <a:off x="1437370" y="4765054"/>
            <a:ext cx="245606" cy="184666"/>
          </a:xfrm>
          <a:prstGeom prst="parallelogram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1043608" y="1266427"/>
            <a:ext cx="20548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tx2">
                    <a:lumMod val="75000"/>
                  </a:schemeClr>
                </a:solidFill>
                <a:latin typeface="Yuanti SC" charset="-122"/>
                <a:ea typeface="Yuanti SC" charset="-122"/>
                <a:cs typeface="Yuanti SC" charset="-122"/>
              </a:rPr>
              <a:t>生理系统建模</a:t>
            </a:r>
            <a:endParaRPr lang="zh-CN" altLang="en-US" sz="2000" dirty="0">
              <a:solidFill>
                <a:schemeClr val="tx2">
                  <a:lumMod val="75000"/>
                </a:schemeClr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2842116" y="1117773"/>
            <a:ext cx="543609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 smtClean="0">
                <a:solidFill>
                  <a:schemeClr val="tx2">
                    <a:lumMod val="75000"/>
                  </a:schemeClr>
                </a:solidFill>
                <a:latin typeface="Kaiti SC" charset="-122"/>
                <a:ea typeface="Kaiti SC" charset="-122"/>
                <a:cs typeface="Kaiti SC" charset="-122"/>
              </a:rPr>
              <a:t>对生理系统整体各个层次行为、参数及其关系建立数学模型</a:t>
            </a:r>
            <a:endParaRPr lang="zh-CN" altLang="en-US" b="1" dirty="0">
              <a:solidFill>
                <a:schemeClr val="tx2">
                  <a:lumMod val="75000"/>
                </a:schemeClr>
              </a:solidFill>
              <a:latin typeface="Kaiti SC" charset="-122"/>
              <a:ea typeface="Kaiti SC" charset="-122"/>
              <a:cs typeface="Kaiti SC" charset="-122"/>
            </a:endParaRPr>
          </a:p>
        </p:txBody>
      </p:sp>
      <p:grpSp>
        <p:nvGrpSpPr>
          <p:cNvPr id="60" name="Group 59"/>
          <p:cNvGrpSpPr/>
          <p:nvPr/>
        </p:nvGrpSpPr>
        <p:grpSpPr>
          <a:xfrm>
            <a:off x="2149627" y="2715540"/>
            <a:ext cx="1568131" cy="592029"/>
            <a:chOff x="3491880" y="2548899"/>
            <a:chExt cx="1944216" cy="734015"/>
          </a:xfrm>
        </p:grpSpPr>
        <p:sp>
          <p:nvSpPr>
            <p:cNvPr id="61" name="Oval 60"/>
            <p:cNvSpPr/>
            <p:nvPr/>
          </p:nvSpPr>
          <p:spPr>
            <a:xfrm>
              <a:off x="3491880" y="2548899"/>
              <a:ext cx="1944216" cy="73401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653899" y="2732047"/>
              <a:ext cx="1620180" cy="41974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 smtClean="0">
                  <a:solidFill>
                    <a:schemeClr val="accent6">
                      <a:lumMod val="75000"/>
                    </a:schemeClr>
                  </a:solidFill>
                  <a:latin typeface="Yuanti SC" charset="-122"/>
                  <a:ea typeface="Yuanti SC" charset="-122"/>
                  <a:cs typeface="Yuanti SC" charset="-122"/>
                </a:rPr>
                <a:t>医疗仪器</a:t>
              </a:r>
              <a:endParaRPr lang="zh-CN" altLang="en-US" sz="1600" dirty="0">
                <a:solidFill>
                  <a:schemeClr val="accent6">
                    <a:lumMod val="75000"/>
                  </a:schemeClr>
                </a:solidFill>
                <a:latin typeface="Yuanti SC" charset="-122"/>
                <a:ea typeface="Yuanti SC" charset="-122"/>
                <a:cs typeface="Yuanti SC" charset="-122"/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3699850" y="3052995"/>
            <a:ext cx="1568131" cy="592029"/>
            <a:chOff x="3491880" y="2548899"/>
            <a:chExt cx="1944216" cy="734015"/>
          </a:xfrm>
        </p:grpSpPr>
        <p:sp>
          <p:nvSpPr>
            <p:cNvPr id="64" name="Oval 63"/>
            <p:cNvSpPr/>
            <p:nvPr/>
          </p:nvSpPr>
          <p:spPr>
            <a:xfrm>
              <a:off x="3491880" y="2548899"/>
              <a:ext cx="1944216" cy="73401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3653899" y="2732047"/>
              <a:ext cx="1620180" cy="41974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 smtClean="0">
                  <a:solidFill>
                    <a:schemeClr val="accent6">
                      <a:lumMod val="75000"/>
                    </a:schemeClr>
                  </a:solidFill>
                  <a:latin typeface="Yuanti SC" charset="-122"/>
                  <a:ea typeface="Yuanti SC" charset="-122"/>
                  <a:cs typeface="Yuanti SC" charset="-122"/>
                </a:rPr>
                <a:t>疾病诊断</a:t>
              </a:r>
              <a:endParaRPr lang="zh-CN" altLang="en-US" sz="1600" dirty="0">
                <a:solidFill>
                  <a:schemeClr val="accent6">
                    <a:lumMod val="75000"/>
                  </a:schemeClr>
                </a:solidFill>
                <a:latin typeface="Yuanti SC" charset="-122"/>
                <a:ea typeface="Yuanti SC" charset="-122"/>
                <a:cs typeface="Yuanti SC" charset="-122"/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5265406" y="2736522"/>
            <a:ext cx="1568131" cy="592029"/>
            <a:chOff x="3491880" y="2548899"/>
            <a:chExt cx="1944216" cy="734015"/>
          </a:xfrm>
        </p:grpSpPr>
        <p:sp>
          <p:nvSpPr>
            <p:cNvPr id="67" name="Oval 66"/>
            <p:cNvSpPr/>
            <p:nvPr/>
          </p:nvSpPr>
          <p:spPr>
            <a:xfrm>
              <a:off x="3491880" y="2548899"/>
              <a:ext cx="1944216" cy="73401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3653899" y="2732047"/>
              <a:ext cx="1620180" cy="41974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 smtClean="0">
                  <a:solidFill>
                    <a:schemeClr val="accent6">
                      <a:lumMod val="75000"/>
                    </a:schemeClr>
                  </a:solidFill>
                  <a:latin typeface="Yuanti SC" charset="-122"/>
                  <a:ea typeface="Yuanti SC" charset="-122"/>
                  <a:cs typeface="Yuanti SC" charset="-122"/>
                </a:rPr>
                <a:t>科学研究</a:t>
              </a:r>
              <a:endParaRPr lang="zh-CN" altLang="en-US" sz="1600" dirty="0">
                <a:solidFill>
                  <a:schemeClr val="accent6">
                    <a:lumMod val="75000"/>
                  </a:schemeClr>
                </a:solidFill>
                <a:latin typeface="Yuanti SC" charset="-122"/>
                <a:ea typeface="Yuanti SC" charset="-122"/>
                <a:cs typeface="Yuanti SC" charset="-122"/>
              </a:endParaRPr>
            </a:p>
          </p:txBody>
        </p:sp>
      </p:grpSp>
      <p:sp>
        <p:nvSpPr>
          <p:cNvPr id="69" name="Parallelogram 68"/>
          <p:cNvSpPr/>
          <p:nvPr/>
        </p:nvSpPr>
        <p:spPr>
          <a:xfrm>
            <a:off x="1437370" y="5718535"/>
            <a:ext cx="245606" cy="184666"/>
          </a:xfrm>
          <a:prstGeom prst="parallelogram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/>
          <p:cNvSpPr txBox="1"/>
          <p:nvPr/>
        </p:nvSpPr>
        <p:spPr>
          <a:xfrm>
            <a:off x="1682976" y="5606962"/>
            <a:ext cx="2240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rgbClr val="0000CC"/>
                </a:solidFill>
                <a:latin typeface="Yuanti SC" charset="-122"/>
                <a:ea typeface="Yuanti SC" charset="-122"/>
                <a:cs typeface="Yuanti SC" charset="-122"/>
              </a:rPr>
              <a:t>数据分析法建模</a:t>
            </a:r>
            <a:endParaRPr lang="zh-CN" altLang="en-US" sz="2000" dirty="0">
              <a:solidFill>
                <a:srgbClr val="0000CC"/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3943856" y="4718754"/>
            <a:ext cx="4637967" cy="14465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latin typeface="Kaiti SC" charset="-122"/>
                <a:ea typeface="Kaiti SC" charset="-122"/>
                <a:cs typeface="Kaiti SC" charset="-122"/>
              </a:rPr>
              <a:t>应用自然科学中已被证明的正确理论、原理和定律，对被研究系统的有关要素进行分析、演绎、归纳，从而建立系统的数学模型</a:t>
            </a:r>
          </a:p>
          <a:p>
            <a:endParaRPr lang="zh-CN" altLang="en-US" sz="700" b="1" dirty="0">
              <a:latin typeface="Kaiti SC" charset="-122"/>
              <a:ea typeface="Kaiti SC" charset="-122"/>
              <a:cs typeface="Kaiti SC" charset="-122"/>
            </a:endParaRPr>
          </a:p>
          <a:p>
            <a:r>
              <a:rPr lang="zh-CN" altLang="en-US" sz="2400" b="1" dirty="0" smtClean="0">
                <a:solidFill>
                  <a:srgbClr val="C00000"/>
                </a:solidFill>
                <a:latin typeface="Kaiti SC" charset="-122"/>
                <a:ea typeface="Kaiti SC" charset="-122"/>
                <a:cs typeface="Kaiti SC" charset="-122"/>
              </a:rPr>
              <a:t>案例：无创血氧饱和度检测</a:t>
            </a:r>
            <a:endParaRPr lang="zh-CN" altLang="en-US" sz="2400" b="1" dirty="0">
              <a:solidFill>
                <a:srgbClr val="C00000"/>
              </a:solidFill>
              <a:latin typeface="Kaiti SC" charset="-122"/>
              <a:ea typeface="Kaiti SC" charset="-122"/>
              <a:cs typeface="Kaiti SC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21449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/>
          <p:cNvCxnSpPr/>
          <p:nvPr/>
        </p:nvCxnSpPr>
        <p:spPr>
          <a:xfrm>
            <a:off x="1345103" y="915000"/>
            <a:ext cx="7309998" cy="1"/>
          </a:xfrm>
          <a:prstGeom prst="line">
            <a:avLst/>
          </a:prstGeom>
          <a:ln w="38100">
            <a:solidFill>
              <a:srgbClr val="196D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1094261" y="977702"/>
            <a:ext cx="7560840" cy="3026"/>
          </a:xfrm>
          <a:prstGeom prst="line">
            <a:avLst/>
          </a:prstGeom>
          <a:ln w="9525">
            <a:solidFill>
              <a:srgbClr val="196D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1403648" y="404664"/>
            <a:ext cx="516322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Yuanti SC" charset="-122"/>
                <a:ea typeface="Yuanti SC" charset="-122"/>
                <a:cs typeface="Yuanti SC" charset="-122"/>
              </a:rPr>
              <a:t>无创血氧饱和度检测</a:t>
            </a:r>
            <a:endParaRPr lang="zh-CN" altLang="en-US" sz="2400" dirty="0">
              <a:solidFill>
                <a:schemeClr val="tx2">
                  <a:lumMod val="75000"/>
                </a:schemeClr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  <p:pic>
        <p:nvPicPr>
          <p:cNvPr id="2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4" y="93295"/>
            <a:ext cx="1222442" cy="1068061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1085577" y="1357303"/>
            <a:ext cx="750555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2000" b="1" dirty="0" smtClean="0">
                <a:solidFill>
                  <a:schemeClr val="accent6">
                    <a:lumMod val="75000"/>
                  </a:schemeClr>
                </a:solidFill>
                <a:latin typeface="Kaiti SC" charset="-122"/>
                <a:ea typeface="Kaiti SC" charset="-122"/>
                <a:cs typeface="Kaiti SC" charset="-122"/>
              </a:rPr>
              <a:t>血氧饱和度：</a:t>
            </a:r>
            <a:r>
              <a:rPr lang="zh-CN" altLang="en-US" sz="2000" b="1" dirty="0">
                <a:solidFill>
                  <a:srgbClr val="01275F"/>
                </a:solidFill>
                <a:latin typeface="Kaiti SC" charset="-122"/>
                <a:ea typeface="Kaiti SC" charset="-122"/>
                <a:cs typeface="Kaiti SC" charset="-122"/>
              </a:rPr>
              <a:t>血液中血氧的浓度，它是被氧结合的氧</a:t>
            </a:r>
            <a:r>
              <a:rPr lang="zh-CN" altLang="en-US" sz="2000" b="1" dirty="0" smtClean="0">
                <a:solidFill>
                  <a:srgbClr val="01275F"/>
                </a:solidFill>
                <a:latin typeface="Kaiti SC" charset="-122"/>
                <a:ea typeface="Kaiti SC" charset="-122"/>
                <a:cs typeface="Kaiti SC" charset="-122"/>
              </a:rPr>
              <a:t>合血红蛋白（</a:t>
            </a:r>
            <a:r>
              <a:rPr lang="en-US" altLang="zh-CN" sz="2000" b="1" dirty="0" smtClean="0">
                <a:solidFill>
                  <a:srgbClr val="01275F"/>
                </a:solidFill>
                <a:latin typeface="Kaiti SC" charset="-122"/>
                <a:ea typeface="Kaiti SC" charset="-122"/>
                <a:cs typeface="Kaiti SC" charset="-122"/>
              </a:rPr>
              <a:t>HbO2</a:t>
            </a:r>
            <a:r>
              <a:rPr lang="zh-CN" altLang="en-US" sz="2000" b="1" dirty="0">
                <a:solidFill>
                  <a:srgbClr val="01275F"/>
                </a:solidFill>
                <a:latin typeface="Kaiti SC" charset="-122"/>
                <a:ea typeface="Kaiti SC" charset="-122"/>
                <a:cs typeface="Kaiti SC" charset="-122"/>
              </a:rPr>
              <a:t>）</a:t>
            </a:r>
            <a:r>
              <a:rPr lang="zh-CN" altLang="en-US" sz="2000" b="1" dirty="0" smtClean="0">
                <a:solidFill>
                  <a:srgbClr val="01275F"/>
                </a:solidFill>
                <a:latin typeface="Kaiti SC" charset="-122"/>
                <a:ea typeface="Kaiti SC" charset="-122"/>
                <a:cs typeface="Kaiti SC" charset="-122"/>
              </a:rPr>
              <a:t>的</a:t>
            </a:r>
            <a:r>
              <a:rPr lang="zh-CN" altLang="en-US" sz="2000" b="1" dirty="0">
                <a:solidFill>
                  <a:srgbClr val="01275F"/>
                </a:solidFill>
                <a:latin typeface="Kaiti SC" charset="-122"/>
                <a:ea typeface="Kaiti SC" charset="-122"/>
                <a:cs typeface="Kaiti SC" charset="-122"/>
              </a:rPr>
              <a:t>容量占全部</a:t>
            </a:r>
            <a:r>
              <a:rPr lang="zh-CN" altLang="en-US" sz="2000" b="1" dirty="0" smtClean="0">
                <a:solidFill>
                  <a:srgbClr val="01275F"/>
                </a:solidFill>
                <a:latin typeface="Kaiti SC" charset="-122"/>
                <a:ea typeface="Kaiti SC" charset="-122"/>
                <a:cs typeface="Kaiti SC" charset="-122"/>
              </a:rPr>
              <a:t>血红蛋白（</a:t>
            </a:r>
            <a:r>
              <a:rPr lang="en-US" altLang="zh-CN" sz="2000" b="1" dirty="0" err="1" smtClean="0">
                <a:solidFill>
                  <a:srgbClr val="01275F"/>
                </a:solidFill>
                <a:latin typeface="Kaiti SC" charset="-122"/>
                <a:ea typeface="Kaiti SC" charset="-122"/>
                <a:cs typeface="Kaiti SC" charset="-122"/>
              </a:rPr>
              <a:t>Hb</a:t>
            </a:r>
            <a:r>
              <a:rPr lang="zh-CN" altLang="en-US" sz="2000" b="1" dirty="0">
                <a:solidFill>
                  <a:srgbClr val="01275F"/>
                </a:solidFill>
                <a:latin typeface="Kaiti SC" charset="-122"/>
                <a:ea typeface="Kaiti SC" charset="-122"/>
                <a:cs typeface="Kaiti SC" charset="-122"/>
              </a:rPr>
              <a:t>）的容量的百分比</a:t>
            </a:r>
          </a:p>
        </p:txBody>
      </p:sp>
      <p:graphicFrame>
        <p:nvGraphicFramePr>
          <p:cNvPr id="28" name="Object 4"/>
          <p:cNvGraphicFramePr>
            <a:graphicFrameLocks noChangeAspect="1"/>
          </p:cNvGraphicFramePr>
          <p:nvPr>
            <p:extLst/>
          </p:nvPr>
        </p:nvGraphicFramePr>
        <p:xfrm>
          <a:off x="2915816" y="2075873"/>
          <a:ext cx="3495346" cy="8640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Equation" r:id="rId4" imgW="1854200" imgH="444500" progId="Equation.DSMT4">
                  <p:embed/>
                </p:oleObj>
              </mc:Choice>
              <mc:Fallback>
                <p:oleObj name="Equation" r:id="rId4" imgW="1854200" imgH="4445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5816" y="2075873"/>
                        <a:ext cx="3495346" cy="864096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08031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/>
          <p:cNvCxnSpPr/>
          <p:nvPr/>
        </p:nvCxnSpPr>
        <p:spPr>
          <a:xfrm>
            <a:off x="1345103" y="915000"/>
            <a:ext cx="7309998" cy="1"/>
          </a:xfrm>
          <a:prstGeom prst="line">
            <a:avLst/>
          </a:prstGeom>
          <a:ln w="38100">
            <a:solidFill>
              <a:srgbClr val="196D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1094261" y="977702"/>
            <a:ext cx="7560840" cy="3026"/>
          </a:xfrm>
          <a:prstGeom prst="line">
            <a:avLst/>
          </a:prstGeom>
          <a:ln w="9525">
            <a:solidFill>
              <a:srgbClr val="196D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1403648" y="404664"/>
            <a:ext cx="516322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Yuanti SC" charset="-122"/>
                <a:ea typeface="Yuanti SC" charset="-122"/>
                <a:cs typeface="Yuanti SC" charset="-122"/>
              </a:rPr>
              <a:t>无创血氧饱和度检测</a:t>
            </a:r>
            <a:endParaRPr lang="zh-CN" altLang="en-US" sz="2400" dirty="0">
              <a:solidFill>
                <a:schemeClr val="tx2">
                  <a:lumMod val="75000"/>
                </a:schemeClr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  <p:pic>
        <p:nvPicPr>
          <p:cNvPr id="2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4" y="93295"/>
            <a:ext cx="1222442" cy="1068061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1085577" y="1357303"/>
            <a:ext cx="750555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2000" b="1" dirty="0" smtClean="0">
                <a:solidFill>
                  <a:schemeClr val="accent6">
                    <a:lumMod val="75000"/>
                  </a:schemeClr>
                </a:solidFill>
                <a:latin typeface="Kaiti SC" charset="-122"/>
                <a:ea typeface="Kaiti SC" charset="-122"/>
                <a:cs typeface="Kaiti SC" charset="-122"/>
              </a:rPr>
              <a:t>血氧饱和度：</a:t>
            </a:r>
            <a:r>
              <a:rPr lang="zh-CN" altLang="en-US" sz="2000" b="1" dirty="0">
                <a:solidFill>
                  <a:srgbClr val="01275F"/>
                </a:solidFill>
                <a:latin typeface="Kaiti SC" charset="-122"/>
                <a:ea typeface="Kaiti SC" charset="-122"/>
                <a:cs typeface="Kaiti SC" charset="-122"/>
              </a:rPr>
              <a:t>血液中血氧的浓度，它是被氧结合的氧</a:t>
            </a:r>
            <a:r>
              <a:rPr lang="zh-CN" altLang="en-US" sz="2000" b="1" dirty="0" smtClean="0">
                <a:solidFill>
                  <a:srgbClr val="01275F"/>
                </a:solidFill>
                <a:latin typeface="Kaiti SC" charset="-122"/>
                <a:ea typeface="Kaiti SC" charset="-122"/>
                <a:cs typeface="Kaiti SC" charset="-122"/>
              </a:rPr>
              <a:t>合血红蛋白（</a:t>
            </a:r>
            <a:r>
              <a:rPr lang="en-US" altLang="zh-CN" sz="2000" b="1" dirty="0" smtClean="0">
                <a:solidFill>
                  <a:srgbClr val="01275F"/>
                </a:solidFill>
                <a:latin typeface="Kaiti SC" charset="-122"/>
                <a:ea typeface="Kaiti SC" charset="-122"/>
                <a:cs typeface="Kaiti SC" charset="-122"/>
              </a:rPr>
              <a:t>HbO2</a:t>
            </a:r>
            <a:r>
              <a:rPr lang="zh-CN" altLang="en-US" sz="2000" b="1" dirty="0">
                <a:solidFill>
                  <a:srgbClr val="01275F"/>
                </a:solidFill>
                <a:latin typeface="Kaiti SC" charset="-122"/>
                <a:ea typeface="Kaiti SC" charset="-122"/>
                <a:cs typeface="Kaiti SC" charset="-122"/>
              </a:rPr>
              <a:t>）</a:t>
            </a:r>
            <a:r>
              <a:rPr lang="zh-CN" altLang="en-US" sz="2000" b="1" dirty="0" smtClean="0">
                <a:solidFill>
                  <a:srgbClr val="01275F"/>
                </a:solidFill>
                <a:latin typeface="Kaiti SC" charset="-122"/>
                <a:ea typeface="Kaiti SC" charset="-122"/>
                <a:cs typeface="Kaiti SC" charset="-122"/>
              </a:rPr>
              <a:t>的</a:t>
            </a:r>
            <a:r>
              <a:rPr lang="zh-CN" altLang="en-US" sz="2000" b="1" dirty="0">
                <a:solidFill>
                  <a:srgbClr val="01275F"/>
                </a:solidFill>
                <a:latin typeface="Kaiti SC" charset="-122"/>
                <a:ea typeface="Kaiti SC" charset="-122"/>
                <a:cs typeface="Kaiti SC" charset="-122"/>
              </a:rPr>
              <a:t>容量占全部</a:t>
            </a:r>
            <a:r>
              <a:rPr lang="zh-CN" altLang="en-US" sz="2000" b="1" dirty="0" smtClean="0">
                <a:solidFill>
                  <a:srgbClr val="01275F"/>
                </a:solidFill>
                <a:latin typeface="Kaiti SC" charset="-122"/>
                <a:ea typeface="Kaiti SC" charset="-122"/>
                <a:cs typeface="Kaiti SC" charset="-122"/>
              </a:rPr>
              <a:t>血红蛋白（</a:t>
            </a:r>
            <a:r>
              <a:rPr lang="en-US" altLang="zh-CN" sz="2000" b="1" dirty="0" err="1" smtClean="0">
                <a:solidFill>
                  <a:srgbClr val="01275F"/>
                </a:solidFill>
                <a:latin typeface="Kaiti SC" charset="-122"/>
                <a:ea typeface="Kaiti SC" charset="-122"/>
                <a:cs typeface="Kaiti SC" charset="-122"/>
              </a:rPr>
              <a:t>Hb</a:t>
            </a:r>
            <a:r>
              <a:rPr lang="zh-CN" altLang="en-US" sz="2000" b="1" dirty="0">
                <a:solidFill>
                  <a:srgbClr val="01275F"/>
                </a:solidFill>
                <a:latin typeface="Kaiti SC" charset="-122"/>
                <a:ea typeface="Kaiti SC" charset="-122"/>
                <a:cs typeface="Kaiti SC" charset="-122"/>
              </a:rPr>
              <a:t>）的容量的百分比</a:t>
            </a:r>
          </a:p>
        </p:txBody>
      </p:sp>
      <p:graphicFrame>
        <p:nvGraphicFramePr>
          <p:cNvPr id="2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5285258"/>
              </p:ext>
            </p:extLst>
          </p:nvPr>
        </p:nvGraphicFramePr>
        <p:xfrm>
          <a:off x="2915816" y="2075873"/>
          <a:ext cx="3495346" cy="8640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" name="Equation" r:id="rId4" imgW="1854200" imgH="444500" progId="Equation.DSMT4">
                  <p:embed/>
                </p:oleObj>
              </mc:Choice>
              <mc:Fallback>
                <p:oleObj name="Equation" r:id="rId4" imgW="1854200" imgH="4445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5816" y="2075873"/>
                        <a:ext cx="3495346" cy="864096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Rectangle 28"/>
          <p:cNvSpPr/>
          <p:nvPr/>
        </p:nvSpPr>
        <p:spPr>
          <a:xfrm>
            <a:off x="1085577" y="3356992"/>
            <a:ext cx="750555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2000" b="1" dirty="0" smtClean="0">
                <a:solidFill>
                  <a:schemeClr val="accent6">
                    <a:lumMod val="75000"/>
                  </a:schemeClr>
                </a:solidFill>
                <a:latin typeface="Kaiti SC" charset="-122"/>
                <a:ea typeface="Kaiti SC" charset="-122"/>
                <a:cs typeface="Kaiti SC" charset="-122"/>
              </a:rPr>
              <a:t>血氧饱和度的无创测量</a:t>
            </a:r>
            <a:r>
              <a:rPr lang="zh-CN" altLang="en-US" sz="2000" b="1" dirty="0" smtClean="0">
                <a:solidFill>
                  <a:srgbClr val="01275F"/>
                </a:solidFill>
                <a:latin typeface="Kaiti SC" charset="-122"/>
                <a:ea typeface="Kaiti SC" charset="-122"/>
                <a:cs typeface="Kaiti SC" charset="-122"/>
              </a:rPr>
              <a:t>基于分光光度测定原理。</a:t>
            </a:r>
            <a:endParaRPr lang="zh-CN" altLang="en-US" sz="2000" b="1" dirty="0">
              <a:solidFill>
                <a:srgbClr val="01275F"/>
              </a:solidFill>
              <a:latin typeface="Kaiti SC" charset="-122"/>
              <a:ea typeface="Kaiti SC" charset="-122"/>
              <a:cs typeface="Kaiti SC" charset="-122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329946" y="5301208"/>
            <a:ext cx="2593982" cy="43204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n 2"/>
          <p:cNvSpPr/>
          <p:nvPr/>
        </p:nvSpPr>
        <p:spPr>
          <a:xfrm>
            <a:off x="2051720" y="5877272"/>
            <a:ext cx="360040" cy="360040"/>
          </a:xfrm>
          <a:prstGeom prst="su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nip Same Side Corner Rectangle 4"/>
          <p:cNvSpPr/>
          <p:nvPr/>
        </p:nvSpPr>
        <p:spPr>
          <a:xfrm>
            <a:off x="2015716" y="4968215"/>
            <a:ext cx="432048" cy="216024"/>
          </a:xfrm>
          <a:prstGeom prst="snip2Same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Up Arrow 6"/>
          <p:cNvSpPr/>
          <p:nvPr/>
        </p:nvSpPr>
        <p:spPr>
          <a:xfrm>
            <a:off x="2118870" y="5229200"/>
            <a:ext cx="225739" cy="576064"/>
          </a:xfrm>
          <a:prstGeom prst="upArrow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20072" y="4930796"/>
            <a:ext cx="3007808" cy="1306516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5255800" y="4437112"/>
            <a:ext cx="1210589" cy="4001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rgbClr val="C00000"/>
                </a:solidFill>
                <a:latin typeface="Kaiti SC" charset="-122"/>
                <a:ea typeface="Kaiti SC" charset="-122"/>
                <a:cs typeface="Kaiti SC" charset="-122"/>
              </a:rPr>
              <a:t>比尔定律</a:t>
            </a:r>
            <a:endParaRPr lang="en-US" sz="2000" dirty="0">
              <a:solidFill>
                <a:srgbClr val="C00000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24628" y="5877272"/>
            <a:ext cx="654748" cy="36124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53507" y="4871506"/>
            <a:ext cx="580026" cy="371217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03648" y="5343973"/>
            <a:ext cx="346517" cy="346517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054284" y="5242723"/>
            <a:ext cx="315886" cy="410652"/>
          </a:xfrm>
          <a:prstGeom prst="rect">
            <a:avLst/>
          </a:prstGeom>
        </p:spPr>
      </p:pic>
      <p:cxnSp>
        <p:nvCxnSpPr>
          <p:cNvPr id="21" name="Straight Arrow Connector 20"/>
          <p:cNvCxnSpPr/>
          <p:nvPr/>
        </p:nvCxnSpPr>
        <p:spPr>
          <a:xfrm>
            <a:off x="4011700" y="5322590"/>
            <a:ext cx="0" cy="367887"/>
          </a:xfrm>
          <a:prstGeom prst="straightConnector1">
            <a:avLst/>
          </a:prstGeom>
          <a:ln w="28575">
            <a:solidFill>
              <a:srgbClr val="01275F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1196167" y="4369737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latin typeface="Kaiti SC" charset="-122"/>
                <a:ea typeface="Kaiti SC" charset="-122"/>
                <a:cs typeface="Kaiti SC" charset="-122"/>
              </a:rPr>
              <a:t>吸收系数</a:t>
            </a:r>
            <a:endParaRPr lang="en-US" dirty="0">
              <a:latin typeface="Kaiti SC" charset="-122"/>
              <a:ea typeface="Kaiti SC" charset="-122"/>
              <a:cs typeface="Kaiti SC" charset="-122"/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283574" y="4402323"/>
            <a:ext cx="279524" cy="307476"/>
          </a:xfrm>
          <a:prstGeom prst="rect">
            <a:avLst/>
          </a:prstGeom>
        </p:spPr>
      </p:pic>
      <p:sp>
        <p:nvSpPr>
          <p:cNvPr id="46" name="Rectangle 45"/>
          <p:cNvSpPr/>
          <p:nvPr/>
        </p:nvSpPr>
        <p:spPr>
          <a:xfrm>
            <a:off x="4405299" y="5651956"/>
            <a:ext cx="8867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latin typeface="Kaiti SC" charset="-122"/>
                <a:ea typeface="Kaiti SC" charset="-122"/>
                <a:cs typeface="Kaiti SC" charset="-122"/>
              </a:rPr>
              <a:t>吸光度</a:t>
            </a:r>
            <a:endParaRPr lang="en-US" dirty="0">
              <a:latin typeface="Kaiti SC" charset="-122"/>
              <a:ea typeface="Kaiti SC" charset="-122"/>
              <a:cs typeface="Kaiti SC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12052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/>
          <p:cNvCxnSpPr/>
          <p:nvPr/>
        </p:nvCxnSpPr>
        <p:spPr>
          <a:xfrm>
            <a:off x="1345103" y="915000"/>
            <a:ext cx="7309998" cy="1"/>
          </a:xfrm>
          <a:prstGeom prst="line">
            <a:avLst/>
          </a:prstGeom>
          <a:ln w="38100">
            <a:solidFill>
              <a:srgbClr val="196D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1094261" y="977702"/>
            <a:ext cx="7560840" cy="3026"/>
          </a:xfrm>
          <a:prstGeom prst="line">
            <a:avLst/>
          </a:prstGeom>
          <a:ln w="9525">
            <a:solidFill>
              <a:srgbClr val="196D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1403648" y="404664"/>
            <a:ext cx="516322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Yuanti SC" charset="-122"/>
                <a:ea typeface="Yuanti SC" charset="-122"/>
                <a:cs typeface="Yuanti SC" charset="-122"/>
              </a:rPr>
              <a:t>无创血氧饱和度检测 </a:t>
            </a:r>
            <a:r>
              <a:rPr lang="en-US" altLang="zh-CN" sz="2400" dirty="0" smtClean="0">
                <a:solidFill>
                  <a:schemeClr val="tx2">
                    <a:lumMod val="75000"/>
                  </a:schemeClr>
                </a:solidFill>
                <a:latin typeface="Yuanti SC" charset="-122"/>
                <a:ea typeface="Yuanti SC" charset="-122"/>
                <a:cs typeface="Yuanti SC" charset="-122"/>
              </a:rPr>
              <a:t>-</a:t>
            </a: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Yuanti SC" charset="-122"/>
                <a:ea typeface="Yuanti SC" charset="-122"/>
                <a:cs typeface="Yuanti SC" charset="-122"/>
              </a:rPr>
              <a:t> 实验观察</a:t>
            </a:r>
            <a:endParaRPr lang="zh-CN" altLang="en-US" sz="2400" dirty="0">
              <a:solidFill>
                <a:schemeClr val="tx2">
                  <a:lumMod val="75000"/>
                </a:schemeClr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  <p:pic>
        <p:nvPicPr>
          <p:cNvPr id="2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93295"/>
            <a:ext cx="1222442" cy="1068061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596678" y="1365457"/>
            <a:ext cx="805842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2000" b="1" dirty="0" smtClean="0">
                <a:solidFill>
                  <a:schemeClr val="accent6">
                    <a:lumMod val="75000"/>
                  </a:schemeClr>
                </a:solidFill>
                <a:latin typeface="Kaiti SC" charset="-122"/>
                <a:ea typeface="Kaiti SC" charset="-122"/>
                <a:cs typeface="Kaiti SC" charset="-122"/>
              </a:rPr>
              <a:t>观察到的现象：</a:t>
            </a:r>
          </a:p>
          <a:p>
            <a:pPr algn="just"/>
            <a:r>
              <a:rPr lang="zh-CN" altLang="en-US" sz="2000" b="1" dirty="0" smtClean="0">
                <a:solidFill>
                  <a:schemeClr val="accent6">
                    <a:lumMod val="75000"/>
                  </a:schemeClr>
                </a:solidFill>
                <a:latin typeface="Kaiti SC" charset="-122"/>
                <a:ea typeface="Kaiti SC" charset="-122"/>
                <a:cs typeface="Kaiti SC" charset="-122"/>
              </a:rPr>
              <a:t>（</a:t>
            </a:r>
            <a:r>
              <a:rPr lang="en-US" altLang="zh-CN" sz="2000" b="1" dirty="0" smtClean="0">
                <a:solidFill>
                  <a:schemeClr val="accent6">
                    <a:lumMod val="75000"/>
                  </a:schemeClr>
                </a:solidFill>
                <a:latin typeface="Kaiti SC" charset="-122"/>
                <a:ea typeface="Kaiti SC" charset="-122"/>
                <a:cs typeface="Kaiti SC" charset="-122"/>
              </a:rPr>
              <a:t>1</a:t>
            </a:r>
            <a:r>
              <a:rPr lang="zh-CN" altLang="en-US" sz="2000" b="1" dirty="0">
                <a:solidFill>
                  <a:schemeClr val="accent6">
                    <a:lumMod val="75000"/>
                  </a:schemeClr>
                </a:solidFill>
                <a:latin typeface="Kaiti SC" charset="-122"/>
                <a:ea typeface="Kaiti SC" charset="-122"/>
                <a:cs typeface="Kaiti SC" charset="-122"/>
              </a:rPr>
              <a:t>）</a:t>
            </a:r>
            <a:r>
              <a:rPr lang="zh-CN" altLang="en-US" sz="2000" b="1" dirty="0">
                <a:solidFill>
                  <a:srgbClr val="01275F"/>
                </a:solidFill>
                <a:latin typeface="Kaiti SC" charset="-122"/>
                <a:ea typeface="Kaiti SC" charset="-122"/>
                <a:cs typeface="Kaiti SC" charset="-122"/>
              </a:rPr>
              <a:t>氧合血红蛋白与还原血红蛋白对于不同波长的光吸收率相差较大</a:t>
            </a:r>
            <a:endParaRPr lang="en-US" altLang="zh-CN" sz="2000" b="1" dirty="0">
              <a:solidFill>
                <a:srgbClr val="01275F"/>
              </a:solidFill>
              <a:latin typeface="Kaiti SC" charset="-122"/>
              <a:ea typeface="Kaiti SC" charset="-122"/>
              <a:cs typeface="Kaiti SC" charset="-122"/>
            </a:endParaRPr>
          </a:p>
          <a:p>
            <a:pPr algn="just"/>
            <a:endParaRPr lang="zh-CN" altLang="en-US" sz="2000" b="1" dirty="0">
              <a:solidFill>
                <a:srgbClr val="01275F"/>
              </a:solidFill>
              <a:latin typeface="Kaiti SC" charset="-122"/>
              <a:ea typeface="Kaiti SC" charset="-122"/>
              <a:cs typeface="Kaiti SC" charset="-122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57307" y="5444024"/>
            <a:ext cx="2593982" cy="43204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n 2"/>
          <p:cNvSpPr/>
          <p:nvPr/>
        </p:nvSpPr>
        <p:spPr>
          <a:xfrm>
            <a:off x="1179081" y="6020088"/>
            <a:ext cx="360040" cy="360040"/>
          </a:xfrm>
          <a:prstGeom prst="su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nip Same Side Corner Rectangle 4"/>
          <p:cNvSpPr/>
          <p:nvPr/>
        </p:nvSpPr>
        <p:spPr>
          <a:xfrm>
            <a:off x="1143077" y="5111031"/>
            <a:ext cx="432048" cy="216024"/>
          </a:xfrm>
          <a:prstGeom prst="snip2Same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Up Arrow 6"/>
          <p:cNvSpPr/>
          <p:nvPr/>
        </p:nvSpPr>
        <p:spPr>
          <a:xfrm>
            <a:off x="1246231" y="5372016"/>
            <a:ext cx="225739" cy="576064"/>
          </a:xfrm>
          <a:prstGeom prst="upArrow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1989" y="6020088"/>
            <a:ext cx="654748" cy="36124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0868" y="5014322"/>
            <a:ext cx="580026" cy="371217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1009" y="5486789"/>
            <a:ext cx="346517" cy="346517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81645" y="5385539"/>
            <a:ext cx="315886" cy="410652"/>
          </a:xfrm>
          <a:prstGeom prst="rect">
            <a:avLst/>
          </a:prstGeom>
        </p:spPr>
      </p:pic>
      <p:cxnSp>
        <p:nvCxnSpPr>
          <p:cNvPr id="21" name="Straight Arrow Connector 20"/>
          <p:cNvCxnSpPr/>
          <p:nvPr/>
        </p:nvCxnSpPr>
        <p:spPr>
          <a:xfrm>
            <a:off x="3139061" y="5465406"/>
            <a:ext cx="0" cy="367887"/>
          </a:xfrm>
          <a:prstGeom prst="straightConnector1">
            <a:avLst/>
          </a:prstGeom>
          <a:ln w="28575">
            <a:solidFill>
              <a:srgbClr val="01275F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323528" y="4512553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latin typeface="Kaiti SC" charset="-122"/>
                <a:ea typeface="Kaiti SC" charset="-122"/>
                <a:cs typeface="Kaiti SC" charset="-122"/>
              </a:rPr>
              <a:t>吸收系数</a:t>
            </a:r>
            <a:endParaRPr lang="en-US" dirty="0">
              <a:latin typeface="Kaiti SC" charset="-122"/>
              <a:ea typeface="Kaiti SC" charset="-122"/>
              <a:cs typeface="Kaiti SC" charset="-122"/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10935" y="4545139"/>
            <a:ext cx="279524" cy="307476"/>
          </a:xfrm>
          <a:prstGeom prst="rect">
            <a:avLst/>
          </a:prstGeom>
        </p:spPr>
      </p:pic>
      <p:pic>
        <p:nvPicPr>
          <p:cNvPr id="30" name="Picture 1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1231" y="2740965"/>
            <a:ext cx="5343872" cy="3639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4676936" y="3093797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  <a:latin typeface="Kaiti SC" charset="-122"/>
                <a:ea typeface="Kaiti SC" charset="-122"/>
                <a:cs typeface="Kaiti SC" charset="-122"/>
              </a:rPr>
              <a:t>红光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303167" y="3093797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rgbClr val="C00000"/>
                </a:solidFill>
                <a:latin typeface="Kaiti SC" charset="-122"/>
                <a:ea typeface="Kaiti SC" charset="-122"/>
                <a:cs typeface="Kaiti SC" charset="-122"/>
              </a:rPr>
              <a:t>红外光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7178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/>
          <p:cNvCxnSpPr/>
          <p:nvPr/>
        </p:nvCxnSpPr>
        <p:spPr>
          <a:xfrm>
            <a:off x="1345103" y="915000"/>
            <a:ext cx="7309998" cy="1"/>
          </a:xfrm>
          <a:prstGeom prst="line">
            <a:avLst/>
          </a:prstGeom>
          <a:ln w="38100">
            <a:solidFill>
              <a:srgbClr val="196D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1094261" y="977702"/>
            <a:ext cx="7560840" cy="3026"/>
          </a:xfrm>
          <a:prstGeom prst="line">
            <a:avLst/>
          </a:prstGeom>
          <a:ln w="9525">
            <a:solidFill>
              <a:srgbClr val="196D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1403648" y="404664"/>
            <a:ext cx="516322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Yuanti SC" charset="-122"/>
                <a:ea typeface="Yuanti SC" charset="-122"/>
                <a:cs typeface="Yuanti SC" charset="-122"/>
              </a:rPr>
              <a:t>无创血氧饱和度检测 </a:t>
            </a:r>
            <a:r>
              <a:rPr lang="en-US" altLang="zh-CN" sz="2400" dirty="0" smtClean="0">
                <a:solidFill>
                  <a:schemeClr val="tx2">
                    <a:lumMod val="75000"/>
                  </a:schemeClr>
                </a:solidFill>
                <a:latin typeface="Yuanti SC" charset="-122"/>
                <a:ea typeface="Yuanti SC" charset="-122"/>
                <a:cs typeface="Yuanti SC" charset="-122"/>
              </a:rPr>
              <a:t>-</a:t>
            </a: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Yuanti SC" charset="-122"/>
                <a:ea typeface="Yuanti SC" charset="-122"/>
                <a:cs typeface="Yuanti SC" charset="-122"/>
              </a:rPr>
              <a:t> 实验观察</a:t>
            </a:r>
            <a:endParaRPr lang="zh-CN" altLang="en-US" sz="2400" dirty="0">
              <a:solidFill>
                <a:schemeClr val="tx2">
                  <a:lumMod val="75000"/>
                </a:schemeClr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  <p:pic>
        <p:nvPicPr>
          <p:cNvPr id="2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93295"/>
            <a:ext cx="1222442" cy="1068061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596678" y="1365457"/>
            <a:ext cx="805842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2000" b="1" dirty="0" smtClean="0">
                <a:solidFill>
                  <a:schemeClr val="accent6">
                    <a:lumMod val="75000"/>
                  </a:schemeClr>
                </a:solidFill>
                <a:latin typeface="Kaiti SC" charset="-122"/>
                <a:ea typeface="Kaiti SC" charset="-122"/>
                <a:cs typeface="Kaiti SC" charset="-122"/>
              </a:rPr>
              <a:t>观察到的现象：</a:t>
            </a:r>
          </a:p>
          <a:p>
            <a:pPr>
              <a:defRPr/>
            </a:pPr>
            <a:r>
              <a:rPr lang="zh-CN" altLang="en-US" sz="2000" b="1" dirty="0" smtClean="0">
                <a:solidFill>
                  <a:schemeClr val="accent6">
                    <a:lumMod val="75000"/>
                  </a:schemeClr>
                </a:solidFill>
                <a:latin typeface="Kaiti SC" charset="-122"/>
                <a:ea typeface="Kaiti SC" charset="-122"/>
                <a:cs typeface="Kaiti SC" charset="-122"/>
              </a:rPr>
              <a:t>（</a:t>
            </a:r>
            <a:r>
              <a:rPr lang="en-US" altLang="zh-CN" sz="2000" b="1" dirty="0" smtClean="0">
                <a:solidFill>
                  <a:schemeClr val="accent6">
                    <a:lumMod val="75000"/>
                  </a:schemeClr>
                </a:solidFill>
                <a:latin typeface="Kaiti SC" charset="-122"/>
                <a:ea typeface="Kaiti SC" charset="-122"/>
                <a:cs typeface="Kaiti SC" charset="-122"/>
              </a:rPr>
              <a:t>2</a:t>
            </a:r>
            <a:r>
              <a:rPr lang="zh-CN" altLang="en-US" sz="2000" b="1" dirty="0" smtClean="0">
                <a:solidFill>
                  <a:schemeClr val="accent6">
                    <a:lumMod val="75000"/>
                  </a:schemeClr>
                </a:solidFill>
                <a:latin typeface="Kaiti SC" charset="-122"/>
                <a:ea typeface="Kaiti SC" charset="-122"/>
                <a:cs typeface="Kaiti SC" charset="-122"/>
              </a:rPr>
              <a:t>）</a:t>
            </a:r>
            <a:r>
              <a:rPr lang="zh-CN" altLang="en-US" sz="2000" b="1" dirty="0">
                <a:solidFill>
                  <a:srgbClr val="01275F"/>
                </a:solidFill>
                <a:latin typeface="Kaiti SC" charset="-122"/>
                <a:ea typeface="Kaiti SC" charset="-122"/>
                <a:cs typeface="Kaiti SC" charset="-122"/>
              </a:rPr>
              <a:t>光电接受后输出的光电流信号中包括交流成分和直流成分</a:t>
            </a:r>
          </a:p>
          <a:p>
            <a:pPr algn="just"/>
            <a:endParaRPr lang="zh-CN" altLang="en-US" sz="2000" b="1" dirty="0">
              <a:solidFill>
                <a:srgbClr val="01275F"/>
              </a:solidFill>
              <a:latin typeface="Kaiti SC" charset="-122"/>
              <a:ea typeface="Kaiti SC" charset="-122"/>
              <a:cs typeface="Kaiti SC" charset="-122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57307" y="5444024"/>
            <a:ext cx="2593982" cy="43204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n 2"/>
          <p:cNvSpPr/>
          <p:nvPr/>
        </p:nvSpPr>
        <p:spPr>
          <a:xfrm>
            <a:off x="1179081" y="6020088"/>
            <a:ext cx="360040" cy="360040"/>
          </a:xfrm>
          <a:prstGeom prst="su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nip Same Side Corner Rectangle 4"/>
          <p:cNvSpPr/>
          <p:nvPr/>
        </p:nvSpPr>
        <p:spPr>
          <a:xfrm>
            <a:off x="1143077" y="5111031"/>
            <a:ext cx="432048" cy="216024"/>
          </a:xfrm>
          <a:prstGeom prst="snip2Same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Up Arrow 6"/>
          <p:cNvSpPr/>
          <p:nvPr/>
        </p:nvSpPr>
        <p:spPr>
          <a:xfrm>
            <a:off x="1246231" y="5372016"/>
            <a:ext cx="225739" cy="576064"/>
          </a:xfrm>
          <a:prstGeom prst="upArrow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1989" y="6020088"/>
            <a:ext cx="654748" cy="36124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0868" y="5014322"/>
            <a:ext cx="580026" cy="371217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1009" y="5486789"/>
            <a:ext cx="346517" cy="346517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81645" y="5385539"/>
            <a:ext cx="315886" cy="410652"/>
          </a:xfrm>
          <a:prstGeom prst="rect">
            <a:avLst/>
          </a:prstGeom>
        </p:spPr>
      </p:pic>
      <p:cxnSp>
        <p:nvCxnSpPr>
          <p:cNvPr id="21" name="Straight Arrow Connector 20"/>
          <p:cNvCxnSpPr/>
          <p:nvPr/>
        </p:nvCxnSpPr>
        <p:spPr>
          <a:xfrm>
            <a:off x="3139061" y="5465406"/>
            <a:ext cx="0" cy="367887"/>
          </a:xfrm>
          <a:prstGeom prst="straightConnector1">
            <a:avLst/>
          </a:prstGeom>
          <a:ln w="28575">
            <a:solidFill>
              <a:srgbClr val="01275F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323528" y="4512553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latin typeface="Kaiti SC" charset="-122"/>
                <a:ea typeface="Kaiti SC" charset="-122"/>
                <a:cs typeface="Kaiti SC" charset="-122"/>
              </a:rPr>
              <a:t>吸收系数</a:t>
            </a:r>
            <a:endParaRPr lang="en-US" dirty="0">
              <a:latin typeface="Kaiti SC" charset="-122"/>
              <a:ea typeface="Kaiti SC" charset="-122"/>
              <a:cs typeface="Kaiti SC" charset="-122"/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10935" y="4545139"/>
            <a:ext cx="279524" cy="307476"/>
          </a:xfrm>
          <a:prstGeom prst="rect">
            <a:avLst/>
          </a:prstGeom>
        </p:spPr>
      </p:pic>
      <p:pic>
        <p:nvPicPr>
          <p:cNvPr id="27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6015" y="2276872"/>
            <a:ext cx="5499461" cy="4344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9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788024" y="2876944"/>
            <a:ext cx="961054" cy="41559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10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431298" y="2315075"/>
            <a:ext cx="935080" cy="415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734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/>
          <p:cNvCxnSpPr/>
          <p:nvPr/>
        </p:nvCxnSpPr>
        <p:spPr>
          <a:xfrm>
            <a:off x="1345103" y="915000"/>
            <a:ext cx="7309998" cy="1"/>
          </a:xfrm>
          <a:prstGeom prst="line">
            <a:avLst/>
          </a:prstGeom>
          <a:ln w="38100">
            <a:solidFill>
              <a:srgbClr val="196D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1094261" y="977702"/>
            <a:ext cx="7560840" cy="3026"/>
          </a:xfrm>
          <a:prstGeom prst="line">
            <a:avLst/>
          </a:prstGeom>
          <a:ln w="9525">
            <a:solidFill>
              <a:srgbClr val="196D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1403648" y="404664"/>
            <a:ext cx="516322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Yuanti SC" charset="-122"/>
                <a:ea typeface="Yuanti SC" charset="-122"/>
                <a:cs typeface="Yuanti SC" charset="-122"/>
              </a:rPr>
              <a:t>无创血氧饱和度检测 </a:t>
            </a:r>
            <a:r>
              <a:rPr lang="en-US" altLang="zh-CN" sz="2400" dirty="0" smtClean="0">
                <a:solidFill>
                  <a:schemeClr val="tx2">
                    <a:lumMod val="75000"/>
                  </a:schemeClr>
                </a:solidFill>
                <a:latin typeface="Yuanti SC" charset="-122"/>
                <a:ea typeface="Yuanti SC" charset="-122"/>
                <a:cs typeface="Yuanti SC" charset="-122"/>
              </a:rPr>
              <a:t>-</a:t>
            </a: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Yuanti SC" charset="-122"/>
                <a:ea typeface="Yuanti SC" charset="-122"/>
                <a:cs typeface="Yuanti SC" charset="-122"/>
              </a:rPr>
              <a:t> 理论分析</a:t>
            </a:r>
            <a:endParaRPr lang="zh-CN" altLang="en-US" sz="2400" dirty="0">
              <a:solidFill>
                <a:schemeClr val="tx2">
                  <a:lumMod val="75000"/>
                </a:schemeClr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  <p:pic>
        <p:nvPicPr>
          <p:cNvPr id="2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93295"/>
            <a:ext cx="1222442" cy="1068061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596678" y="1365457"/>
            <a:ext cx="805842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2000" b="1" dirty="0" smtClean="0">
                <a:solidFill>
                  <a:schemeClr val="accent6">
                    <a:lumMod val="75000"/>
                  </a:schemeClr>
                </a:solidFill>
                <a:latin typeface="Kaiti SC" charset="-122"/>
                <a:ea typeface="Kaiti SC" charset="-122"/>
                <a:cs typeface="Kaiti SC" charset="-122"/>
              </a:rPr>
              <a:t>双波长的比尔定律：</a:t>
            </a:r>
          </a:p>
        </p:txBody>
      </p:sp>
      <p:sp>
        <p:nvSpPr>
          <p:cNvPr id="2" name="Rectangle 1"/>
          <p:cNvSpPr/>
          <p:nvPr/>
        </p:nvSpPr>
        <p:spPr>
          <a:xfrm>
            <a:off x="457307" y="5444024"/>
            <a:ext cx="2593982" cy="43204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n 2"/>
          <p:cNvSpPr/>
          <p:nvPr/>
        </p:nvSpPr>
        <p:spPr>
          <a:xfrm>
            <a:off x="1179081" y="6020088"/>
            <a:ext cx="360040" cy="360040"/>
          </a:xfrm>
          <a:prstGeom prst="su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nip Same Side Corner Rectangle 4"/>
          <p:cNvSpPr/>
          <p:nvPr/>
        </p:nvSpPr>
        <p:spPr>
          <a:xfrm>
            <a:off x="1143077" y="5111031"/>
            <a:ext cx="432048" cy="216024"/>
          </a:xfrm>
          <a:prstGeom prst="snip2Same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Up Arrow 6"/>
          <p:cNvSpPr/>
          <p:nvPr/>
        </p:nvSpPr>
        <p:spPr>
          <a:xfrm>
            <a:off x="1246231" y="5372016"/>
            <a:ext cx="225739" cy="576064"/>
          </a:xfrm>
          <a:prstGeom prst="upArrow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1989" y="6020088"/>
            <a:ext cx="654748" cy="36124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0868" y="5014322"/>
            <a:ext cx="580026" cy="371217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1009" y="5486789"/>
            <a:ext cx="346517" cy="346517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81645" y="5385539"/>
            <a:ext cx="315886" cy="410652"/>
          </a:xfrm>
          <a:prstGeom prst="rect">
            <a:avLst/>
          </a:prstGeom>
        </p:spPr>
      </p:pic>
      <p:cxnSp>
        <p:nvCxnSpPr>
          <p:cNvPr id="21" name="Straight Arrow Connector 20"/>
          <p:cNvCxnSpPr/>
          <p:nvPr/>
        </p:nvCxnSpPr>
        <p:spPr>
          <a:xfrm>
            <a:off x="3139061" y="5465406"/>
            <a:ext cx="0" cy="367887"/>
          </a:xfrm>
          <a:prstGeom prst="straightConnector1">
            <a:avLst/>
          </a:prstGeom>
          <a:ln w="28575">
            <a:solidFill>
              <a:srgbClr val="01275F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323528" y="4512553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latin typeface="Kaiti SC" charset="-122"/>
                <a:ea typeface="Kaiti SC" charset="-122"/>
                <a:cs typeface="Kaiti SC" charset="-122"/>
              </a:rPr>
              <a:t>吸收系数</a:t>
            </a:r>
            <a:endParaRPr lang="en-US" dirty="0">
              <a:latin typeface="Kaiti SC" charset="-122"/>
              <a:ea typeface="Kaiti SC" charset="-122"/>
              <a:cs typeface="Kaiti SC" charset="-122"/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10935" y="4545139"/>
            <a:ext cx="279524" cy="30747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97531" y="1258399"/>
            <a:ext cx="4256748" cy="1685146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>
            <a:off x="596678" y="1857331"/>
            <a:ext cx="2236510" cy="4001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rgbClr val="C00000"/>
                </a:solidFill>
                <a:latin typeface="Kaiti SC" charset="-122"/>
                <a:ea typeface="Kaiti SC" charset="-122"/>
                <a:cs typeface="Kaiti SC" charset="-122"/>
              </a:rPr>
              <a:t>选择</a:t>
            </a:r>
            <a:r>
              <a:rPr lang="zh-CN" altLang="en-US" sz="2000" b="1" dirty="0" smtClean="0">
                <a:solidFill>
                  <a:srgbClr val="FF0000"/>
                </a:solidFill>
                <a:latin typeface="Kaiti SC" charset="-122"/>
                <a:ea typeface="Kaiti SC" charset="-122"/>
                <a:cs typeface="Kaiti SC" charset="-122"/>
              </a:rPr>
              <a:t>红光</a:t>
            </a:r>
            <a:r>
              <a:rPr lang="zh-CN" altLang="en-US" sz="2000" b="1" dirty="0" smtClean="0">
                <a:solidFill>
                  <a:srgbClr val="C00000"/>
                </a:solidFill>
                <a:latin typeface="Kaiti SC" charset="-122"/>
                <a:ea typeface="Kaiti SC" charset="-122"/>
                <a:cs typeface="Kaiti SC" charset="-122"/>
              </a:rPr>
              <a:t>与红外光</a:t>
            </a:r>
            <a:endParaRPr lang="en-US" sz="2000" dirty="0">
              <a:solidFill>
                <a:srgbClr val="C00000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52555" y="2430474"/>
            <a:ext cx="1380633" cy="368169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837053" y="2421382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Kaiti SC" charset="-122"/>
                <a:ea typeface="Kaiti SC" charset="-122"/>
                <a:cs typeface="Kaiti SC" charset="-122"/>
              </a:rPr>
              <a:t>红光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406956" y="2903726"/>
            <a:ext cx="1504938" cy="394738"/>
          </a:xfrm>
          <a:prstGeom prst="rect">
            <a:avLst/>
          </a:prstGeom>
        </p:spPr>
      </p:pic>
      <p:sp>
        <p:nvSpPr>
          <p:cNvPr id="30" name="Rectangle 29"/>
          <p:cNvSpPr/>
          <p:nvPr/>
        </p:nvSpPr>
        <p:spPr>
          <a:xfrm>
            <a:off x="606221" y="2875950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rgbClr val="C00000"/>
                </a:solidFill>
                <a:latin typeface="Kaiti SC" charset="-122"/>
                <a:ea typeface="Kaiti SC" charset="-122"/>
                <a:cs typeface="Kaiti SC" charset="-122"/>
              </a:rPr>
              <a:t>红外光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5449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19980</TotalTime>
  <Words>578</Words>
  <Application>Microsoft Macintosh PowerPoint</Application>
  <PresentationFormat>On-screen Show (4:3)</PresentationFormat>
  <Paragraphs>98</Paragraphs>
  <Slides>16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Kaiti SC</vt:lpstr>
      <vt:lpstr>Microsoft JhengHei Light</vt:lpstr>
      <vt:lpstr>STFangsong</vt:lpstr>
      <vt:lpstr>Yuanti SC</vt:lpstr>
      <vt:lpstr>宋体</vt:lpstr>
      <vt:lpstr>Arial</vt:lpstr>
      <vt:lpstr>Calibri</vt:lpstr>
      <vt:lpstr>Office 主题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</dc:creator>
  <cp:keywords>hongzhi you</cp:keywords>
  <cp:lastModifiedBy>hongzhi you</cp:lastModifiedBy>
  <cp:revision>610</cp:revision>
  <cp:lastPrinted>2015-12-29T05:21:52Z</cp:lastPrinted>
  <dcterms:created xsi:type="dcterms:W3CDTF">2013-12-31T14:38:41Z</dcterms:created>
  <dcterms:modified xsi:type="dcterms:W3CDTF">2017-04-11T08:43:29Z</dcterms:modified>
</cp:coreProperties>
</file>