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0" r:id="rId5"/>
    <p:sldId id="261" r:id="rId6"/>
    <p:sldId id="267" r:id="rId7"/>
    <p:sldId id="263" r:id="rId8"/>
    <p:sldId id="268"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9F50B-A54B-4508-8803-CAEFE5A2D62D}" v="4442" dt="2019-04-30T15:48:46.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4/29/2019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4/29/2019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4/29/2019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0DD6-A78C-4554-84C4-B9E9E0AE9941}"/>
              </a:ext>
            </a:extLst>
          </p:cNvPr>
          <p:cNvSpPr>
            <a:spLocks noGrp="1"/>
          </p:cNvSpPr>
          <p:nvPr>
            <p:ph type="ctrTitle"/>
          </p:nvPr>
        </p:nvSpPr>
        <p:spPr/>
        <p:txBody>
          <a:bodyPr/>
          <a:lstStyle/>
          <a:p>
            <a:r>
              <a:rPr lang="en-US" dirty="0"/>
              <a:t>Global reach, or out of reach?</a:t>
            </a:r>
          </a:p>
        </p:txBody>
      </p:sp>
      <p:sp>
        <p:nvSpPr>
          <p:cNvPr id="3" name="Subtitle 2">
            <a:extLst>
              <a:ext uri="{FF2B5EF4-FFF2-40B4-BE49-F238E27FC236}">
                <a16:creationId xmlns:a16="http://schemas.microsoft.com/office/drawing/2014/main" id="{C8D59A5F-DD5C-4ABA-A423-063DB128D801}"/>
              </a:ext>
            </a:extLst>
          </p:cNvPr>
          <p:cNvSpPr>
            <a:spLocks noGrp="1"/>
          </p:cNvSpPr>
          <p:nvPr>
            <p:ph type="subTitle" idx="1"/>
          </p:nvPr>
        </p:nvSpPr>
        <p:spPr/>
        <p:txBody>
          <a:bodyPr/>
          <a:lstStyle/>
          <a:p>
            <a:r>
              <a:rPr lang="en-US" dirty="0"/>
              <a:t>Exploring the relationship between a hegemon’s naval capabilities and state conflict behavior. </a:t>
            </a:r>
          </a:p>
        </p:txBody>
      </p:sp>
    </p:spTree>
    <p:extLst>
      <p:ext uri="{BB962C8B-B14F-4D97-AF65-F5344CB8AC3E}">
        <p14:creationId xmlns:p14="http://schemas.microsoft.com/office/powerpoint/2010/main" val="184719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Potential for the future</a:t>
            </a:r>
          </a:p>
        </p:txBody>
      </p:sp>
      <p:sp>
        <p:nvSpPr>
          <p:cNvPr id="3" name="Content Placeholder 2">
            <a:extLst>
              <a:ext uri="{FF2B5EF4-FFF2-40B4-BE49-F238E27FC236}">
                <a16:creationId xmlns:a16="http://schemas.microsoft.com/office/drawing/2014/main" id="{71A8345A-ED03-46EB-A08D-3156035AE61A}"/>
              </a:ext>
            </a:extLst>
          </p:cNvPr>
          <p:cNvSpPr>
            <a:spLocks noGrp="1"/>
          </p:cNvSpPr>
          <p:nvPr>
            <p:ph idx="1"/>
          </p:nvPr>
        </p:nvSpPr>
        <p:spPr>
          <a:xfrm>
            <a:off x="0" y="2553694"/>
            <a:ext cx="12192000" cy="3101983"/>
          </a:xfrm>
        </p:spPr>
        <p:txBody>
          <a:bodyPr/>
          <a:lstStyle/>
          <a:p>
            <a:r>
              <a:rPr lang="en-US" sz="3600" dirty="0"/>
              <a:t>Looking beyond US hegemony historically </a:t>
            </a:r>
          </a:p>
          <a:p>
            <a:pPr lvl="1"/>
            <a:r>
              <a:rPr lang="en-US" sz="3200" dirty="0"/>
              <a:t>Britain, Spain, United Provinces </a:t>
            </a:r>
          </a:p>
          <a:p>
            <a:r>
              <a:rPr lang="en-US" sz="3600" dirty="0"/>
              <a:t>Continually evolving measures for state/naval capability</a:t>
            </a:r>
          </a:p>
          <a:p>
            <a:pPr lvl="1"/>
            <a:r>
              <a:rPr lang="en-US" sz="3200" dirty="0"/>
              <a:t>New data and new techniques </a:t>
            </a:r>
          </a:p>
          <a:p>
            <a:endParaRPr lang="en-US" dirty="0"/>
          </a:p>
        </p:txBody>
      </p:sp>
    </p:spTree>
    <p:extLst>
      <p:ext uri="{BB962C8B-B14F-4D97-AF65-F5344CB8AC3E}">
        <p14:creationId xmlns:p14="http://schemas.microsoft.com/office/powerpoint/2010/main" val="78489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Research question</a:t>
            </a:r>
          </a:p>
        </p:txBody>
      </p:sp>
      <p:sp>
        <p:nvSpPr>
          <p:cNvPr id="3" name="Content Placeholder 2">
            <a:extLst>
              <a:ext uri="{FF2B5EF4-FFF2-40B4-BE49-F238E27FC236}">
                <a16:creationId xmlns:a16="http://schemas.microsoft.com/office/drawing/2014/main" id="{71A8345A-ED03-46EB-A08D-3156035AE61A}"/>
              </a:ext>
            </a:extLst>
          </p:cNvPr>
          <p:cNvSpPr>
            <a:spLocks noGrp="1"/>
          </p:cNvSpPr>
          <p:nvPr>
            <p:ph idx="1"/>
          </p:nvPr>
        </p:nvSpPr>
        <p:spPr>
          <a:xfrm>
            <a:off x="0" y="1202834"/>
            <a:ext cx="12192000" cy="5655166"/>
          </a:xfrm>
        </p:spPr>
        <p:txBody>
          <a:bodyPr/>
          <a:lstStyle/>
          <a:p>
            <a:endParaRPr lang="en-US" dirty="0"/>
          </a:p>
          <a:p>
            <a:endParaRPr lang="en-US" dirty="0"/>
          </a:p>
          <a:p>
            <a:endParaRPr lang="en-US" dirty="0"/>
          </a:p>
          <a:p>
            <a:r>
              <a:rPr lang="en-US" sz="3200" dirty="0"/>
              <a:t>Does the naval capability of the hegemon impact the conflict behavior of other states in the international system. </a:t>
            </a:r>
          </a:p>
          <a:p>
            <a:endParaRPr lang="en-US" sz="3200" dirty="0"/>
          </a:p>
          <a:p>
            <a:r>
              <a:rPr lang="en-US" sz="2400" dirty="0"/>
              <a:t>Background</a:t>
            </a:r>
          </a:p>
          <a:p>
            <a:pPr lvl="1"/>
            <a:r>
              <a:rPr lang="en-US" sz="1800" dirty="0"/>
              <a:t>Modelski (1978): Cycles of hegemony through naval power</a:t>
            </a:r>
          </a:p>
          <a:p>
            <a:pPr lvl="1"/>
            <a:r>
              <a:rPr lang="en-US" sz="1800" dirty="0"/>
              <a:t>Mearsheimer (2003): No hegemony, naval power does not matter</a:t>
            </a:r>
          </a:p>
          <a:p>
            <a:pPr lvl="1"/>
            <a:r>
              <a:rPr lang="en-US" sz="1800" dirty="0" err="1"/>
              <a:t>Crisher</a:t>
            </a:r>
            <a:r>
              <a:rPr lang="en-US" sz="1800" dirty="0"/>
              <a:t> (2017): Increases in naval power results in higher likelihood of militarized dispute</a:t>
            </a:r>
          </a:p>
          <a:p>
            <a:pPr lvl="1"/>
            <a:endParaRPr lang="en-US" sz="1800" dirty="0"/>
          </a:p>
          <a:p>
            <a:pPr lvl="1"/>
            <a:endParaRPr lang="en-US" sz="1400" dirty="0"/>
          </a:p>
        </p:txBody>
      </p:sp>
    </p:spTree>
    <p:extLst>
      <p:ext uri="{BB962C8B-B14F-4D97-AF65-F5344CB8AC3E}">
        <p14:creationId xmlns:p14="http://schemas.microsoft.com/office/powerpoint/2010/main" val="239861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Gap</a:t>
            </a:r>
          </a:p>
        </p:txBody>
      </p:sp>
      <p:sp>
        <p:nvSpPr>
          <p:cNvPr id="3" name="Content Placeholder 2">
            <a:extLst>
              <a:ext uri="{FF2B5EF4-FFF2-40B4-BE49-F238E27FC236}">
                <a16:creationId xmlns:a16="http://schemas.microsoft.com/office/drawing/2014/main" id="{71A8345A-ED03-46EB-A08D-3156035AE61A}"/>
              </a:ext>
            </a:extLst>
          </p:cNvPr>
          <p:cNvSpPr>
            <a:spLocks noGrp="1"/>
          </p:cNvSpPr>
          <p:nvPr>
            <p:ph idx="1"/>
          </p:nvPr>
        </p:nvSpPr>
        <p:spPr>
          <a:xfrm>
            <a:off x="0" y="1188720"/>
            <a:ext cx="12192000" cy="5669280"/>
          </a:xfrm>
        </p:spPr>
        <p:txBody>
          <a:bodyPr/>
          <a:lstStyle/>
          <a:p>
            <a:pPr marL="0" indent="0">
              <a:buNone/>
            </a:pPr>
            <a:endParaRPr lang="en-US" dirty="0"/>
          </a:p>
          <a:p>
            <a:endParaRPr lang="en-US" dirty="0"/>
          </a:p>
          <a:p>
            <a:r>
              <a:rPr lang="en-US" sz="3600" dirty="0"/>
              <a:t>Does the naval capability of the hegemon affect the likelihood of conflicts in which it is not an initial party? </a:t>
            </a:r>
          </a:p>
          <a:p>
            <a:endParaRPr lang="en-US" sz="3600" dirty="0"/>
          </a:p>
          <a:p>
            <a:r>
              <a:rPr lang="en-US" sz="3600" dirty="0"/>
              <a:t>The issue of naval capabilities.</a:t>
            </a:r>
          </a:p>
          <a:p>
            <a:pPr lvl="1"/>
            <a:r>
              <a:rPr lang="en-US" sz="3400" dirty="0"/>
              <a:t>Operationalization</a:t>
            </a:r>
          </a:p>
          <a:p>
            <a:pPr lvl="1"/>
            <a:r>
              <a:rPr lang="en-US" sz="3400" dirty="0"/>
              <a:t>Endogeneity </a:t>
            </a:r>
          </a:p>
        </p:txBody>
      </p:sp>
    </p:spTree>
    <p:extLst>
      <p:ext uri="{BB962C8B-B14F-4D97-AF65-F5344CB8AC3E}">
        <p14:creationId xmlns:p14="http://schemas.microsoft.com/office/powerpoint/2010/main" val="236930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Theory</a:t>
            </a:r>
          </a:p>
        </p:txBody>
      </p:sp>
      <p:sp>
        <p:nvSpPr>
          <p:cNvPr id="3" name="Content Placeholder 2">
            <a:extLst>
              <a:ext uri="{FF2B5EF4-FFF2-40B4-BE49-F238E27FC236}">
                <a16:creationId xmlns:a16="http://schemas.microsoft.com/office/drawing/2014/main" id="{71A8345A-ED03-46EB-A08D-3156035AE61A}"/>
              </a:ext>
            </a:extLst>
          </p:cNvPr>
          <p:cNvSpPr>
            <a:spLocks noGrp="1"/>
          </p:cNvSpPr>
          <p:nvPr>
            <p:ph idx="1"/>
          </p:nvPr>
        </p:nvSpPr>
        <p:spPr>
          <a:xfrm>
            <a:off x="0" y="1188720"/>
            <a:ext cx="12192000" cy="5543384"/>
          </a:xfrm>
        </p:spPr>
        <p:txBody>
          <a:bodyPr>
            <a:normAutofit/>
          </a:bodyPr>
          <a:lstStyle/>
          <a:p>
            <a:r>
              <a:rPr lang="en-US" sz="2600" dirty="0"/>
              <a:t>States will take into consideration the ability of a hegemon to project power through naval capability and adjust their foreign policy behavior to avoid potential punishment by the hegemon. Specifically, states will engage in fewer conflicts when the hegemon’s ability to project power increases. </a:t>
            </a:r>
          </a:p>
          <a:p>
            <a:endParaRPr lang="en-US" dirty="0"/>
          </a:p>
          <a:p>
            <a:endParaRPr lang="en-US" dirty="0"/>
          </a:p>
          <a:p>
            <a:r>
              <a:rPr lang="en-US" sz="2800" dirty="0"/>
              <a:t>H1) Increased naval capability of the hegemon will decrease the likelihood of a militarized interstate dispute.</a:t>
            </a:r>
          </a:p>
          <a:p>
            <a:endParaRPr lang="en-US" sz="2800" dirty="0"/>
          </a:p>
          <a:p>
            <a:r>
              <a:rPr lang="en-US" sz="2800" dirty="0"/>
              <a:t>H2) Increased naval capability of the hegemon will decrease the likelihood of a militarized dispute involving some form of the use of force.</a:t>
            </a:r>
          </a:p>
          <a:p>
            <a:endParaRPr lang="en-US" dirty="0"/>
          </a:p>
        </p:txBody>
      </p:sp>
    </p:spTree>
    <p:extLst>
      <p:ext uri="{BB962C8B-B14F-4D97-AF65-F5344CB8AC3E}">
        <p14:creationId xmlns:p14="http://schemas.microsoft.com/office/powerpoint/2010/main" val="419968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Methods</a:t>
            </a:r>
          </a:p>
        </p:txBody>
      </p:sp>
      <p:sp>
        <p:nvSpPr>
          <p:cNvPr id="3" name="Content Placeholder 2">
            <a:extLst>
              <a:ext uri="{FF2B5EF4-FFF2-40B4-BE49-F238E27FC236}">
                <a16:creationId xmlns:a16="http://schemas.microsoft.com/office/drawing/2014/main" id="{71A8345A-ED03-46EB-A08D-3156035AE61A}"/>
              </a:ext>
            </a:extLst>
          </p:cNvPr>
          <p:cNvSpPr>
            <a:spLocks noGrp="1"/>
          </p:cNvSpPr>
          <p:nvPr>
            <p:ph idx="1"/>
          </p:nvPr>
        </p:nvSpPr>
        <p:spPr>
          <a:xfrm>
            <a:off x="1762539" y="1868557"/>
            <a:ext cx="8786192" cy="4253948"/>
          </a:xfrm>
        </p:spPr>
        <p:txBody>
          <a:bodyPr>
            <a:normAutofit/>
          </a:bodyPr>
          <a:lstStyle/>
          <a:p>
            <a:r>
              <a:rPr lang="en-US" sz="3200" dirty="0"/>
              <a:t>2 Logistic models will be tested in this paper</a:t>
            </a:r>
          </a:p>
          <a:p>
            <a:pPr lvl="2"/>
            <a:r>
              <a:rPr lang="en-US" sz="2600" dirty="0"/>
              <a:t>The occurrence of MIDs</a:t>
            </a:r>
          </a:p>
          <a:p>
            <a:pPr lvl="2"/>
            <a:r>
              <a:rPr lang="en-US" sz="2600" dirty="0"/>
              <a:t>The occurrence of MIDs which involve the use of force</a:t>
            </a:r>
          </a:p>
        </p:txBody>
      </p:sp>
    </p:spTree>
    <p:extLst>
      <p:ext uri="{BB962C8B-B14F-4D97-AF65-F5344CB8AC3E}">
        <p14:creationId xmlns:p14="http://schemas.microsoft.com/office/powerpoint/2010/main" val="261895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0E68-0DB2-4701-8929-C768B1E0AD9F}"/>
              </a:ext>
            </a:extLst>
          </p:cNvPr>
          <p:cNvSpPr>
            <a:spLocks noGrp="1"/>
          </p:cNvSpPr>
          <p:nvPr>
            <p:ph type="title"/>
          </p:nvPr>
        </p:nvSpPr>
        <p:spPr>
          <a:xfrm>
            <a:off x="2231136" y="0"/>
            <a:ext cx="7729728" cy="1188720"/>
          </a:xfrm>
        </p:spPr>
        <p:txBody>
          <a:bodyPr/>
          <a:lstStyle/>
          <a:p>
            <a:r>
              <a:rPr lang="en-US" dirty="0"/>
              <a:t>Variables</a:t>
            </a:r>
          </a:p>
        </p:txBody>
      </p:sp>
      <p:pic>
        <p:nvPicPr>
          <p:cNvPr id="4" name="Picture 3">
            <a:extLst>
              <a:ext uri="{FF2B5EF4-FFF2-40B4-BE49-F238E27FC236}">
                <a16:creationId xmlns:a16="http://schemas.microsoft.com/office/drawing/2014/main" id="{61B6CDC2-D20C-4D69-A06F-6E083484F6AD}"/>
              </a:ext>
            </a:extLst>
          </p:cNvPr>
          <p:cNvPicPr>
            <a:picLocks noChangeAspect="1"/>
          </p:cNvPicPr>
          <p:nvPr/>
        </p:nvPicPr>
        <p:blipFill>
          <a:blip r:embed="rId2"/>
          <a:stretch>
            <a:fillRect/>
          </a:stretch>
        </p:blipFill>
        <p:spPr>
          <a:xfrm>
            <a:off x="0" y="2663687"/>
            <a:ext cx="7082958" cy="4194313"/>
          </a:xfrm>
          <a:prstGeom prst="rect">
            <a:avLst/>
          </a:prstGeom>
        </p:spPr>
      </p:pic>
      <p:sp>
        <p:nvSpPr>
          <p:cNvPr id="5" name="TextBox 4">
            <a:extLst>
              <a:ext uri="{FF2B5EF4-FFF2-40B4-BE49-F238E27FC236}">
                <a16:creationId xmlns:a16="http://schemas.microsoft.com/office/drawing/2014/main" id="{C1F26A7F-5297-4091-9CC2-40A6E3CD4FE6}"/>
              </a:ext>
            </a:extLst>
          </p:cNvPr>
          <p:cNvSpPr txBox="1"/>
          <p:nvPr/>
        </p:nvSpPr>
        <p:spPr>
          <a:xfrm>
            <a:off x="7235687" y="1188720"/>
            <a:ext cx="486354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Dependent</a:t>
            </a:r>
          </a:p>
          <a:p>
            <a:pPr marL="742950" lvl="1" indent="-285750">
              <a:buFont typeface="Arial" panose="020B0604020202020204" pitchFamily="34" charset="0"/>
              <a:buChar char="•"/>
            </a:pPr>
            <a:r>
              <a:rPr lang="en-US" dirty="0"/>
              <a:t>Occurrence of a MID</a:t>
            </a:r>
          </a:p>
          <a:p>
            <a:pPr marL="742950" lvl="1" indent="-285750">
              <a:buFont typeface="Arial" panose="020B0604020202020204" pitchFamily="34" charset="0"/>
              <a:buChar char="•"/>
            </a:pPr>
            <a:r>
              <a:rPr lang="en-US" dirty="0"/>
              <a:t>Occurrence of a MID which involved the use of force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Independent </a:t>
            </a:r>
          </a:p>
          <a:p>
            <a:pPr marL="742950" lvl="1" indent="-285750">
              <a:buFont typeface="Arial" panose="020B0604020202020204" pitchFamily="34" charset="0"/>
              <a:buChar char="•"/>
            </a:pPr>
            <a:r>
              <a:rPr lang="en-US" dirty="0"/>
              <a:t>US naval capabilities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Controls</a:t>
            </a:r>
          </a:p>
          <a:p>
            <a:pPr marL="742950" lvl="1" indent="-285750">
              <a:buFont typeface="Arial" panose="020B0604020202020204" pitchFamily="34" charset="0"/>
              <a:buChar char="•"/>
            </a:pPr>
            <a:r>
              <a:rPr lang="en-US" dirty="0"/>
              <a:t>Relative capabilities of actors A and B</a:t>
            </a:r>
          </a:p>
          <a:p>
            <a:pPr marL="742950" lvl="1" indent="-285750">
              <a:buFont typeface="Arial" panose="020B0604020202020204" pitchFamily="34" charset="0"/>
              <a:buChar char="•"/>
            </a:pPr>
            <a:r>
              <a:rPr lang="en-US" dirty="0"/>
              <a:t>Similar region</a:t>
            </a:r>
          </a:p>
          <a:p>
            <a:pPr marL="742950" lvl="1" indent="-285750">
              <a:buFont typeface="Arial" panose="020B0604020202020204" pitchFamily="34" charset="0"/>
              <a:buChar char="•"/>
            </a:pPr>
            <a:r>
              <a:rPr lang="en-US" dirty="0"/>
              <a:t>Contiguity</a:t>
            </a:r>
          </a:p>
          <a:p>
            <a:pPr marL="742950" lvl="1" indent="-285750">
              <a:buFont typeface="Arial" panose="020B0604020202020204" pitchFamily="34" charset="0"/>
              <a:buChar char="•"/>
            </a:pPr>
            <a:r>
              <a:rPr lang="en-US" dirty="0"/>
              <a:t>Joint Democracy</a:t>
            </a:r>
          </a:p>
          <a:p>
            <a:pPr marL="742950" lvl="1" indent="-285750">
              <a:buFont typeface="Arial" panose="020B0604020202020204" pitchFamily="34" charset="0"/>
              <a:buChar char="•"/>
            </a:pPr>
            <a:r>
              <a:rPr lang="en-US" dirty="0"/>
              <a:t>Presence of at least 1 major power</a:t>
            </a:r>
          </a:p>
          <a:p>
            <a:pPr marL="742950" lvl="1" indent="-285750">
              <a:buFont typeface="Arial" panose="020B0604020202020204" pitchFamily="34" charset="0"/>
              <a:buChar char="•"/>
            </a:pPr>
            <a:r>
              <a:rPr lang="en-US" dirty="0"/>
              <a:t>Post Cold War dummy</a:t>
            </a:r>
          </a:p>
          <a:p>
            <a:pPr marL="742950" lvl="1" indent="-285750">
              <a:buFont typeface="Arial" panose="020B0604020202020204" pitchFamily="34" charset="0"/>
              <a:buChar char="•"/>
            </a:pPr>
            <a:r>
              <a:rPr lang="en-US" dirty="0"/>
              <a:t>Lagged variable for occurrence of a MID in past 2 years.</a:t>
            </a:r>
          </a:p>
        </p:txBody>
      </p:sp>
      <p:sp>
        <p:nvSpPr>
          <p:cNvPr id="6" name="TextBox 5">
            <a:extLst>
              <a:ext uri="{FF2B5EF4-FFF2-40B4-BE49-F238E27FC236}">
                <a16:creationId xmlns:a16="http://schemas.microsoft.com/office/drawing/2014/main" id="{026735EE-9C18-43EE-95B2-0474A1E6F53C}"/>
              </a:ext>
            </a:extLst>
          </p:cNvPr>
          <p:cNvSpPr txBox="1"/>
          <p:nvPr/>
        </p:nvSpPr>
        <p:spPr>
          <a:xfrm>
            <a:off x="119269" y="1470991"/>
            <a:ext cx="6844419" cy="646331"/>
          </a:xfrm>
          <a:prstGeom prst="rect">
            <a:avLst/>
          </a:prstGeom>
          <a:noFill/>
        </p:spPr>
        <p:txBody>
          <a:bodyPr wrap="square" rtlCol="0">
            <a:spAutoFit/>
          </a:bodyPr>
          <a:lstStyle/>
          <a:p>
            <a:r>
              <a:rPr lang="en-US" dirty="0"/>
              <a:t>Naval Capability: [(Military expenditures / Military Personnel)  X Proportion of global naval tonnage captured by the US.] / 10,000</a:t>
            </a:r>
          </a:p>
        </p:txBody>
      </p:sp>
    </p:spTree>
    <p:extLst>
      <p:ext uri="{BB962C8B-B14F-4D97-AF65-F5344CB8AC3E}">
        <p14:creationId xmlns:p14="http://schemas.microsoft.com/office/powerpoint/2010/main" val="116789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Results</a:t>
            </a:r>
          </a:p>
        </p:txBody>
      </p:sp>
      <p:pic>
        <p:nvPicPr>
          <p:cNvPr id="5" name="Picture 4">
            <a:extLst>
              <a:ext uri="{FF2B5EF4-FFF2-40B4-BE49-F238E27FC236}">
                <a16:creationId xmlns:a16="http://schemas.microsoft.com/office/drawing/2014/main" id="{5A9177EA-B5A7-4194-87CA-0797BCCDC079}"/>
              </a:ext>
            </a:extLst>
          </p:cNvPr>
          <p:cNvPicPr>
            <a:picLocks noChangeAspect="1"/>
          </p:cNvPicPr>
          <p:nvPr/>
        </p:nvPicPr>
        <p:blipFill>
          <a:blip r:embed="rId2"/>
          <a:stretch>
            <a:fillRect/>
          </a:stretch>
        </p:blipFill>
        <p:spPr>
          <a:xfrm>
            <a:off x="-1" y="3277190"/>
            <a:ext cx="6096001" cy="3609867"/>
          </a:xfrm>
          <a:prstGeom prst="rect">
            <a:avLst/>
          </a:prstGeom>
        </p:spPr>
      </p:pic>
      <p:pic>
        <p:nvPicPr>
          <p:cNvPr id="7" name="Picture 6">
            <a:extLst>
              <a:ext uri="{FF2B5EF4-FFF2-40B4-BE49-F238E27FC236}">
                <a16:creationId xmlns:a16="http://schemas.microsoft.com/office/drawing/2014/main" id="{82FEE9F6-BAAB-402D-8BB9-FA3995667BC6}"/>
              </a:ext>
            </a:extLst>
          </p:cNvPr>
          <p:cNvPicPr>
            <a:picLocks noChangeAspect="1"/>
          </p:cNvPicPr>
          <p:nvPr/>
        </p:nvPicPr>
        <p:blipFill>
          <a:blip r:embed="rId3"/>
          <a:stretch>
            <a:fillRect/>
          </a:stretch>
        </p:blipFill>
        <p:spPr>
          <a:xfrm>
            <a:off x="6169730" y="3291794"/>
            <a:ext cx="6022270" cy="3566206"/>
          </a:xfrm>
          <a:prstGeom prst="rect">
            <a:avLst/>
          </a:prstGeom>
        </p:spPr>
      </p:pic>
      <p:sp>
        <p:nvSpPr>
          <p:cNvPr id="8" name="TextBox 7">
            <a:extLst>
              <a:ext uri="{FF2B5EF4-FFF2-40B4-BE49-F238E27FC236}">
                <a16:creationId xmlns:a16="http://schemas.microsoft.com/office/drawing/2014/main" id="{EDC6B397-CF2C-4320-A875-81AE9D7E92B7}"/>
              </a:ext>
            </a:extLst>
          </p:cNvPr>
          <p:cNvSpPr txBox="1"/>
          <p:nvPr/>
        </p:nvSpPr>
        <p:spPr>
          <a:xfrm>
            <a:off x="0" y="2630859"/>
            <a:ext cx="12006470" cy="646331"/>
          </a:xfrm>
          <a:prstGeom prst="rect">
            <a:avLst/>
          </a:prstGeom>
          <a:noFill/>
        </p:spPr>
        <p:txBody>
          <a:bodyPr wrap="square" rtlCol="0">
            <a:spAutoFit/>
          </a:bodyPr>
          <a:lstStyle/>
          <a:p>
            <a:endParaRPr lang="en-US" dirty="0"/>
          </a:p>
          <a:p>
            <a:r>
              <a:rPr lang="en-US" dirty="0"/>
              <a:t>MID Occurrence 	Log odds US naval capabilities = 0.74396	Use of force	Log odds US naval capabilities= 0.73004 </a:t>
            </a:r>
          </a:p>
        </p:txBody>
      </p:sp>
      <p:sp>
        <p:nvSpPr>
          <p:cNvPr id="9" name="TextBox 8">
            <a:extLst>
              <a:ext uri="{FF2B5EF4-FFF2-40B4-BE49-F238E27FC236}">
                <a16:creationId xmlns:a16="http://schemas.microsoft.com/office/drawing/2014/main" id="{57F851B1-6EA2-4DB9-AA17-A3ABE9E54F96}"/>
              </a:ext>
            </a:extLst>
          </p:cNvPr>
          <p:cNvSpPr txBox="1"/>
          <p:nvPr/>
        </p:nvSpPr>
        <p:spPr>
          <a:xfrm>
            <a:off x="159026" y="1188720"/>
            <a:ext cx="11847444" cy="1477328"/>
          </a:xfrm>
          <a:prstGeom prst="rect">
            <a:avLst/>
          </a:prstGeom>
          <a:noFill/>
        </p:spPr>
        <p:txBody>
          <a:bodyPr wrap="square" rtlCol="0">
            <a:spAutoFit/>
          </a:bodyPr>
          <a:lstStyle/>
          <a:p>
            <a:r>
              <a:rPr lang="en-US" dirty="0"/>
              <a:t>In both logit models US naval capability has a statistically significant and negative relationship with the occurrence of a militarized dispute. All other variables with the exception of relative capabilities are also statistically significant. Joint democracy, contiguous borders, and an alliance have a negative relationship with MID and violent MID occurrence. The presence of a major power, a recent history of a MID, being in the same region, and the post Cold War dummy all exhibit a positive relationship with MID and violent MID occurrence. </a:t>
            </a:r>
          </a:p>
        </p:txBody>
      </p:sp>
    </p:spTree>
    <p:extLst>
      <p:ext uri="{BB962C8B-B14F-4D97-AF65-F5344CB8AC3E}">
        <p14:creationId xmlns:p14="http://schemas.microsoft.com/office/powerpoint/2010/main" val="19074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Results</a:t>
            </a:r>
          </a:p>
        </p:txBody>
      </p:sp>
      <p:sp>
        <p:nvSpPr>
          <p:cNvPr id="8" name="TextBox 7">
            <a:extLst>
              <a:ext uri="{FF2B5EF4-FFF2-40B4-BE49-F238E27FC236}">
                <a16:creationId xmlns:a16="http://schemas.microsoft.com/office/drawing/2014/main" id="{EDC6B397-CF2C-4320-A875-81AE9D7E92B7}"/>
              </a:ext>
            </a:extLst>
          </p:cNvPr>
          <p:cNvSpPr txBox="1"/>
          <p:nvPr/>
        </p:nvSpPr>
        <p:spPr>
          <a:xfrm>
            <a:off x="458043" y="2479107"/>
            <a:ext cx="11423374" cy="646331"/>
          </a:xfrm>
          <a:prstGeom prst="rect">
            <a:avLst/>
          </a:prstGeom>
          <a:noFill/>
        </p:spPr>
        <p:txBody>
          <a:bodyPr wrap="square" rtlCol="0">
            <a:spAutoFit/>
          </a:bodyPr>
          <a:lstStyle/>
          <a:p>
            <a:endParaRPr lang="en-US" dirty="0"/>
          </a:p>
          <a:p>
            <a:r>
              <a:rPr lang="en-US" dirty="0"/>
              <a:t>											</a:t>
            </a:r>
          </a:p>
        </p:txBody>
      </p:sp>
      <p:sp>
        <p:nvSpPr>
          <p:cNvPr id="9" name="TextBox 8">
            <a:extLst>
              <a:ext uri="{FF2B5EF4-FFF2-40B4-BE49-F238E27FC236}">
                <a16:creationId xmlns:a16="http://schemas.microsoft.com/office/drawing/2014/main" id="{57F851B1-6EA2-4DB9-AA17-A3ABE9E54F96}"/>
              </a:ext>
            </a:extLst>
          </p:cNvPr>
          <p:cNvSpPr txBox="1"/>
          <p:nvPr/>
        </p:nvSpPr>
        <p:spPr>
          <a:xfrm>
            <a:off x="159026" y="1510748"/>
            <a:ext cx="11847444" cy="646331"/>
          </a:xfrm>
          <a:prstGeom prst="rect">
            <a:avLst/>
          </a:prstGeom>
          <a:noFill/>
        </p:spPr>
        <p:txBody>
          <a:bodyPr wrap="square" rtlCol="0">
            <a:spAutoFit/>
          </a:bodyPr>
          <a:lstStyle/>
          <a:p>
            <a:r>
              <a:rPr lang="en-US" dirty="0"/>
              <a:t>Predicted probability plots of both dependent variables demonstrate lower predicted probabilities as US naval capabilities increase.  </a:t>
            </a:r>
          </a:p>
        </p:txBody>
      </p:sp>
      <p:pic>
        <p:nvPicPr>
          <p:cNvPr id="4" name="Picture 3">
            <a:extLst>
              <a:ext uri="{FF2B5EF4-FFF2-40B4-BE49-F238E27FC236}">
                <a16:creationId xmlns:a16="http://schemas.microsoft.com/office/drawing/2014/main" id="{B646D3CF-3AFB-4D30-B887-A034A9372512}"/>
              </a:ext>
            </a:extLst>
          </p:cNvPr>
          <p:cNvPicPr>
            <a:picLocks noChangeAspect="1"/>
          </p:cNvPicPr>
          <p:nvPr/>
        </p:nvPicPr>
        <p:blipFill>
          <a:blip r:embed="rId2"/>
          <a:stretch>
            <a:fillRect/>
          </a:stretch>
        </p:blipFill>
        <p:spPr>
          <a:xfrm>
            <a:off x="0" y="3291794"/>
            <a:ext cx="6022270" cy="3566206"/>
          </a:xfrm>
          <a:prstGeom prst="rect">
            <a:avLst/>
          </a:prstGeom>
        </p:spPr>
      </p:pic>
      <p:pic>
        <p:nvPicPr>
          <p:cNvPr id="12" name="Picture 11">
            <a:extLst>
              <a:ext uri="{FF2B5EF4-FFF2-40B4-BE49-F238E27FC236}">
                <a16:creationId xmlns:a16="http://schemas.microsoft.com/office/drawing/2014/main" id="{5F1F1BA5-3070-40F9-A831-112A0018D890}"/>
              </a:ext>
            </a:extLst>
          </p:cNvPr>
          <p:cNvPicPr>
            <a:picLocks noChangeAspect="1"/>
          </p:cNvPicPr>
          <p:nvPr/>
        </p:nvPicPr>
        <p:blipFill>
          <a:blip r:embed="rId3"/>
          <a:stretch>
            <a:fillRect/>
          </a:stretch>
        </p:blipFill>
        <p:spPr>
          <a:xfrm>
            <a:off x="6169730" y="3291794"/>
            <a:ext cx="6022270" cy="3566206"/>
          </a:xfrm>
          <a:prstGeom prst="rect">
            <a:avLst/>
          </a:prstGeom>
        </p:spPr>
      </p:pic>
    </p:spTree>
    <p:extLst>
      <p:ext uri="{BB962C8B-B14F-4D97-AF65-F5344CB8AC3E}">
        <p14:creationId xmlns:p14="http://schemas.microsoft.com/office/powerpoint/2010/main" val="328207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178-1F24-48F4-BD79-FCE8A7CA2A57}"/>
              </a:ext>
            </a:extLst>
          </p:cNvPr>
          <p:cNvSpPr>
            <a:spLocks noGrp="1"/>
          </p:cNvSpPr>
          <p:nvPr>
            <p:ph type="title"/>
          </p:nvPr>
        </p:nvSpPr>
        <p:spPr>
          <a:xfrm>
            <a:off x="2231136" y="0"/>
            <a:ext cx="7729728" cy="1188720"/>
          </a:xfrm>
        </p:spPr>
        <p:txBody>
          <a:bodyPr/>
          <a:lstStyle/>
          <a:p>
            <a:r>
              <a:rPr lang="en-US" dirty="0"/>
              <a:t>Conclusions</a:t>
            </a:r>
          </a:p>
        </p:txBody>
      </p:sp>
      <p:sp>
        <p:nvSpPr>
          <p:cNvPr id="3" name="Content Placeholder 2">
            <a:extLst>
              <a:ext uri="{FF2B5EF4-FFF2-40B4-BE49-F238E27FC236}">
                <a16:creationId xmlns:a16="http://schemas.microsoft.com/office/drawing/2014/main" id="{71A8345A-ED03-46EB-A08D-3156035AE61A}"/>
              </a:ext>
            </a:extLst>
          </p:cNvPr>
          <p:cNvSpPr>
            <a:spLocks noGrp="1"/>
          </p:cNvSpPr>
          <p:nvPr>
            <p:ph idx="1"/>
          </p:nvPr>
        </p:nvSpPr>
        <p:spPr>
          <a:xfrm>
            <a:off x="0" y="1696278"/>
            <a:ext cx="12192000" cy="5161722"/>
          </a:xfrm>
        </p:spPr>
        <p:txBody>
          <a:bodyPr>
            <a:normAutofit/>
          </a:bodyPr>
          <a:lstStyle/>
          <a:p>
            <a:r>
              <a:rPr lang="en-US" sz="2400" dirty="0"/>
              <a:t>I have found support for my hypotheses that increased naval capability by the hegemon will result in a reduced likelihood that a militarized dispute will occur. I have also found evidence to support my hypothesis that increased naval capability of the hegemon will result in fewer MIDs that involve the actual use of force. </a:t>
            </a:r>
          </a:p>
        </p:txBody>
      </p:sp>
    </p:spTree>
    <p:extLst>
      <p:ext uri="{BB962C8B-B14F-4D97-AF65-F5344CB8AC3E}">
        <p14:creationId xmlns:p14="http://schemas.microsoft.com/office/powerpoint/2010/main" val="36135370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2009</TotalTime>
  <Words>504</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Global reach, or out of reach?</vt:lpstr>
      <vt:lpstr>Research question</vt:lpstr>
      <vt:lpstr>Gap</vt:lpstr>
      <vt:lpstr>Theory</vt:lpstr>
      <vt:lpstr>Methods</vt:lpstr>
      <vt:lpstr>Variables</vt:lpstr>
      <vt:lpstr>Results</vt:lpstr>
      <vt:lpstr>Results</vt:lpstr>
      <vt:lpstr>Conclusions</vt:lpstr>
      <vt:lpstr>Potential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reach, or out of reach?</dc:title>
  <dc:creator>Addison Huygens</dc:creator>
  <cp:lastModifiedBy>Addison Huygens</cp:lastModifiedBy>
  <cp:revision>1</cp:revision>
  <dcterms:created xsi:type="dcterms:W3CDTF">2019-04-29T06:19:39Z</dcterms:created>
  <dcterms:modified xsi:type="dcterms:W3CDTF">2019-04-30T15:48:47Z</dcterms:modified>
</cp:coreProperties>
</file>