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8"/>
    </p:embeddedFont>
    <p:embeddedFont>
      <p:font typeface="맑은 고딕" panose="020B0503020000020004" pitchFamily="50" charset="-127"/>
      <p:regular r:id="rId9"/>
      <p:bold r:id="rId10"/>
    </p:embeddedFont>
    <p:embeddedFont>
      <p:font typeface="Kollektif" panose="020B0604020101010102" pitchFamily="34" charset="0"/>
      <p:regular r:id="rId11"/>
      <p:bold r:id="rId12"/>
      <p:italic r:id="rId13"/>
      <p:boldItalic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C83"/>
    <a:srgbClr val="3A2E3C"/>
    <a:srgbClr val="DAE9E4"/>
    <a:srgbClr val="9B9B9B"/>
    <a:srgbClr val="48A299"/>
    <a:srgbClr val="EBC9C0"/>
    <a:srgbClr val="89CAC4"/>
    <a:srgbClr val="F8702C"/>
    <a:srgbClr val="FF2D2D"/>
    <a:srgbClr val="C7B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46DF-B20A-4175-9586-E71ADF47F0F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73C-BB01-4F57-A133-8C6BD9C7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2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46DF-B20A-4175-9586-E71ADF47F0F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73C-BB01-4F57-A133-8C6BD9C7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2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46DF-B20A-4175-9586-E71ADF47F0F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73C-BB01-4F57-A133-8C6BD9C7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90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46DF-B20A-4175-9586-E71ADF47F0F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73C-BB01-4F57-A133-8C6BD9C7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2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46DF-B20A-4175-9586-E71ADF47F0F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73C-BB01-4F57-A133-8C6BD9C7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8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46DF-B20A-4175-9586-E71ADF47F0F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73C-BB01-4F57-A133-8C6BD9C7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1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46DF-B20A-4175-9586-E71ADF47F0F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73C-BB01-4F57-A133-8C6BD9C7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1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46DF-B20A-4175-9586-E71ADF47F0F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73C-BB01-4F57-A133-8C6BD9C7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10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46DF-B20A-4175-9586-E71ADF47F0F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73C-BB01-4F57-A133-8C6BD9C7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0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46DF-B20A-4175-9586-E71ADF47F0F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73C-BB01-4F57-A133-8C6BD9C7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9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46DF-B20A-4175-9586-E71ADF47F0F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73C-BB01-4F57-A133-8C6BD9C7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23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146DF-B20A-4175-9586-E71ADF47F0F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E73C-BB01-4F57-A133-8C6BD9C7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0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53853" y="245299"/>
            <a:ext cx="5069304" cy="5839326"/>
          </a:xfrm>
          <a:prstGeom prst="rect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>
            <a:off x="3288632" y="485930"/>
            <a:ext cx="5277853" cy="6095999"/>
          </a:xfrm>
          <a:prstGeom prst="cube">
            <a:avLst>
              <a:gd name="adj" fmla="val 905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줄무늬 8"/>
          <p:cNvSpPr/>
          <p:nvPr/>
        </p:nvSpPr>
        <p:spPr>
          <a:xfrm rot="10620160">
            <a:off x="3190742" y="257901"/>
            <a:ext cx="574276" cy="484204"/>
          </a:xfrm>
          <a:prstGeom prst="diagStripe">
            <a:avLst/>
          </a:prstGeom>
          <a:solidFill>
            <a:srgbClr val="48A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09588" y="742603"/>
            <a:ext cx="5133473" cy="5839326"/>
          </a:xfrm>
          <a:prstGeom prst="rect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3685773" y="540327"/>
            <a:ext cx="4793209" cy="65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3613691" y="609405"/>
            <a:ext cx="4793209" cy="65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3547227" y="676101"/>
            <a:ext cx="4793209" cy="65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491606" y="540327"/>
            <a:ext cx="8243" cy="56110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403345" y="615958"/>
            <a:ext cx="8243" cy="56110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88" y="737051"/>
            <a:ext cx="2527280" cy="230403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199912" y="1176488"/>
            <a:ext cx="305908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800" b="1" dirty="0" smtClean="0">
                <a:solidFill>
                  <a:schemeClr val="bg1"/>
                </a:solidFill>
                <a:latin typeface="Kollektif" panose="020B0604020101010102" pitchFamily="34" charset="0"/>
              </a:rPr>
              <a:t>BOOK</a:t>
            </a:r>
          </a:p>
          <a:p>
            <a:pPr algn="ctr">
              <a:lnSpc>
                <a:spcPct val="150000"/>
              </a:lnSpc>
            </a:pPr>
            <a:r>
              <a:rPr lang="en-US" altLang="ko-KR" sz="3800" b="1" dirty="0" smtClean="0">
                <a:solidFill>
                  <a:schemeClr val="bg1"/>
                </a:solidFill>
                <a:latin typeface="Kollektif" panose="020B0604020101010102" pitchFamily="34" charset="0"/>
              </a:rPr>
              <a:t>EXCHANE</a:t>
            </a:r>
          </a:p>
          <a:p>
            <a:pPr algn="ctr">
              <a:lnSpc>
                <a:spcPct val="150000"/>
              </a:lnSpc>
            </a:pPr>
            <a:r>
              <a:rPr lang="en-US" altLang="ko-KR" sz="3800" b="1" dirty="0" smtClean="0">
                <a:solidFill>
                  <a:schemeClr val="bg1"/>
                </a:solidFill>
                <a:latin typeface="Kollektif" panose="020B0604020101010102" pitchFamily="34" charset="0"/>
              </a:rPr>
              <a:t>PROJECT</a:t>
            </a:r>
            <a:endParaRPr lang="ko-KR" altLang="en-US" sz="3800" b="1" dirty="0">
              <a:solidFill>
                <a:schemeClr val="bg1"/>
              </a:solidFill>
              <a:latin typeface="Kollektif" panose="020B060402010101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98922" y="4033295"/>
            <a:ext cx="22610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천아현</a:t>
            </a:r>
            <a:r>
              <a:rPr lang="en-US" altLang="ko-KR" sz="17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7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김정훈</a:t>
            </a:r>
            <a:r>
              <a:rPr lang="en-US" altLang="ko-KR" sz="17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7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이은택</a:t>
            </a:r>
            <a:endParaRPr lang="en-US" altLang="ko-KR" sz="1700" b="1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085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4000" y="228600"/>
            <a:ext cx="11645900" cy="6400800"/>
          </a:xfrm>
          <a:prstGeom prst="rect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8000" y="457200"/>
            <a:ext cx="11150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0183" y="2776816"/>
            <a:ext cx="44946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b="1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Table of Content</a:t>
            </a:r>
            <a:endParaRPr lang="ko-KR" altLang="en-US" sz="3800" b="1" dirty="0">
              <a:solidFill>
                <a:srgbClr val="3A2E3C"/>
              </a:solidFill>
              <a:latin typeface="Kollektif" panose="020B060402010101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8900" y="1332955"/>
            <a:ext cx="49593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800" b="1" dirty="0" smtClean="0">
                <a:solidFill>
                  <a:srgbClr val="3A2E3C"/>
                </a:solidFill>
                <a:latin typeface="Kollektif" panose="020B0604020101010102" pitchFamily="34" charset="0"/>
                <a:ea typeface="나눔스퀘어 ExtraBold" panose="020B0600000101010101" pitchFamily="50" charset="-127"/>
              </a:rPr>
              <a:t>1.  Item Idea </a:t>
            </a:r>
          </a:p>
          <a:p>
            <a:pPr>
              <a:lnSpc>
                <a:spcPct val="250000"/>
              </a:lnSpc>
            </a:pPr>
            <a:r>
              <a:rPr lang="en-US" altLang="ko-KR" sz="2800" b="1" dirty="0" smtClean="0">
                <a:solidFill>
                  <a:srgbClr val="3A2E3C"/>
                </a:solidFill>
                <a:latin typeface="Kollektif" panose="020B0604020101010102" pitchFamily="34" charset="0"/>
                <a:ea typeface="나눔스퀘어 ExtraBold" panose="020B0600000101010101" pitchFamily="50" charset="-127"/>
              </a:rPr>
              <a:t>2. How to develop</a:t>
            </a:r>
          </a:p>
          <a:p>
            <a:endParaRPr lang="en-US" altLang="ko-KR" sz="2800" b="1" dirty="0" smtClean="0">
              <a:solidFill>
                <a:srgbClr val="3A2E3C"/>
              </a:solidFill>
              <a:latin typeface="Kollektif" panose="020B0604020101010102" pitchFamily="34" charset="0"/>
              <a:ea typeface="나눔스퀘어 ExtraBold" panose="020B0600000101010101" pitchFamily="50" charset="-127"/>
            </a:endParaRPr>
          </a:p>
          <a:p>
            <a:r>
              <a:rPr lang="en-US" altLang="ko-KR" sz="2800" b="1" dirty="0" smtClean="0">
                <a:solidFill>
                  <a:srgbClr val="3A2E3C"/>
                </a:solidFill>
                <a:latin typeface="Kollektif" panose="020B0604020101010102" pitchFamily="34" charset="0"/>
                <a:ea typeface="나눔스퀘어 ExtraBold" panose="020B0600000101010101" pitchFamily="50" charset="-127"/>
              </a:rPr>
              <a:t>3. The role of team members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21350" y="228600"/>
            <a:ext cx="711200" cy="228600"/>
          </a:xfrm>
          <a:prstGeom prst="rect">
            <a:avLst/>
          </a:prstGeom>
          <a:solidFill>
            <a:srgbClr val="48A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21350" y="6400800"/>
            <a:ext cx="711200" cy="228600"/>
          </a:xfrm>
          <a:prstGeom prst="rect">
            <a:avLst/>
          </a:prstGeom>
          <a:solidFill>
            <a:srgbClr val="48A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2" idx="0"/>
            <a:endCxn id="17" idx="0"/>
          </p:cNvCxnSpPr>
          <p:nvPr/>
        </p:nvCxnSpPr>
        <p:spPr>
          <a:xfrm flipH="1">
            <a:off x="6076950" y="457200"/>
            <a:ext cx="6350" cy="5943600"/>
          </a:xfrm>
          <a:prstGeom prst="line">
            <a:avLst/>
          </a:prstGeom>
          <a:ln w="19050">
            <a:solidFill>
              <a:srgbClr val="9B9B9B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76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4000" y="228600"/>
            <a:ext cx="11645900" cy="6400800"/>
          </a:xfrm>
          <a:prstGeom prst="rect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8000" y="457200"/>
            <a:ext cx="11150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각형 8"/>
          <p:cNvSpPr/>
          <p:nvPr/>
        </p:nvSpPr>
        <p:spPr>
          <a:xfrm>
            <a:off x="419100" y="660400"/>
            <a:ext cx="2870200" cy="723900"/>
          </a:xfrm>
          <a:prstGeom prst="homePlate">
            <a:avLst/>
          </a:prstGeom>
          <a:solidFill>
            <a:srgbClr val="DA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2195" y="7768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1. Item Idea</a:t>
            </a:r>
            <a:endParaRPr lang="ko-KR" altLang="en-US" sz="2400" b="1" dirty="0">
              <a:solidFill>
                <a:srgbClr val="3A2E3C"/>
              </a:solidFill>
              <a:latin typeface="Kollektif" panose="020B0604020101010102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21350" y="228600"/>
            <a:ext cx="711200" cy="228600"/>
          </a:xfrm>
          <a:prstGeom prst="rect">
            <a:avLst/>
          </a:prstGeom>
          <a:solidFill>
            <a:srgbClr val="48A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21350" y="6391275"/>
            <a:ext cx="711200" cy="228600"/>
          </a:xfrm>
          <a:prstGeom prst="rect">
            <a:avLst/>
          </a:prstGeom>
          <a:solidFill>
            <a:srgbClr val="48A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2" idx="0"/>
            <a:endCxn id="17" idx="0"/>
          </p:cNvCxnSpPr>
          <p:nvPr/>
        </p:nvCxnSpPr>
        <p:spPr>
          <a:xfrm flipH="1">
            <a:off x="6076950" y="457200"/>
            <a:ext cx="6350" cy="5943600"/>
          </a:xfrm>
          <a:prstGeom prst="line">
            <a:avLst/>
          </a:prstGeom>
          <a:ln w="19050">
            <a:solidFill>
              <a:srgbClr val="9B9B9B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3563925" y="3796369"/>
            <a:ext cx="667002" cy="1601351"/>
            <a:chOff x="7231700" y="3619500"/>
            <a:chExt cx="874075" cy="2085500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1700" y="4891250"/>
              <a:ext cx="813750" cy="81375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294875" y="4115600"/>
              <a:ext cx="810900" cy="81375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353"/>
            <a:stretch/>
          </p:blipFill>
          <p:spPr>
            <a:xfrm>
              <a:off x="7250750" y="3619500"/>
              <a:ext cx="813750" cy="534200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1005642" y="2927521"/>
            <a:ext cx="712961" cy="2487525"/>
            <a:chOff x="1472250" y="2539850"/>
            <a:chExt cx="902650" cy="314435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2250" y="4870450"/>
              <a:ext cx="813750" cy="81375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64000" y="4094800"/>
              <a:ext cx="810900" cy="81375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2250" y="3319150"/>
              <a:ext cx="813750" cy="81375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03825" y="2539850"/>
              <a:ext cx="810900" cy="813750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>
            <a:off x="2277765" y="3340970"/>
            <a:ext cx="684480" cy="2066451"/>
            <a:chOff x="3869850" y="3048000"/>
            <a:chExt cx="902650" cy="265700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9850" y="4891250"/>
              <a:ext cx="813750" cy="813750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1600" y="4115600"/>
              <a:ext cx="810900" cy="81375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9850" y="3339950"/>
              <a:ext cx="813750" cy="81375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441"/>
            <a:stretch/>
          </p:blipFill>
          <p:spPr>
            <a:xfrm flipH="1">
              <a:off x="3917150" y="3048000"/>
              <a:ext cx="810900" cy="330050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899503" y="5513270"/>
            <a:ext cx="90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2011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4973" y="5513270"/>
            <a:ext cx="90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2013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41737" y="5513270"/>
            <a:ext cx="90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2015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50116" y="5513270"/>
            <a:ext cx="90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2017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62484" y="6093107"/>
            <a:ext cx="19896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The</a:t>
            </a:r>
            <a:r>
              <a:rPr lang="en-US" altLang="ko-KR" sz="1050" dirty="0">
                <a:solidFill>
                  <a:srgbClr val="3A2E3C"/>
                </a:solidFill>
                <a:latin typeface="Kollektif" panose="020B0604020101010102" pitchFamily="34" charset="0"/>
              </a:rPr>
              <a:t> National Statistical Office</a:t>
            </a:r>
            <a:endParaRPr lang="en-US" altLang="ko-KR" sz="1050" dirty="0" smtClean="0">
              <a:solidFill>
                <a:srgbClr val="3A2E3C"/>
              </a:solidFill>
              <a:latin typeface="Kollektif" panose="020B0604020101010102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5688" y="2509077"/>
            <a:ext cx="90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Kollektif" panose="020B0604020101010102" pitchFamily="34" charset="0"/>
              </a:rPr>
              <a:t>12.8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69761" y="2918714"/>
            <a:ext cx="90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Kollektif" panose="020B0604020101010102" pitchFamily="34" charset="0"/>
              </a:rPr>
              <a:t>11.2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19016" y="3383365"/>
            <a:ext cx="90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Kollektif" panose="020B0604020101010102" pitchFamily="34" charset="0"/>
              </a:rPr>
              <a:t>9.3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83823" y="3374831"/>
            <a:ext cx="90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Kollektif" panose="020B0604020101010102" pitchFamily="34" charset="0"/>
              </a:rPr>
              <a:t>9.5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4839765" y="3752697"/>
            <a:ext cx="667002" cy="1645023"/>
            <a:chOff x="7231700" y="3619500"/>
            <a:chExt cx="874075" cy="2085500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1700" y="4891250"/>
              <a:ext cx="813750" cy="81375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294875" y="4115600"/>
              <a:ext cx="810900" cy="81375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353"/>
            <a:stretch/>
          </p:blipFill>
          <p:spPr>
            <a:xfrm>
              <a:off x="7250750" y="3619500"/>
              <a:ext cx="813750" cy="534200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4119893" y="5837090"/>
            <a:ext cx="14268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(a copy of the book)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1852" y="1733098"/>
            <a:ext cx="5320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Kollektif" panose="020B0604020101010102" pitchFamily="34" charset="0"/>
              </a:rPr>
              <a:t>Average number of </a:t>
            </a:r>
            <a:r>
              <a:rPr lang="en-US" altLang="ko-KR" sz="2000" b="1" dirty="0" smtClean="0">
                <a:latin typeface="Kollektif" panose="020B0604020101010102" pitchFamily="34" charset="0"/>
              </a:rPr>
              <a:t>readings</a:t>
            </a:r>
          </a:p>
          <a:p>
            <a:pPr algn="ctr"/>
            <a:r>
              <a:rPr lang="en-US" altLang="ko-KR" sz="2000" b="1" dirty="0" smtClean="0">
                <a:latin typeface="Kollektif" panose="020B0604020101010102" pitchFamily="34" charset="0"/>
              </a:rPr>
              <a:t>per </a:t>
            </a:r>
            <a:r>
              <a:rPr lang="en-US" altLang="ko-KR" sz="2000" b="1" dirty="0">
                <a:latin typeface="Kollektif" panose="020B0604020101010102" pitchFamily="34" charset="0"/>
              </a:rPr>
              <a:t>year per year</a:t>
            </a:r>
            <a:endParaRPr lang="ko-KR" altLang="en-US" sz="2000" b="1" dirty="0">
              <a:solidFill>
                <a:srgbClr val="3A2E3C"/>
              </a:solidFill>
              <a:latin typeface="Kollektif" panose="020B0604020101010102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29627" y="747365"/>
            <a:ext cx="203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GIVE &amp; TAKE</a:t>
            </a:r>
            <a:endParaRPr lang="ko-KR" altLang="en-US" sz="2000" b="1" dirty="0">
              <a:solidFill>
                <a:srgbClr val="3A2E3C"/>
              </a:solidFill>
              <a:latin typeface="Kollektif" panose="020B0604020101010102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05390" y="4552261"/>
            <a:ext cx="274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TRADE &amp; DONATION</a:t>
            </a:r>
            <a:endParaRPr lang="ko-KR" altLang="en-US" sz="2000" b="1" dirty="0">
              <a:solidFill>
                <a:srgbClr val="3A2E3C"/>
              </a:solidFill>
              <a:latin typeface="Kollektif" panose="020B0604020101010102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559471" y="1301472"/>
            <a:ext cx="28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llektif" panose="020B0604020101010102" pitchFamily="34" charset="0"/>
              </a:rPr>
              <a:t>First, </a:t>
            </a:r>
            <a:r>
              <a:rPr lang="en-US" altLang="ko-KR" dirty="0">
                <a:latin typeface="Kollektif" panose="020B0604020101010102" pitchFamily="34" charset="0"/>
              </a:rPr>
              <a:t>Anyone who likes books can participate.</a:t>
            </a:r>
            <a:endParaRPr lang="ko-KR" altLang="en-US" dirty="0">
              <a:latin typeface="Kollektif" panose="020B0604020101010102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36035" y="2003060"/>
            <a:ext cx="28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llektif" panose="020B0604020101010102" pitchFamily="34" charset="0"/>
              </a:rPr>
              <a:t>Two, Prepare </a:t>
            </a:r>
            <a:r>
              <a:rPr lang="en-US" altLang="ko-KR" dirty="0">
                <a:latin typeface="Kollektif" panose="020B0604020101010102" pitchFamily="34" charset="0"/>
              </a:rPr>
              <a:t>a book that you like.</a:t>
            </a:r>
            <a:endParaRPr lang="ko-KR" altLang="en-US" dirty="0">
              <a:latin typeface="Kollektif" panose="020B0604020101010102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536035" y="2749729"/>
            <a:ext cx="28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llektif" panose="020B0604020101010102" pitchFamily="34" charset="0"/>
              </a:rPr>
              <a:t>Three, Just send it to someone you don't know.</a:t>
            </a:r>
            <a:endParaRPr lang="ko-KR" altLang="en-US" dirty="0">
              <a:latin typeface="Kollektif" panose="020B0604020101010102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36035" y="3489889"/>
            <a:ext cx="28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llektif" panose="020B0604020101010102" pitchFamily="34" charset="0"/>
              </a:rPr>
              <a:t>Then, </a:t>
            </a:r>
            <a:r>
              <a:rPr lang="en-US" altLang="ko-KR" dirty="0">
                <a:latin typeface="Kollektif" panose="020B0604020101010102" pitchFamily="34" charset="0"/>
              </a:rPr>
              <a:t>you will get a book as a gift.</a:t>
            </a:r>
            <a:endParaRPr lang="ko-KR" altLang="en-US" dirty="0">
              <a:latin typeface="Kollektif" panose="020B0604020101010102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90850" y="5000755"/>
            <a:ext cx="2800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llektif" panose="020B0604020101010102" pitchFamily="34" charset="0"/>
              </a:rPr>
              <a:t>You can exchange the books you need and donate the books.</a:t>
            </a:r>
            <a:endParaRPr lang="ko-KR" altLang="en-US" dirty="0">
              <a:latin typeface="Kollektif" panose="020B0604020101010102" pitchFamily="34" charset="0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00" y="1676353"/>
            <a:ext cx="1513893" cy="1513893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299" y="4706784"/>
            <a:ext cx="1354761" cy="135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3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9" grpId="0"/>
      <p:bldP spid="30" grpId="0"/>
      <p:bldP spid="37" grpId="0"/>
      <p:bldP spid="39" grpId="0"/>
      <p:bldP spid="40" grpId="0"/>
      <p:bldP spid="41" grpId="0"/>
      <p:bldP spid="47" grpId="0"/>
      <p:bldP spid="48" grpId="0"/>
      <p:bldP spid="49" grpId="0"/>
      <p:bldP spid="50" grpId="0"/>
      <p:bldP spid="51" grpId="0"/>
      <p:bldP spid="52" grpId="0"/>
      <p:bldP spid="54" grpId="0"/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4000" y="228600"/>
            <a:ext cx="11645900" cy="6400800"/>
          </a:xfrm>
          <a:prstGeom prst="rect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8000" y="457200"/>
            <a:ext cx="11150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각형 8"/>
          <p:cNvSpPr/>
          <p:nvPr/>
        </p:nvSpPr>
        <p:spPr>
          <a:xfrm>
            <a:off x="419100" y="660400"/>
            <a:ext cx="2870200" cy="723900"/>
          </a:xfrm>
          <a:prstGeom prst="homePlate">
            <a:avLst/>
          </a:prstGeom>
          <a:solidFill>
            <a:srgbClr val="DA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0200" y="768806"/>
            <a:ext cx="2933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2. How to develop</a:t>
            </a:r>
            <a:endParaRPr lang="ko-KR" altLang="en-US" sz="2200" b="1" dirty="0">
              <a:solidFill>
                <a:srgbClr val="3A2E3C"/>
              </a:solidFill>
              <a:latin typeface="Kollektif" panose="020B0604020101010102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21350" y="228600"/>
            <a:ext cx="711200" cy="228600"/>
          </a:xfrm>
          <a:prstGeom prst="rect">
            <a:avLst/>
          </a:prstGeom>
          <a:solidFill>
            <a:srgbClr val="48A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2" idx="0"/>
            <a:endCxn id="17" idx="0"/>
          </p:cNvCxnSpPr>
          <p:nvPr/>
        </p:nvCxnSpPr>
        <p:spPr>
          <a:xfrm flipH="1">
            <a:off x="6076950" y="457200"/>
            <a:ext cx="6350" cy="5943600"/>
          </a:xfrm>
          <a:prstGeom prst="line">
            <a:avLst/>
          </a:prstGeom>
          <a:ln w="19050">
            <a:solidFill>
              <a:srgbClr val="9B9B9B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721350" y="6391275"/>
            <a:ext cx="711200" cy="228600"/>
          </a:xfrm>
          <a:prstGeom prst="rect">
            <a:avLst/>
          </a:prstGeom>
          <a:solidFill>
            <a:srgbClr val="48A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87889" y="5776914"/>
            <a:ext cx="4933461" cy="333374"/>
          </a:xfrm>
          <a:prstGeom prst="rect">
            <a:avLst/>
          </a:prstGeom>
          <a:solidFill>
            <a:srgbClr val="FBA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2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4000" y="228600"/>
            <a:ext cx="11645900" cy="6400800"/>
          </a:xfrm>
          <a:prstGeom prst="rect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8000" y="457200"/>
            <a:ext cx="11150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각형 8"/>
          <p:cNvSpPr/>
          <p:nvPr/>
        </p:nvSpPr>
        <p:spPr>
          <a:xfrm>
            <a:off x="419100" y="660400"/>
            <a:ext cx="2870200" cy="723900"/>
          </a:xfrm>
          <a:prstGeom prst="homePlate">
            <a:avLst/>
          </a:prstGeom>
          <a:solidFill>
            <a:srgbClr val="DA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6075" y="774670"/>
            <a:ext cx="2933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3. Role of members</a:t>
            </a:r>
            <a:endParaRPr lang="ko-KR" altLang="en-US" sz="2200" b="1" dirty="0">
              <a:solidFill>
                <a:srgbClr val="3A2E3C"/>
              </a:solidFill>
              <a:latin typeface="Kollektif" panose="020B0604020101010102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21350" y="228600"/>
            <a:ext cx="711200" cy="228600"/>
          </a:xfrm>
          <a:prstGeom prst="rect">
            <a:avLst/>
          </a:prstGeom>
          <a:solidFill>
            <a:srgbClr val="48A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2" idx="0"/>
            <a:endCxn id="17" idx="0"/>
          </p:cNvCxnSpPr>
          <p:nvPr/>
        </p:nvCxnSpPr>
        <p:spPr>
          <a:xfrm flipH="1">
            <a:off x="6076950" y="457200"/>
            <a:ext cx="6350" cy="5943600"/>
          </a:xfrm>
          <a:prstGeom prst="line">
            <a:avLst/>
          </a:prstGeom>
          <a:ln w="19050">
            <a:solidFill>
              <a:srgbClr val="9B9B9B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721350" y="6391275"/>
            <a:ext cx="711200" cy="228600"/>
          </a:xfrm>
          <a:prstGeom prst="rect">
            <a:avLst/>
          </a:prstGeom>
          <a:solidFill>
            <a:srgbClr val="48A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3" y="2800450"/>
            <a:ext cx="3363912" cy="30748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638" y="904975"/>
            <a:ext cx="3363912" cy="307482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13" y="2800450"/>
            <a:ext cx="3363912" cy="3074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22912" y="1172864"/>
            <a:ext cx="112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천아현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16487" y="1714500"/>
            <a:ext cx="233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Kollektif" panose="020B0604020101010102" pitchFamily="34" charset="0"/>
              </a:rPr>
              <a:t>Team 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Kollektif" panose="020B0604020101010102" pitchFamily="34" charset="0"/>
              </a:rPr>
              <a:t>Design &amp; develop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78001" y="3148697"/>
            <a:ext cx="112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이은택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6507" y="3690333"/>
            <a:ext cx="2333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Kollektif" panose="020B0604020101010102" pitchFamily="34" charset="0"/>
              </a:rPr>
              <a:t>Team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Kollektif" panose="020B0604020101010102" pitchFamily="34" charset="0"/>
              </a:rPr>
              <a:t>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Kollektif" panose="020B0604020101010102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65418" y="3148697"/>
            <a:ext cx="112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김정훈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07412" y="3690333"/>
            <a:ext cx="2333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Kollektif" panose="020B0604020101010102" pitchFamily="34" charset="0"/>
              </a:rPr>
              <a:t>Team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Kollektif" panose="020B0604020101010102" pitchFamily="34" charset="0"/>
              </a:rPr>
              <a:t>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Kollektif" panose="020B06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3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65404" y="245299"/>
            <a:ext cx="4926478" cy="5839326"/>
          </a:xfrm>
          <a:prstGeom prst="rect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 flipH="1">
            <a:off x="3455822" y="419184"/>
            <a:ext cx="5214854" cy="6095999"/>
          </a:xfrm>
          <a:prstGeom prst="cube">
            <a:avLst>
              <a:gd name="adj" fmla="val 905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줄무늬 8"/>
          <p:cNvSpPr/>
          <p:nvPr/>
        </p:nvSpPr>
        <p:spPr>
          <a:xfrm rot="10620160" flipH="1">
            <a:off x="8194301" y="230376"/>
            <a:ext cx="463443" cy="457909"/>
          </a:xfrm>
          <a:prstGeom prst="diagStripe">
            <a:avLst>
              <a:gd name="adj" fmla="val 56527"/>
            </a:avLst>
          </a:prstGeom>
          <a:solidFill>
            <a:srgbClr val="48A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70321" y="675857"/>
            <a:ext cx="5012000" cy="5839326"/>
          </a:xfrm>
          <a:prstGeom prst="rect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3631827" y="540328"/>
            <a:ext cx="4656655" cy="10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3547227" y="477942"/>
            <a:ext cx="4672242" cy="36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726000" y="620126"/>
            <a:ext cx="465605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595009" y="567496"/>
            <a:ext cx="8243" cy="56110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508289" y="503018"/>
            <a:ext cx="8243" cy="56110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22218" y="1794384"/>
            <a:ext cx="390820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800" b="1" dirty="0" smtClean="0">
                <a:solidFill>
                  <a:schemeClr val="bg1"/>
                </a:solidFill>
                <a:latin typeface="Kollektif" panose="020B0604020101010102" pitchFamily="34" charset="0"/>
              </a:rPr>
              <a:t>THANK YOU !</a:t>
            </a:r>
            <a:endParaRPr lang="ko-KR" altLang="en-US" sz="3800" b="1" dirty="0">
              <a:solidFill>
                <a:schemeClr val="bg1"/>
              </a:solidFill>
              <a:latin typeface="Kollektif" panose="020B0604020101010102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609" y="5606303"/>
            <a:ext cx="1034031" cy="86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6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140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나눔스퀘어 ExtraBold</vt:lpstr>
      <vt:lpstr>Arial</vt:lpstr>
      <vt:lpstr>맑은 고딕</vt:lpstr>
      <vt:lpstr>Kollektif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신왕준</dc:creator>
  <cp:lastModifiedBy>신왕준</cp:lastModifiedBy>
  <cp:revision>44</cp:revision>
  <dcterms:created xsi:type="dcterms:W3CDTF">2019-04-29T11:01:24Z</dcterms:created>
  <dcterms:modified xsi:type="dcterms:W3CDTF">2019-04-29T14:00:52Z</dcterms:modified>
</cp:coreProperties>
</file>