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CFBFF"/>
    <a:srgbClr val="2EFF38"/>
    <a:srgbClr val="FD8B9B"/>
    <a:srgbClr val="591BC5"/>
    <a:srgbClr val="FC41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74"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8FF9D9-F843-4ABE-AC78-6C7834D9E73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KZ"/>
          </a:p>
        </p:txBody>
      </p:sp>
      <p:sp>
        <p:nvSpPr>
          <p:cNvPr id="3" name="Подзаголовок 2">
            <a:extLst>
              <a:ext uri="{FF2B5EF4-FFF2-40B4-BE49-F238E27FC236}">
                <a16:creationId xmlns:a16="http://schemas.microsoft.com/office/drawing/2014/main" id="{B0E33F42-4EFC-44A6-A635-23508FF6F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KZ"/>
          </a:p>
        </p:txBody>
      </p:sp>
      <p:sp>
        <p:nvSpPr>
          <p:cNvPr id="4" name="Дата 3">
            <a:extLst>
              <a:ext uri="{FF2B5EF4-FFF2-40B4-BE49-F238E27FC236}">
                <a16:creationId xmlns:a16="http://schemas.microsoft.com/office/drawing/2014/main" id="{F6E4FF62-F1D5-452A-B728-829AD6D0DFFC}"/>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5" name="Нижний колонтитул 4">
            <a:extLst>
              <a:ext uri="{FF2B5EF4-FFF2-40B4-BE49-F238E27FC236}">
                <a16:creationId xmlns:a16="http://schemas.microsoft.com/office/drawing/2014/main" id="{EB0EF42F-4C81-4370-95EC-027FC65B3D1D}"/>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9326CA6C-E548-4309-A631-5FDDD4DC1E1B}"/>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355344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DBF132-AAD3-4DF7-B3CE-B10DF4AB7BC2}"/>
              </a:ext>
            </a:extLst>
          </p:cNvPr>
          <p:cNvSpPr>
            <a:spLocks noGrp="1"/>
          </p:cNvSpPr>
          <p:nvPr>
            <p:ph type="title"/>
          </p:nvPr>
        </p:nvSpPr>
        <p:spPr/>
        <p:txBody>
          <a:bodyPr/>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9736ECDB-D8A2-4AD6-954C-58E78CFC0A6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6DF53EF5-E98B-49DC-9A54-EF5DAB7A8DA1}"/>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5" name="Нижний колонтитул 4">
            <a:extLst>
              <a:ext uri="{FF2B5EF4-FFF2-40B4-BE49-F238E27FC236}">
                <a16:creationId xmlns:a16="http://schemas.microsoft.com/office/drawing/2014/main" id="{FA229E6C-E101-4461-9513-7CE12EEEB707}"/>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A7B7C97B-45F4-4DAB-83B9-43ED5F3C8A01}"/>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152398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AC91145-0C43-4B6B-B046-7905278ECFD6}"/>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A2EFEFB1-A16F-45D1-9D1C-34E2437313A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B36160D2-FE7B-4758-9AB5-76F329A5EBB5}"/>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5" name="Нижний колонтитул 4">
            <a:extLst>
              <a:ext uri="{FF2B5EF4-FFF2-40B4-BE49-F238E27FC236}">
                <a16:creationId xmlns:a16="http://schemas.microsoft.com/office/drawing/2014/main" id="{36CC67CA-E4DC-4CB5-9C73-9D084D6ED175}"/>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95C296F7-103C-4A3E-B158-4289296EEF49}"/>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48219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17F61C-5B0D-411C-BAFD-23BF69FACEF1}"/>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4F146C78-A616-434C-AEAE-9F204E80616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834D6305-CEFF-4D57-9A6E-75EB5134096B}"/>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5" name="Нижний колонтитул 4">
            <a:extLst>
              <a:ext uri="{FF2B5EF4-FFF2-40B4-BE49-F238E27FC236}">
                <a16:creationId xmlns:a16="http://schemas.microsoft.com/office/drawing/2014/main" id="{CA24AB8F-A1F1-4901-9E8C-7C8CDDBFA72C}"/>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57E5A8B4-B947-4A5D-8A55-0009ABE78D7A}"/>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191001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64B5E1-F601-4ECA-A21C-5A26A07FF0D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KZ"/>
          </a:p>
        </p:txBody>
      </p:sp>
      <p:sp>
        <p:nvSpPr>
          <p:cNvPr id="3" name="Текст 2">
            <a:extLst>
              <a:ext uri="{FF2B5EF4-FFF2-40B4-BE49-F238E27FC236}">
                <a16:creationId xmlns:a16="http://schemas.microsoft.com/office/drawing/2014/main" id="{BAE8F91F-459F-4251-98B8-462AFCF2E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C18520C-4FEA-4D67-ACBB-25CFA192E75A}"/>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5" name="Нижний колонтитул 4">
            <a:extLst>
              <a:ext uri="{FF2B5EF4-FFF2-40B4-BE49-F238E27FC236}">
                <a16:creationId xmlns:a16="http://schemas.microsoft.com/office/drawing/2014/main" id="{78587A6F-89D9-41EE-BB16-92A6837873E5}"/>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FD7B3459-9630-4215-978C-77CDB28B44C7}"/>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176296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53FE16-BA17-453D-B68E-745DD2D8F89B}"/>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B1B4FA85-F634-4C57-8F42-F6F9B61774A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Объект 3">
            <a:extLst>
              <a:ext uri="{FF2B5EF4-FFF2-40B4-BE49-F238E27FC236}">
                <a16:creationId xmlns:a16="http://schemas.microsoft.com/office/drawing/2014/main" id="{06B17DFD-04C1-4ED4-936B-EA015D90042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Дата 4">
            <a:extLst>
              <a:ext uri="{FF2B5EF4-FFF2-40B4-BE49-F238E27FC236}">
                <a16:creationId xmlns:a16="http://schemas.microsoft.com/office/drawing/2014/main" id="{D17C92E1-7A5D-4138-8F6B-5761B8562484}"/>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6" name="Нижний колонтитул 5">
            <a:extLst>
              <a:ext uri="{FF2B5EF4-FFF2-40B4-BE49-F238E27FC236}">
                <a16:creationId xmlns:a16="http://schemas.microsoft.com/office/drawing/2014/main" id="{5D623586-A085-4689-BBAE-4BA8EA89FE6F}"/>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93DCCFCF-7B76-4E27-AE1F-D64FA39A1577}"/>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381708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980CA-6A24-4872-845F-DE16BE163E49}"/>
              </a:ext>
            </a:extLst>
          </p:cNvPr>
          <p:cNvSpPr>
            <a:spLocks noGrp="1"/>
          </p:cNvSpPr>
          <p:nvPr>
            <p:ph type="title"/>
          </p:nvPr>
        </p:nvSpPr>
        <p:spPr>
          <a:xfrm>
            <a:off x="839788" y="365125"/>
            <a:ext cx="10515600" cy="1325563"/>
          </a:xfrm>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DBA7CCFB-1A83-4D67-BCDA-B99A199ED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2BB5699-A913-4AD3-8B71-EF186AD0F35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Текст 4">
            <a:extLst>
              <a:ext uri="{FF2B5EF4-FFF2-40B4-BE49-F238E27FC236}">
                <a16:creationId xmlns:a16="http://schemas.microsoft.com/office/drawing/2014/main" id="{42E3FDE2-BCDC-4ECE-81A1-0B7AAD244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E20F691-F6BF-48A0-A3CD-206CC98EB51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7" name="Дата 6">
            <a:extLst>
              <a:ext uri="{FF2B5EF4-FFF2-40B4-BE49-F238E27FC236}">
                <a16:creationId xmlns:a16="http://schemas.microsoft.com/office/drawing/2014/main" id="{6A8450CD-DA08-43A0-9EEF-AD89810F5CB8}"/>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8" name="Нижний колонтитул 7">
            <a:extLst>
              <a:ext uri="{FF2B5EF4-FFF2-40B4-BE49-F238E27FC236}">
                <a16:creationId xmlns:a16="http://schemas.microsoft.com/office/drawing/2014/main" id="{9B433F99-FB2A-4EC3-BDB0-7795B2E31682}"/>
              </a:ext>
            </a:extLst>
          </p:cNvPr>
          <p:cNvSpPr>
            <a:spLocks noGrp="1"/>
          </p:cNvSpPr>
          <p:nvPr>
            <p:ph type="ftr" sz="quarter" idx="11"/>
          </p:nvPr>
        </p:nvSpPr>
        <p:spPr/>
        <p:txBody>
          <a:bodyPr/>
          <a:lstStyle/>
          <a:p>
            <a:endParaRPr lang="ru-KZ"/>
          </a:p>
        </p:txBody>
      </p:sp>
      <p:sp>
        <p:nvSpPr>
          <p:cNvPr id="9" name="Номер слайда 8">
            <a:extLst>
              <a:ext uri="{FF2B5EF4-FFF2-40B4-BE49-F238E27FC236}">
                <a16:creationId xmlns:a16="http://schemas.microsoft.com/office/drawing/2014/main" id="{48597CA0-EB74-42AF-B626-03905D186F61}"/>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75885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87443A-614E-4BFF-840B-A6B3E0A5BB9A}"/>
              </a:ext>
            </a:extLst>
          </p:cNvPr>
          <p:cNvSpPr>
            <a:spLocks noGrp="1"/>
          </p:cNvSpPr>
          <p:nvPr>
            <p:ph type="title"/>
          </p:nvPr>
        </p:nvSpPr>
        <p:spPr/>
        <p:txBody>
          <a:bodyPr/>
          <a:lstStyle/>
          <a:p>
            <a:r>
              <a:rPr lang="ru-RU"/>
              <a:t>Образец заголовка</a:t>
            </a:r>
            <a:endParaRPr lang="ru-KZ"/>
          </a:p>
        </p:txBody>
      </p:sp>
      <p:sp>
        <p:nvSpPr>
          <p:cNvPr id="3" name="Дата 2">
            <a:extLst>
              <a:ext uri="{FF2B5EF4-FFF2-40B4-BE49-F238E27FC236}">
                <a16:creationId xmlns:a16="http://schemas.microsoft.com/office/drawing/2014/main" id="{D92FC335-83DF-4C64-B848-594D01D0A78D}"/>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4" name="Нижний колонтитул 3">
            <a:extLst>
              <a:ext uri="{FF2B5EF4-FFF2-40B4-BE49-F238E27FC236}">
                <a16:creationId xmlns:a16="http://schemas.microsoft.com/office/drawing/2014/main" id="{CC978411-AF02-44A2-97E6-6F455B2AB361}"/>
              </a:ext>
            </a:extLst>
          </p:cNvPr>
          <p:cNvSpPr>
            <a:spLocks noGrp="1"/>
          </p:cNvSpPr>
          <p:nvPr>
            <p:ph type="ftr" sz="quarter" idx="11"/>
          </p:nvPr>
        </p:nvSpPr>
        <p:spPr/>
        <p:txBody>
          <a:bodyPr/>
          <a:lstStyle/>
          <a:p>
            <a:endParaRPr lang="ru-KZ"/>
          </a:p>
        </p:txBody>
      </p:sp>
      <p:sp>
        <p:nvSpPr>
          <p:cNvPr id="5" name="Номер слайда 4">
            <a:extLst>
              <a:ext uri="{FF2B5EF4-FFF2-40B4-BE49-F238E27FC236}">
                <a16:creationId xmlns:a16="http://schemas.microsoft.com/office/drawing/2014/main" id="{F82F53A6-AFB8-4A39-98CF-8DE4042536AA}"/>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171048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93F6993-3096-4459-9F69-0B289FAEB62D}"/>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3" name="Нижний колонтитул 2">
            <a:extLst>
              <a:ext uri="{FF2B5EF4-FFF2-40B4-BE49-F238E27FC236}">
                <a16:creationId xmlns:a16="http://schemas.microsoft.com/office/drawing/2014/main" id="{A27B4EBC-8500-453B-990D-86B78A46AF19}"/>
              </a:ext>
            </a:extLst>
          </p:cNvPr>
          <p:cNvSpPr>
            <a:spLocks noGrp="1"/>
          </p:cNvSpPr>
          <p:nvPr>
            <p:ph type="ftr" sz="quarter" idx="11"/>
          </p:nvPr>
        </p:nvSpPr>
        <p:spPr/>
        <p:txBody>
          <a:bodyPr/>
          <a:lstStyle/>
          <a:p>
            <a:endParaRPr lang="ru-KZ"/>
          </a:p>
        </p:txBody>
      </p:sp>
      <p:sp>
        <p:nvSpPr>
          <p:cNvPr id="4" name="Номер слайда 3">
            <a:extLst>
              <a:ext uri="{FF2B5EF4-FFF2-40B4-BE49-F238E27FC236}">
                <a16:creationId xmlns:a16="http://schemas.microsoft.com/office/drawing/2014/main" id="{0BEFA8CA-1E5C-4A03-96A6-7DC6AFE6AB46}"/>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1177016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7AD8A2-F0B0-4A30-9B3D-DA53948285B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Объект 2">
            <a:extLst>
              <a:ext uri="{FF2B5EF4-FFF2-40B4-BE49-F238E27FC236}">
                <a16:creationId xmlns:a16="http://schemas.microsoft.com/office/drawing/2014/main" id="{CBABD45C-D821-4EBE-B7BB-6A6B93B8E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Текст 3">
            <a:extLst>
              <a:ext uri="{FF2B5EF4-FFF2-40B4-BE49-F238E27FC236}">
                <a16:creationId xmlns:a16="http://schemas.microsoft.com/office/drawing/2014/main" id="{A28564E1-F0E1-4D3D-AC37-89C621184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A216584-2F1C-4032-B7A7-170BB53E29BE}"/>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6" name="Нижний колонтитул 5">
            <a:extLst>
              <a:ext uri="{FF2B5EF4-FFF2-40B4-BE49-F238E27FC236}">
                <a16:creationId xmlns:a16="http://schemas.microsoft.com/office/drawing/2014/main" id="{6B28F584-3690-4D4C-89A4-DEF3A5F638A5}"/>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F2DA6EB8-457B-4DBD-94E9-EF43646061C9}"/>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18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527DBD-D00E-452A-976A-A24F1E5E01A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Рисунок 2">
            <a:extLst>
              <a:ext uri="{FF2B5EF4-FFF2-40B4-BE49-F238E27FC236}">
                <a16:creationId xmlns:a16="http://schemas.microsoft.com/office/drawing/2014/main" id="{0A4B7C1E-F175-422D-98CE-1ABB1D88D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Текст 3">
            <a:extLst>
              <a:ext uri="{FF2B5EF4-FFF2-40B4-BE49-F238E27FC236}">
                <a16:creationId xmlns:a16="http://schemas.microsoft.com/office/drawing/2014/main" id="{085A0402-9B8A-4D2C-9613-B302001EA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A57063B-6E90-433F-A83B-9DCC5D4D3821}"/>
              </a:ext>
            </a:extLst>
          </p:cNvPr>
          <p:cNvSpPr>
            <a:spLocks noGrp="1"/>
          </p:cNvSpPr>
          <p:nvPr>
            <p:ph type="dt" sz="half" idx="10"/>
          </p:nvPr>
        </p:nvSpPr>
        <p:spPr/>
        <p:txBody>
          <a:bodyPr/>
          <a:lstStyle/>
          <a:p>
            <a:fld id="{2A8D541D-69E0-4EA2-A172-0067592A06A1}" type="datetimeFigureOut">
              <a:rPr lang="ru-KZ" smtClean="0"/>
              <a:t>17.03.2022</a:t>
            </a:fld>
            <a:endParaRPr lang="ru-KZ"/>
          </a:p>
        </p:txBody>
      </p:sp>
      <p:sp>
        <p:nvSpPr>
          <p:cNvPr id="6" name="Нижний колонтитул 5">
            <a:extLst>
              <a:ext uri="{FF2B5EF4-FFF2-40B4-BE49-F238E27FC236}">
                <a16:creationId xmlns:a16="http://schemas.microsoft.com/office/drawing/2014/main" id="{78F02784-77E4-4DB6-B84D-620F2DB0FC53}"/>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A9CFC86A-55A2-44C5-B475-9CBD6C7D16F3}"/>
              </a:ext>
            </a:extLst>
          </p:cNvPr>
          <p:cNvSpPr>
            <a:spLocks noGrp="1"/>
          </p:cNvSpPr>
          <p:nvPr>
            <p:ph type="sldNum" sz="quarter" idx="12"/>
          </p:nvPr>
        </p:nvSpPr>
        <p:spPr/>
        <p:txBody>
          <a:bodyPr/>
          <a:lstStyle/>
          <a:p>
            <a:fld id="{28C890D7-12E5-458F-BC74-B84ADCB695C8}" type="slidenum">
              <a:rPr lang="ru-KZ" smtClean="0"/>
              <a:t>‹#›</a:t>
            </a:fld>
            <a:endParaRPr lang="ru-KZ"/>
          </a:p>
        </p:txBody>
      </p:sp>
    </p:spTree>
    <p:extLst>
      <p:ext uri="{BB962C8B-B14F-4D97-AF65-F5344CB8AC3E}">
        <p14:creationId xmlns:p14="http://schemas.microsoft.com/office/powerpoint/2010/main" val="237868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D10DDA-3733-4B92-88F7-4C5792227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KZ"/>
          </a:p>
        </p:txBody>
      </p:sp>
      <p:sp>
        <p:nvSpPr>
          <p:cNvPr id="3" name="Текст 2">
            <a:extLst>
              <a:ext uri="{FF2B5EF4-FFF2-40B4-BE49-F238E27FC236}">
                <a16:creationId xmlns:a16="http://schemas.microsoft.com/office/drawing/2014/main" id="{9C65BEE7-93A9-45FF-A086-BF673E766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CF3E3CB5-BC6E-4193-AB6B-3553F1C9B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D541D-69E0-4EA2-A172-0067592A06A1}" type="datetimeFigureOut">
              <a:rPr lang="ru-KZ" smtClean="0"/>
              <a:t>17.03.2022</a:t>
            </a:fld>
            <a:endParaRPr lang="ru-KZ"/>
          </a:p>
        </p:txBody>
      </p:sp>
      <p:sp>
        <p:nvSpPr>
          <p:cNvPr id="5" name="Нижний колонтитул 4">
            <a:extLst>
              <a:ext uri="{FF2B5EF4-FFF2-40B4-BE49-F238E27FC236}">
                <a16:creationId xmlns:a16="http://schemas.microsoft.com/office/drawing/2014/main" id="{926B6993-8B7B-473A-8F52-7C65BC8DE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KZ"/>
          </a:p>
        </p:txBody>
      </p:sp>
      <p:sp>
        <p:nvSpPr>
          <p:cNvPr id="6" name="Номер слайда 5">
            <a:extLst>
              <a:ext uri="{FF2B5EF4-FFF2-40B4-BE49-F238E27FC236}">
                <a16:creationId xmlns:a16="http://schemas.microsoft.com/office/drawing/2014/main" id="{5D373582-1C6E-4FB0-B9E4-32B5A4AC3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890D7-12E5-458F-BC74-B84ADCB695C8}" type="slidenum">
              <a:rPr lang="ru-KZ" smtClean="0"/>
              <a:t>‹#›</a:t>
            </a:fld>
            <a:endParaRPr lang="ru-KZ"/>
          </a:p>
        </p:txBody>
      </p:sp>
    </p:spTree>
    <p:extLst>
      <p:ext uri="{BB962C8B-B14F-4D97-AF65-F5344CB8AC3E}">
        <p14:creationId xmlns:p14="http://schemas.microsoft.com/office/powerpoint/2010/main" val="2548138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A7B577C1-58A9-4379-AC29-91CB330E22FF}"/>
              </a:ext>
            </a:extLst>
          </p:cNvPr>
          <p:cNvSpPr>
            <a:spLocks noGrp="1"/>
          </p:cNvSpPr>
          <p:nvPr>
            <p:ph type="ctrTitle"/>
          </p:nvPr>
        </p:nvSpPr>
        <p:spPr>
          <a:xfrm>
            <a:off x="0" y="1122363"/>
            <a:ext cx="12192000" cy="2387600"/>
          </a:xfrm>
        </p:spPr>
        <p:txBody>
          <a:bodyPr/>
          <a:lstStyle/>
          <a:p>
            <a:r>
              <a:rPr lang="en-US" dirty="0">
                <a:gradFill>
                  <a:gsLst>
                    <a:gs pos="0">
                      <a:srgbClr val="2EFF38"/>
                    </a:gs>
                    <a:gs pos="100000">
                      <a:srgbClr val="1CFBFF"/>
                    </a:gs>
                  </a:gsLst>
                  <a:lin ang="600000" scaled="0"/>
                </a:gradFill>
                <a:latin typeface="Poppins Medium" panose="00000600000000000000" pitchFamily="2" charset="0"/>
                <a:cs typeface="Poppins Medium" panose="00000600000000000000" pitchFamily="2" charset="0"/>
              </a:rPr>
              <a:t>Show Business Kazakhstan</a:t>
            </a:r>
            <a:endParaRPr lang="ru-KZ" dirty="0">
              <a:gradFill>
                <a:gsLst>
                  <a:gs pos="0">
                    <a:srgbClr val="2EFF38"/>
                  </a:gs>
                  <a:gs pos="100000">
                    <a:srgbClr val="1CFBFF"/>
                  </a:gs>
                </a:gsLst>
                <a:lin ang="600000" scaled="0"/>
              </a:gradFill>
              <a:latin typeface="Bahnschrift SemiBold" panose="020B0502040204020203" pitchFamily="34" charset="0"/>
              <a:cs typeface="Poppins Medium" panose="00000600000000000000" pitchFamily="2" charset="0"/>
            </a:endParaRPr>
          </a:p>
        </p:txBody>
      </p:sp>
      <p:sp>
        <p:nvSpPr>
          <p:cNvPr id="8" name="Подзаголовок 7">
            <a:extLst>
              <a:ext uri="{FF2B5EF4-FFF2-40B4-BE49-F238E27FC236}">
                <a16:creationId xmlns:a16="http://schemas.microsoft.com/office/drawing/2014/main" id="{6427AC80-A809-48AA-ABD3-62D0FEA1F767}"/>
              </a:ext>
            </a:extLst>
          </p:cNvPr>
          <p:cNvSpPr>
            <a:spLocks noGrp="1"/>
          </p:cNvSpPr>
          <p:nvPr>
            <p:ph type="subTitle" idx="1"/>
          </p:nvPr>
        </p:nvSpPr>
        <p:spPr>
          <a:xfrm>
            <a:off x="1524000" y="3602038"/>
            <a:ext cx="9144000" cy="1655762"/>
          </a:xfrm>
        </p:spPr>
        <p:txBody>
          <a:bodyPr/>
          <a:lstStyle/>
          <a:p>
            <a:r>
              <a:rPr lang="en-US" dirty="0">
                <a:solidFill>
                  <a:srgbClr val="1CFBFF"/>
                </a:solidFill>
                <a:latin typeface="Poppins Medium" panose="00000600000000000000" pitchFamily="2" charset="0"/>
                <a:cs typeface="Poppins Medium" panose="00000600000000000000" pitchFamily="2" charset="0"/>
              </a:rPr>
              <a:t>Aibolat Batyrov &amp; </a:t>
            </a:r>
            <a:r>
              <a:rPr lang="en-US" dirty="0" err="1">
                <a:solidFill>
                  <a:srgbClr val="1CFBFF"/>
                </a:solidFill>
                <a:latin typeface="Poppins Medium" panose="00000600000000000000" pitchFamily="2" charset="0"/>
                <a:cs typeface="Poppins Medium" panose="00000600000000000000" pitchFamily="2" charset="0"/>
              </a:rPr>
              <a:t>Doszhan</a:t>
            </a:r>
            <a:r>
              <a:rPr lang="en-US" dirty="0">
                <a:solidFill>
                  <a:srgbClr val="1CFBFF"/>
                </a:solidFill>
                <a:latin typeface="Poppins Medium" panose="00000600000000000000" pitchFamily="2" charset="0"/>
                <a:cs typeface="Poppins Medium" panose="00000600000000000000" pitchFamily="2" charset="0"/>
              </a:rPr>
              <a:t> </a:t>
            </a:r>
            <a:r>
              <a:rPr lang="en-US" dirty="0" err="1">
                <a:solidFill>
                  <a:srgbClr val="1CFBFF"/>
                </a:solidFill>
                <a:latin typeface="Poppins Medium" panose="00000600000000000000" pitchFamily="2" charset="0"/>
                <a:cs typeface="Poppins Medium" panose="00000600000000000000" pitchFamily="2" charset="0"/>
              </a:rPr>
              <a:t>Turar</a:t>
            </a:r>
            <a:endParaRPr lang="ru-KZ" dirty="0">
              <a:solidFill>
                <a:srgbClr val="1CFBFF"/>
              </a:solidFill>
              <a:latin typeface="Bahnschrift SemiBold" panose="020B0502040204020203" pitchFamily="34" charset="0"/>
              <a:cs typeface="Poppins Medium" panose="00000600000000000000" pitchFamily="2" charset="0"/>
            </a:endParaRPr>
          </a:p>
        </p:txBody>
      </p:sp>
    </p:spTree>
    <p:extLst>
      <p:ext uri="{BB962C8B-B14F-4D97-AF65-F5344CB8AC3E}">
        <p14:creationId xmlns:p14="http://schemas.microsoft.com/office/powerpoint/2010/main" val="2981536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Update</a:t>
            </a:r>
            <a:endParaRPr lang="ru-KZ" dirty="0">
              <a:solidFill>
                <a:srgbClr val="0070C0"/>
              </a:solidFill>
              <a:latin typeface="Bahnschrift SemiBold" panose="020B0502040204020203" pitchFamily="34" charset="0"/>
              <a:cs typeface="Poppins Medium" panose="00000600000000000000" pitchFamily="2" charset="0"/>
            </a:endParaRPr>
          </a:p>
        </p:txBody>
      </p:sp>
      <p:sp>
        <p:nvSpPr>
          <p:cNvPr id="3" name="Объект 2">
            <a:extLst>
              <a:ext uri="{FF2B5EF4-FFF2-40B4-BE49-F238E27FC236}">
                <a16:creationId xmlns:a16="http://schemas.microsoft.com/office/drawing/2014/main" id="{9A5B0547-6F21-4BFE-92B9-1C27FE340070}"/>
              </a:ext>
            </a:extLst>
          </p:cNvPr>
          <p:cNvSpPr>
            <a:spLocks noGrp="1"/>
          </p:cNvSpPr>
          <p:nvPr>
            <p:ph idx="1"/>
          </p:nvPr>
        </p:nvSpPr>
        <p:spPr>
          <a:xfrm>
            <a:off x="838200" y="1690689"/>
            <a:ext cx="10515600" cy="930592"/>
          </a:xfrm>
        </p:spPr>
        <p:txBody>
          <a:bodyPr>
            <a:normAutofit/>
          </a:bodyPr>
          <a:lstStyle/>
          <a:p>
            <a:pPr marL="0" indent="0">
              <a:buNone/>
            </a:pPr>
            <a:r>
              <a:rPr lang="en-US" b="1" dirty="0">
                <a:solidFill>
                  <a:schemeClr val="tx1">
                    <a:lumMod val="95000"/>
                    <a:lumOff val="5000"/>
                  </a:schemeClr>
                </a:solidFill>
                <a:latin typeface="Sofia Pro Regular" panose="020B0000000000000000" pitchFamily="34" charset="0"/>
              </a:rPr>
              <a:t>User can update fields of Track table in database in web-site</a:t>
            </a:r>
          </a:p>
        </p:txBody>
      </p:sp>
      <p:pic>
        <p:nvPicPr>
          <p:cNvPr id="4" name="Рисунок 3">
            <a:extLst>
              <a:ext uri="{FF2B5EF4-FFF2-40B4-BE49-F238E27FC236}">
                <a16:creationId xmlns:a16="http://schemas.microsoft.com/office/drawing/2014/main" id="{31709BB1-D28F-4246-9EF2-FEFB00BBB99F}"/>
              </a:ext>
            </a:extLst>
          </p:cNvPr>
          <p:cNvPicPr>
            <a:picLocks noChangeAspect="1"/>
          </p:cNvPicPr>
          <p:nvPr/>
        </p:nvPicPr>
        <p:blipFill>
          <a:blip r:embed="rId2"/>
          <a:stretch>
            <a:fillRect/>
          </a:stretch>
        </p:blipFill>
        <p:spPr>
          <a:xfrm>
            <a:off x="1774994" y="2406236"/>
            <a:ext cx="8642012" cy="4086639"/>
          </a:xfrm>
          <a:prstGeom prst="rect">
            <a:avLst/>
          </a:prstGeom>
        </p:spPr>
      </p:pic>
    </p:spTree>
    <p:extLst>
      <p:ext uri="{BB962C8B-B14F-4D97-AF65-F5344CB8AC3E}">
        <p14:creationId xmlns:p14="http://schemas.microsoft.com/office/powerpoint/2010/main" val="292154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Delete</a:t>
            </a:r>
            <a:endParaRPr lang="ru-KZ" dirty="0">
              <a:solidFill>
                <a:srgbClr val="0070C0"/>
              </a:solidFill>
              <a:latin typeface="Bahnschrift SemiBold" panose="020B0502040204020203" pitchFamily="34" charset="0"/>
              <a:cs typeface="Poppins Medium" panose="00000600000000000000" pitchFamily="2" charset="0"/>
            </a:endParaRPr>
          </a:p>
        </p:txBody>
      </p:sp>
      <p:sp>
        <p:nvSpPr>
          <p:cNvPr id="3" name="Объект 2">
            <a:extLst>
              <a:ext uri="{FF2B5EF4-FFF2-40B4-BE49-F238E27FC236}">
                <a16:creationId xmlns:a16="http://schemas.microsoft.com/office/drawing/2014/main" id="{9A5B0547-6F21-4BFE-92B9-1C27FE340070}"/>
              </a:ext>
            </a:extLst>
          </p:cNvPr>
          <p:cNvSpPr>
            <a:spLocks noGrp="1"/>
          </p:cNvSpPr>
          <p:nvPr>
            <p:ph idx="1"/>
          </p:nvPr>
        </p:nvSpPr>
        <p:spPr>
          <a:xfrm>
            <a:off x="838200" y="1690689"/>
            <a:ext cx="10515600" cy="930592"/>
          </a:xfrm>
        </p:spPr>
        <p:txBody>
          <a:bodyPr>
            <a:normAutofit/>
          </a:bodyPr>
          <a:lstStyle/>
          <a:p>
            <a:pPr marL="0" indent="0">
              <a:buNone/>
            </a:pPr>
            <a:r>
              <a:rPr lang="en-US" b="1" dirty="0">
                <a:solidFill>
                  <a:schemeClr val="tx1">
                    <a:lumMod val="95000"/>
                    <a:lumOff val="5000"/>
                  </a:schemeClr>
                </a:solidFill>
                <a:latin typeface="Sofia Pro Regular" panose="020B0000000000000000" pitchFamily="34" charset="0"/>
              </a:rPr>
              <a:t>User can delete tracks from database in web-site</a:t>
            </a:r>
          </a:p>
        </p:txBody>
      </p:sp>
      <p:pic>
        <p:nvPicPr>
          <p:cNvPr id="5" name="Рисунок 4">
            <a:extLst>
              <a:ext uri="{FF2B5EF4-FFF2-40B4-BE49-F238E27FC236}">
                <a16:creationId xmlns:a16="http://schemas.microsoft.com/office/drawing/2014/main" id="{6BD3CAE7-07B3-440F-A071-92464F44EDA2}"/>
              </a:ext>
            </a:extLst>
          </p:cNvPr>
          <p:cNvPicPr>
            <a:picLocks noChangeAspect="1"/>
          </p:cNvPicPr>
          <p:nvPr/>
        </p:nvPicPr>
        <p:blipFill>
          <a:blip r:embed="rId2"/>
          <a:stretch>
            <a:fillRect/>
          </a:stretch>
        </p:blipFill>
        <p:spPr>
          <a:xfrm>
            <a:off x="1610360" y="2324968"/>
            <a:ext cx="8971280" cy="4167907"/>
          </a:xfrm>
          <a:prstGeom prst="rect">
            <a:avLst/>
          </a:prstGeom>
        </p:spPr>
      </p:pic>
    </p:spTree>
    <p:extLst>
      <p:ext uri="{BB962C8B-B14F-4D97-AF65-F5344CB8AC3E}">
        <p14:creationId xmlns:p14="http://schemas.microsoft.com/office/powerpoint/2010/main" val="57245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463BE2-2992-4895-9268-A165B3CC0F76}"/>
              </a:ext>
            </a:extLst>
          </p:cNvPr>
          <p:cNvSpPr>
            <a:spLocks noGrp="1"/>
          </p:cNvSpPr>
          <p:nvPr>
            <p:ph type="title"/>
          </p:nvPr>
        </p:nvSpPr>
        <p:spPr>
          <a:xfrm>
            <a:off x="838200" y="2677475"/>
            <a:ext cx="10515600" cy="990284"/>
          </a:xfrm>
        </p:spPr>
        <p:txBody>
          <a:bodyPr/>
          <a:lstStyle/>
          <a:p>
            <a:pPr algn="ctr"/>
            <a:r>
              <a:rPr lang="en-US" b="1" dirty="0">
                <a:solidFill>
                  <a:schemeClr val="accent1">
                    <a:lumMod val="75000"/>
                  </a:schemeClr>
                </a:solidFill>
                <a:latin typeface="Sofia Pro Regular" panose="020B0000000000000000" pitchFamily="34" charset="0"/>
              </a:rPr>
              <a:t>Thanks for attention!</a:t>
            </a:r>
            <a:endParaRPr lang="ru-KZ" b="1" dirty="0">
              <a:solidFill>
                <a:schemeClr val="accent1">
                  <a:lumMod val="75000"/>
                </a:schemeClr>
              </a:solidFill>
            </a:endParaRPr>
          </a:p>
        </p:txBody>
      </p:sp>
      <p:sp>
        <p:nvSpPr>
          <p:cNvPr id="3" name="Объект 2">
            <a:extLst>
              <a:ext uri="{FF2B5EF4-FFF2-40B4-BE49-F238E27FC236}">
                <a16:creationId xmlns:a16="http://schemas.microsoft.com/office/drawing/2014/main" id="{83DCC8A3-B94F-4B69-A2D6-C9CA2BCB0D06}"/>
              </a:ext>
            </a:extLst>
          </p:cNvPr>
          <p:cNvSpPr>
            <a:spLocks noGrp="1"/>
          </p:cNvSpPr>
          <p:nvPr>
            <p:ph idx="1"/>
          </p:nvPr>
        </p:nvSpPr>
        <p:spPr>
          <a:xfrm>
            <a:off x="838200" y="3667759"/>
            <a:ext cx="10515600" cy="792481"/>
          </a:xfrm>
        </p:spPr>
        <p:txBody>
          <a:bodyPr/>
          <a:lstStyle/>
          <a:p>
            <a:pPr marL="0" indent="0" algn="ctr">
              <a:buNone/>
            </a:pPr>
            <a:r>
              <a:rPr lang="en-US" dirty="0">
                <a:latin typeface="Poppins Medium" panose="00000600000000000000" pitchFamily="2" charset="0"/>
                <a:cs typeface="Poppins Medium" panose="00000600000000000000" pitchFamily="2" charset="0"/>
              </a:rPr>
              <a:t>visit our website!</a:t>
            </a:r>
            <a:endParaRPr lang="ru-KZ" dirty="0">
              <a:cs typeface="Poppins Medium" panose="00000600000000000000" pitchFamily="2" charset="0"/>
            </a:endParaRPr>
          </a:p>
        </p:txBody>
      </p:sp>
    </p:spTree>
    <p:extLst>
      <p:ext uri="{BB962C8B-B14F-4D97-AF65-F5344CB8AC3E}">
        <p14:creationId xmlns:p14="http://schemas.microsoft.com/office/powerpoint/2010/main" val="58419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Project Explanation</a:t>
            </a:r>
            <a:endParaRPr lang="ru-KZ" dirty="0">
              <a:solidFill>
                <a:srgbClr val="0070C0"/>
              </a:solidFill>
              <a:latin typeface="Bahnschrift SemiBold" panose="020B0502040204020203" pitchFamily="34" charset="0"/>
              <a:cs typeface="Poppins Medium" panose="00000600000000000000" pitchFamily="2" charset="0"/>
            </a:endParaRPr>
          </a:p>
        </p:txBody>
      </p:sp>
      <p:sp>
        <p:nvSpPr>
          <p:cNvPr id="3" name="Объект 2">
            <a:extLst>
              <a:ext uri="{FF2B5EF4-FFF2-40B4-BE49-F238E27FC236}">
                <a16:creationId xmlns:a16="http://schemas.microsoft.com/office/drawing/2014/main" id="{9A5B0547-6F21-4BFE-92B9-1C27FE340070}"/>
              </a:ext>
            </a:extLst>
          </p:cNvPr>
          <p:cNvSpPr>
            <a:spLocks noGrp="1"/>
          </p:cNvSpPr>
          <p:nvPr>
            <p:ph idx="1"/>
          </p:nvPr>
        </p:nvSpPr>
        <p:spPr/>
        <p:txBody>
          <a:bodyPr>
            <a:normAutofit/>
          </a:bodyPr>
          <a:lstStyle/>
          <a:p>
            <a:pPr algn="just"/>
            <a:r>
              <a:rPr lang="en-US" sz="3200" dirty="0">
                <a:latin typeface="Outfit Light" pitchFamily="2" charset="0"/>
              </a:rPr>
              <a:t>A project about the music of Kazakhstan. That is, the music portal of Kazakhstan. The user will be able to choose musicians, genres and listen to their music. And can also see the lyrics of the song.</a:t>
            </a:r>
          </a:p>
          <a:p>
            <a:pPr algn="just"/>
            <a:r>
              <a:rPr lang="en-US" sz="3200" dirty="0">
                <a:latin typeface="Outfit Light" pitchFamily="2" charset="0"/>
              </a:rPr>
              <a:t>The project contains one application: </a:t>
            </a:r>
            <a:r>
              <a:rPr lang="en-US" sz="3200" b="1" dirty="0" err="1">
                <a:solidFill>
                  <a:srgbClr val="0070C0"/>
                </a:solidFill>
                <a:latin typeface="Outfit Light" pitchFamily="2" charset="0"/>
              </a:rPr>
              <a:t>qa</a:t>
            </a:r>
            <a:r>
              <a:rPr lang="en-US" sz="3200" dirty="0" err="1">
                <a:solidFill>
                  <a:srgbClr val="0070C0"/>
                </a:solidFill>
                <a:latin typeface="Outfit Light" pitchFamily="2" charset="0"/>
              </a:rPr>
              <a:t>z</a:t>
            </a:r>
            <a:r>
              <a:rPr lang="en-US" sz="3200" b="1" dirty="0" err="1">
                <a:solidFill>
                  <a:srgbClr val="0070C0"/>
                </a:solidFill>
                <a:latin typeface="Outfit Light" pitchFamily="2" charset="0"/>
              </a:rPr>
              <a:t>music</a:t>
            </a:r>
            <a:endParaRPr lang="kk-KZ" sz="3200" b="1" dirty="0">
              <a:solidFill>
                <a:srgbClr val="0070C0"/>
              </a:solidFill>
              <a:latin typeface="Bahnschrift SemiLight" panose="020B0502040204020203" pitchFamily="34" charset="0"/>
            </a:endParaRPr>
          </a:p>
        </p:txBody>
      </p:sp>
    </p:spTree>
    <p:extLst>
      <p:ext uri="{BB962C8B-B14F-4D97-AF65-F5344CB8AC3E}">
        <p14:creationId xmlns:p14="http://schemas.microsoft.com/office/powerpoint/2010/main" val="207346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Project includes:</a:t>
            </a:r>
            <a:endParaRPr lang="ru-KZ" dirty="0">
              <a:solidFill>
                <a:srgbClr val="0070C0"/>
              </a:solidFill>
              <a:latin typeface="Bahnschrift SemiBold" panose="020B0502040204020203" pitchFamily="34" charset="0"/>
              <a:cs typeface="Poppins Medium" panose="00000600000000000000" pitchFamily="2" charset="0"/>
            </a:endParaRPr>
          </a:p>
        </p:txBody>
      </p:sp>
      <p:sp>
        <p:nvSpPr>
          <p:cNvPr id="3" name="Объект 2">
            <a:extLst>
              <a:ext uri="{FF2B5EF4-FFF2-40B4-BE49-F238E27FC236}">
                <a16:creationId xmlns:a16="http://schemas.microsoft.com/office/drawing/2014/main" id="{9A5B0547-6F21-4BFE-92B9-1C27FE340070}"/>
              </a:ext>
            </a:extLst>
          </p:cNvPr>
          <p:cNvSpPr>
            <a:spLocks noGrp="1"/>
          </p:cNvSpPr>
          <p:nvPr>
            <p:ph idx="1"/>
          </p:nvPr>
        </p:nvSpPr>
        <p:spPr/>
        <p:txBody>
          <a:bodyPr>
            <a:normAutofit/>
          </a:bodyPr>
          <a:lstStyle/>
          <a:p>
            <a:pPr algn="just"/>
            <a:r>
              <a:rPr lang="en-US" sz="3200" b="1" dirty="0">
                <a:solidFill>
                  <a:schemeClr val="bg2">
                    <a:lumMod val="10000"/>
                  </a:schemeClr>
                </a:solidFill>
                <a:latin typeface="Outfit Light" pitchFamily="2" charset="0"/>
              </a:rPr>
              <a:t>12 template: </a:t>
            </a:r>
            <a:r>
              <a:rPr lang="en-US" sz="3200" b="1" dirty="0">
                <a:latin typeface="Outfit Light" pitchFamily="2" charset="0"/>
              </a:rPr>
              <a:t>1 base template, others extends it</a:t>
            </a:r>
          </a:p>
          <a:p>
            <a:pPr algn="just"/>
            <a:r>
              <a:rPr lang="en-US" sz="3200" b="1" dirty="0">
                <a:solidFill>
                  <a:schemeClr val="bg2">
                    <a:lumMod val="10000"/>
                  </a:schemeClr>
                </a:solidFill>
                <a:latin typeface="Outfit Light" pitchFamily="2" charset="0"/>
              </a:rPr>
              <a:t>5 models</a:t>
            </a:r>
          </a:p>
          <a:p>
            <a:pPr algn="just"/>
            <a:r>
              <a:rPr lang="en-US" sz="3200" b="1" dirty="0">
                <a:solidFill>
                  <a:schemeClr val="bg2">
                    <a:lumMod val="10000"/>
                  </a:schemeClr>
                </a:solidFill>
                <a:latin typeface="Outfit Light" pitchFamily="2" charset="0"/>
              </a:rPr>
              <a:t>Static files: CSS files, image files</a:t>
            </a:r>
          </a:p>
          <a:p>
            <a:pPr algn="just"/>
            <a:r>
              <a:rPr lang="en-US" sz="3200" b="1" dirty="0" err="1">
                <a:solidFill>
                  <a:schemeClr val="bg2">
                    <a:lumMod val="10000"/>
                  </a:schemeClr>
                </a:solidFill>
                <a:latin typeface="Outfit Light" pitchFamily="2" charset="0"/>
              </a:rPr>
              <a:t>utils.py</a:t>
            </a:r>
            <a:endParaRPr lang="en-US" sz="3200" b="1" dirty="0">
              <a:solidFill>
                <a:schemeClr val="bg2">
                  <a:lumMod val="10000"/>
                </a:schemeClr>
              </a:solidFill>
              <a:latin typeface="Outfit Light" pitchFamily="2" charset="0"/>
            </a:endParaRPr>
          </a:p>
          <a:p>
            <a:pPr algn="just"/>
            <a:r>
              <a:rPr lang="en-US" sz="3200" b="1" dirty="0" err="1">
                <a:solidFill>
                  <a:schemeClr val="bg2">
                    <a:lumMod val="10000"/>
                  </a:schemeClr>
                </a:solidFill>
                <a:latin typeface="Outfit Light" pitchFamily="2" charset="0"/>
              </a:rPr>
              <a:t>forms.py</a:t>
            </a:r>
            <a:endParaRPr lang="kk-KZ" sz="3200" b="1" dirty="0">
              <a:solidFill>
                <a:schemeClr val="bg2">
                  <a:lumMod val="10000"/>
                </a:schemeClr>
              </a:solidFill>
              <a:latin typeface="Bahnschrift SemiLight" panose="020B0502040204020203" pitchFamily="34" charset="0"/>
            </a:endParaRPr>
          </a:p>
        </p:txBody>
      </p:sp>
    </p:spTree>
    <p:extLst>
      <p:ext uri="{BB962C8B-B14F-4D97-AF65-F5344CB8AC3E}">
        <p14:creationId xmlns:p14="http://schemas.microsoft.com/office/powerpoint/2010/main" val="26378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Templates</a:t>
            </a:r>
            <a:endParaRPr lang="ru-KZ" dirty="0">
              <a:solidFill>
                <a:srgbClr val="0070C0"/>
              </a:solidFill>
              <a:latin typeface="Bahnschrift SemiBold" panose="020B0502040204020203" pitchFamily="34" charset="0"/>
              <a:cs typeface="Poppins Medium" panose="00000600000000000000" pitchFamily="2" charset="0"/>
            </a:endParaRPr>
          </a:p>
        </p:txBody>
      </p:sp>
      <p:sp>
        <p:nvSpPr>
          <p:cNvPr id="3" name="Объект 2">
            <a:extLst>
              <a:ext uri="{FF2B5EF4-FFF2-40B4-BE49-F238E27FC236}">
                <a16:creationId xmlns:a16="http://schemas.microsoft.com/office/drawing/2014/main" id="{9A5B0547-6F21-4BFE-92B9-1C27FE340070}"/>
              </a:ext>
            </a:extLst>
          </p:cNvPr>
          <p:cNvSpPr>
            <a:spLocks noGrp="1"/>
          </p:cNvSpPr>
          <p:nvPr>
            <p:ph idx="1"/>
          </p:nvPr>
        </p:nvSpPr>
        <p:spPr>
          <a:xfrm>
            <a:off x="838200" y="1690688"/>
            <a:ext cx="10515600" cy="4663813"/>
          </a:xfrm>
        </p:spPr>
        <p:txBody>
          <a:bodyPr>
            <a:normAutofit/>
          </a:bodyPr>
          <a:lstStyle/>
          <a:p>
            <a:pPr algn="just"/>
            <a:r>
              <a:rPr lang="en-US" sz="3200" b="1" dirty="0">
                <a:solidFill>
                  <a:schemeClr val="tx1">
                    <a:lumMod val="95000"/>
                    <a:lumOff val="5000"/>
                  </a:schemeClr>
                </a:solidFill>
                <a:latin typeface="Outfit Light" pitchFamily="2" charset="0"/>
              </a:rPr>
              <a:t>Our project includes 12 template. </a:t>
            </a:r>
          </a:p>
          <a:p>
            <a:pPr algn="just"/>
            <a:r>
              <a:rPr lang="en-US" sz="3200" b="1" dirty="0">
                <a:solidFill>
                  <a:schemeClr val="tx1">
                    <a:lumMod val="95000"/>
                    <a:lumOff val="5000"/>
                  </a:schemeClr>
                </a:solidFill>
                <a:latin typeface="Outfit Light" pitchFamily="2" charset="0"/>
              </a:rPr>
              <a:t>One base template and others extends it.</a:t>
            </a:r>
          </a:p>
          <a:p>
            <a:pPr algn="just"/>
            <a:r>
              <a:rPr lang="en-US" sz="3200" b="1" dirty="0">
                <a:solidFill>
                  <a:schemeClr val="tx1">
                    <a:lumMod val="95000"/>
                    <a:lumOff val="5000"/>
                  </a:schemeClr>
                </a:solidFill>
                <a:latin typeface="Outfit Light" pitchFamily="2" charset="0"/>
              </a:rPr>
              <a:t>Uses Django </a:t>
            </a:r>
            <a:r>
              <a:rPr lang="en-US" sz="3200" dirty="0">
                <a:solidFill>
                  <a:schemeClr val="tx1">
                    <a:lumMod val="95000"/>
                    <a:lumOff val="5000"/>
                  </a:schemeClr>
                </a:solidFill>
                <a:latin typeface="Outfit Light" pitchFamily="2" charset="0"/>
              </a:rPr>
              <a:t>T</a:t>
            </a:r>
            <a:r>
              <a:rPr lang="en-US" sz="3200" b="1" dirty="0">
                <a:solidFill>
                  <a:schemeClr val="tx1">
                    <a:lumMod val="95000"/>
                    <a:lumOff val="5000"/>
                  </a:schemeClr>
                </a:solidFill>
                <a:latin typeface="Outfit Light" pitchFamily="2" charset="0"/>
              </a:rPr>
              <a:t>emplate Language</a:t>
            </a:r>
          </a:p>
        </p:txBody>
      </p:sp>
    </p:spTree>
    <p:extLst>
      <p:ext uri="{BB962C8B-B14F-4D97-AF65-F5344CB8AC3E}">
        <p14:creationId xmlns:p14="http://schemas.microsoft.com/office/powerpoint/2010/main" val="386871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Models</a:t>
            </a:r>
            <a:endParaRPr lang="ru-KZ" dirty="0">
              <a:solidFill>
                <a:srgbClr val="0070C0"/>
              </a:solidFill>
              <a:latin typeface="Bahnschrift SemiBold" panose="020B0502040204020203" pitchFamily="34" charset="0"/>
              <a:cs typeface="Poppins Medium" panose="00000600000000000000" pitchFamily="2" charset="0"/>
            </a:endParaRPr>
          </a:p>
        </p:txBody>
      </p:sp>
      <p:sp>
        <p:nvSpPr>
          <p:cNvPr id="3" name="Объект 2">
            <a:extLst>
              <a:ext uri="{FF2B5EF4-FFF2-40B4-BE49-F238E27FC236}">
                <a16:creationId xmlns:a16="http://schemas.microsoft.com/office/drawing/2014/main" id="{9A5B0547-6F21-4BFE-92B9-1C27FE340070}"/>
              </a:ext>
            </a:extLst>
          </p:cNvPr>
          <p:cNvSpPr>
            <a:spLocks noGrp="1"/>
          </p:cNvSpPr>
          <p:nvPr>
            <p:ph idx="1"/>
          </p:nvPr>
        </p:nvSpPr>
        <p:spPr>
          <a:xfrm>
            <a:off x="838200" y="1690688"/>
            <a:ext cx="10515600" cy="4663813"/>
          </a:xfrm>
        </p:spPr>
        <p:txBody>
          <a:bodyPr>
            <a:normAutofit/>
          </a:bodyPr>
          <a:lstStyle/>
          <a:p>
            <a:pPr algn="just"/>
            <a:r>
              <a:rPr lang="en-US" b="1" dirty="0">
                <a:solidFill>
                  <a:schemeClr val="tx1">
                    <a:lumMod val="95000"/>
                    <a:lumOff val="5000"/>
                  </a:schemeClr>
                </a:solidFill>
                <a:latin typeface="Outfit Light" pitchFamily="2" charset="0"/>
              </a:rPr>
              <a:t>Our project includes 5 model: Tracks, Artists, Genres, Charts, Lyrics</a:t>
            </a:r>
          </a:p>
          <a:p>
            <a:pPr algn="just"/>
            <a:r>
              <a:rPr lang="en-US" b="1" dirty="0">
                <a:solidFill>
                  <a:schemeClr val="tx1">
                    <a:lumMod val="95000"/>
                    <a:lumOff val="5000"/>
                  </a:schemeClr>
                </a:solidFill>
                <a:latin typeface="Outfit Light" pitchFamily="2" charset="0"/>
              </a:rPr>
              <a:t>Uses SQLite Database</a:t>
            </a:r>
          </a:p>
          <a:p>
            <a:pPr algn="just"/>
            <a:r>
              <a:rPr lang="en-US" b="1" dirty="0">
                <a:solidFill>
                  <a:schemeClr val="tx1">
                    <a:lumMod val="95000"/>
                    <a:lumOff val="5000"/>
                  </a:schemeClr>
                </a:solidFill>
                <a:latin typeface="Outfit Light" pitchFamily="2" charset="0"/>
              </a:rPr>
              <a:t>Models contains </a:t>
            </a:r>
            <a:r>
              <a:rPr lang="en-US" b="1" dirty="0" err="1">
                <a:solidFill>
                  <a:schemeClr val="tx1">
                    <a:lumMod val="95000"/>
                    <a:lumOff val="5000"/>
                  </a:schemeClr>
                </a:solidFill>
                <a:latin typeface="Outfit Light" pitchFamily="2" charset="0"/>
              </a:rPr>
              <a:t>CharField</a:t>
            </a:r>
            <a:r>
              <a:rPr lang="en-US" b="1" dirty="0">
                <a:solidFill>
                  <a:schemeClr val="tx1">
                    <a:lumMod val="95000"/>
                    <a:lumOff val="5000"/>
                  </a:schemeClr>
                </a:solidFill>
                <a:latin typeface="Outfit Light" pitchFamily="2" charset="0"/>
              </a:rPr>
              <a:t>, </a:t>
            </a:r>
            <a:r>
              <a:rPr lang="en-US" b="1" dirty="0" err="1">
                <a:solidFill>
                  <a:schemeClr val="tx1">
                    <a:lumMod val="95000"/>
                    <a:lumOff val="5000"/>
                  </a:schemeClr>
                </a:solidFill>
                <a:latin typeface="Outfit Light" pitchFamily="2" charset="0"/>
              </a:rPr>
              <a:t>IntegerField</a:t>
            </a:r>
            <a:r>
              <a:rPr lang="en-US" b="1" dirty="0">
                <a:solidFill>
                  <a:schemeClr val="tx1">
                    <a:lumMod val="95000"/>
                    <a:lumOff val="5000"/>
                  </a:schemeClr>
                </a:solidFill>
                <a:latin typeface="Outfit Light" pitchFamily="2" charset="0"/>
              </a:rPr>
              <a:t>, </a:t>
            </a:r>
            <a:r>
              <a:rPr lang="en-US" b="1" dirty="0" err="1">
                <a:solidFill>
                  <a:schemeClr val="tx1">
                    <a:lumMod val="95000"/>
                    <a:lumOff val="5000"/>
                  </a:schemeClr>
                </a:solidFill>
                <a:latin typeface="Outfit Light" pitchFamily="2" charset="0"/>
              </a:rPr>
              <a:t>FileField</a:t>
            </a:r>
            <a:r>
              <a:rPr lang="en-US" b="1" dirty="0">
                <a:solidFill>
                  <a:schemeClr val="tx1">
                    <a:lumMod val="95000"/>
                    <a:lumOff val="5000"/>
                  </a:schemeClr>
                </a:solidFill>
                <a:latin typeface="Outfit Light" pitchFamily="2" charset="0"/>
              </a:rPr>
              <a:t>, </a:t>
            </a:r>
            <a:r>
              <a:rPr lang="en-US" b="1" dirty="0" err="1">
                <a:solidFill>
                  <a:schemeClr val="tx1">
                    <a:lumMod val="95000"/>
                    <a:lumOff val="5000"/>
                  </a:schemeClr>
                </a:solidFill>
                <a:latin typeface="Outfit Light" pitchFamily="2" charset="0"/>
              </a:rPr>
              <a:t>ImageField</a:t>
            </a:r>
            <a:r>
              <a:rPr lang="en-US" b="1" dirty="0">
                <a:solidFill>
                  <a:schemeClr val="tx1">
                    <a:lumMod val="95000"/>
                    <a:lumOff val="5000"/>
                  </a:schemeClr>
                </a:solidFill>
                <a:latin typeface="Outfit Light" pitchFamily="2" charset="0"/>
              </a:rPr>
              <a:t>, </a:t>
            </a:r>
            <a:r>
              <a:rPr lang="en-US" b="1" dirty="0" err="1">
                <a:solidFill>
                  <a:schemeClr val="tx1">
                    <a:lumMod val="95000"/>
                    <a:lumOff val="5000"/>
                  </a:schemeClr>
                </a:solidFill>
                <a:latin typeface="Outfit Light" pitchFamily="2" charset="0"/>
              </a:rPr>
              <a:t>DateField</a:t>
            </a:r>
            <a:r>
              <a:rPr lang="en-US" b="1" dirty="0">
                <a:solidFill>
                  <a:schemeClr val="tx1">
                    <a:lumMod val="95000"/>
                    <a:lumOff val="5000"/>
                  </a:schemeClr>
                </a:solidFill>
                <a:latin typeface="Outfit Light" pitchFamily="2" charset="0"/>
              </a:rPr>
              <a:t>, </a:t>
            </a:r>
            <a:r>
              <a:rPr lang="en-US" b="1" dirty="0" err="1">
                <a:solidFill>
                  <a:schemeClr val="tx1">
                    <a:lumMod val="95000"/>
                    <a:lumOff val="5000"/>
                  </a:schemeClr>
                </a:solidFill>
                <a:latin typeface="Outfit Light" pitchFamily="2" charset="0"/>
              </a:rPr>
              <a:t>TextField</a:t>
            </a:r>
            <a:r>
              <a:rPr lang="en-US" b="1" dirty="0">
                <a:solidFill>
                  <a:schemeClr val="tx1">
                    <a:lumMod val="95000"/>
                    <a:lumOff val="5000"/>
                  </a:schemeClr>
                </a:solidFill>
                <a:latin typeface="Outfit Light" pitchFamily="2" charset="0"/>
              </a:rPr>
              <a:t>, </a:t>
            </a:r>
            <a:r>
              <a:rPr lang="en-US" b="1" dirty="0" err="1">
                <a:solidFill>
                  <a:schemeClr val="tx1">
                    <a:lumMod val="95000"/>
                    <a:lumOff val="5000"/>
                  </a:schemeClr>
                </a:solidFill>
                <a:latin typeface="Outfit Light" pitchFamily="2" charset="0"/>
              </a:rPr>
              <a:t>ManyToManyField</a:t>
            </a:r>
            <a:r>
              <a:rPr lang="en-US" b="1" dirty="0">
                <a:solidFill>
                  <a:schemeClr val="tx1">
                    <a:lumMod val="95000"/>
                    <a:lumOff val="5000"/>
                  </a:schemeClr>
                </a:solidFill>
                <a:latin typeface="Outfit Light" pitchFamily="2" charset="0"/>
              </a:rPr>
              <a:t>, </a:t>
            </a:r>
            <a:r>
              <a:rPr lang="en-US" b="1" dirty="0" err="1">
                <a:solidFill>
                  <a:schemeClr val="tx1">
                    <a:lumMod val="95000"/>
                    <a:lumOff val="5000"/>
                  </a:schemeClr>
                </a:solidFill>
                <a:latin typeface="Outfit Light" pitchFamily="2" charset="0"/>
              </a:rPr>
              <a:t>ForeignKey</a:t>
            </a:r>
            <a:endParaRPr lang="en-US" b="1" dirty="0">
              <a:solidFill>
                <a:schemeClr val="tx1">
                  <a:lumMod val="95000"/>
                  <a:lumOff val="5000"/>
                </a:schemeClr>
              </a:solidFill>
              <a:latin typeface="Outfit Light" pitchFamily="2" charset="0"/>
            </a:endParaRPr>
          </a:p>
        </p:txBody>
      </p:sp>
    </p:spTree>
    <p:extLst>
      <p:ext uri="{BB962C8B-B14F-4D97-AF65-F5344CB8AC3E}">
        <p14:creationId xmlns:p14="http://schemas.microsoft.com/office/powerpoint/2010/main" val="95457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Entity Relation Diagram</a:t>
            </a:r>
            <a:endParaRPr lang="ru-KZ" dirty="0">
              <a:solidFill>
                <a:srgbClr val="0070C0"/>
              </a:solidFill>
              <a:latin typeface="Bahnschrift SemiBold" panose="020B0502040204020203" pitchFamily="34" charset="0"/>
              <a:cs typeface="Poppins Medium" panose="00000600000000000000" pitchFamily="2" charset="0"/>
            </a:endParaRPr>
          </a:p>
        </p:txBody>
      </p:sp>
      <p:pic>
        <p:nvPicPr>
          <p:cNvPr id="3" name="Рисунок 2">
            <a:extLst>
              <a:ext uri="{FF2B5EF4-FFF2-40B4-BE49-F238E27FC236}">
                <a16:creationId xmlns:a16="http://schemas.microsoft.com/office/drawing/2014/main" id="{8F84567A-0E6E-4BA6-807F-A9CD838757D5}"/>
              </a:ext>
            </a:extLst>
          </p:cNvPr>
          <p:cNvPicPr>
            <a:picLocks noChangeAspect="1"/>
          </p:cNvPicPr>
          <p:nvPr/>
        </p:nvPicPr>
        <p:blipFill>
          <a:blip r:embed="rId2"/>
          <a:stretch>
            <a:fillRect/>
          </a:stretch>
        </p:blipFill>
        <p:spPr>
          <a:xfrm>
            <a:off x="2404137" y="1649006"/>
            <a:ext cx="7383726" cy="4843869"/>
          </a:xfrm>
          <a:prstGeom prst="rect">
            <a:avLst/>
          </a:prstGeom>
        </p:spPr>
      </p:pic>
    </p:spTree>
    <p:extLst>
      <p:ext uri="{BB962C8B-B14F-4D97-AF65-F5344CB8AC3E}">
        <p14:creationId xmlns:p14="http://schemas.microsoft.com/office/powerpoint/2010/main" val="216758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CRUD functions</a:t>
            </a:r>
            <a:endParaRPr lang="ru-KZ" dirty="0">
              <a:solidFill>
                <a:srgbClr val="0070C0"/>
              </a:solidFill>
              <a:latin typeface="Bahnschrift SemiBold" panose="020B0502040204020203" pitchFamily="34" charset="0"/>
              <a:cs typeface="Poppins Medium" panose="00000600000000000000" pitchFamily="2" charset="0"/>
            </a:endParaRPr>
          </a:p>
        </p:txBody>
      </p:sp>
      <p:sp>
        <p:nvSpPr>
          <p:cNvPr id="3" name="Объект 2">
            <a:extLst>
              <a:ext uri="{FF2B5EF4-FFF2-40B4-BE49-F238E27FC236}">
                <a16:creationId xmlns:a16="http://schemas.microsoft.com/office/drawing/2014/main" id="{9A5B0547-6F21-4BFE-92B9-1C27FE340070}"/>
              </a:ext>
            </a:extLst>
          </p:cNvPr>
          <p:cNvSpPr>
            <a:spLocks noGrp="1"/>
          </p:cNvSpPr>
          <p:nvPr>
            <p:ph idx="1"/>
          </p:nvPr>
        </p:nvSpPr>
        <p:spPr>
          <a:xfrm>
            <a:off x="838200" y="1690688"/>
            <a:ext cx="10515600" cy="4663813"/>
          </a:xfrm>
        </p:spPr>
        <p:txBody>
          <a:bodyPr>
            <a:normAutofit/>
          </a:bodyPr>
          <a:lstStyle/>
          <a:p>
            <a:pPr algn="just"/>
            <a:r>
              <a:rPr lang="en-US" b="1" dirty="0">
                <a:solidFill>
                  <a:schemeClr val="bg2">
                    <a:lumMod val="10000"/>
                  </a:schemeClr>
                </a:solidFill>
                <a:latin typeface="Sofia Pro Regular" panose="020B0000000000000000" pitchFamily="34" charset="0"/>
              </a:rPr>
              <a:t>Select</a:t>
            </a:r>
          </a:p>
          <a:p>
            <a:pPr algn="just"/>
            <a:r>
              <a:rPr lang="en-US" b="1" dirty="0">
                <a:solidFill>
                  <a:schemeClr val="tx1">
                    <a:lumMod val="95000"/>
                    <a:lumOff val="5000"/>
                  </a:schemeClr>
                </a:solidFill>
                <a:latin typeface="Sofia Pro Regular" panose="020B0000000000000000" pitchFamily="34" charset="0"/>
              </a:rPr>
              <a:t>Insert</a:t>
            </a:r>
          </a:p>
          <a:p>
            <a:pPr algn="just"/>
            <a:r>
              <a:rPr lang="en-US" b="1" dirty="0">
                <a:solidFill>
                  <a:schemeClr val="tx1">
                    <a:lumMod val="95000"/>
                    <a:lumOff val="5000"/>
                  </a:schemeClr>
                </a:solidFill>
                <a:latin typeface="Sofia Pro Regular" panose="020B0000000000000000" pitchFamily="34" charset="0"/>
              </a:rPr>
              <a:t>Update</a:t>
            </a:r>
          </a:p>
          <a:p>
            <a:pPr algn="just"/>
            <a:r>
              <a:rPr lang="en-US" b="1" dirty="0">
                <a:solidFill>
                  <a:schemeClr val="tx1">
                    <a:lumMod val="95000"/>
                    <a:lumOff val="5000"/>
                  </a:schemeClr>
                </a:solidFill>
                <a:latin typeface="Sofia Pro Regular" panose="020B0000000000000000" pitchFamily="34" charset="0"/>
              </a:rPr>
              <a:t>Delete</a:t>
            </a:r>
          </a:p>
        </p:txBody>
      </p:sp>
    </p:spTree>
    <p:extLst>
      <p:ext uri="{BB962C8B-B14F-4D97-AF65-F5344CB8AC3E}">
        <p14:creationId xmlns:p14="http://schemas.microsoft.com/office/powerpoint/2010/main" val="194505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Select</a:t>
            </a:r>
            <a:endParaRPr lang="ru-KZ" dirty="0">
              <a:solidFill>
                <a:srgbClr val="0070C0"/>
              </a:solidFill>
              <a:latin typeface="Bahnschrift SemiBold" panose="020B0502040204020203" pitchFamily="34" charset="0"/>
              <a:cs typeface="Poppins Medium" panose="00000600000000000000" pitchFamily="2" charset="0"/>
            </a:endParaRPr>
          </a:p>
        </p:txBody>
      </p:sp>
      <p:sp>
        <p:nvSpPr>
          <p:cNvPr id="3" name="Объект 2">
            <a:extLst>
              <a:ext uri="{FF2B5EF4-FFF2-40B4-BE49-F238E27FC236}">
                <a16:creationId xmlns:a16="http://schemas.microsoft.com/office/drawing/2014/main" id="{9A5B0547-6F21-4BFE-92B9-1C27FE340070}"/>
              </a:ext>
            </a:extLst>
          </p:cNvPr>
          <p:cNvSpPr>
            <a:spLocks noGrp="1"/>
          </p:cNvSpPr>
          <p:nvPr>
            <p:ph idx="1"/>
          </p:nvPr>
        </p:nvSpPr>
        <p:spPr>
          <a:xfrm>
            <a:off x="838200" y="1690689"/>
            <a:ext cx="10515600" cy="930592"/>
          </a:xfrm>
        </p:spPr>
        <p:txBody>
          <a:bodyPr>
            <a:normAutofit/>
          </a:bodyPr>
          <a:lstStyle/>
          <a:p>
            <a:pPr marL="0" indent="0" algn="just">
              <a:buNone/>
            </a:pPr>
            <a:r>
              <a:rPr lang="en-US" b="1" dirty="0">
                <a:solidFill>
                  <a:schemeClr val="tx1">
                    <a:lumMod val="95000"/>
                    <a:lumOff val="5000"/>
                  </a:schemeClr>
                </a:solidFill>
                <a:latin typeface="Sofia Pro Regular" panose="020B0000000000000000" pitchFamily="34" charset="0"/>
              </a:rPr>
              <a:t> User can see the information from the database</a:t>
            </a:r>
            <a:r>
              <a:rPr lang="kk-KZ" b="1" dirty="0">
                <a:solidFill>
                  <a:schemeClr val="tx1">
                    <a:lumMod val="95000"/>
                    <a:lumOff val="5000"/>
                  </a:schemeClr>
                </a:solidFill>
                <a:latin typeface="Sofia Pro Regular" panose="020B0000000000000000" pitchFamily="34" charset="0"/>
              </a:rPr>
              <a:t> </a:t>
            </a:r>
            <a:r>
              <a:rPr lang="en-US" b="1" dirty="0">
                <a:solidFill>
                  <a:schemeClr val="tx1">
                    <a:lumMod val="95000"/>
                    <a:lumOff val="5000"/>
                  </a:schemeClr>
                </a:solidFill>
                <a:latin typeface="Sofia Pro Regular" panose="020B0000000000000000" pitchFamily="34" charset="0"/>
              </a:rPr>
              <a:t>in web-page. Therefore, we will not modify the select operation.</a:t>
            </a:r>
          </a:p>
        </p:txBody>
      </p:sp>
      <p:pic>
        <p:nvPicPr>
          <p:cNvPr id="4" name="Рисунок 3">
            <a:extLst>
              <a:ext uri="{FF2B5EF4-FFF2-40B4-BE49-F238E27FC236}">
                <a16:creationId xmlns:a16="http://schemas.microsoft.com/office/drawing/2014/main" id="{ACF0C060-232C-405E-B080-54704CB01617}"/>
              </a:ext>
            </a:extLst>
          </p:cNvPr>
          <p:cNvPicPr>
            <a:picLocks noChangeAspect="1"/>
          </p:cNvPicPr>
          <p:nvPr/>
        </p:nvPicPr>
        <p:blipFill>
          <a:blip r:embed="rId2"/>
          <a:stretch>
            <a:fillRect/>
          </a:stretch>
        </p:blipFill>
        <p:spPr>
          <a:xfrm>
            <a:off x="1929439" y="2926081"/>
            <a:ext cx="8333122" cy="3008696"/>
          </a:xfrm>
          <a:prstGeom prst="rect">
            <a:avLst/>
          </a:prstGeom>
        </p:spPr>
      </p:pic>
    </p:spTree>
    <p:extLst>
      <p:ext uri="{BB962C8B-B14F-4D97-AF65-F5344CB8AC3E}">
        <p14:creationId xmlns:p14="http://schemas.microsoft.com/office/powerpoint/2010/main" val="187436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E4AA4-3D7C-4924-BA43-8FD47301D370}"/>
              </a:ext>
            </a:extLst>
          </p:cNvPr>
          <p:cNvSpPr>
            <a:spLocks noGrp="1"/>
          </p:cNvSpPr>
          <p:nvPr>
            <p:ph type="title"/>
          </p:nvPr>
        </p:nvSpPr>
        <p:spPr/>
        <p:txBody>
          <a:bodyPr/>
          <a:lstStyle/>
          <a:p>
            <a:r>
              <a:rPr lang="en-US" dirty="0">
                <a:solidFill>
                  <a:srgbClr val="0070C0"/>
                </a:solidFill>
                <a:latin typeface="Poppins Medium" panose="00000600000000000000" pitchFamily="2" charset="0"/>
                <a:cs typeface="Poppins Medium" panose="00000600000000000000" pitchFamily="2" charset="0"/>
              </a:rPr>
              <a:t>Insert</a:t>
            </a:r>
            <a:endParaRPr lang="ru-KZ" dirty="0">
              <a:solidFill>
                <a:srgbClr val="0070C0"/>
              </a:solidFill>
              <a:latin typeface="Bahnschrift SemiBold" panose="020B0502040204020203" pitchFamily="34" charset="0"/>
              <a:cs typeface="Poppins Medium" panose="00000600000000000000" pitchFamily="2" charset="0"/>
            </a:endParaRPr>
          </a:p>
        </p:txBody>
      </p:sp>
      <p:sp>
        <p:nvSpPr>
          <p:cNvPr id="3" name="Объект 2">
            <a:extLst>
              <a:ext uri="{FF2B5EF4-FFF2-40B4-BE49-F238E27FC236}">
                <a16:creationId xmlns:a16="http://schemas.microsoft.com/office/drawing/2014/main" id="{9A5B0547-6F21-4BFE-92B9-1C27FE340070}"/>
              </a:ext>
            </a:extLst>
          </p:cNvPr>
          <p:cNvSpPr>
            <a:spLocks noGrp="1"/>
          </p:cNvSpPr>
          <p:nvPr>
            <p:ph idx="1"/>
          </p:nvPr>
        </p:nvSpPr>
        <p:spPr>
          <a:xfrm>
            <a:off x="838200" y="1690689"/>
            <a:ext cx="10515600" cy="930592"/>
          </a:xfrm>
        </p:spPr>
        <p:txBody>
          <a:bodyPr>
            <a:normAutofit/>
          </a:bodyPr>
          <a:lstStyle/>
          <a:p>
            <a:pPr marL="0" indent="0">
              <a:buNone/>
            </a:pPr>
            <a:r>
              <a:rPr lang="en-US" b="1" dirty="0">
                <a:solidFill>
                  <a:schemeClr val="tx1">
                    <a:lumMod val="95000"/>
                    <a:lumOff val="5000"/>
                  </a:schemeClr>
                </a:solidFill>
                <a:latin typeface="Sofia Pro Regular" panose="020B0000000000000000" pitchFamily="34" charset="0"/>
              </a:rPr>
              <a:t>User can upload their music to the database</a:t>
            </a:r>
          </a:p>
        </p:txBody>
      </p:sp>
      <p:pic>
        <p:nvPicPr>
          <p:cNvPr id="5" name="Рисунок 4">
            <a:extLst>
              <a:ext uri="{FF2B5EF4-FFF2-40B4-BE49-F238E27FC236}">
                <a16:creationId xmlns:a16="http://schemas.microsoft.com/office/drawing/2014/main" id="{5294D09C-5295-4F8C-9438-33B43FA5341C}"/>
              </a:ext>
            </a:extLst>
          </p:cNvPr>
          <p:cNvPicPr>
            <a:picLocks noChangeAspect="1"/>
          </p:cNvPicPr>
          <p:nvPr/>
        </p:nvPicPr>
        <p:blipFill>
          <a:blip r:embed="rId2"/>
          <a:stretch>
            <a:fillRect/>
          </a:stretch>
        </p:blipFill>
        <p:spPr>
          <a:xfrm>
            <a:off x="1851660" y="2443189"/>
            <a:ext cx="8488680" cy="4049686"/>
          </a:xfrm>
          <a:prstGeom prst="rect">
            <a:avLst/>
          </a:prstGeom>
        </p:spPr>
      </p:pic>
    </p:spTree>
    <p:extLst>
      <p:ext uri="{BB962C8B-B14F-4D97-AF65-F5344CB8AC3E}">
        <p14:creationId xmlns:p14="http://schemas.microsoft.com/office/powerpoint/2010/main" val="136342823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214</Words>
  <Application>Microsoft Office PowerPoint</Application>
  <PresentationFormat>Широкоэкранный</PresentationFormat>
  <Paragraphs>35</Paragraphs>
  <Slides>12</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12</vt:i4>
      </vt:variant>
    </vt:vector>
  </HeadingPairs>
  <TitlesOfParts>
    <vt:vector size="21" baseType="lpstr">
      <vt:lpstr>Arial</vt:lpstr>
      <vt:lpstr>Bahnschrift SemiBold</vt:lpstr>
      <vt:lpstr>Bahnschrift SemiLight</vt:lpstr>
      <vt:lpstr>Calibri</vt:lpstr>
      <vt:lpstr>Calibri Light</vt:lpstr>
      <vt:lpstr>Outfit Light</vt:lpstr>
      <vt:lpstr>Poppins Medium</vt:lpstr>
      <vt:lpstr>Sofia Pro Regular</vt:lpstr>
      <vt:lpstr>Тема Office</vt:lpstr>
      <vt:lpstr>Show Business Kazakhstan</vt:lpstr>
      <vt:lpstr>Project Explanation</vt:lpstr>
      <vt:lpstr>Project includes:</vt:lpstr>
      <vt:lpstr>Templates</vt:lpstr>
      <vt:lpstr>Models</vt:lpstr>
      <vt:lpstr>Entity Relation Diagram</vt:lpstr>
      <vt:lpstr>CRUD functions</vt:lpstr>
      <vt:lpstr>Select</vt:lpstr>
      <vt:lpstr>Insert</vt:lpstr>
      <vt:lpstr>Update</vt:lpstr>
      <vt:lpstr>Delete</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Aibolat Batyrov</dc:creator>
  <cp:lastModifiedBy>Batyrov, Aibolat</cp:lastModifiedBy>
  <cp:revision>27</cp:revision>
  <dcterms:created xsi:type="dcterms:W3CDTF">2022-03-17T12:50:27Z</dcterms:created>
  <dcterms:modified xsi:type="dcterms:W3CDTF">2022-03-17T19:06:15Z</dcterms:modified>
</cp:coreProperties>
</file>