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401" r:id="rId2"/>
    <p:sldId id="403" r:id="rId3"/>
    <p:sldId id="404" r:id="rId4"/>
    <p:sldId id="411" r:id="rId5"/>
    <p:sldId id="405" r:id="rId6"/>
    <p:sldId id="408" r:id="rId7"/>
    <p:sldId id="407" r:id="rId8"/>
    <p:sldId id="406" r:id="rId9"/>
    <p:sldId id="412" r:id="rId10"/>
    <p:sldId id="413" r:id="rId11"/>
  </p:sldIdLst>
  <p:sldSz cx="9144000" cy="6858000" type="screen4x3"/>
  <p:notesSz cx="7010400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2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2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2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2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EFF"/>
    <a:srgbClr val="E3BEFF"/>
    <a:srgbClr val="CF0E30"/>
    <a:srgbClr val="500093"/>
    <a:srgbClr val="009900"/>
    <a:srgbClr val="FFFF00"/>
    <a:srgbClr val="00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50" autoAdjust="0"/>
  </p:normalViewPr>
  <p:slideViewPr>
    <p:cSldViewPr snapToGrid="0">
      <p:cViewPr varScale="1">
        <p:scale>
          <a:sx n="63" d="100"/>
          <a:sy n="63" d="100"/>
        </p:scale>
        <p:origin x="1378" y="6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088" y="-300"/>
      </p:cViewPr>
      <p:guideLst>
        <p:guide orient="horz" pos="2909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976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698500"/>
            <a:ext cx="4600575" cy="3451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6263"/>
            <a:ext cx="514096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9" tIns="44903" rIns="91409" bIns="449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82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bg2"/>
                </a:solidFill>
                <a:latin typeface="Times" pitchFamily="18" charset="0"/>
              </a:defRPr>
            </a:lvl1pPr>
            <a:lvl2pPr marL="742950" indent="-285750">
              <a:defRPr sz="2000" b="1">
                <a:solidFill>
                  <a:schemeClr val="bg2"/>
                </a:solidFill>
                <a:latin typeface="Times" pitchFamily="18" charset="0"/>
              </a:defRPr>
            </a:lvl2pPr>
            <a:lvl3pPr marL="1143000" indent="-228600">
              <a:defRPr sz="2000" b="1">
                <a:solidFill>
                  <a:schemeClr val="bg2"/>
                </a:solidFill>
                <a:latin typeface="Times" pitchFamily="18" charset="0"/>
              </a:defRPr>
            </a:lvl3pPr>
            <a:lvl4pPr marL="1600200" indent="-228600">
              <a:defRPr sz="2000" b="1">
                <a:solidFill>
                  <a:schemeClr val="bg2"/>
                </a:solidFill>
                <a:latin typeface="Times" pitchFamily="18" charset="0"/>
              </a:defRPr>
            </a:lvl4pPr>
            <a:lvl5pPr marL="2057400" indent="-228600">
              <a:defRPr sz="2000" b="1">
                <a:solidFill>
                  <a:schemeClr val="bg2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pic>
        <p:nvPicPr>
          <p:cNvPr id="5" name="Picture 9" descr="OIF_LOGO_hirez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10200"/>
            <a:ext cx="6608763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8775"/>
            <a:ext cx="7772400" cy="1825625"/>
          </a:xfrm>
        </p:spPr>
        <p:txBody>
          <a:bodyPr/>
          <a:lstStyle>
            <a:lvl1pPr marL="0" indent="0" algn="r">
              <a:buFont typeface="Monotype Sorts" charset="0"/>
              <a:buNone/>
              <a:defRPr>
                <a:solidFill>
                  <a:srgbClr val="66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BBC4F-AA02-4277-A9C2-E89FADD8F3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304800"/>
            <a:ext cx="2043112" cy="5475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763" y="304800"/>
            <a:ext cx="5978525" cy="5475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0F039-0802-48EB-9CEF-479800F70A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CDAB3-41CF-4FB5-A9F4-EFB8AAA311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E5D75-6030-4A1A-B44D-674173981E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763" y="1284288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284288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99D32-C7A3-487A-85C1-40283C7E1A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62E80-ECE8-425A-A391-764A9529D52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03CC8-1635-4F28-9B8B-7764C42D58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42013-3AFC-481C-A25C-116770FD66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57FB3-0991-4002-8F2D-C62ED989E1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49958-92D3-48C3-85A2-0A7EA2B40A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6477000" cy="656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763" y="1284288"/>
            <a:ext cx="81534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bg2"/>
                </a:solidFill>
                <a:latin typeface="Times" pitchFamily="18" charset="0"/>
              </a:defRPr>
            </a:lvl1pPr>
            <a:lvl2pPr marL="742950" indent="-285750">
              <a:defRPr sz="2000" b="1">
                <a:solidFill>
                  <a:schemeClr val="bg2"/>
                </a:solidFill>
                <a:latin typeface="Times" pitchFamily="18" charset="0"/>
              </a:defRPr>
            </a:lvl2pPr>
            <a:lvl3pPr marL="1143000" indent="-228600">
              <a:defRPr sz="2000" b="1">
                <a:solidFill>
                  <a:schemeClr val="bg2"/>
                </a:solidFill>
                <a:latin typeface="Times" pitchFamily="18" charset="0"/>
              </a:defRPr>
            </a:lvl3pPr>
            <a:lvl4pPr marL="1600200" indent="-228600">
              <a:defRPr sz="2000" b="1">
                <a:solidFill>
                  <a:schemeClr val="bg2"/>
                </a:solidFill>
                <a:latin typeface="Times" pitchFamily="18" charset="0"/>
              </a:defRPr>
            </a:lvl4pPr>
            <a:lvl5pPr marL="2057400" indent="-228600">
              <a:defRPr sz="2000" b="1">
                <a:solidFill>
                  <a:schemeClr val="bg2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pic>
        <p:nvPicPr>
          <p:cNvPr id="1030" name="Picture 11" descr="OIF_LOGO_hirez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26125" y="6005513"/>
            <a:ext cx="3179763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20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7000" y="6051550"/>
            <a:ext cx="9636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/>
            </a:lvl1pPr>
          </a:lstStyle>
          <a:p>
            <a:pPr>
              <a:defRPr/>
            </a:pPr>
            <a:fld id="{5359D781-3C38-4592-9CB9-6B7BBD72F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zoom/>
  </p:transition>
  <p:hf hdr="0" ftr="0" dt="0"/>
  <p:txStyles>
    <p:titleStyle>
      <a:lvl1pPr algn="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Century Gothic" pitchFamily="34" charset="0"/>
        </a:defRPr>
      </a:lvl2pPr>
      <a:lvl3pPr algn="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Century Gothic" pitchFamily="34" charset="0"/>
        </a:defRPr>
      </a:lvl3pPr>
      <a:lvl4pPr algn="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Century Gothic" pitchFamily="34" charset="0"/>
        </a:defRPr>
      </a:lvl4pPr>
      <a:lvl5pPr algn="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Century Gothic" pitchFamily="34" charset="0"/>
        </a:defRPr>
      </a:lvl5pPr>
      <a:lvl6pPr marL="457200" algn="r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Century Gothic" pitchFamily="34" charset="0"/>
        </a:defRPr>
      </a:lvl6pPr>
      <a:lvl7pPr marL="914400" algn="r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Century Gothic" pitchFamily="34" charset="0"/>
        </a:defRPr>
      </a:lvl7pPr>
      <a:lvl8pPr marL="1371600" algn="r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Century Gothic" pitchFamily="34" charset="0"/>
        </a:defRPr>
      </a:lvl8pPr>
      <a:lvl9pPr marL="1828800" algn="r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0"/>
        <a:buChar char=""/>
        <a:defRPr sz="24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200" b="1">
          <a:solidFill>
            <a:srgbClr val="790015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 b="1">
          <a:solidFill>
            <a:srgbClr val="003E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b="1">
          <a:solidFill>
            <a:srgbClr val="CC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1600" b="1">
          <a:solidFill>
            <a:srgbClr val="6600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1600" b="1">
          <a:solidFill>
            <a:srgbClr val="6600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1600" b="1">
          <a:solidFill>
            <a:srgbClr val="6600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1600" b="1">
          <a:solidFill>
            <a:srgbClr val="6600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1600" b="1">
          <a:solidFill>
            <a:srgbClr val="6600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51937"/>
            <a:ext cx="7772400" cy="1470025"/>
          </a:xfrm>
        </p:spPr>
        <p:txBody>
          <a:bodyPr/>
          <a:lstStyle/>
          <a:p>
            <a:pPr eaLnBrk="1" hangingPunct="1"/>
            <a:br>
              <a:rPr lang="en-US" sz="2800" b="1" dirty="0"/>
            </a:br>
            <a:r>
              <a:rPr lang="en-US" sz="2800" b="1" dirty="0"/>
              <a:t>TAPI </a:t>
            </a:r>
            <a:r>
              <a:rPr lang="en-US" sz="2800" b="1"/>
              <a:t>CORD Interconnection Use Case</a:t>
            </a:r>
            <a:endParaRPr lang="en-US" sz="2800" b="1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32381"/>
            <a:ext cx="7772400" cy="182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Lyndon Ong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Ciena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Aug 1, 2017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Demonstrates applicability to CORD work and applications carriers </a:t>
            </a:r>
            <a:r>
              <a:rPr lang="en-US"/>
              <a:t>are deploying using CORD</a:t>
            </a:r>
            <a:endParaRPr lang="en-US" dirty="0"/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What is the control plane relationship between CORD controller and Domain controller/MD controller?</a:t>
            </a:r>
          </a:p>
          <a:p>
            <a:pPr lvl="2"/>
            <a:r>
              <a:rPr lang="en-US" dirty="0"/>
              <a:t>Peer level or client?</a:t>
            </a:r>
          </a:p>
          <a:p>
            <a:r>
              <a:rPr lang="en-US" dirty="0"/>
              <a:t>Logistic</a:t>
            </a:r>
          </a:p>
          <a:p>
            <a:pPr lvl="1"/>
            <a:r>
              <a:rPr lang="en-US" dirty="0"/>
              <a:t>Need to establish relationship with CORD project</a:t>
            </a:r>
          </a:p>
          <a:p>
            <a:pPr lvl="2"/>
            <a:r>
              <a:rPr lang="en-US" dirty="0"/>
              <a:t>Linux open source project </a:t>
            </a:r>
          </a:p>
          <a:p>
            <a:pPr lvl="2"/>
            <a:r>
              <a:rPr lang="en-US" dirty="0"/>
              <a:t>ONOS from ON.Lab/ONF</a:t>
            </a:r>
          </a:p>
          <a:p>
            <a:pPr lvl="1"/>
            <a:r>
              <a:rPr lang="en-US" dirty="0"/>
              <a:t>Need to be able to host CORD server/apps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DCDAB3-41CF-4FB5-A9F4-EFB8AAA311B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04250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CORD</a:t>
            </a:r>
          </a:p>
          <a:p>
            <a:pPr lvl="1"/>
            <a:r>
              <a:rPr lang="en-US" dirty="0"/>
              <a:t>What is CORD</a:t>
            </a:r>
          </a:p>
          <a:p>
            <a:pPr lvl="1"/>
            <a:r>
              <a:rPr lang="en-US" dirty="0"/>
              <a:t>Why are Carriers interested (IHS survey indicates 70% of service providers will deploy CORD in central offices by end of 2017)</a:t>
            </a:r>
          </a:p>
          <a:p>
            <a:pPr lvl="1"/>
            <a:r>
              <a:rPr lang="en-US" dirty="0"/>
              <a:t>What are the technologies used in CORD </a:t>
            </a:r>
          </a:p>
          <a:p>
            <a:r>
              <a:rPr lang="en-US" dirty="0"/>
              <a:t>2018 Demo Use Case around CORD Interconnection</a:t>
            </a:r>
          </a:p>
          <a:p>
            <a:pPr lvl="1"/>
            <a:r>
              <a:rPr lang="en-US" dirty="0"/>
              <a:t>How does Transport SDN architecture fit with CORD</a:t>
            </a:r>
          </a:p>
          <a:p>
            <a:pPr lvl="1"/>
            <a:r>
              <a:rPr lang="en-US" dirty="0"/>
              <a:t>What would be needed to add CORD to 2018 Demo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DCDAB3-41CF-4FB5-A9F4-EFB8AAA311B8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688069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Office Re-Architected as Data Center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03CC8-1635-4F28-9B8B-7764C42D586D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9" y="1411444"/>
            <a:ext cx="8531051" cy="40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4626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4485217"/>
            <a:ext cx="4000500" cy="1912315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3288" y="1284288"/>
            <a:ext cx="7982875" cy="4495800"/>
          </a:xfrm>
        </p:spPr>
        <p:txBody>
          <a:bodyPr/>
          <a:lstStyle/>
          <a:p>
            <a:r>
              <a:rPr lang="en-US" sz="2400" dirty="0"/>
              <a:t>Current Situation</a:t>
            </a:r>
          </a:p>
          <a:p>
            <a:pPr lvl="1"/>
            <a:r>
              <a:rPr lang="en-US" sz="2000" dirty="0"/>
              <a:t>Enterprise services key carrier revenue source</a:t>
            </a:r>
          </a:p>
          <a:p>
            <a:pPr lvl="1"/>
            <a:r>
              <a:rPr lang="en-US" sz="2000" dirty="0"/>
              <a:t>Support involves managing many different boxes with high capex and </a:t>
            </a:r>
            <a:r>
              <a:rPr lang="en-US" sz="2000" dirty="0" err="1"/>
              <a:t>opex</a:t>
            </a:r>
            <a:endParaRPr lang="en-US" sz="2000" dirty="0"/>
          </a:p>
          <a:p>
            <a:pPr lvl="1"/>
            <a:r>
              <a:rPr lang="en-US" sz="2000" dirty="0"/>
              <a:t>Carriers have difficulty evolving to meet demands</a:t>
            </a:r>
          </a:p>
          <a:p>
            <a:pPr lvl="1"/>
            <a:r>
              <a:rPr lang="en-US" sz="2000" dirty="0"/>
              <a:t>Risk of Enterprises moving to OTT solutions</a:t>
            </a:r>
          </a:p>
          <a:p>
            <a:r>
              <a:rPr lang="en-US" sz="2400" dirty="0"/>
              <a:t>Service Provider Benefits from CORD</a:t>
            </a:r>
          </a:p>
          <a:p>
            <a:pPr lvl="1"/>
            <a:r>
              <a:rPr lang="en-US" sz="2000" dirty="0"/>
              <a:t>Infrastructure with commodity hardware and open source software</a:t>
            </a:r>
          </a:p>
          <a:p>
            <a:pPr lvl="1"/>
            <a:r>
              <a:rPr lang="en-US" sz="2000" dirty="0"/>
              <a:t>Data Center architecture allows easier operation, resource allocation to applications</a:t>
            </a:r>
          </a:p>
          <a:p>
            <a:pPr lvl="1"/>
            <a:r>
              <a:rPr lang="en-US" sz="2000" dirty="0"/>
              <a:t>Virtualization of network functions simplifies management and enables deployment of innovative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DCDAB3-41CF-4FB5-A9F4-EFB8AAA311B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178271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 Domains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03CC8-1635-4F28-9B8B-7764C42D586D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77" y="1253031"/>
            <a:ext cx="7948246" cy="43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0785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 Technologies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763" y="1579608"/>
            <a:ext cx="8153400" cy="39051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DCDAB3-41CF-4FB5-A9F4-EFB8AAA311B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83376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 Deployment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763" y="1473479"/>
            <a:ext cx="8153400" cy="41174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DCDAB3-41CF-4FB5-A9F4-EFB8AAA311B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811255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 Interfaces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425" y="1284288"/>
            <a:ext cx="7118075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DCDAB3-41CF-4FB5-A9F4-EFB8AAA311B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59911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 Interconnection 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03CC8-1635-4F28-9B8B-7764C42D586D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1" y="1296238"/>
            <a:ext cx="2771831" cy="175069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01" y="1296238"/>
            <a:ext cx="2771831" cy="1750698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701" y="1296238"/>
            <a:ext cx="2771831" cy="175069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533400" y="3356149"/>
            <a:ext cx="2481105" cy="80386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Domain 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378463" y="3356148"/>
            <a:ext cx="2481105" cy="80386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Domain B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223526" y="3356147"/>
            <a:ext cx="2481105" cy="80386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Domain 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919316" y="4613867"/>
            <a:ext cx="2481105" cy="80386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Domain D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764379" y="4613866"/>
            <a:ext cx="2481105" cy="80386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Domain E</a:t>
            </a:r>
          </a:p>
        </p:txBody>
      </p:sp>
    </p:spTree>
    <p:extLst>
      <p:ext uri="{BB962C8B-B14F-4D97-AF65-F5344CB8AC3E}">
        <p14:creationId xmlns:p14="http://schemas.microsoft.com/office/powerpoint/2010/main" val="392001253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Microsoft Office 98">
  <a:themeElements>
    <a:clrScheme name="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1_Microsoft Office 98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8231</TotalTime>
  <Pages>1</Pages>
  <Words>241</Words>
  <Application>Microsoft Office PowerPoint</Application>
  <PresentationFormat>On-screen Show (4:3)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Helvetica</vt:lpstr>
      <vt:lpstr>Monotype Sorts</vt:lpstr>
      <vt:lpstr>Times</vt:lpstr>
      <vt:lpstr>1_Microsoft Office 98</vt:lpstr>
      <vt:lpstr> TAPI CORD Interconnection Use Case</vt:lpstr>
      <vt:lpstr>Topic</vt:lpstr>
      <vt:lpstr>Central Office Re-Architected as Data Center</vt:lpstr>
      <vt:lpstr>Benefits of CORD</vt:lpstr>
      <vt:lpstr>CORD Domains</vt:lpstr>
      <vt:lpstr>CORD Technologies</vt:lpstr>
      <vt:lpstr>CORD Deployment</vt:lpstr>
      <vt:lpstr>CORD Interfaces</vt:lpstr>
      <vt:lpstr>CORD Interconnection 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OIF Overview</dc:title>
  <dc:creator>Alan Greco</dc:creator>
  <cp:lastModifiedBy>Ong, Lyndon</cp:lastModifiedBy>
  <cp:revision>750</cp:revision>
  <cp:lastPrinted>2014-02-03T21:53:22Z</cp:lastPrinted>
  <dcterms:created xsi:type="dcterms:W3CDTF">1999-07-23T10:54:48Z</dcterms:created>
  <dcterms:modified xsi:type="dcterms:W3CDTF">2017-08-03T11:06:37Z</dcterms:modified>
</cp:coreProperties>
</file>