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291" r:id="rId3"/>
    <p:sldId id="587" r:id="rId4"/>
    <p:sldId id="589" r:id="rId5"/>
    <p:sldId id="588" r:id="rId6"/>
    <p:sldId id="593" r:id="rId7"/>
    <p:sldId id="594" r:id="rId8"/>
    <p:sldId id="592" r:id="rId9"/>
    <p:sldId id="591" r:id="rId10"/>
    <p:sldId id="595" r:id="rId11"/>
    <p:sldId id="596" r:id="rId12"/>
    <p:sldId id="597" r:id="rId13"/>
    <p:sldId id="598" r:id="rId14"/>
    <p:sldId id="599" r:id="rId15"/>
  </p:sldIdLst>
  <p:sldSz cx="9144000" cy="6858000" type="screen4x3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5979F9-99B2-4F8A-B2CA-AA3C47257E27}">
          <p14:sldIdLst>
            <p14:sldId id="291"/>
            <p14:sldId id="587"/>
            <p14:sldId id="589"/>
            <p14:sldId id="588"/>
            <p14:sldId id="593"/>
            <p14:sldId id="594"/>
            <p14:sldId id="592"/>
            <p14:sldId id="591"/>
            <p14:sldId id="595"/>
            <p14:sldId id="596"/>
            <p14:sldId id="597"/>
            <p14:sldId id="598"/>
            <p14:sldId id="5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66FF99"/>
    <a:srgbClr val="66FFCC"/>
    <a:srgbClr val="0000FF"/>
    <a:srgbClr val="FF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0" autoAdjust="0"/>
    <p:restoredTop sz="62611" autoAdjust="0"/>
  </p:normalViewPr>
  <p:slideViewPr>
    <p:cSldViewPr snapToObjects="1">
      <p:cViewPr varScale="1">
        <p:scale>
          <a:sx n="81" d="100"/>
          <a:sy n="81" d="100"/>
        </p:scale>
        <p:origin x="82" y="58"/>
      </p:cViewPr>
      <p:guideLst>
        <p:guide orient="horz" pos="720"/>
        <p:guide orient="horz" pos="192"/>
        <p:guide orient="horz" pos="3888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5" d="100"/>
          <a:sy n="105" d="100"/>
        </p:scale>
        <p:origin x="-4288" y="-96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C80C9753-D86A-7E46-B736-151B08FBBA06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FB06AA0-874E-1E43-B7A6-3A32CCFD9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56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44ED3BF-3CB7-5046-84A2-725EAA880A50}" type="datetime1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F6C6165-BF42-A041-98E4-81607A4266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57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410200"/>
            <a:ext cx="8229600" cy="762000"/>
          </a:xfrm>
        </p:spPr>
        <p:txBody>
          <a:bodyPr anchor="t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Text, i.e. description of image / chart / table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8229600" cy="4068764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Image / Chart / Table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eft &amp;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2895600" cy="5029200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05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Image / Chart / Table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&amp;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294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143000"/>
            <a:ext cx="5181600" cy="5029200"/>
          </a:xfrm>
        </p:spPr>
        <p:txBody>
          <a:bodyPr/>
          <a:lstStyle>
            <a:lvl1pPr>
              <a:buNone/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Image / Chart / Table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1200" y="1143000"/>
            <a:ext cx="2895600" cy="5029200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Text, i.e. description of image / chart / table</a:t>
            </a:r>
          </a:p>
        </p:txBody>
      </p:sp>
      <p:pic>
        <p:nvPicPr>
          <p:cNvPr id="8" name="Picture 7" descr="ONF-symbol-large.gi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276600"/>
            <a:ext cx="8229600" cy="47625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000"/>
            <a:ext cx="8229600" cy="30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 / Month DD, YYYY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05956"/>
            <a:ext cx="8229600" cy="59848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813177"/>
            <a:ext cx="8229600" cy="4556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7" name="Picture 6" descr="ONF-symbol-large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  <p:pic>
        <p:nvPicPr>
          <p:cNvPr id="5" name="Picture 4" descr="ONF-symbol-large.gi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8580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521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95FB27F1-C2FE-E646-9E41-8F3092BBAF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4930" y="635214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900" dirty="0">
              <a:solidFill>
                <a:schemeClr val="bg1"/>
              </a:solidFill>
            </a:endParaRPr>
          </a:p>
          <a:p>
            <a:pPr algn="l"/>
            <a:r>
              <a:rPr lang="en-US" sz="900" dirty="0">
                <a:solidFill>
                  <a:schemeClr val="bg1"/>
                </a:solidFill>
              </a:rPr>
              <a:t>© 2017 Open Networking Foundation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730" y="63840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Plenary Session Template v.01</a:t>
            </a:r>
          </a:p>
        </p:txBody>
      </p:sp>
      <p:pic>
        <p:nvPicPr>
          <p:cNvPr id="9" name="Picture 8" descr="ONF-symbol-large.gif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128016"/>
            <a:ext cx="1645920" cy="864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NF-horiz-large.g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760" y="88392"/>
            <a:ext cx="5679440" cy="166420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7200" y="63563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900" dirty="0">
              <a:solidFill>
                <a:srgbClr val="141313"/>
              </a:solidFill>
            </a:endParaRPr>
          </a:p>
          <a:p>
            <a:pPr algn="l"/>
            <a:r>
              <a:rPr lang="en-US" sz="900" dirty="0">
                <a:solidFill>
                  <a:srgbClr val="141313"/>
                </a:solidFill>
              </a:rPr>
              <a:t>© 2017 Open Networking Foundation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6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 API (TAPI) 2.0 Features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12,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TAPI Connectivity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91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6172200" cy="609600"/>
          </a:xfrm>
        </p:spPr>
        <p:txBody>
          <a:bodyPr/>
          <a:lstStyle/>
          <a:p>
            <a:r>
              <a:rPr lang="en-US" dirty="0"/>
              <a:t>TAPI Resilience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077" y="762000"/>
            <a:ext cx="8764523" cy="532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6172200" cy="609600"/>
          </a:xfrm>
        </p:spPr>
        <p:txBody>
          <a:bodyPr/>
          <a:lstStyle/>
          <a:p>
            <a:r>
              <a:rPr lang="en-US" dirty="0"/>
              <a:t>TAPI OAM Skeleton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046" y="457200"/>
            <a:ext cx="783741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6172200" cy="609600"/>
          </a:xfrm>
        </p:spPr>
        <p:txBody>
          <a:bodyPr/>
          <a:lstStyle/>
          <a:p>
            <a:r>
              <a:rPr lang="en-US" dirty="0"/>
              <a:t>TAPI Notification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9457" y="533400"/>
            <a:ext cx="7677743" cy="574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TAPI 2.0 Features/Updates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TAPI (Re)Naming Updates</a:t>
            </a:r>
          </a:p>
          <a:p>
            <a:pPr lvl="1"/>
            <a:r>
              <a:rPr lang="en-US" dirty="0"/>
              <a:t>Information Model</a:t>
            </a:r>
          </a:p>
          <a:p>
            <a:pPr lvl="1"/>
            <a:r>
              <a:rPr lang="en-US" dirty="0"/>
              <a:t>Yang Data schema</a:t>
            </a:r>
          </a:p>
          <a:p>
            <a:r>
              <a:rPr lang="en-US" dirty="0"/>
              <a:t>Service Interface Point / Service End Point Enhancements</a:t>
            </a:r>
          </a:p>
          <a:p>
            <a:r>
              <a:rPr lang="en-US" dirty="0"/>
              <a:t>Topology Refactoring changes</a:t>
            </a:r>
          </a:p>
          <a:p>
            <a:r>
              <a:rPr lang="en-US" dirty="0"/>
              <a:t>Connectivity Refactoring changes</a:t>
            </a:r>
          </a:p>
          <a:p>
            <a:r>
              <a:rPr lang="en-US" dirty="0"/>
              <a:t>Node Constraints support</a:t>
            </a:r>
          </a:p>
          <a:p>
            <a:r>
              <a:rPr lang="en-US" dirty="0"/>
              <a:t>Resilience/Protection/Switch support</a:t>
            </a:r>
          </a:p>
          <a:p>
            <a:r>
              <a:rPr lang="en-US" dirty="0"/>
              <a:t>OAM support</a:t>
            </a:r>
          </a:p>
          <a:p>
            <a:r>
              <a:rPr lang="en-US" dirty="0"/>
              <a:t>Alarm/TCA support</a:t>
            </a:r>
          </a:p>
          <a:p>
            <a:r>
              <a:rPr lang="en-US" dirty="0"/>
              <a:t>Multilayer use case enhancements</a:t>
            </a:r>
          </a:p>
          <a:p>
            <a:r>
              <a:rPr lang="en-US" dirty="0"/>
              <a:t>Termination model description</a:t>
            </a:r>
          </a:p>
          <a:p>
            <a:r>
              <a:rPr lang="en-US" dirty="0"/>
              <a:t>ODU model updates (triggered by latest ITU-T draft)</a:t>
            </a:r>
          </a:p>
          <a:p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OTSi</a:t>
            </a:r>
            <a:r>
              <a:rPr lang="en-US" dirty="0">
                <a:sym typeface="Wingdings" pitchFamily="2" charset="2"/>
              </a:rPr>
              <a:t> model transformation </a:t>
            </a:r>
            <a:r>
              <a:rPr lang="en-US" dirty="0"/>
              <a:t>(triggered by latest ITU-T draft)</a:t>
            </a:r>
          </a:p>
          <a:p>
            <a:r>
              <a:rPr lang="en-US" dirty="0"/>
              <a:t>TAPI Reference Implementation – added ONOS/</a:t>
            </a:r>
            <a:r>
              <a:rPr lang="en-US" dirty="0" err="1"/>
              <a:t>mininet</a:t>
            </a:r>
            <a:r>
              <a:rPr lang="en-US" dirty="0"/>
              <a:t> example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6934200" cy="609600"/>
          </a:xfrm>
        </p:spPr>
        <p:txBody>
          <a:bodyPr>
            <a:normAutofit/>
          </a:bodyPr>
          <a:lstStyle/>
          <a:p>
            <a:r>
              <a:rPr lang="en-US" dirty="0"/>
              <a:t>TAPI YANG Data Schema Naming Updates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identifiers (grouping, enumeration, leaf, etc) naming convention changed from </a:t>
            </a:r>
            <a:r>
              <a:rPr lang="en-US" i="1" dirty="0" err="1"/>
              <a:t>UpperCamelCase</a:t>
            </a:r>
            <a:r>
              <a:rPr lang="en-US" i="1" dirty="0"/>
              <a:t>/</a:t>
            </a:r>
            <a:r>
              <a:rPr lang="en-US" i="1" dirty="0" err="1"/>
              <a:t>lowerCamelCase</a:t>
            </a:r>
            <a:r>
              <a:rPr lang="en-US" dirty="0"/>
              <a:t> to </a:t>
            </a:r>
            <a:r>
              <a:rPr lang="en-US" i="1" dirty="0"/>
              <a:t>lisp-case</a:t>
            </a:r>
          </a:p>
          <a:p>
            <a:r>
              <a:rPr lang="en-US" dirty="0"/>
              <a:t>Added suffixes</a:t>
            </a:r>
          </a:p>
          <a:p>
            <a:pPr lvl="1"/>
            <a:r>
              <a:rPr lang="en-US" dirty="0"/>
              <a:t>class </a:t>
            </a:r>
            <a:r>
              <a:rPr lang="en-US" i="1" dirty="0"/>
              <a:t>grouping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-c</a:t>
            </a:r>
          </a:p>
          <a:p>
            <a:pPr lvl="1"/>
            <a:r>
              <a:rPr lang="en-US" dirty="0"/>
              <a:t>complex 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i="1" dirty="0"/>
              <a:t>grouping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-d</a:t>
            </a:r>
          </a:p>
          <a:p>
            <a:pPr lvl="1"/>
            <a:r>
              <a:rPr lang="en-US" dirty="0">
                <a:sym typeface="Wingdings" pitchFamily="2" charset="2"/>
              </a:rPr>
              <a:t>enumeration/</a:t>
            </a:r>
            <a:r>
              <a:rPr lang="en-US" dirty="0" err="1">
                <a:sym typeface="Wingdings" pitchFamily="2" charset="2"/>
              </a:rPr>
              <a:t>DataType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 err="1">
                <a:sym typeface="Wingdings" pitchFamily="2" charset="2"/>
              </a:rPr>
              <a:t>typedef</a:t>
            </a:r>
            <a:r>
              <a:rPr lang="en-US" dirty="0">
                <a:sym typeface="Wingdings" pitchFamily="2" charset="2"/>
              </a:rPr>
              <a:t>  -t</a:t>
            </a:r>
          </a:p>
          <a:p>
            <a:pPr lvl="1"/>
            <a:r>
              <a:rPr lang="en-US" dirty="0">
                <a:sym typeface="Wingdings" pitchFamily="2" charset="2"/>
              </a:rPr>
              <a:t>extensible </a:t>
            </a:r>
            <a:r>
              <a:rPr lang="en-US" dirty="0" err="1">
                <a:sym typeface="Wingdings" pitchFamily="2" charset="2"/>
              </a:rPr>
              <a:t>enum</a:t>
            </a:r>
            <a:r>
              <a:rPr lang="en-US" dirty="0">
                <a:sym typeface="Wingdings" pitchFamily="2" charset="2"/>
              </a:rPr>
              <a:t> literal </a:t>
            </a:r>
            <a:r>
              <a:rPr lang="en-US" i="1" dirty="0">
                <a:sym typeface="Wingdings" pitchFamily="2" charset="2"/>
              </a:rPr>
              <a:t>identity</a:t>
            </a:r>
            <a:r>
              <a:rPr lang="en-US" dirty="0">
                <a:sym typeface="Wingdings" pitchFamily="2" charset="2"/>
              </a:rPr>
              <a:t>  -id</a:t>
            </a:r>
          </a:p>
          <a:p>
            <a:r>
              <a:rPr lang="en-US" dirty="0">
                <a:sym typeface="Wingdings" pitchFamily="2" charset="2"/>
              </a:rPr>
              <a:t>Added support for extensible enumeration mapping</a:t>
            </a:r>
          </a:p>
          <a:p>
            <a:pPr lvl="1"/>
            <a:r>
              <a:rPr lang="en-US" dirty="0">
                <a:sym typeface="Wingdings" pitchFamily="2" charset="2"/>
              </a:rPr>
              <a:t>Non-leaf enumerations mapped to base </a:t>
            </a:r>
            <a:r>
              <a:rPr lang="en-US" i="1" dirty="0">
                <a:sym typeface="Wingdings" pitchFamily="2" charset="2"/>
              </a:rPr>
              <a:t>identity</a:t>
            </a:r>
            <a:r>
              <a:rPr lang="en-US" dirty="0">
                <a:sym typeface="Wingdings" pitchFamily="2" charset="2"/>
              </a:rPr>
              <a:t> &amp; </a:t>
            </a:r>
            <a:r>
              <a:rPr lang="en-US" i="1" dirty="0" err="1">
                <a:sym typeface="Wingdings" pitchFamily="2" charset="2"/>
              </a:rPr>
              <a:t>typedef</a:t>
            </a:r>
            <a:endParaRPr lang="en-US" i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Enhanced/simplified Specification model</a:t>
            </a:r>
          </a:p>
          <a:p>
            <a:pPr lvl="1"/>
            <a:r>
              <a:rPr lang="en-US" dirty="0">
                <a:sym typeface="Wingdings" pitchFamily="2" charset="2"/>
              </a:rPr>
              <a:t>&lt;</a:t>
            </a:r>
            <a:r>
              <a:rPr lang="en-US" i="1" dirty="0">
                <a:sym typeface="Wingdings" pitchFamily="2" charset="2"/>
              </a:rPr>
              <a:t>Specify</a:t>
            </a:r>
            <a:r>
              <a:rPr lang="en-US" dirty="0">
                <a:sym typeface="Wingdings" pitchFamily="2" charset="2"/>
              </a:rPr>
              <a:t>&gt; stereotype with a </a:t>
            </a:r>
            <a:r>
              <a:rPr lang="en-US" i="1" dirty="0">
                <a:sym typeface="Wingdings" pitchFamily="2" charset="2"/>
              </a:rPr>
              <a:t>target</a:t>
            </a:r>
            <a:r>
              <a:rPr lang="en-US" dirty="0">
                <a:sym typeface="Wingdings" pitchFamily="2" charset="2"/>
              </a:rPr>
              <a:t> property mapping to yang </a:t>
            </a:r>
            <a:r>
              <a:rPr lang="en-US" i="1" dirty="0">
                <a:sym typeface="Wingdings" pitchFamily="2" charset="2"/>
              </a:rPr>
              <a:t>augment</a:t>
            </a:r>
            <a:r>
              <a:rPr lang="en-US" dirty="0">
                <a:sym typeface="Wingdings" pitchFamily="2" charset="2"/>
              </a:rPr>
              <a:t> statement</a:t>
            </a:r>
          </a:p>
          <a:p>
            <a:pPr lvl="1"/>
            <a:r>
              <a:rPr lang="en-US" dirty="0">
                <a:sym typeface="Wingdings" pitchFamily="2" charset="2"/>
              </a:rPr>
              <a:t>MEF NRM/NRP leveraging TAPI &amp; being defined as a Specification model</a:t>
            </a:r>
          </a:p>
          <a:p>
            <a:r>
              <a:rPr lang="en-US" dirty="0">
                <a:sym typeface="Wingdings" pitchFamily="2" charset="2"/>
              </a:rPr>
              <a:t>Numerous bug-fixes for yang compilation &amp; validation</a:t>
            </a:r>
          </a:p>
          <a:p>
            <a:pPr lvl="1"/>
            <a:r>
              <a:rPr lang="en-US" dirty="0">
                <a:sym typeface="Wingdings" pitchFamily="2" charset="2"/>
              </a:rPr>
              <a:t>TAPI YANG successfully passes validation in </a:t>
            </a:r>
            <a:r>
              <a:rPr lang="en-US" dirty="0" err="1">
                <a:sym typeface="Wingdings" pitchFamily="2" charset="2"/>
              </a:rPr>
              <a:t>YangCatalog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Deferred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config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/state model separation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TAPI Generic &amp; Topology Refactoring/Naming updates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/>
              <a:t>Renamed </a:t>
            </a:r>
            <a:r>
              <a:rPr lang="en-US" i="1" dirty="0" err="1"/>
              <a:t>Tapi</a:t>
            </a:r>
            <a:r>
              <a:rPr lang="en-US" dirty="0"/>
              <a:t> model/module to </a:t>
            </a:r>
            <a:r>
              <a:rPr lang="en-US" i="1" dirty="0" err="1"/>
              <a:t>TapiCommon</a:t>
            </a:r>
            <a:endParaRPr lang="en-US" i="1" dirty="0"/>
          </a:p>
          <a:p>
            <a:r>
              <a:rPr lang="en-US" dirty="0" err="1"/>
              <a:t>Refactored</a:t>
            </a:r>
            <a:r>
              <a:rPr lang="en-US" dirty="0"/>
              <a:t> the TAPI </a:t>
            </a:r>
            <a:r>
              <a:rPr lang="en-US" i="1" dirty="0"/>
              <a:t>Context</a:t>
            </a:r>
            <a:r>
              <a:rPr lang="en-US" dirty="0"/>
              <a:t> definition pattern by defining the </a:t>
            </a:r>
            <a:r>
              <a:rPr lang="en-US" i="1" dirty="0"/>
              <a:t>Context</a:t>
            </a:r>
            <a:r>
              <a:rPr lang="en-US" dirty="0"/>
              <a:t> container in </a:t>
            </a:r>
            <a:r>
              <a:rPr lang="en-US" i="1" dirty="0" err="1"/>
              <a:t>TapiCommon</a:t>
            </a:r>
            <a:r>
              <a:rPr lang="en-US" dirty="0"/>
              <a:t> and augmenting it with specific context definitions (e.g. </a:t>
            </a:r>
            <a:r>
              <a:rPr lang="en-US" i="1" dirty="0" err="1"/>
              <a:t>TopologyContext</a:t>
            </a:r>
            <a:r>
              <a:rPr lang="en-US" dirty="0"/>
              <a:t>, </a:t>
            </a:r>
            <a:r>
              <a:rPr lang="en-US" i="1" dirty="0" err="1"/>
              <a:t>ConnectivityContext</a:t>
            </a:r>
            <a:r>
              <a:rPr lang="en-US" dirty="0"/>
              <a:t>, </a:t>
            </a:r>
            <a:r>
              <a:rPr lang="en-US" i="1" dirty="0" err="1"/>
              <a:t>NotificationContext</a:t>
            </a:r>
            <a:r>
              <a:rPr lang="en-US" dirty="0"/>
              <a:t>, etc) in each of the TAPI module</a:t>
            </a:r>
          </a:p>
          <a:p>
            <a:r>
              <a:rPr lang="en-US" dirty="0"/>
              <a:t>Deleted the </a:t>
            </a:r>
            <a:r>
              <a:rPr lang="en-US" i="1" dirty="0"/>
              <a:t>extensions</a:t>
            </a:r>
            <a:r>
              <a:rPr lang="en-US" dirty="0"/>
              <a:t> attribute from </a:t>
            </a:r>
            <a:r>
              <a:rPr lang="en-US" i="1" dirty="0" err="1"/>
              <a:t>GlobalClass</a:t>
            </a:r>
            <a:r>
              <a:rPr lang="en-US" dirty="0"/>
              <a:t> and </a:t>
            </a:r>
            <a:r>
              <a:rPr lang="en-US" i="1" dirty="0" err="1"/>
              <a:t>LocalClass</a:t>
            </a:r>
            <a:r>
              <a:rPr lang="en-US" dirty="0"/>
              <a:t> allowing for specifications to augment any TAPI class</a:t>
            </a:r>
          </a:p>
          <a:p>
            <a:r>
              <a:rPr lang="en-US" dirty="0"/>
              <a:t>Deleted the </a:t>
            </a:r>
            <a:r>
              <a:rPr lang="en-US" i="1" dirty="0"/>
              <a:t>label</a:t>
            </a:r>
            <a:r>
              <a:rPr lang="en-US" dirty="0"/>
              <a:t> attribute from the </a:t>
            </a:r>
            <a:r>
              <a:rPr lang="en-US" i="1" dirty="0" err="1"/>
              <a:t>GlobalClass</a:t>
            </a:r>
            <a:endParaRPr lang="en-US" i="1" dirty="0"/>
          </a:p>
          <a:p>
            <a:r>
              <a:rPr lang="en-US" dirty="0"/>
              <a:t>Deleted the </a:t>
            </a:r>
            <a:r>
              <a:rPr lang="en-US" i="1" dirty="0" err="1"/>
              <a:t>TerminationDirection</a:t>
            </a:r>
            <a:r>
              <a:rPr lang="en-US" dirty="0"/>
              <a:t> attribute from </a:t>
            </a:r>
            <a:r>
              <a:rPr lang="en-US" i="1" dirty="0"/>
              <a:t>SIP, NEP, CEP </a:t>
            </a:r>
            <a:r>
              <a:rPr lang="en-US" dirty="0"/>
              <a:t>classes</a:t>
            </a:r>
          </a:p>
          <a:p>
            <a:r>
              <a:rPr lang="en-US" dirty="0"/>
              <a:t>Deleted the </a:t>
            </a:r>
            <a:r>
              <a:rPr lang="en-US" i="1" dirty="0" err="1"/>
              <a:t>TeLink</a:t>
            </a:r>
            <a:r>
              <a:rPr lang="en-US" dirty="0"/>
              <a:t> class and using the </a:t>
            </a:r>
            <a:r>
              <a:rPr lang="en-US" i="1" dirty="0"/>
              <a:t>Link</a:t>
            </a:r>
            <a:r>
              <a:rPr lang="en-US" dirty="0"/>
              <a:t> in the </a:t>
            </a:r>
            <a:r>
              <a:rPr lang="en-US" i="1" dirty="0"/>
              <a:t>Path</a:t>
            </a:r>
            <a:r>
              <a:rPr lang="en-US" dirty="0"/>
              <a:t> definition</a:t>
            </a:r>
          </a:p>
          <a:p>
            <a:r>
              <a:rPr lang="en-US" dirty="0"/>
              <a:t>Merged </a:t>
            </a:r>
            <a:r>
              <a:rPr lang="en-US" i="1" dirty="0" err="1"/>
              <a:t>LinkPort</a:t>
            </a:r>
            <a:r>
              <a:rPr lang="en-US" dirty="0"/>
              <a:t> into </a:t>
            </a:r>
            <a:r>
              <a:rPr lang="en-US" i="1" dirty="0" err="1"/>
              <a:t>NodeEdgePoint</a:t>
            </a:r>
            <a:endParaRPr lang="en-US" i="1" dirty="0"/>
          </a:p>
          <a:p>
            <a:r>
              <a:rPr lang="en-US" dirty="0">
                <a:solidFill>
                  <a:srgbClr val="FF0000"/>
                </a:solidFill>
              </a:rPr>
              <a:t>Added </a:t>
            </a:r>
            <a:r>
              <a:rPr lang="en-US" i="1" dirty="0" err="1">
                <a:solidFill>
                  <a:srgbClr val="FF0000"/>
                </a:solidFill>
              </a:rPr>
              <a:t>NodeConstraints</a:t>
            </a:r>
            <a:r>
              <a:rPr lang="en-US" dirty="0">
                <a:solidFill>
                  <a:srgbClr val="FF0000"/>
                </a:solidFill>
              </a:rPr>
              <a:t> Model (next slide)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6172200" cy="609600"/>
          </a:xfrm>
        </p:spPr>
        <p:txBody>
          <a:bodyPr/>
          <a:lstStyle/>
          <a:p>
            <a:r>
              <a:rPr lang="en-US" dirty="0"/>
              <a:t>TAPI Topology Skeleton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118" y="609600"/>
            <a:ext cx="6785882" cy="551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6172200" cy="609600"/>
          </a:xfrm>
        </p:spPr>
        <p:txBody>
          <a:bodyPr/>
          <a:lstStyle/>
          <a:p>
            <a:r>
              <a:rPr lang="en-US" dirty="0"/>
              <a:t>TAPI Node Constraints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541" y="762000"/>
            <a:ext cx="90723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04800"/>
            <a:ext cx="716280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ServiceInterfacePoint</a:t>
            </a:r>
            <a:r>
              <a:rPr lang="en-US" dirty="0"/>
              <a:t> / </a:t>
            </a:r>
            <a:r>
              <a:rPr lang="en-US" dirty="0" err="1"/>
              <a:t>ServiceEndPoint</a:t>
            </a:r>
            <a:r>
              <a:rPr lang="en-US" dirty="0"/>
              <a:t> (SIP/CSEP) Enhancements and other Generic changes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/>
              <a:t>TAPI 1.0 </a:t>
            </a:r>
            <a:r>
              <a:rPr lang="en-US" i="1" dirty="0" err="1"/>
              <a:t>ServiceEndPoint</a:t>
            </a:r>
            <a:r>
              <a:rPr lang="en-US" dirty="0"/>
              <a:t> renamed to </a:t>
            </a:r>
            <a:r>
              <a:rPr lang="en-US" i="1" dirty="0" err="1"/>
              <a:t>ServiceInterfacePoint</a:t>
            </a:r>
            <a:r>
              <a:rPr lang="en-US" i="1" dirty="0"/>
              <a:t> (SIP)</a:t>
            </a:r>
          </a:p>
          <a:p>
            <a:pPr lvl="1"/>
            <a:r>
              <a:rPr lang="en-US" dirty="0"/>
              <a:t>Based on request from MEF to better align with similarly named artifacts and to avoid confusion between the models</a:t>
            </a:r>
          </a:p>
          <a:p>
            <a:r>
              <a:rPr lang="en-US" dirty="0"/>
              <a:t>TAPI 1.0 </a:t>
            </a:r>
            <a:r>
              <a:rPr lang="en-US" i="1" dirty="0" err="1"/>
              <a:t>ConnectivityServicePort</a:t>
            </a:r>
            <a:r>
              <a:rPr lang="en-US" dirty="0"/>
              <a:t> renamed to </a:t>
            </a:r>
            <a:r>
              <a:rPr lang="en-US" i="1" dirty="0" err="1"/>
              <a:t>ConnectivityServiceEndPoint</a:t>
            </a:r>
            <a:r>
              <a:rPr lang="en-US" i="1" dirty="0"/>
              <a:t> (CSEP)</a:t>
            </a:r>
          </a:p>
          <a:p>
            <a:pPr lvl="1"/>
            <a:r>
              <a:rPr lang="en-US" dirty="0"/>
              <a:t>Similar naming updates to </a:t>
            </a:r>
            <a:r>
              <a:rPr lang="en-US" i="1" dirty="0" err="1"/>
              <a:t>PathServicePort</a:t>
            </a:r>
            <a:r>
              <a:rPr lang="en-US" dirty="0"/>
              <a:t> and </a:t>
            </a:r>
            <a:r>
              <a:rPr lang="en-US" i="1" dirty="0" err="1"/>
              <a:t>VirtualNetworkServicePort</a:t>
            </a:r>
            <a:endParaRPr lang="en-US" dirty="0"/>
          </a:p>
          <a:p>
            <a:r>
              <a:rPr lang="en-US" dirty="0"/>
              <a:t>Added </a:t>
            </a:r>
            <a:r>
              <a:rPr lang="en-US" i="1" dirty="0" err="1"/>
              <a:t>CapacityPac</a:t>
            </a:r>
            <a:r>
              <a:rPr lang="en-US" dirty="0"/>
              <a:t> to </a:t>
            </a:r>
            <a:r>
              <a:rPr lang="en-US" i="1" dirty="0" err="1"/>
              <a:t>ServiceInterfacePoint</a:t>
            </a:r>
            <a:endParaRPr lang="en-US" i="1" dirty="0"/>
          </a:p>
          <a:p>
            <a:pPr lvl="1"/>
            <a:r>
              <a:rPr lang="en-US" dirty="0"/>
              <a:t>Allows for TAPI provider to advertize capacity information in the SIP</a:t>
            </a:r>
          </a:p>
          <a:p>
            <a:r>
              <a:rPr lang="en-US" dirty="0"/>
              <a:t>Added </a:t>
            </a:r>
            <a:r>
              <a:rPr lang="en-US" i="1" dirty="0" err="1"/>
              <a:t>CapacityPac</a:t>
            </a:r>
            <a:r>
              <a:rPr lang="en-US" dirty="0"/>
              <a:t> and </a:t>
            </a:r>
            <a:r>
              <a:rPr lang="en-US" i="1" dirty="0" err="1"/>
              <a:t>LayerProtocol</a:t>
            </a:r>
            <a:r>
              <a:rPr lang="en-US" dirty="0"/>
              <a:t> to </a:t>
            </a:r>
            <a:r>
              <a:rPr lang="en-US" i="1" dirty="0" err="1"/>
              <a:t>ConnectivityServiceEndPoint</a:t>
            </a:r>
            <a:endParaRPr lang="en-US" i="1" dirty="0"/>
          </a:p>
          <a:p>
            <a:pPr lvl="1"/>
            <a:r>
              <a:rPr lang="en-US" dirty="0"/>
              <a:t>Called </a:t>
            </a:r>
            <a:r>
              <a:rPr lang="en-US" i="1" dirty="0" err="1"/>
              <a:t>serviceLayer</a:t>
            </a:r>
            <a:r>
              <a:rPr lang="en-US" dirty="0"/>
              <a:t> in TAPI 1.0  of type </a:t>
            </a:r>
            <a:r>
              <a:rPr lang="en-US" i="1" dirty="0" err="1"/>
              <a:t>LayerProtocolName</a:t>
            </a:r>
            <a:endParaRPr lang="en-US" i="1" dirty="0"/>
          </a:p>
          <a:p>
            <a:pPr lvl="1"/>
            <a:r>
              <a:rPr lang="en-US" dirty="0"/>
              <a:t>Allows for TAPI client to specify capacity &amp; layer-specific information per individual end-point of </a:t>
            </a:r>
            <a:r>
              <a:rPr lang="en-US" i="1" dirty="0" err="1"/>
              <a:t>ConnectivtyService</a:t>
            </a:r>
            <a:r>
              <a:rPr lang="en-US" dirty="0"/>
              <a:t> request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TAPI Connectivity Refactoring Changes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257800"/>
          </a:xfrm>
        </p:spPr>
        <p:txBody>
          <a:bodyPr>
            <a:normAutofit/>
          </a:bodyPr>
          <a:lstStyle/>
          <a:p>
            <a:r>
              <a:rPr lang="en-US" dirty="0"/>
              <a:t>Redefined connection’s </a:t>
            </a:r>
            <a:r>
              <a:rPr lang="en-US" i="1" dirty="0"/>
              <a:t>Route</a:t>
            </a:r>
            <a:r>
              <a:rPr lang="en-US" dirty="0"/>
              <a:t> as a series of </a:t>
            </a:r>
            <a:r>
              <a:rPr lang="en-US" i="1" dirty="0" err="1"/>
              <a:t>ConnectionEndPoints</a:t>
            </a:r>
            <a:r>
              <a:rPr lang="en-US" dirty="0"/>
              <a:t> rather than a series of lower-level </a:t>
            </a:r>
            <a:r>
              <a:rPr lang="en-US" i="1" dirty="0"/>
              <a:t>Connections</a:t>
            </a:r>
          </a:p>
          <a:p>
            <a:pPr lvl="1"/>
            <a:r>
              <a:rPr lang="en-US" i="1" dirty="0"/>
              <a:t>Connection</a:t>
            </a:r>
            <a:r>
              <a:rPr lang="en-US" dirty="0"/>
              <a:t> decomposition/partitioning is captured by direct </a:t>
            </a:r>
            <a:r>
              <a:rPr lang="en-US" i="1" dirty="0" err="1"/>
              <a:t>ConnectionHasLowerLevelConnections</a:t>
            </a:r>
            <a:r>
              <a:rPr lang="en-US" dirty="0"/>
              <a:t> association</a:t>
            </a:r>
          </a:p>
          <a:p>
            <a:pPr lvl="1"/>
            <a:r>
              <a:rPr lang="en-US" dirty="0"/>
              <a:t>Also added </a:t>
            </a:r>
            <a:r>
              <a:rPr lang="en-US" i="1" dirty="0" err="1"/>
              <a:t>ConnectionSupportsLink</a:t>
            </a:r>
            <a:r>
              <a:rPr lang="en-US" dirty="0"/>
              <a:t> association</a:t>
            </a:r>
          </a:p>
          <a:p>
            <a:r>
              <a:rPr lang="en-US" dirty="0"/>
              <a:t>Merged </a:t>
            </a:r>
            <a:r>
              <a:rPr lang="en-US" i="1" dirty="0" err="1"/>
              <a:t>ConnectionPort</a:t>
            </a:r>
            <a:r>
              <a:rPr lang="en-US" dirty="0"/>
              <a:t> into </a:t>
            </a:r>
            <a:r>
              <a:rPr lang="en-US" i="1" dirty="0" err="1"/>
              <a:t>ConnectionEndPoint</a:t>
            </a:r>
            <a:endParaRPr lang="en-US" dirty="0"/>
          </a:p>
          <a:p>
            <a:r>
              <a:rPr lang="en-US" dirty="0"/>
              <a:t>Split the </a:t>
            </a:r>
            <a:r>
              <a:rPr lang="en-US" i="1" dirty="0" err="1"/>
              <a:t>ConnectivityConstraint</a:t>
            </a:r>
            <a:r>
              <a:rPr lang="en-US" dirty="0"/>
              <a:t> class into </a:t>
            </a:r>
            <a:r>
              <a:rPr lang="en-US" i="1" dirty="0" err="1"/>
              <a:t>ConnectivityConstraint</a:t>
            </a:r>
            <a:r>
              <a:rPr lang="en-US" dirty="0"/>
              <a:t> and </a:t>
            </a:r>
            <a:r>
              <a:rPr lang="en-US" i="1" dirty="0" err="1"/>
              <a:t>TopologyConstraint</a:t>
            </a:r>
            <a:endParaRPr lang="en-US" i="1" dirty="0"/>
          </a:p>
          <a:p>
            <a:pPr lvl="1"/>
            <a:r>
              <a:rPr lang="en-US" dirty="0"/>
              <a:t>Renamed the </a:t>
            </a:r>
            <a:r>
              <a:rPr lang="en-US" i="1" dirty="0" err="1"/>
              <a:t>serviceLayer</a:t>
            </a:r>
            <a:r>
              <a:rPr lang="en-US" dirty="0"/>
              <a:t> attribute to </a:t>
            </a:r>
            <a:r>
              <a:rPr lang="en-US" i="1" dirty="0" err="1"/>
              <a:t>preferredTransportLayer</a:t>
            </a:r>
            <a:endParaRPr lang="en-US" i="1" dirty="0"/>
          </a:p>
          <a:p>
            <a:pPr lvl="1"/>
            <a:r>
              <a:rPr lang="en-US" dirty="0"/>
              <a:t>Added </a:t>
            </a:r>
            <a:r>
              <a:rPr lang="en-US" i="1" dirty="0" err="1"/>
              <a:t>includePath</a:t>
            </a:r>
            <a:r>
              <a:rPr lang="en-US" i="1" dirty="0"/>
              <a:t>/</a:t>
            </a:r>
            <a:r>
              <a:rPr lang="en-US" i="1" dirty="0" err="1"/>
              <a:t>excludePath</a:t>
            </a:r>
            <a:r>
              <a:rPr lang="en-US" dirty="0"/>
              <a:t>, </a:t>
            </a:r>
            <a:r>
              <a:rPr lang="en-US" i="1" dirty="0" err="1"/>
              <a:t>includeLink</a:t>
            </a:r>
            <a:r>
              <a:rPr lang="en-US" i="1" dirty="0"/>
              <a:t>/</a:t>
            </a:r>
            <a:r>
              <a:rPr lang="en-US" i="1" dirty="0" err="1"/>
              <a:t>excludeLink</a:t>
            </a:r>
            <a:r>
              <a:rPr lang="en-US" i="1" dirty="0"/>
              <a:t>, </a:t>
            </a:r>
            <a:r>
              <a:rPr lang="en-US" i="1" dirty="0" err="1"/>
              <a:t>includeNode</a:t>
            </a:r>
            <a:r>
              <a:rPr lang="en-US" i="1" dirty="0"/>
              <a:t>/</a:t>
            </a:r>
            <a:r>
              <a:rPr lang="en-US" i="1" dirty="0" err="1"/>
              <a:t>excludeNode</a:t>
            </a:r>
            <a:r>
              <a:rPr lang="en-US" dirty="0"/>
              <a:t> and </a:t>
            </a:r>
            <a:r>
              <a:rPr lang="en-US" i="1" dirty="0" err="1"/>
              <a:t>corouteInclusion</a:t>
            </a:r>
            <a:r>
              <a:rPr lang="en-US" dirty="0"/>
              <a:t> constraints</a:t>
            </a:r>
          </a:p>
          <a:p>
            <a:r>
              <a:rPr lang="en-US" dirty="0">
                <a:solidFill>
                  <a:srgbClr val="FF0000"/>
                </a:solidFill>
              </a:rPr>
              <a:t>Added the </a:t>
            </a:r>
            <a:r>
              <a:rPr lang="en-US" i="1" dirty="0">
                <a:solidFill>
                  <a:srgbClr val="FF0000"/>
                </a:solidFill>
              </a:rPr>
              <a:t>Resilience</a:t>
            </a:r>
            <a:r>
              <a:rPr lang="en-US" dirty="0">
                <a:solidFill>
                  <a:srgbClr val="FF0000"/>
                </a:solidFill>
              </a:rPr>
              <a:t> Model (next slide)</a:t>
            </a:r>
          </a:p>
          <a:p>
            <a:r>
              <a:rPr lang="en-US" dirty="0">
                <a:solidFill>
                  <a:srgbClr val="FF0000"/>
                </a:solidFill>
              </a:rPr>
              <a:t>Added the </a:t>
            </a:r>
            <a:r>
              <a:rPr lang="en-US" i="1" dirty="0" err="1">
                <a:solidFill>
                  <a:srgbClr val="FF0000"/>
                </a:solidFill>
              </a:rPr>
              <a:t>Oam</a:t>
            </a:r>
            <a:r>
              <a:rPr lang="en-US" dirty="0">
                <a:solidFill>
                  <a:srgbClr val="FF0000"/>
                </a:solidFill>
              </a:rPr>
              <a:t> model as a separate model/module that augments </a:t>
            </a:r>
            <a:r>
              <a:rPr lang="en-US" i="1" dirty="0">
                <a:solidFill>
                  <a:srgbClr val="FF0000"/>
                </a:solidFill>
              </a:rPr>
              <a:t>Connectivity</a:t>
            </a:r>
            <a:r>
              <a:rPr lang="en-US" dirty="0">
                <a:solidFill>
                  <a:srgbClr val="FF0000"/>
                </a:solidFill>
              </a:rPr>
              <a:t> (next slide)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609600"/>
          </a:xfrm>
        </p:spPr>
        <p:txBody>
          <a:bodyPr/>
          <a:lstStyle/>
          <a:p>
            <a:r>
              <a:rPr lang="en-US" dirty="0"/>
              <a:t>TAPI Connectivity Skeleton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B27F1-C2FE-E646-9E41-8F3092BBAFA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567" y="685800"/>
            <a:ext cx="889686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NF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F Title">
  <a:themeElements>
    <a:clrScheme name="ONF Theme">
      <a:dk1>
        <a:srgbClr val="141313"/>
      </a:dk1>
      <a:lt1>
        <a:srgbClr val="FFFFFF"/>
      </a:lt1>
      <a:dk2>
        <a:srgbClr val="0A3161"/>
      </a:dk2>
      <a:lt2>
        <a:srgbClr val="EEECE1"/>
      </a:lt2>
      <a:accent1>
        <a:srgbClr val="00B8D6"/>
      </a:accent1>
      <a:accent2>
        <a:srgbClr val="D6DC21"/>
      </a:accent2>
      <a:accent3>
        <a:srgbClr val="0A3161"/>
      </a:accent3>
      <a:accent4>
        <a:srgbClr val="E2A429"/>
      </a:accent4>
      <a:accent5>
        <a:srgbClr val="5AAB35"/>
      </a:accent5>
      <a:accent6>
        <a:srgbClr val="A42723"/>
      </a:accent6>
      <a:hlink>
        <a:srgbClr val="00B8D6"/>
      </a:hlink>
      <a:folHlink>
        <a:srgbClr val="5959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ONF.thmx</Template>
  <TotalTime>47816</TotalTime>
  <Words>511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ONF</vt:lpstr>
      <vt:lpstr>ONF Title</vt:lpstr>
      <vt:lpstr>Transport API (TAPI) 2.0 Features Overview</vt:lpstr>
      <vt:lpstr>TAPI 2.0 Features/Updates Overview</vt:lpstr>
      <vt:lpstr>TAPI YANG Data Schema Naming Updates</vt:lpstr>
      <vt:lpstr>TAPI Generic &amp; Topology Refactoring/Naming updates</vt:lpstr>
      <vt:lpstr>TAPI Topology Skeleton</vt:lpstr>
      <vt:lpstr>TAPI Node Constraints Model</vt:lpstr>
      <vt:lpstr>ServiceInterfacePoint / ServiceEndPoint (SIP/CSEP) Enhancements and other Generic changes</vt:lpstr>
      <vt:lpstr>TAPI Connectivity Refactoring Changes</vt:lpstr>
      <vt:lpstr>TAPI Connectivity Skeleton</vt:lpstr>
      <vt:lpstr>TAPI Connectivity Model</vt:lpstr>
      <vt:lpstr>TAPI Resilience Model</vt:lpstr>
      <vt:lpstr>TAPI OAM Skeleton</vt:lpstr>
      <vt:lpstr>TAPI Notification Model</vt:lpstr>
    </vt:vector>
  </TitlesOfParts>
  <Company>Tompertdesign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Bauer, ONF</dc:creator>
  <cp:lastModifiedBy>Ong, Lyndon</cp:lastModifiedBy>
  <cp:revision>1325</cp:revision>
  <cp:lastPrinted>2017-06-11T22:24:48Z</cp:lastPrinted>
  <dcterms:created xsi:type="dcterms:W3CDTF">2013-04-17T18:00:25Z</dcterms:created>
  <dcterms:modified xsi:type="dcterms:W3CDTF">2017-06-11T22:34:07Z</dcterms:modified>
</cp:coreProperties>
</file>