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50" r:id="rId1"/>
  </p:sldMasterIdLst>
  <p:notesMasterIdLst>
    <p:notesMasterId r:id="rId9"/>
  </p:notesMasterIdLst>
  <p:handoutMasterIdLst>
    <p:handoutMasterId r:id="rId10"/>
  </p:handoutMasterIdLst>
  <p:sldIdLst>
    <p:sldId id="401" r:id="rId2"/>
    <p:sldId id="400" r:id="rId3"/>
    <p:sldId id="407" r:id="rId4"/>
    <p:sldId id="404" r:id="rId5"/>
    <p:sldId id="405" r:id="rId6"/>
    <p:sldId id="406" r:id="rId7"/>
    <p:sldId id="408" r:id="rId8"/>
  </p:sldIdLst>
  <p:sldSz cx="9144000" cy="6858000" type="screen4x3"/>
  <p:notesSz cx="7010400" cy="9236075"/>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2000" b="1" kern="1200">
        <a:solidFill>
          <a:schemeClr val="bg2"/>
        </a:solidFill>
        <a:latin typeface="Times" pitchFamily="18" charset="0"/>
        <a:ea typeface="+mn-ea"/>
        <a:cs typeface="+mn-cs"/>
      </a:defRPr>
    </a:lvl1pPr>
    <a:lvl2pPr marL="457200" algn="ctr" rtl="0" eaLnBrk="0" fontAlgn="base" hangingPunct="0">
      <a:spcBef>
        <a:spcPct val="0"/>
      </a:spcBef>
      <a:spcAft>
        <a:spcPct val="0"/>
      </a:spcAft>
      <a:defRPr sz="2000" b="1" kern="1200">
        <a:solidFill>
          <a:schemeClr val="bg2"/>
        </a:solidFill>
        <a:latin typeface="Times" pitchFamily="18" charset="0"/>
        <a:ea typeface="+mn-ea"/>
        <a:cs typeface="+mn-cs"/>
      </a:defRPr>
    </a:lvl2pPr>
    <a:lvl3pPr marL="914400" algn="ctr" rtl="0" eaLnBrk="0" fontAlgn="base" hangingPunct="0">
      <a:spcBef>
        <a:spcPct val="0"/>
      </a:spcBef>
      <a:spcAft>
        <a:spcPct val="0"/>
      </a:spcAft>
      <a:defRPr sz="2000" b="1" kern="1200">
        <a:solidFill>
          <a:schemeClr val="bg2"/>
        </a:solidFill>
        <a:latin typeface="Times" pitchFamily="18" charset="0"/>
        <a:ea typeface="+mn-ea"/>
        <a:cs typeface="+mn-cs"/>
      </a:defRPr>
    </a:lvl3pPr>
    <a:lvl4pPr marL="1371600" algn="ctr" rtl="0" eaLnBrk="0" fontAlgn="base" hangingPunct="0">
      <a:spcBef>
        <a:spcPct val="0"/>
      </a:spcBef>
      <a:spcAft>
        <a:spcPct val="0"/>
      </a:spcAft>
      <a:defRPr sz="2000" b="1" kern="1200">
        <a:solidFill>
          <a:schemeClr val="bg2"/>
        </a:solidFill>
        <a:latin typeface="Times" pitchFamily="18" charset="0"/>
        <a:ea typeface="+mn-ea"/>
        <a:cs typeface="+mn-cs"/>
      </a:defRPr>
    </a:lvl4pPr>
    <a:lvl5pPr marL="1828800" algn="ctr" rtl="0" eaLnBrk="0" fontAlgn="base" hangingPunct="0">
      <a:spcBef>
        <a:spcPct val="0"/>
      </a:spcBef>
      <a:spcAft>
        <a:spcPct val="0"/>
      </a:spcAft>
      <a:defRPr sz="2000" b="1" kern="1200">
        <a:solidFill>
          <a:schemeClr val="bg2"/>
        </a:solidFill>
        <a:latin typeface="Times" pitchFamily="18" charset="0"/>
        <a:ea typeface="+mn-ea"/>
        <a:cs typeface="+mn-cs"/>
      </a:defRPr>
    </a:lvl5pPr>
    <a:lvl6pPr marL="2286000" algn="l" defTabSz="914400" rtl="0" eaLnBrk="1" latinLnBrk="0" hangingPunct="1">
      <a:defRPr sz="2000" b="1" kern="1200">
        <a:solidFill>
          <a:schemeClr val="bg2"/>
        </a:solidFill>
        <a:latin typeface="Times" pitchFamily="18" charset="0"/>
        <a:ea typeface="+mn-ea"/>
        <a:cs typeface="+mn-cs"/>
      </a:defRPr>
    </a:lvl6pPr>
    <a:lvl7pPr marL="2743200" algn="l" defTabSz="914400" rtl="0" eaLnBrk="1" latinLnBrk="0" hangingPunct="1">
      <a:defRPr sz="2000" b="1" kern="1200">
        <a:solidFill>
          <a:schemeClr val="bg2"/>
        </a:solidFill>
        <a:latin typeface="Times" pitchFamily="18" charset="0"/>
        <a:ea typeface="+mn-ea"/>
        <a:cs typeface="+mn-cs"/>
      </a:defRPr>
    </a:lvl7pPr>
    <a:lvl8pPr marL="3200400" algn="l" defTabSz="914400" rtl="0" eaLnBrk="1" latinLnBrk="0" hangingPunct="1">
      <a:defRPr sz="2000" b="1" kern="1200">
        <a:solidFill>
          <a:schemeClr val="bg2"/>
        </a:solidFill>
        <a:latin typeface="Times" pitchFamily="18" charset="0"/>
        <a:ea typeface="+mn-ea"/>
        <a:cs typeface="+mn-cs"/>
      </a:defRPr>
    </a:lvl8pPr>
    <a:lvl9pPr marL="3657600" algn="l" defTabSz="914400" rtl="0" eaLnBrk="1" latinLnBrk="0" hangingPunct="1">
      <a:defRPr sz="2000" b="1" kern="1200">
        <a:solidFill>
          <a:schemeClr val="bg2"/>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CEFF"/>
    <a:srgbClr val="E3BEFF"/>
    <a:srgbClr val="CF0E30"/>
    <a:srgbClr val="500093"/>
    <a:srgbClr val="009900"/>
    <a:srgbClr val="FFFF00"/>
    <a:srgbClr val="0000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50" autoAdjust="0"/>
  </p:normalViewPr>
  <p:slideViewPr>
    <p:cSldViewPr snapToGrid="0">
      <p:cViewPr varScale="1">
        <p:scale>
          <a:sx n="63" d="100"/>
          <a:sy n="63" d="100"/>
        </p:scale>
        <p:origin x="1378" y="62"/>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p:scale>
          <a:sx n="75" d="100"/>
          <a:sy n="75" d="100"/>
        </p:scale>
        <p:origin x="-2088" y="-300"/>
      </p:cViewPr>
      <p:guideLst>
        <p:guide orient="horz" pos="2909"/>
        <p:guide pos="220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8976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2"/>
          </p:nvPr>
        </p:nvSpPr>
        <p:spPr bwMode="auto">
          <a:xfrm>
            <a:off x="1204913" y="698500"/>
            <a:ext cx="4600575" cy="3451225"/>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34720" y="4386263"/>
            <a:ext cx="514096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9" tIns="44903" rIns="91409" bIns="44903"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Tree>
    <p:extLst>
      <p:ext uri="{BB962C8B-B14F-4D97-AF65-F5344CB8AC3E}">
        <p14:creationId xmlns:p14="http://schemas.microsoft.com/office/powerpoint/2010/main" val="29446824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Helvetic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Helvetic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Helvetic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818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4</a:t>
            </a:fld>
            <a:endParaRPr lang="en-US"/>
          </a:p>
        </p:txBody>
      </p:sp>
    </p:spTree>
    <p:extLst>
      <p:ext uri="{BB962C8B-B14F-4D97-AF65-F5344CB8AC3E}">
        <p14:creationId xmlns:p14="http://schemas.microsoft.com/office/powerpoint/2010/main" val="1760422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0" y="6553200"/>
            <a:ext cx="9144000" cy="304800"/>
          </a:xfrm>
          <a:prstGeom prst="rect">
            <a:avLst/>
          </a:prstGeom>
          <a:gradFill rotWithShape="1">
            <a:gsLst>
              <a:gs pos="0">
                <a:srgbClr val="6666FF"/>
              </a:gs>
              <a:gs pos="100000">
                <a:schemeClr val="bg1"/>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bg2"/>
                </a:solidFill>
                <a:latin typeface="Times" pitchFamily="18" charset="0"/>
              </a:defRPr>
            </a:lvl1pPr>
            <a:lvl2pPr marL="742950" indent="-285750">
              <a:defRPr sz="2000" b="1">
                <a:solidFill>
                  <a:schemeClr val="bg2"/>
                </a:solidFill>
                <a:latin typeface="Times" pitchFamily="18" charset="0"/>
              </a:defRPr>
            </a:lvl2pPr>
            <a:lvl3pPr marL="1143000" indent="-228600">
              <a:defRPr sz="2000" b="1">
                <a:solidFill>
                  <a:schemeClr val="bg2"/>
                </a:solidFill>
                <a:latin typeface="Times" pitchFamily="18" charset="0"/>
              </a:defRPr>
            </a:lvl3pPr>
            <a:lvl4pPr marL="1600200" indent="-228600">
              <a:defRPr sz="2000" b="1">
                <a:solidFill>
                  <a:schemeClr val="bg2"/>
                </a:solidFill>
                <a:latin typeface="Times" pitchFamily="18" charset="0"/>
              </a:defRPr>
            </a:lvl4pPr>
            <a:lvl5pPr marL="2057400" indent="-228600">
              <a:defRPr sz="2000" b="1">
                <a:solidFill>
                  <a:schemeClr val="bg2"/>
                </a:solidFill>
                <a:latin typeface="Times" pitchFamily="18" charset="0"/>
              </a:defRPr>
            </a:lvl5pPr>
            <a:lvl6pPr marL="2514600" indent="-228600" algn="ctr" eaLnBrk="0" fontAlgn="base" hangingPunct="0">
              <a:spcBef>
                <a:spcPct val="0"/>
              </a:spcBef>
              <a:spcAft>
                <a:spcPct val="0"/>
              </a:spcAft>
              <a:defRPr sz="2000" b="1">
                <a:solidFill>
                  <a:schemeClr val="bg2"/>
                </a:solidFill>
                <a:latin typeface="Times" pitchFamily="18" charset="0"/>
              </a:defRPr>
            </a:lvl6pPr>
            <a:lvl7pPr marL="2971800" indent="-228600" algn="ctr" eaLnBrk="0" fontAlgn="base" hangingPunct="0">
              <a:spcBef>
                <a:spcPct val="0"/>
              </a:spcBef>
              <a:spcAft>
                <a:spcPct val="0"/>
              </a:spcAft>
              <a:defRPr sz="2000" b="1">
                <a:solidFill>
                  <a:schemeClr val="bg2"/>
                </a:solidFill>
                <a:latin typeface="Times" pitchFamily="18" charset="0"/>
              </a:defRPr>
            </a:lvl7pPr>
            <a:lvl8pPr marL="3429000" indent="-228600" algn="ctr" eaLnBrk="0" fontAlgn="base" hangingPunct="0">
              <a:spcBef>
                <a:spcPct val="0"/>
              </a:spcBef>
              <a:spcAft>
                <a:spcPct val="0"/>
              </a:spcAft>
              <a:defRPr sz="2000" b="1">
                <a:solidFill>
                  <a:schemeClr val="bg2"/>
                </a:solidFill>
                <a:latin typeface="Times" pitchFamily="18" charset="0"/>
              </a:defRPr>
            </a:lvl8pPr>
            <a:lvl9pPr marL="3886200" indent="-228600" algn="ctr" eaLnBrk="0" fontAlgn="base" hangingPunct="0">
              <a:spcBef>
                <a:spcPct val="0"/>
              </a:spcBef>
              <a:spcAft>
                <a:spcPct val="0"/>
              </a:spcAft>
              <a:defRPr sz="2000" b="1">
                <a:solidFill>
                  <a:schemeClr val="bg2"/>
                </a:solidFill>
                <a:latin typeface="Times" pitchFamily="18" charset="0"/>
              </a:defRPr>
            </a:lvl9pPr>
          </a:lstStyle>
          <a:p>
            <a:pPr>
              <a:defRPr/>
            </a:pPr>
            <a:endParaRPr lang="en-US" altLang="en-US" dirty="0"/>
          </a:p>
        </p:txBody>
      </p:sp>
      <p:pic>
        <p:nvPicPr>
          <p:cNvPr id="5" name="Picture 9" descr="OIF_LOGO_hirez"/>
          <p:cNvPicPr>
            <a:picLocks noChangeAspect="1" noChangeArrowheads="1"/>
          </p:cNvPicPr>
          <p:nvPr userDrawn="1"/>
        </p:nvPicPr>
        <p:blipFill>
          <a:blip r:embed="rId2" cstate="print"/>
          <a:srcRect/>
          <a:stretch>
            <a:fillRect/>
          </a:stretch>
        </p:blipFill>
        <p:spPr bwMode="auto">
          <a:xfrm>
            <a:off x="0" y="5410200"/>
            <a:ext cx="6608763" cy="1100138"/>
          </a:xfrm>
          <a:prstGeom prst="rect">
            <a:avLst/>
          </a:prstGeom>
          <a:noFill/>
          <a:ln w="9525">
            <a:noFill/>
            <a:miter lim="800000"/>
            <a:headEnd/>
            <a:tailEnd/>
          </a:ln>
        </p:spPr>
      </p:pic>
      <p:sp>
        <p:nvSpPr>
          <p:cNvPr id="137222" name="Rectangle 6"/>
          <p:cNvSpPr>
            <a:spLocks noGrp="1" noChangeArrowheads="1"/>
          </p:cNvSpPr>
          <p:nvPr>
            <p:ph type="ctrTitle"/>
          </p:nvPr>
        </p:nvSpPr>
        <p:spPr>
          <a:xfrm>
            <a:off x="685800" y="1143000"/>
            <a:ext cx="7772400" cy="1470025"/>
          </a:xfrm>
        </p:spPr>
        <p:txBody>
          <a:bodyPr/>
          <a:lstStyle>
            <a:lvl1pPr>
              <a:defRPr/>
            </a:lvl1pPr>
          </a:lstStyle>
          <a:p>
            <a:pPr lvl="0"/>
            <a:r>
              <a:rPr lang="en-US" altLang="en-US" noProof="0"/>
              <a:t>Click to edit Master title style</a:t>
            </a:r>
          </a:p>
        </p:txBody>
      </p:sp>
      <p:sp>
        <p:nvSpPr>
          <p:cNvPr id="137223" name="Rectangle 7"/>
          <p:cNvSpPr>
            <a:spLocks noGrp="1" noChangeArrowheads="1"/>
          </p:cNvSpPr>
          <p:nvPr>
            <p:ph type="subTitle" idx="1"/>
          </p:nvPr>
        </p:nvSpPr>
        <p:spPr>
          <a:xfrm>
            <a:off x="685800" y="2898775"/>
            <a:ext cx="7772400" cy="1825625"/>
          </a:xfrm>
        </p:spPr>
        <p:txBody>
          <a:bodyPr/>
          <a:lstStyle>
            <a:lvl1pPr marL="0" indent="0" algn="r">
              <a:buFont typeface="Monotype Sorts" charset="0"/>
              <a:buNone/>
              <a:defRPr>
                <a:solidFill>
                  <a:srgbClr val="660033"/>
                </a:solidFill>
              </a:defRPr>
            </a:lvl1pPr>
          </a:lstStyle>
          <a:p>
            <a:pPr lvl="0"/>
            <a:r>
              <a:rPr lang="en-US" altLang="en-US" noProof="0"/>
              <a:t>Click to edit Master subtitle style</a:t>
            </a:r>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a:ln/>
        </p:spPr>
        <p:txBody>
          <a:bodyPr/>
          <a:lstStyle>
            <a:lvl1pPr>
              <a:defRPr/>
            </a:lvl1pPr>
          </a:lstStyle>
          <a:p>
            <a:pPr>
              <a:defRPr/>
            </a:pPr>
            <a:fld id="{9EEBBC4F-AA02-4277-A9C2-E89FADD8F36D}" type="slidenum">
              <a:rPr lang="en-US" altLang="en-US"/>
              <a:pPr>
                <a:defRPr/>
              </a:pPr>
              <a:t>‹#›</a:t>
            </a:fld>
            <a:endParaRPr lang="en-US" altLang="en-US" dirty="0"/>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304800"/>
            <a:ext cx="2043112" cy="54752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12763" y="304800"/>
            <a:ext cx="5978525" cy="5475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a:ln/>
        </p:spPr>
        <p:txBody>
          <a:bodyPr/>
          <a:lstStyle>
            <a:lvl1pPr>
              <a:defRPr/>
            </a:lvl1pPr>
          </a:lstStyle>
          <a:p>
            <a:pPr>
              <a:defRPr/>
            </a:pPr>
            <a:fld id="{72C0F039-0802-48EB-9CEF-479800F70A8F}" type="slidenum">
              <a:rPr lang="en-US" altLang="en-US"/>
              <a:pPr>
                <a:defRPr/>
              </a:pPr>
              <a:t>‹#›</a:t>
            </a:fld>
            <a:endParaRPr lang="en-US" altLang="en-US" dirty="0"/>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a:t>Click to edit Master title style</a:t>
            </a:r>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1131935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67056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a:t>Click to edit Master title style</a:t>
            </a:r>
          </a:p>
        </p:txBody>
      </p:sp>
      <p:pic>
        <p:nvPicPr>
          <p:cNvPr id="7" name="Picture 6"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Image / Chart / Table</a:t>
            </a:r>
          </a:p>
        </p:txBody>
      </p:sp>
    </p:spTree>
    <p:extLst>
      <p:ext uri="{BB962C8B-B14F-4D97-AF65-F5344CB8AC3E}">
        <p14:creationId xmlns:p14="http://schemas.microsoft.com/office/powerpoint/2010/main" val="1438751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a:ln/>
        </p:spPr>
        <p:txBody>
          <a:bodyPr/>
          <a:lstStyle>
            <a:lvl1pPr>
              <a:defRPr/>
            </a:lvl1pPr>
          </a:lstStyle>
          <a:p>
            <a:pPr>
              <a:defRPr/>
            </a:pPr>
            <a:fld id="{6CDCDAB3-41CF-4FB5-A9F4-EFB8AAA311B8}" type="slidenum">
              <a:rPr lang="en-US" altLang="en-US"/>
              <a:pPr>
                <a:defRPr/>
              </a:pPr>
              <a:t>‹#›</a:t>
            </a:fld>
            <a:endParaRPr lang="en-US" altLang="en-US" dirty="0"/>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pPr>
              <a:defRPr/>
            </a:pPr>
            <a:fld id="{3FAE5D75-6030-4A1A-B44D-674173981E8D}" type="slidenum">
              <a:rPr lang="en-US" altLang="en-US"/>
              <a:pPr>
                <a:defRPr/>
              </a:pPr>
              <a:t>‹#›</a:t>
            </a:fld>
            <a:endParaRPr lang="en-US" altLang="en-US" dirty="0"/>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2763" y="1284288"/>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5663" y="1284288"/>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ln/>
        </p:spPr>
        <p:txBody>
          <a:bodyPr/>
          <a:lstStyle>
            <a:lvl1pPr>
              <a:defRPr/>
            </a:lvl1pPr>
          </a:lstStyle>
          <a:p>
            <a:pPr>
              <a:defRPr/>
            </a:pPr>
            <a:fld id="{AC799D32-C7A3-487A-85C1-40283C7E1AF6}" type="slidenum">
              <a:rPr lang="en-US" altLang="en-US"/>
              <a:pPr>
                <a:defRPr/>
              </a:pPr>
              <a:t>‹#›</a:t>
            </a:fld>
            <a:endParaRPr lang="en-US" altLang="en-US" dirty="0"/>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a:ln/>
        </p:spPr>
        <p:txBody>
          <a:bodyPr/>
          <a:lstStyle>
            <a:lvl1pPr>
              <a:defRPr/>
            </a:lvl1pPr>
          </a:lstStyle>
          <a:p>
            <a:pPr>
              <a:defRPr/>
            </a:pPr>
            <a:fld id="{CB662E80-ECE8-425A-A391-764A9529D521}" type="slidenum">
              <a:rPr lang="en-US" altLang="en-US"/>
              <a:pPr>
                <a:defRPr/>
              </a:pPr>
              <a:t>‹#›</a:t>
            </a:fld>
            <a:endParaRPr lang="en-US" altLang="en-US" dirty="0"/>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a:ln/>
        </p:spPr>
        <p:txBody>
          <a:bodyPr/>
          <a:lstStyle>
            <a:lvl1pPr>
              <a:defRPr/>
            </a:lvl1pPr>
          </a:lstStyle>
          <a:p>
            <a:pPr>
              <a:defRPr/>
            </a:pPr>
            <a:fld id="{EBE03CC8-1635-4F28-9B8B-7764C42D586D}" type="slidenum">
              <a:rPr lang="en-US" altLang="en-US"/>
              <a:pPr>
                <a:defRPr/>
              </a:pPr>
              <a:t>‹#›</a:t>
            </a:fld>
            <a:endParaRPr lang="en-US" altLang="en-US" dirty="0"/>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fld id="{BB142013-3AFC-481C-A25C-116770FD66ED}" type="slidenum">
              <a:rPr lang="en-US" altLang="en-US"/>
              <a:pPr>
                <a:defRPr/>
              </a:pPr>
              <a:t>‹#›</a:t>
            </a:fld>
            <a:endParaRPr lang="en-US" altLang="en-US" dirty="0"/>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fld id="{F5B57FB3-0991-4002-8F2D-C62ED989E15D}" type="slidenum">
              <a:rPr lang="en-US" altLang="en-US"/>
              <a:pPr>
                <a:defRPr/>
              </a:pPr>
              <a:t>‹#›</a:t>
            </a:fld>
            <a:endParaRPr lang="en-US" altLang="en-US" dirty="0"/>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fld id="{22849958-92D3-48C3-85A2-0A7EA2B40A2B}" type="slidenum">
              <a:rPr lang="en-US" altLang="en-US"/>
              <a:pPr>
                <a:defRPr/>
              </a:pPr>
              <a:t>‹#›</a:t>
            </a:fld>
            <a:endParaRPr lang="en-US" altLang="en-US" dirty="0"/>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15" cstate="print"/>
          <a:srcRect/>
          <a:stretch>
            <a:fillRect/>
          </a:stretch>
        </p:blipFill>
        <p:spPr bwMode="auto">
          <a:xfrm>
            <a:off x="0" y="0"/>
            <a:ext cx="6477000" cy="6564313"/>
          </a:xfrm>
          <a:prstGeom prst="rect">
            <a:avLst/>
          </a:prstGeom>
          <a:noFill/>
          <a:ln w="12700">
            <a:noFill/>
            <a:miter lim="800000"/>
            <a:headEnd/>
            <a:tailEnd/>
          </a:ln>
          <a:effectLst/>
        </p:spPr>
      </p:pic>
      <p:sp>
        <p:nvSpPr>
          <p:cNvPr id="1027" name="Rectangle 6"/>
          <p:cNvSpPr>
            <a:spLocks noGrp="1" noChangeArrowheads="1"/>
          </p:cNvSpPr>
          <p:nvPr>
            <p:ph type="title"/>
          </p:nvPr>
        </p:nvSpPr>
        <p:spPr bwMode="auto">
          <a:xfrm>
            <a:off x="533400" y="304800"/>
            <a:ext cx="8153400" cy="762000"/>
          </a:xfrm>
          <a:prstGeom prst="rect">
            <a:avLst/>
          </a:prstGeom>
          <a:noFill/>
          <a:ln w="12700">
            <a:noFill/>
            <a:miter lim="800000"/>
            <a:headEnd/>
            <a:tailEnd/>
          </a:ln>
          <a:effectLst/>
        </p:spPr>
        <p:txBody>
          <a:bodyPr vert="horz" wrap="square" lIns="90487" tIns="44450" rIns="90487" bIns="44450" numCol="1" anchor="ctr" anchorCtr="0" compatLnSpc="1">
            <a:prstTxWarp prst="textNoShape">
              <a:avLst/>
            </a:prstTxWarp>
          </a:bodyPr>
          <a:lstStyle/>
          <a:p>
            <a:pPr lvl="0"/>
            <a:r>
              <a:rPr lang="en-US" altLang="en-US"/>
              <a:t>Click to edit Master title style</a:t>
            </a:r>
          </a:p>
        </p:txBody>
      </p:sp>
      <p:sp>
        <p:nvSpPr>
          <p:cNvPr id="1028" name="Rectangle 7"/>
          <p:cNvSpPr>
            <a:spLocks noGrp="1" noChangeArrowheads="1"/>
          </p:cNvSpPr>
          <p:nvPr>
            <p:ph type="body" idx="1"/>
          </p:nvPr>
        </p:nvSpPr>
        <p:spPr bwMode="auto">
          <a:xfrm>
            <a:off x="512763" y="1284288"/>
            <a:ext cx="8153400" cy="4495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10"/>
          <p:cNvSpPr>
            <a:spLocks noChangeArrowheads="1"/>
          </p:cNvSpPr>
          <p:nvPr userDrawn="1"/>
        </p:nvSpPr>
        <p:spPr bwMode="auto">
          <a:xfrm>
            <a:off x="0" y="6553200"/>
            <a:ext cx="9144000" cy="304800"/>
          </a:xfrm>
          <a:prstGeom prst="rect">
            <a:avLst/>
          </a:prstGeom>
          <a:gradFill rotWithShape="1">
            <a:gsLst>
              <a:gs pos="0">
                <a:srgbClr val="6666FF"/>
              </a:gs>
              <a:gs pos="100000">
                <a:schemeClr val="bg1"/>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bg2"/>
                </a:solidFill>
                <a:latin typeface="Times" pitchFamily="18" charset="0"/>
              </a:defRPr>
            </a:lvl1pPr>
            <a:lvl2pPr marL="742950" indent="-285750">
              <a:defRPr sz="2000" b="1">
                <a:solidFill>
                  <a:schemeClr val="bg2"/>
                </a:solidFill>
                <a:latin typeface="Times" pitchFamily="18" charset="0"/>
              </a:defRPr>
            </a:lvl2pPr>
            <a:lvl3pPr marL="1143000" indent="-228600">
              <a:defRPr sz="2000" b="1">
                <a:solidFill>
                  <a:schemeClr val="bg2"/>
                </a:solidFill>
                <a:latin typeface="Times" pitchFamily="18" charset="0"/>
              </a:defRPr>
            </a:lvl3pPr>
            <a:lvl4pPr marL="1600200" indent="-228600">
              <a:defRPr sz="2000" b="1">
                <a:solidFill>
                  <a:schemeClr val="bg2"/>
                </a:solidFill>
                <a:latin typeface="Times" pitchFamily="18" charset="0"/>
              </a:defRPr>
            </a:lvl4pPr>
            <a:lvl5pPr marL="2057400" indent="-228600">
              <a:defRPr sz="2000" b="1">
                <a:solidFill>
                  <a:schemeClr val="bg2"/>
                </a:solidFill>
                <a:latin typeface="Times" pitchFamily="18" charset="0"/>
              </a:defRPr>
            </a:lvl5pPr>
            <a:lvl6pPr marL="2514600" indent="-228600" algn="ctr" eaLnBrk="0" fontAlgn="base" hangingPunct="0">
              <a:spcBef>
                <a:spcPct val="0"/>
              </a:spcBef>
              <a:spcAft>
                <a:spcPct val="0"/>
              </a:spcAft>
              <a:defRPr sz="2000" b="1">
                <a:solidFill>
                  <a:schemeClr val="bg2"/>
                </a:solidFill>
                <a:latin typeface="Times" pitchFamily="18" charset="0"/>
              </a:defRPr>
            </a:lvl6pPr>
            <a:lvl7pPr marL="2971800" indent="-228600" algn="ctr" eaLnBrk="0" fontAlgn="base" hangingPunct="0">
              <a:spcBef>
                <a:spcPct val="0"/>
              </a:spcBef>
              <a:spcAft>
                <a:spcPct val="0"/>
              </a:spcAft>
              <a:defRPr sz="2000" b="1">
                <a:solidFill>
                  <a:schemeClr val="bg2"/>
                </a:solidFill>
                <a:latin typeface="Times" pitchFamily="18" charset="0"/>
              </a:defRPr>
            </a:lvl7pPr>
            <a:lvl8pPr marL="3429000" indent="-228600" algn="ctr" eaLnBrk="0" fontAlgn="base" hangingPunct="0">
              <a:spcBef>
                <a:spcPct val="0"/>
              </a:spcBef>
              <a:spcAft>
                <a:spcPct val="0"/>
              </a:spcAft>
              <a:defRPr sz="2000" b="1">
                <a:solidFill>
                  <a:schemeClr val="bg2"/>
                </a:solidFill>
                <a:latin typeface="Times" pitchFamily="18" charset="0"/>
              </a:defRPr>
            </a:lvl8pPr>
            <a:lvl9pPr marL="3886200" indent="-228600" algn="ctr" eaLnBrk="0" fontAlgn="base" hangingPunct="0">
              <a:spcBef>
                <a:spcPct val="0"/>
              </a:spcBef>
              <a:spcAft>
                <a:spcPct val="0"/>
              </a:spcAft>
              <a:defRPr sz="2000" b="1">
                <a:solidFill>
                  <a:schemeClr val="bg2"/>
                </a:solidFill>
                <a:latin typeface="Times" pitchFamily="18" charset="0"/>
              </a:defRPr>
            </a:lvl9pPr>
          </a:lstStyle>
          <a:p>
            <a:pPr>
              <a:defRPr/>
            </a:pPr>
            <a:endParaRPr lang="en-US" altLang="en-US" dirty="0"/>
          </a:p>
        </p:txBody>
      </p:sp>
      <p:pic>
        <p:nvPicPr>
          <p:cNvPr id="1030" name="Picture 11" descr="OIF_LOGO_hirez"/>
          <p:cNvPicPr>
            <a:picLocks noChangeAspect="1" noChangeArrowheads="1"/>
          </p:cNvPicPr>
          <p:nvPr userDrawn="1"/>
        </p:nvPicPr>
        <p:blipFill>
          <a:blip r:embed="rId16" cstate="print"/>
          <a:srcRect/>
          <a:stretch>
            <a:fillRect/>
          </a:stretch>
        </p:blipFill>
        <p:spPr bwMode="auto">
          <a:xfrm>
            <a:off x="5826125" y="6005513"/>
            <a:ext cx="3179763" cy="528637"/>
          </a:xfrm>
          <a:prstGeom prst="rect">
            <a:avLst/>
          </a:prstGeom>
          <a:noFill/>
          <a:ln w="9525">
            <a:noFill/>
            <a:miter lim="800000"/>
            <a:headEnd/>
            <a:tailEnd/>
          </a:ln>
        </p:spPr>
      </p:pic>
      <p:sp>
        <p:nvSpPr>
          <p:cNvPr id="136208" name="Rectangle 16"/>
          <p:cNvSpPr>
            <a:spLocks noGrp="1" noChangeArrowheads="1"/>
          </p:cNvSpPr>
          <p:nvPr>
            <p:ph type="sldNum" sz="quarter" idx="4"/>
          </p:nvPr>
        </p:nvSpPr>
        <p:spPr bwMode="auto">
          <a:xfrm>
            <a:off x="127000" y="6051550"/>
            <a:ext cx="96361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800"/>
            </a:lvl1pPr>
          </a:lstStyle>
          <a:p>
            <a:pPr>
              <a:defRPr/>
            </a:pPr>
            <a:fld id="{5359D781-3C38-4592-9CB9-6B7BBD72FDFA}"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85"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6" r:id="rId12"/>
    <p:sldLayoutId id="2147483687" r:id="rId13"/>
  </p:sldLayoutIdLst>
  <p:transition>
    <p:zoom/>
  </p:transition>
  <p:hf hdr="0" ftr="0" dt="0"/>
  <p:txStyles>
    <p:titleStyle>
      <a:lvl1pPr algn="r" rtl="0" eaLnBrk="0" fontAlgn="base" hangingPunct="0">
        <a:lnSpc>
          <a:spcPct val="80000"/>
        </a:lnSpc>
        <a:spcBef>
          <a:spcPct val="0"/>
        </a:spcBef>
        <a:spcAft>
          <a:spcPct val="0"/>
        </a:spcAft>
        <a:defRPr sz="3200">
          <a:solidFill>
            <a:srgbClr val="000066"/>
          </a:solidFill>
          <a:latin typeface="+mj-lt"/>
          <a:ea typeface="+mj-ea"/>
          <a:cs typeface="+mj-cs"/>
        </a:defRPr>
      </a:lvl1pPr>
      <a:lvl2pPr algn="r" rtl="0" eaLnBrk="0" fontAlgn="base" hangingPunct="0">
        <a:lnSpc>
          <a:spcPct val="80000"/>
        </a:lnSpc>
        <a:spcBef>
          <a:spcPct val="0"/>
        </a:spcBef>
        <a:spcAft>
          <a:spcPct val="0"/>
        </a:spcAft>
        <a:defRPr sz="3200">
          <a:solidFill>
            <a:srgbClr val="000066"/>
          </a:solidFill>
          <a:latin typeface="Century Gothic" pitchFamily="34" charset="0"/>
        </a:defRPr>
      </a:lvl2pPr>
      <a:lvl3pPr algn="r" rtl="0" eaLnBrk="0" fontAlgn="base" hangingPunct="0">
        <a:lnSpc>
          <a:spcPct val="80000"/>
        </a:lnSpc>
        <a:spcBef>
          <a:spcPct val="0"/>
        </a:spcBef>
        <a:spcAft>
          <a:spcPct val="0"/>
        </a:spcAft>
        <a:defRPr sz="3200">
          <a:solidFill>
            <a:srgbClr val="000066"/>
          </a:solidFill>
          <a:latin typeface="Century Gothic" pitchFamily="34" charset="0"/>
        </a:defRPr>
      </a:lvl3pPr>
      <a:lvl4pPr algn="r" rtl="0" eaLnBrk="0" fontAlgn="base" hangingPunct="0">
        <a:lnSpc>
          <a:spcPct val="80000"/>
        </a:lnSpc>
        <a:spcBef>
          <a:spcPct val="0"/>
        </a:spcBef>
        <a:spcAft>
          <a:spcPct val="0"/>
        </a:spcAft>
        <a:defRPr sz="3200">
          <a:solidFill>
            <a:srgbClr val="000066"/>
          </a:solidFill>
          <a:latin typeface="Century Gothic" pitchFamily="34" charset="0"/>
        </a:defRPr>
      </a:lvl4pPr>
      <a:lvl5pPr algn="r" rtl="0" eaLnBrk="0" fontAlgn="base" hangingPunct="0">
        <a:lnSpc>
          <a:spcPct val="80000"/>
        </a:lnSpc>
        <a:spcBef>
          <a:spcPct val="0"/>
        </a:spcBef>
        <a:spcAft>
          <a:spcPct val="0"/>
        </a:spcAft>
        <a:defRPr sz="3200">
          <a:solidFill>
            <a:srgbClr val="000066"/>
          </a:solidFill>
          <a:latin typeface="Century Gothic" pitchFamily="34" charset="0"/>
        </a:defRPr>
      </a:lvl5pPr>
      <a:lvl6pPr marL="457200" algn="r" rtl="0" fontAlgn="base">
        <a:lnSpc>
          <a:spcPct val="80000"/>
        </a:lnSpc>
        <a:spcBef>
          <a:spcPct val="0"/>
        </a:spcBef>
        <a:spcAft>
          <a:spcPct val="0"/>
        </a:spcAft>
        <a:defRPr sz="3200">
          <a:solidFill>
            <a:srgbClr val="000066"/>
          </a:solidFill>
          <a:latin typeface="Century Gothic" pitchFamily="34" charset="0"/>
        </a:defRPr>
      </a:lvl6pPr>
      <a:lvl7pPr marL="914400" algn="r" rtl="0" fontAlgn="base">
        <a:lnSpc>
          <a:spcPct val="80000"/>
        </a:lnSpc>
        <a:spcBef>
          <a:spcPct val="0"/>
        </a:spcBef>
        <a:spcAft>
          <a:spcPct val="0"/>
        </a:spcAft>
        <a:defRPr sz="3200">
          <a:solidFill>
            <a:srgbClr val="000066"/>
          </a:solidFill>
          <a:latin typeface="Century Gothic" pitchFamily="34" charset="0"/>
        </a:defRPr>
      </a:lvl7pPr>
      <a:lvl8pPr marL="1371600" algn="r" rtl="0" fontAlgn="base">
        <a:lnSpc>
          <a:spcPct val="80000"/>
        </a:lnSpc>
        <a:spcBef>
          <a:spcPct val="0"/>
        </a:spcBef>
        <a:spcAft>
          <a:spcPct val="0"/>
        </a:spcAft>
        <a:defRPr sz="3200">
          <a:solidFill>
            <a:srgbClr val="000066"/>
          </a:solidFill>
          <a:latin typeface="Century Gothic" pitchFamily="34" charset="0"/>
        </a:defRPr>
      </a:lvl8pPr>
      <a:lvl9pPr marL="1828800" algn="r" rtl="0" fontAlgn="base">
        <a:lnSpc>
          <a:spcPct val="80000"/>
        </a:lnSpc>
        <a:spcBef>
          <a:spcPct val="0"/>
        </a:spcBef>
        <a:spcAft>
          <a:spcPct val="0"/>
        </a:spcAft>
        <a:defRPr sz="3200">
          <a:solidFill>
            <a:srgbClr val="000066"/>
          </a:solidFill>
          <a:latin typeface="Century Gothic" pitchFamily="34" charset="0"/>
        </a:defRPr>
      </a:lvl9pPr>
    </p:titleStyle>
    <p:bodyStyle>
      <a:lvl1pPr marL="342900" indent="-342900" algn="l" rtl="0" eaLnBrk="0" fontAlgn="base" hangingPunct="0">
        <a:spcBef>
          <a:spcPct val="20000"/>
        </a:spcBef>
        <a:spcAft>
          <a:spcPct val="0"/>
        </a:spcAft>
        <a:buClr>
          <a:schemeClr val="bg2"/>
        </a:buClr>
        <a:buSzPct val="50000"/>
        <a:buFont typeface="Monotype Sorts" charset="0"/>
        <a:buChar char=""/>
        <a:defRPr sz="2400" b="1">
          <a:solidFill>
            <a:srgbClr val="000066"/>
          </a:solidFill>
          <a:latin typeface="+mn-lt"/>
          <a:ea typeface="+mn-ea"/>
          <a:cs typeface="+mn-cs"/>
        </a:defRPr>
      </a:lvl1pPr>
      <a:lvl2pPr marL="742950" indent="-285750" algn="l" rtl="0" eaLnBrk="0" fontAlgn="base" hangingPunct="0">
        <a:spcBef>
          <a:spcPct val="20000"/>
        </a:spcBef>
        <a:spcAft>
          <a:spcPct val="0"/>
        </a:spcAft>
        <a:buClr>
          <a:schemeClr val="bg2"/>
        </a:buClr>
        <a:buSzPct val="75000"/>
        <a:buChar char="•"/>
        <a:defRPr sz="2200" b="1">
          <a:solidFill>
            <a:srgbClr val="790015"/>
          </a:solidFill>
          <a:latin typeface="+mn-lt"/>
        </a:defRPr>
      </a:lvl2pPr>
      <a:lvl3pPr marL="1143000" indent="-228600" algn="l" rtl="0" eaLnBrk="0" fontAlgn="base" hangingPunct="0">
        <a:spcBef>
          <a:spcPct val="20000"/>
        </a:spcBef>
        <a:spcAft>
          <a:spcPct val="0"/>
        </a:spcAft>
        <a:buClr>
          <a:schemeClr val="bg2"/>
        </a:buClr>
        <a:buSzPct val="75000"/>
        <a:buChar char="•"/>
        <a:defRPr sz="2000" b="1">
          <a:solidFill>
            <a:srgbClr val="003E00"/>
          </a:solidFill>
          <a:latin typeface="+mn-lt"/>
        </a:defRPr>
      </a:lvl3pPr>
      <a:lvl4pPr marL="1600200" indent="-228600" algn="l" rtl="0" eaLnBrk="0" fontAlgn="base" hangingPunct="0">
        <a:spcBef>
          <a:spcPct val="20000"/>
        </a:spcBef>
        <a:spcAft>
          <a:spcPct val="0"/>
        </a:spcAft>
        <a:buClr>
          <a:schemeClr val="bg2"/>
        </a:buClr>
        <a:buSzPct val="75000"/>
        <a:buChar char="•"/>
        <a:defRPr b="1">
          <a:solidFill>
            <a:srgbClr val="CC6600"/>
          </a:solidFill>
          <a:latin typeface="+mn-lt"/>
        </a:defRPr>
      </a:lvl4pPr>
      <a:lvl5pPr marL="2057400" indent="-228600" algn="l" rtl="0" eaLnBrk="0" fontAlgn="base" hangingPunct="0">
        <a:spcBef>
          <a:spcPct val="20000"/>
        </a:spcBef>
        <a:spcAft>
          <a:spcPct val="0"/>
        </a:spcAft>
        <a:buClr>
          <a:schemeClr val="bg2"/>
        </a:buClr>
        <a:buSzPct val="75000"/>
        <a:buChar char="•"/>
        <a:defRPr sz="1600" b="1">
          <a:solidFill>
            <a:srgbClr val="660033"/>
          </a:solidFill>
          <a:latin typeface="+mn-lt"/>
        </a:defRPr>
      </a:lvl5pPr>
      <a:lvl6pPr marL="2514600" indent="-228600" algn="l" rtl="0" fontAlgn="base">
        <a:spcBef>
          <a:spcPct val="20000"/>
        </a:spcBef>
        <a:spcAft>
          <a:spcPct val="0"/>
        </a:spcAft>
        <a:buClr>
          <a:schemeClr val="bg2"/>
        </a:buClr>
        <a:buSzPct val="75000"/>
        <a:buChar char="•"/>
        <a:defRPr sz="1600" b="1">
          <a:solidFill>
            <a:srgbClr val="660033"/>
          </a:solidFill>
          <a:latin typeface="+mn-lt"/>
        </a:defRPr>
      </a:lvl6pPr>
      <a:lvl7pPr marL="2971800" indent="-228600" algn="l" rtl="0" fontAlgn="base">
        <a:spcBef>
          <a:spcPct val="20000"/>
        </a:spcBef>
        <a:spcAft>
          <a:spcPct val="0"/>
        </a:spcAft>
        <a:buClr>
          <a:schemeClr val="bg2"/>
        </a:buClr>
        <a:buSzPct val="75000"/>
        <a:buChar char="•"/>
        <a:defRPr sz="1600" b="1">
          <a:solidFill>
            <a:srgbClr val="660033"/>
          </a:solidFill>
          <a:latin typeface="+mn-lt"/>
        </a:defRPr>
      </a:lvl7pPr>
      <a:lvl8pPr marL="3429000" indent="-228600" algn="l" rtl="0" fontAlgn="base">
        <a:spcBef>
          <a:spcPct val="20000"/>
        </a:spcBef>
        <a:spcAft>
          <a:spcPct val="0"/>
        </a:spcAft>
        <a:buClr>
          <a:schemeClr val="bg2"/>
        </a:buClr>
        <a:buSzPct val="75000"/>
        <a:buChar char="•"/>
        <a:defRPr sz="1600" b="1">
          <a:solidFill>
            <a:srgbClr val="660033"/>
          </a:solidFill>
          <a:latin typeface="+mn-lt"/>
        </a:defRPr>
      </a:lvl8pPr>
      <a:lvl9pPr marL="3886200" indent="-228600" algn="l" rtl="0" fontAlgn="base">
        <a:spcBef>
          <a:spcPct val="20000"/>
        </a:spcBef>
        <a:spcAft>
          <a:spcPct val="0"/>
        </a:spcAft>
        <a:buClr>
          <a:schemeClr val="bg2"/>
        </a:buClr>
        <a:buSzPct val="75000"/>
        <a:buChar char="•"/>
        <a:defRPr sz="1600" b="1">
          <a:solidFill>
            <a:srgbClr val="660033"/>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451937"/>
            <a:ext cx="7772400" cy="1470025"/>
          </a:xfrm>
        </p:spPr>
        <p:txBody>
          <a:bodyPr/>
          <a:lstStyle/>
          <a:p>
            <a:pPr eaLnBrk="1" hangingPunct="1"/>
            <a:br>
              <a:rPr lang="en-US" sz="2800" b="1" dirty="0"/>
            </a:br>
            <a:r>
              <a:rPr lang="en-US" sz="2800" b="1" dirty="0"/>
              <a:t>TAPI </a:t>
            </a:r>
            <a:r>
              <a:rPr lang="en-US" sz="2800" b="1"/>
              <a:t>Wireless Transport </a:t>
            </a:r>
            <a:r>
              <a:rPr lang="en-US" sz="2800" b="1" dirty="0"/>
              <a:t>Use Case</a:t>
            </a:r>
          </a:p>
        </p:txBody>
      </p:sp>
      <p:sp>
        <p:nvSpPr>
          <p:cNvPr id="3075" name="Rectangle 5"/>
          <p:cNvSpPr>
            <a:spLocks noGrp="1" noChangeArrowheads="1"/>
          </p:cNvSpPr>
          <p:nvPr>
            <p:ph type="subTitle" idx="1"/>
          </p:nvPr>
        </p:nvSpPr>
        <p:spPr>
          <a:xfrm>
            <a:off x="685800" y="2232381"/>
            <a:ext cx="7772400" cy="1825625"/>
          </a:xfrm>
        </p:spPr>
        <p:txBody>
          <a:bodyPr/>
          <a:lstStyle/>
          <a:p>
            <a:pPr eaLnBrk="1" hangingPunct="1">
              <a:lnSpc>
                <a:spcPct val="90000"/>
              </a:lnSpc>
            </a:pPr>
            <a:r>
              <a:rPr lang="en-US" sz="2000" dirty="0"/>
              <a:t>Lyndon Ong</a:t>
            </a:r>
          </a:p>
          <a:p>
            <a:pPr eaLnBrk="1" hangingPunct="1">
              <a:lnSpc>
                <a:spcPct val="90000"/>
              </a:lnSpc>
            </a:pPr>
            <a:r>
              <a:rPr lang="en-US" sz="2000" dirty="0"/>
              <a:t>Ciena</a:t>
            </a:r>
          </a:p>
          <a:p>
            <a:pPr eaLnBrk="1" hangingPunct="1">
              <a:lnSpc>
                <a:spcPct val="90000"/>
              </a:lnSpc>
            </a:pPr>
            <a:r>
              <a:rPr lang="en-US" sz="2000" dirty="0"/>
              <a:t>Aug 1, 2017</a:t>
            </a:r>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miter lim="800000"/>
            <a:headEnd/>
            <a:tailEnd/>
          </a:ln>
        </p:spPr>
        <p:txBody>
          <a:bodyPr/>
          <a:lstStyle/>
          <a:p>
            <a:fld id="{0DC827B4-0EE3-44B1-8D33-2CC265778526}" type="slidenum">
              <a:rPr lang="en-US" altLang="en-US" smtClean="0"/>
              <a:pPr/>
              <a:t>1</a:t>
            </a:fld>
            <a:endParaRPr lang="en-US" altLang="en-US" dirty="0"/>
          </a:p>
        </p:txBody>
      </p:sp>
      <p:sp>
        <p:nvSpPr>
          <p:cNvPr id="4099" name="Rectangle 3"/>
          <p:cNvSpPr>
            <a:spLocks noGrp="1" noChangeArrowheads="1"/>
          </p:cNvSpPr>
          <p:nvPr>
            <p:ph type="body" idx="1"/>
          </p:nvPr>
        </p:nvSpPr>
        <p:spPr>
          <a:xfrm>
            <a:off x="490538" y="3548063"/>
            <a:ext cx="8153400" cy="2460625"/>
          </a:xfrm>
        </p:spPr>
        <p:txBody>
          <a:bodyPr/>
          <a:lstStyle/>
          <a:p>
            <a:pPr eaLnBrk="1" hangingPunct="1"/>
            <a:r>
              <a:rPr lang="en-US" altLang="en-US" sz="1000" dirty="0"/>
              <a:t>Notice: This contribution has been created to assist the Optical Internetworking Forum (OIF).  This document is offered to the OIF solely as a basis for discussion and is not a binding proposal on the companies listed as resources above. Each company in the source list, and the OIF, reserves the rights to at any time to add, amend, or withdraw statements contained herein.</a:t>
            </a:r>
          </a:p>
          <a:p>
            <a:pPr eaLnBrk="1" hangingPunct="1"/>
            <a:endParaRPr lang="en-US" altLang="en-US" sz="1000" dirty="0"/>
          </a:p>
          <a:p>
            <a:pPr eaLnBrk="1" hangingPunct="1"/>
            <a:r>
              <a:rPr lang="en-US" altLang="en-US" sz="1000" dirty="0"/>
              <a:t>This Working Text represents work in progress by the OIF, and must not be construed as an official OIF Technical Report.  Nothing in this document is in any way binding on the OIF or any of its members.  The document is offered as a basis for discussion and communication, both within and without the OIF.</a:t>
            </a:r>
          </a:p>
          <a:p>
            <a:pPr eaLnBrk="1" hangingPunct="1"/>
            <a:endParaRPr lang="en-US" altLang="en-US" sz="1000" dirty="0"/>
          </a:p>
          <a:p>
            <a:pPr algn="ctr" eaLnBrk="1" hangingPunct="1"/>
            <a:r>
              <a:rPr lang="en-US" altLang="en-US" sz="1000" dirty="0"/>
              <a:t>For additional information contact:</a:t>
            </a:r>
          </a:p>
          <a:p>
            <a:pPr algn="ctr" eaLnBrk="1" hangingPunct="1"/>
            <a:r>
              <a:rPr lang="en-US" altLang="en-US" sz="1000" dirty="0"/>
              <a:t>The Optical Internetworking Forum, 48377 Fremont Blvd, </a:t>
            </a:r>
          </a:p>
          <a:p>
            <a:pPr algn="ctr" eaLnBrk="1" hangingPunct="1"/>
            <a:r>
              <a:rPr lang="en-US" altLang="en-US" sz="1000" dirty="0"/>
              <a:t>Suite 117, Fremont, CA 94538</a:t>
            </a:r>
          </a:p>
          <a:p>
            <a:pPr algn="ctr" eaLnBrk="1" hangingPunct="1"/>
            <a:r>
              <a:rPr lang="en-US" altLang="en-US" sz="1000" dirty="0"/>
              <a:t>510-492-4040 phone  info@oiforum.com</a:t>
            </a:r>
          </a:p>
          <a:p>
            <a:pPr eaLnBrk="1" hangingPunct="1"/>
            <a:r>
              <a:rPr lang="en-US" altLang="en-US" sz="900" dirty="0"/>
              <a:t>© 2014 Optical Internetworking Forum</a:t>
            </a:r>
          </a:p>
        </p:txBody>
      </p:sp>
      <p:sp>
        <p:nvSpPr>
          <p:cNvPr id="4100" name="Text Box 4"/>
          <p:cNvSpPr txBox="1">
            <a:spLocks noChangeArrowheads="1"/>
          </p:cNvSpPr>
          <p:nvPr/>
        </p:nvSpPr>
        <p:spPr bwMode="auto">
          <a:xfrm>
            <a:off x="304800" y="198438"/>
            <a:ext cx="8642350" cy="2462213"/>
          </a:xfrm>
          <a:prstGeom prst="rect">
            <a:avLst/>
          </a:prstGeom>
          <a:noFill/>
          <a:ln w="12700">
            <a:noFill/>
            <a:miter lim="800000"/>
            <a:headEnd/>
            <a:tailEnd/>
          </a:ln>
          <a:effectLst/>
        </p:spPr>
        <p:txBody>
          <a:bodyPr>
            <a:spAutoFit/>
          </a:bodyPr>
          <a:lstStyle/>
          <a:p>
            <a:pPr algn="l"/>
            <a:r>
              <a:rPr lang="en-US" altLang="en-US" sz="1400" dirty="0">
                <a:latin typeface="Century Gothic" pitchFamily="34" charset="0"/>
              </a:rPr>
              <a:t>Contribution Number: oif2017.343.00	</a:t>
            </a:r>
          </a:p>
          <a:p>
            <a:pPr algn="l"/>
            <a:endParaRPr lang="en-US" altLang="en-US" sz="1400" dirty="0">
              <a:latin typeface="Century Gothic" pitchFamily="34" charset="0"/>
            </a:endParaRPr>
          </a:p>
          <a:p>
            <a:pPr algn="l"/>
            <a:r>
              <a:rPr lang="en-US" altLang="en-US" sz="1400" dirty="0">
                <a:latin typeface="Century Gothic" pitchFamily="34" charset="0"/>
              </a:rPr>
              <a:t>Working Group(s): Networking Interoperability WG	</a:t>
            </a:r>
          </a:p>
          <a:p>
            <a:pPr algn="l"/>
            <a:endParaRPr lang="en-US" altLang="en-US" sz="1400" dirty="0">
              <a:latin typeface="Century Gothic" pitchFamily="34" charset="0"/>
            </a:endParaRPr>
          </a:p>
          <a:p>
            <a:pPr algn="l"/>
            <a:r>
              <a:rPr lang="en-US" altLang="en-US" sz="1400" dirty="0">
                <a:latin typeface="Century Gothic" pitchFamily="34" charset="0"/>
              </a:rPr>
              <a:t>TITLE: TAPI Wireless Transport Use Case	</a:t>
            </a:r>
          </a:p>
          <a:p>
            <a:pPr algn="l"/>
            <a:endParaRPr lang="en-US" altLang="en-US" sz="1400" dirty="0">
              <a:latin typeface="Century Gothic" pitchFamily="34" charset="0"/>
            </a:endParaRPr>
          </a:p>
          <a:p>
            <a:pPr algn="l"/>
            <a:r>
              <a:rPr lang="en-US" altLang="en-US" sz="1400" dirty="0">
                <a:latin typeface="Century Gothic" pitchFamily="34" charset="0"/>
              </a:rPr>
              <a:t>SOURCE: Lyndon Ong, Ciena</a:t>
            </a:r>
            <a:endParaRPr lang="en-US" altLang="en-US" sz="1400" b="0" dirty="0">
              <a:latin typeface="Century Gothic" pitchFamily="34" charset="0"/>
            </a:endParaRPr>
          </a:p>
          <a:p>
            <a:pPr algn="l"/>
            <a:endParaRPr lang="en-US" altLang="en-US" sz="1400" dirty="0">
              <a:latin typeface="Century Gothic" pitchFamily="34" charset="0"/>
            </a:endParaRPr>
          </a:p>
          <a:p>
            <a:pPr algn="l"/>
            <a:r>
              <a:rPr lang="en-US" altLang="en-US" sz="1400" dirty="0">
                <a:latin typeface="Century Gothic" pitchFamily="34" charset="0"/>
              </a:rPr>
              <a:t>DATE: Aug 1, 2017</a:t>
            </a:r>
          </a:p>
          <a:p>
            <a:pPr algn="l"/>
            <a:endParaRPr lang="en-US" altLang="en-US" sz="1400" dirty="0">
              <a:latin typeface="Century Gothic" pitchFamily="34" charset="0"/>
            </a:endParaRPr>
          </a:p>
          <a:p>
            <a:pPr algn="l"/>
            <a:r>
              <a:rPr lang="en-US" altLang="en-US" sz="1400" dirty="0">
                <a:latin typeface="Century Gothic" pitchFamily="34" charset="0"/>
              </a:rPr>
              <a:t>ABSTRACT:	 </a:t>
            </a:r>
            <a:r>
              <a:rPr lang="en-US" sz="1400" dirty="0"/>
              <a:t>Discusses potential addition of a Wireless Transport domain as a Use Case in the 2018 Demo</a:t>
            </a:r>
            <a:endParaRPr lang="en-US" altLang="en-US" sz="1400" dirty="0">
              <a:latin typeface="Century Gothic" pitchFamily="34" charset="0"/>
            </a:endParaRPr>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ONF Wireless Transport Work</a:t>
            </a:r>
          </a:p>
        </p:txBody>
      </p:sp>
      <p:sp>
        <p:nvSpPr>
          <p:cNvPr id="3" name="Content Placeholder 2"/>
          <p:cNvSpPr>
            <a:spLocks noGrp="1"/>
          </p:cNvSpPr>
          <p:nvPr>
            <p:ph idx="1"/>
          </p:nvPr>
        </p:nvSpPr>
        <p:spPr/>
        <p:txBody>
          <a:bodyPr/>
          <a:lstStyle/>
          <a:p>
            <a:r>
              <a:rPr lang="en-US" dirty="0"/>
              <a:t>Wireless Transport Project</a:t>
            </a:r>
          </a:p>
          <a:p>
            <a:pPr lvl="1"/>
            <a:r>
              <a:rPr lang="en-US" dirty="0"/>
              <a:t>Defining an Information Model for Wireless Transport equipment</a:t>
            </a:r>
          </a:p>
          <a:p>
            <a:pPr lvl="1"/>
            <a:r>
              <a:rPr lang="en-US" dirty="0"/>
              <a:t>Model assumes that Wireless Transport is one span or link</a:t>
            </a:r>
          </a:p>
          <a:p>
            <a:pPr lvl="2"/>
            <a:r>
              <a:rPr lang="en-US" dirty="0"/>
              <a:t>Any switching is at a higher layer</a:t>
            </a:r>
          </a:p>
          <a:p>
            <a:pPr lvl="1"/>
            <a:r>
              <a:rPr lang="en-US" dirty="0"/>
              <a:t>Also single vendor is assumed to provide both ends of the link</a:t>
            </a:r>
          </a:p>
          <a:p>
            <a:pPr lvl="2"/>
            <a:r>
              <a:rPr lang="en-US" dirty="0"/>
              <a:t>Technology is still not interoperable at the media layer</a:t>
            </a:r>
          </a:p>
          <a:p>
            <a:pPr lvl="1"/>
            <a:r>
              <a:rPr lang="en-US" dirty="0"/>
              <a:t>IM provides a common model for control using NETCONF/YANG from the SDN Controller</a:t>
            </a:r>
          </a:p>
        </p:txBody>
      </p:sp>
      <p:sp>
        <p:nvSpPr>
          <p:cNvPr id="4" name="Slide Number Placeholder 3"/>
          <p:cNvSpPr>
            <a:spLocks noGrp="1"/>
          </p:cNvSpPr>
          <p:nvPr>
            <p:ph type="sldNum" sz="quarter" idx="10"/>
          </p:nvPr>
        </p:nvSpPr>
        <p:spPr/>
        <p:txBody>
          <a:bodyPr/>
          <a:lstStyle/>
          <a:p>
            <a:pPr>
              <a:defRPr/>
            </a:pPr>
            <a:fld id="{6CDCDAB3-41CF-4FB5-A9F4-EFB8AAA311B8}" type="slidenum">
              <a:rPr lang="en-US" altLang="en-US" smtClean="0"/>
              <a:pPr>
                <a:defRPr/>
              </a:pPr>
              <a:t>2</a:t>
            </a:fld>
            <a:endParaRPr lang="en-US" altLang="en-US" dirty="0"/>
          </a:p>
        </p:txBody>
      </p:sp>
    </p:spTree>
    <p:extLst>
      <p:ext uri="{BB962C8B-B14F-4D97-AF65-F5344CB8AC3E}">
        <p14:creationId xmlns:p14="http://schemas.microsoft.com/office/powerpoint/2010/main" val="2599038306"/>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a:t>Wireless Transport PoC ARCHITECTURE</a:t>
            </a:r>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pic>
        <p:nvPicPr>
          <p:cNvPr id="13313" name="Picture 1"/>
          <p:cNvPicPr>
            <a:picLocks noChangeAspect="1" noChangeArrowheads="1"/>
          </p:cNvPicPr>
          <p:nvPr/>
        </p:nvPicPr>
        <p:blipFill>
          <a:blip r:embed="rId2"/>
          <a:srcRect l="18741" t="17708" r="31479" b="11458"/>
          <a:stretch>
            <a:fillRect/>
          </a:stretch>
        </p:blipFill>
        <p:spPr bwMode="auto">
          <a:xfrm>
            <a:off x="1066800" y="914400"/>
            <a:ext cx="6477000" cy="5181600"/>
          </a:xfrm>
          <a:prstGeom prst="rect">
            <a:avLst/>
          </a:prstGeom>
          <a:noFill/>
          <a:ln w="9525">
            <a:noFill/>
            <a:miter lim="800000"/>
            <a:headEnd/>
            <a:tailEnd/>
          </a:ln>
        </p:spPr>
      </p:pic>
      <p:sp>
        <p:nvSpPr>
          <p:cNvPr id="5" name="TextBox 4"/>
          <p:cNvSpPr txBox="1"/>
          <p:nvPr/>
        </p:nvSpPr>
        <p:spPr>
          <a:xfrm>
            <a:off x="304800" y="6423108"/>
            <a:ext cx="2819400" cy="253916"/>
          </a:xfrm>
          <a:prstGeom prst="rect">
            <a:avLst/>
          </a:prstGeom>
          <a:solidFill>
            <a:schemeClr val="accent1"/>
          </a:solidFill>
        </p:spPr>
        <p:txBody>
          <a:bodyPr wrap="square" rtlCol="0">
            <a:spAutoFit/>
          </a:bodyPr>
          <a:lstStyle/>
          <a:p>
            <a:r>
              <a:rPr lang="it-IT" sz="1050" dirty="0">
                <a:solidFill>
                  <a:schemeClr val="bg1"/>
                </a:solidFill>
              </a:rPr>
              <a:t>@2017 Open Networking Foundation</a:t>
            </a:r>
          </a:p>
        </p:txBody>
      </p:sp>
    </p:spTree>
    <p:extLst>
      <p:ext uri="{BB962C8B-B14F-4D97-AF65-F5344CB8AC3E}">
        <p14:creationId xmlns:p14="http://schemas.microsoft.com/office/powerpoint/2010/main" val="3111046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WT 4</a:t>
            </a:r>
            <a:r>
              <a:rPr lang="en-US" altLang="zh-CN" baseline="30000" dirty="0"/>
              <a:t>th</a:t>
            </a:r>
            <a:r>
              <a:rPr lang="en-US" altLang="zh-CN" dirty="0"/>
              <a:t> PROOF OF CONCEPT</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19" name="Content Placeholder 18"/>
          <p:cNvSpPr>
            <a:spLocks noGrp="1"/>
          </p:cNvSpPr>
          <p:nvPr>
            <p:ph idx="1"/>
          </p:nvPr>
        </p:nvSpPr>
        <p:spPr>
          <a:xfrm>
            <a:off x="457200" y="914400"/>
            <a:ext cx="8229600" cy="4953000"/>
          </a:xfrm>
        </p:spPr>
        <p:txBody>
          <a:bodyPr>
            <a:noAutofit/>
          </a:bodyPr>
          <a:lstStyle/>
          <a:p>
            <a:pPr algn="just"/>
            <a:r>
              <a:rPr lang="it-IT" dirty="0"/>
              <a:t>Scope of the PoC:</a:t>
            </a:r>
          </a:p>
          <a:p>
            <a:pPr lvl="1" algn="just"/>
            <a:r>
              <a:rPr lang="en-US" sz="1800" dirty="0"/>
              <a:t>Demonstrate the microwave model implemented in a multivendor microwave network with all parameters modeled by ONF TR-532 and managed via ODL Boron SR1 version.</a:t>
            </a:r>
          </a:p>
          <a:p>
            <a:pPr lvl="1" algn="just"/>
            <a:r>
              <a:rPr lang="en-US" sz="1800" dirty="0"/>
              <a:t>Integrate the model for 1588v2 transport profile defined in “draft-ietf-tictoc-1588v2-yang-05” into MW devices.</a:t>
            </a:r>
          </a:p>
          <a:p>
            <a:pPr lvl="1" algn="just"/>
            <a:r>
              <a:rPr lang="en-US" sz="1800" dirty="0"/>
              <a:t>Demonstrate a basic connection-oriented Ethernet model integrated in the ONF Core model with re-routing capabilities.</a:t>
            </a:r>
          </a:p>
          <a:p>
            <a:pPr lvl="1" algn="just"/>
            <a:r>
              <a:rPr lang="en-US" sz="1800" dirty="0"/>
              <a:t>Proof some new use cases using the models implemented. </a:t>
            </a:r>
          </a:p>
        </p:txBody>
      </p:sp>
      <p:sp>
        <p:nvSpPr>
          <p:cNvPr id="5" name="TextBox 4"/>
          <p:cNvSpPr txBox="1"/>
          <p:nvPr/>
        </p:nvSpPr>
        <p:spPr>
          <a:xfrm>
            <a:off x="304800" y="6423108"/>
            <a:ext cx="2819400" cy="253916"/>
          </a:xfrm>
          <a:prstGeom prst="rect">
            <a:avLst/>
          </a:prstGeom>
          <a:solidFill>
            <a:schemeClr val="accent1"/>
          </a:solidFill>
        </p:spPr>
        <p:txBody>
          <a:bodyPr wrap="square" rtlCol="0">
            <a:spAutoFit/>
          </a:bodyPr>
          <a:lstStyle/>
          <a:p>
            <a:r>
              <a:rPr lang="it-IT" sz="1050" dirty="0">
                <a:solidFill>
                  <a:schemeClr val="bg1"/>
                </a:solidFill>
              </a:rPr>
              <a:t>@2017 Open Networking Foundation</a:t>
            </a:r>
          </a:p>
        </p:txBody>
      </p:sp>
      <p:sp>
        <p:nvSpPr>
          <p:cNvPr id="6" name="TextBox 5"/>
          <p:cNvSpPr txBox="1"/>
          <p:nvPr/>
        </p:nvSpPr>
        <p:spPr>
          <a:xfrm>
            <a:off x="4191000" y="3938808"/>
            <a:ext cx="3733800" cy="2462213"/>
          </a:xfrm>
          <a:prstGeom prst="rect">
            <a:avLst/>
          </a:prstGeom>
          <a:noFill/>
        </p:spPr>
        <p:txBody>
          <a:bodyPr wrap="square" rtlCol="0">
            <a:spAutoFit/>
          </a:bodyPr>
          <a:lstStyle/>
          <a:p>
            <a:r>
              <a:rPr lang="it-IT" sz="1400" b="1" dirty="0"/>
              <a:t>19 COMPANIES INVOLVED </a:t>
            </a:r>
            <a:r>
              <a:rPr lang="it-IT" sz="1400" dirty="0"/>
              <a:t>(12 ONF MEMBERS, 7 CONTRIBUTORS).</a:t>
            </a:r>
          </a:p>
          <a:p>
            <a:r>
              <a:rPr lang="it-IT" sz="1400" b="1" dirty="0">
                <a:sym typeface="Wingdings" pitchFamily="2" charset="2"/>
              </a:rPr>
              <a:t> </a:t>
            </a:r>
            <a:r>
              <a:rPr lang="it-IT" sz="1400" b="1" dirty="0"/>
              <a:t>14 PRODUCT VENDORS</a:t>
            </a:r>
            <a:endParaRPr lang="it-IT" sz="1400" dirty="0"/>
          </a:p>
          <a:p>
            <a:r>
              <a:rPr lang="it-IT" sz="1400" b="1" dirty="0">
                <a:sym typeface="Wingdings" pitchFamily="2" charset="2"/>
              </a:rPr>
              <a:t> </a:t>
            </a:r>
            <a:r>
              <a:rPr lang="it-IT" sz="1400" b="1" dirty="0"/>
              <a:t>3 TELCO OPERATORS</a:t>
            </a:r>
            <a:endParaRPr lang="it-IT" sz="1400" dirty="0"/>
          </a:p>
          <a:p>
            <a:r>
              <a:rPr lang="it-IT" sz="1400" b="1" dirty="0">
                <a:sym typeface="Wingdings" pitchFamily="2" charset="2"/>
              </a:rPr>
              <a:t> </a:t>
            </a:r>
            <a:r>
              <a:rPr lang="it-IT" sz="1400" b="1" dirty="0"/>
              <a:t>2 SW PROVIDERS</a:t>
            </a:r>
            <a:endParaRPr lang="it-IT" sz="1400" dirty="0"/>
          </a:p>
          <a:p>
            <a:endParaRPr lang="it-IT" sz="1400" dirty="0"/>
          </a:p>
          <a:p>
            <a:r>
              <a:rPr lang="it-IT" sz="1400" dirty="0"/>
              <a:t>MORE THAN </a:t>
            </a:r>
            <a:r>
              <a:rPr lang="it-IT" sz="1400" b="1" dirty="0"/>
              <a:t>35 PEOPLE </a:t>
            </a:r>
            <a:r>
              <a:rPr lang="it-IT" sz="1400" dirty="0"/>
              <a:t>ATTENDING THE EVENT.</a:t>
            </a:r>
          </a:p>
          <a:p>
            <a:endParaRPr lang="it-IT" sz="1400" dirty="0"/>
          </a:p>
          <a:p>
            <a:endParaRPr lang="it-IT" sz="1400" dirty="0"/>
          </a:p>
          <a:p>
            <a:endParaRPr lang="it-IT" sz="1400" dirty="0"/>
          </a:p>
        </p:txBody>
      </p:sp>
      <p:pic>
        <p:nvPicPr>
          <p:cNvPr id="7" name="Picture 6" descr="logos.jpg"/>
          <p:cNvPicPr>
            <a:picLocks noChangeAspect="1"/>
          </p:cNvPicPr>
          <p:nvPr/>
        </p:nvPicPr>
        <p:blipFill>
          <a:blip r:embed="rId3"/>
          <a:stretch>
            <a:fillRect/>
          </a:stretch>
        </p:blipFill>
        <p:spPr>
          <a:xfrm>
            <a:off x="1259949" y="3862607"/>
            <a:ext cx="2054751" cy="2245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7781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5FB27F1-C2FE-E646-9E41-8F3092BBAFAE}" type="slidenum">
              <a:rPr lang="en-US" smtClean="0"/>
              <a:pPr/>
              <a:t>5</a:t>
            </a:fld>
            <a:endParaRPr lang="en-US" dirty="0"/>
          </a:p>
        </p:txBody>
      </p:sp>
      <p:sp>
        <p:nvSpPr>
          <p:cNvPr id="3" name="Title 2"/>
          <p:cNvSpPr>
            <a:spLocks noGrp="1"/>
          </p:cNvSpPr>
          <p:nvPr>
            <p:ph type="title"/>
          </p:nvPr>
        </p:nvSpPr>
        <p:spPr/>
        <p:txBody>
          <a:bodyPr/>
          <a:lstStyle/>
          <a:p>
            <a:r>
              <a:rPr lang="it-IT" dirty="0"/>
              <a:t>ONF GENERAL ARCHITECTURE </a:t>
            </a:r>
          </a:p>
        </p:txBody>
      </p:sp>
      <p:sp>
        <p:nvSpPr>
          <p:cNvPr id="6" name="Rectangle 5"/>
          <p:cNvSpPr/>
          <p:nvPr/>
        </p:nvSpPr>
        <p:spPr>
          <a:xfrm>
            <a:off x="279220" y="2108002"/>
            <a:ext cx="8697766" cy="2856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7" name="Rounded Rectangle 6"/>
          <p:cNvSpPr/>
          <p:nvPr/>
        </p:nvSpPr>
        <p:spPr>
          <a:xfrm>
            <a:off x="1249716" y="3726834"/>
            <a:ext cx="6264894" cy="726032"/>
          </a:xfrm>
          <a:prstGeom prst="roundRect">
            <a:avLst/>
          </a:prstGeom>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bg2"/>
              </a:solidFill>
            </a:endParaRPr>
          </a:p>
        </p:txBody>
      </p:sp>
      <p:sp>
        <p:nvSpPr>
          <p:cNvPr id="8" name="Rounded Rectangle 7"/>
          <p:cNvSpPr/>
          <p:nvPr/>
        </p:nvSpPr>
        <p:spPr>
          <a:xfrm>
            <a:off x="1249717" y="2379526"/>
            <a:ext cx="6264894" cy="1008448"/>
          </a:xfrm>
          <a:prstGeom prst="roundRect">
            <a:avLst/>
          </a:prstGeom>
          <a:solidFill>
            <a:schemeClr val="bg1"/>
          </a:solid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sp>
        <p:nvSpPr>
          <p:cNvPr id="9" name="Rounded Rectangle 8"/>
          <p:cNvSpPr/>
          <p:nvPr/>
        </p:nvSpPr>
        <p:spPr>
          <a:xfrm>
            <a:off x="1249716" y="1208775"/>
            <a:ext cx="6264894" cy="716229"/>
          </a:xfrm>
          <a:prstGeom prst="roundRect">
            <a:avLst/>
          </a:prstGeom>
          <a:solidFill>
            <a:schemeClr val="accent1">
              <a:lumMod val="40000"/>
              <a:lumOff val="60000"/>
            </a:schemeClr>
          </a:solid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1249716" y="5063782"/>
            <a:ext cx="6264894" cy="924047"/>
          </a:xfrm>
          <a:prstGeom prst="roundRect">
            <a:avLst/>
          </a:prstGeom>
          <a:solidFill>
            <a:schemeClr val="accent2">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4" name="Shape 321"/>
          <p:cNvGrpSpPr/>
          <p:nvPr/>
        </p:nvGrpSpPr>
        <p:grpSpPr>
          <a:xfrm>
            <a:off x="5119851" y="5276823"/>
            <a:ext cx="773100" cy="330565"/>
            <a:chOff x="3105693" y="4363955"/>
            <a:chExt cx="773099" cy="330565"/>
          </a:xfrm>
        </p:grpSpPr>
        <p:pic>
          <p:nvPicPr>
            <p:cNvPr id="12" name="Shape 322"/>
            <p:cNvPicPr preferRelativeResize="0"/>
            <p:nvPr/>
          </p:nvPicPr>
          <p:blipFill rotWithShape="1">
            <a:blip r:embed="rId2">
              <a:alphaModFix/>
            </a:blip>
            <a:srcRect/>
            <a:stretch/>
          </p:blipFill>
          <p:spPr>
            <a:xfrm>
              <a:off x="3105693" y="4363955"/>
              <a:ext cx="773099" cy="196200"/>
            </a:xfrm>
            <a:prstGeom prst="rect">
              <a:avLst/>
            </a:prstGeom>
            <a:noFill/>
            <a:ln>
              <a:noFill/>
            </a:ln>
          </p:spPr>
        </p:pic>
        <p:pic>
          <p:nvPicPr>
            <p:cNvPr id="13" name="Shape 323"/>
            <p:cNvPicPr preferRelativeResize="0"/>
            <p:nvPr/>
          </p:nvPicPr>
          <p:blipFill rotWithShape="1">
            <a:blip r:embed="rId2">
              <a:alphaModFix/>
            </a:blip>
            <a:srcRect/>
            <a:stretch/>
          </p:blipFill>
          <p:spPr>
            <a:xfrm>
              <a:off x="3105693" y="4498321"/>
              <a:ext cx="773099" cy="196200"/>
            </a:xfrm>
            <a:prstGeom prst="rect">
              <a:avLst/>
            </a:prstGeom>
            <a:noFill/>
            <a:ln>
              <a:noFill/>
            </a:ln>
          </p:spPr>
        </p:pic>
      </p:grpSp>
      <p:pic>
        <p:nvPicPr>
          <p:cNvPr id="14" name="Shape 326" descr="commodity servers에 대한 이미지 검색결과"/>
          <p:cNvPicPr preferRelativeResize="0"/>
          <p:nvPr/>
        </p:nvPicPr>
        <p:blipFill rotWithShape="1">
          <a:blip r:embed="rId3">
            <a:alphaModFix/>
          </a:blip>
          <a:srcRect/>
          <a:stretch/>
        </p:blipFill>
        <p:spPr>
          <a:xfrm flipH="1">
            <a:off x="3841497" y="5188521"/>
            <a:ext cx="843000" cy="310604"/>
          </a:xfrm>
          <a:prstGeom prst="rect">
            <a:avLst/>
          </a:prstGeom>
          <a:noFill/>
          <a:ln>
            <a:noFill/>
          </a:ln>
        </p:spPr>
      </p:pic>
      <p:sp>
        <p:nvSpPr>
          <p:cNvPr id="15" name="Shape 329"/>
          <p:cNvSpPr txBox="1"/>
          <p:nvPr/>
        </p:nvSpPr>
        <p:spPr>
          <a:xfrm>
            <a:off x="1800903" y="4456619"/>
            <a:ext cx="1306200" cy="471000"/>
          </a:xfrm>
          <a:prstGeom prst="rect">
            <a:avLst/>
          </a:prstGeom>
          <a:noFill/>
          <a:ln>
            <a:noFill/>
          </a:ln>
        </p:spPr>
        <p:txBody>
          <a:bodyPr lIns="91425" tIns="45700" rIns="91425" bIns="45700" anchor="t" anchorCtr="0">
            <a:noAutofit/>
          </a:bodyPr>
          <a:lstStyle/>
          <a:p>
            <a:pPr algn="r">
              <a:buSzPct val="25000"/>
            </a:pPr>
            <a:r>
              <a:rPr lang="en-US" sz="1400" dirty="0">
                <a:latin typeface="Calibri"/>
                <a:ea typeface="Calibri"/>
                <a:cs typeface="Calibri"/>
                <a:sym typeface="Calibri"/>
              </a:rPr>
              <a:t>Control</a:t>
            </a:r>
          </a:p>
          <a:p>
            <a:pPr algn="r">
              <a:buSzPct val="25000"/>
            </a:pPr>
            <a:r>
              <a:rPr lang="en-US" sz="1200" dirty="0">
                <a:latin typeface="Calibri"/>
                <a:ea typeface="Calibri"/>
                <a:cs typeface="Calibri"/>
                <a:sym typeface="Calibri"/>
              </a:rPr>
              <a:t>(</a:t>
            </a:r>
            <a:r>
              <a:rPr lang="en-US" sz="1200" dirty="0" err="1">
                <a:latin typeface="Calibri"/>
                <a:ea typeface="Calibri"/>
                <a:cs typeface="Calibri"/>
                <a:sym typeface="Calibri"/>
              </a:rPr>
              <a:t>OpenFlow</a:t>
            </a:r>
            <a:r>
              <a:rPr lang="en-US" sz="1200" dirty="0">
                <a:latin typeface="Calibri"/>
                <a:ea typeface="Calibri"/>
                <a:cs typeface="Calibri"/>
                <a:sym typeface="Calibri"/>
              </a:rPr>
              <a:t>, P4)</a:t>
            </a:r>
          </a:p>
        </p:txBody>
      </p:sp>
      <p:sp>
        <p:nvSpPr>
          <p:cNvPr id="16" name="Shape 330"/>
          <p:cNvSpPr txBox="1"/>
          <p:nvPr/>
        </p:nvSpPr>
        <p:spPr>
          <a:xfrm>
            <a:off x="4842163" y="4438165"/>
            <a:ext cx="2266499" cy="471000"/>
          </a:xfrm>
          <a:prstGeom prst="rect">
            <a:avLst/>
          </a:prstGeom>
          <a:noFill/>
          <a:ln>
            <a:noFill/>
          </a:ln>
        </p:spPr>
        <p:txBody>
          <a:bodyPr lIns="91425" tIns="45700" rIns="91425" bIns="45700" anchor="t" anchorCtr="0">
            <a:noAutofit/>
          </a:bodyPr>
          <a:lstStyle/>
          <a:p>
            <a:pPr>
              <a:buSzPct val="25000"/>
            </a:pPr>
            <a:r>
              <a:rPr lang="en-US" sz="1400" dirty="0" err="1">
                <a:latin typeface="Calibri"/>
                <a:ea typeface="Calibri"/>
                <a:cs typeface="Calibri"/>
                <a:sym typeface="Calibri"/>
              </a:rPr>
              <a:t>Config</a:t>
            </a:r>
            <a:endParaRPr lang="en-US" sz="1400" dirty="0">
              <a:latin typeface="Calibri"/>
              <a:ea typeface="Calibri"/>
              <a:cs typeface="Calibri"/>
              <a:sym typeface="Calibri"/>
            </a:endParaRPr>
          </a:p>
          <a:p>
            <a:pPr>
              <a:buSzPct val="25000"/>
            </a:pPr>
            <a:r>
              <a:rPr lang="en-US" sz="1200" dirty="0">
                <a:latin typeface="Calibri"/>
                <a:ea typeface="Calibri"/>
                <a:cs typeface="Calibri"/>
                <a:sym typeface="Calibri"/>
              </a:rPr>
              <a:t>(</a:t>
            </a:r>
            <a:r>
              <a:rPr lang="en-US" sz="1200" dirty="0" err="1">
                <a:latin typeface="Calibri"/>
                <a:ea typeface="Calibri"/>
                <a:cs typeface="Calibri"/>
                <a:sym typeface="Calibri"/>
              </a:rPr>
              <a:t>NetConf</a:t>
            </a:r>
            <a:r>
              <a:rPr lang="en-US" sz="1200" dirty="0">
                <a:latin typeface="Calibri"/>
                <a:ea typeface="Calibri"/>
                <a:cs typeface="Calibri"/>
                <a:sym typeface="Calibri"/>
              </a:rPr>
              <a:t>/Yang, </a:t>
            </a:r>
            <a:r>
              <a:rPr lang="en-US" sz="1200" dirty="0" err="1">
                <a:latin typeface="Calibri"/>
                <a:ea typeface="Calibri"/>
                <a:cs typeface="Calibri"/>
                <a:sym typeface="Calibri"/>
              </a:rPr>
              <a:t>OpenConfig</a:t>
            </a:r>
            <a:r>
              <a:rPr lang="en-US" sz="1200" dirty="0">
                <a:latin typeface="Calibri"/>
                <a:ea typeface="Calibri"/>
                <a:cs typeface="Calibri"/>
                <a:sym typeface="Calibri"/>
              </a:rPr>
              <a:t>)</a:t>
            </a:r>
          </a:p>
        </p:txBody>
      </p:sp>
      <p:grpSp>
        <p:nvGrpSpPr>
          <p:cNvPr id="5" name="Shape 332"/>
          <p:cNvGrpSpPr/>
          <p:nvPr/>
        </p:nvGrpSpPr>
        <p:grpSpPr>
          <a:xfrm>
            <a:off x="4953404" y="2709111"/>
            <a:ext cx="532200" cy="522300"/>
            <a:chOff x="3514173" y="1752745"/>
            <a:chExt cx="532200" cy="522300"/>
          </a:xfrm>
        </p:grpSpPr>
        <p:sp>
          <p:nvSpPr>
            <p:cNvPr id="18" name="Shape 333"/>
            <p:cNvSpPr/>
            <p:nvPr/>
          </p:nvSpPr>
          <p:spPr>
            <a:xfrm>
              <a:off x="3514173" y="1752745"/>
              <a:ext cx="227400" cy="369900"/>
            </a:xfrm>
            <a:prstGeom prst="rect">
              <a:avLst/>
            </a:prstGeom>
            <a:solidFill>
              <a:schemeClr val="accent3"/>
            </a:soli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91425" tIns="45700" rIns="91425" bIns="45700" anchor="ctr" anchorCtr="0">
              <a:noAutofit/>
            </a:bodyPr>
            <a:lstStyle/>
            <a:p>
              <a:pPr algn="ctr"/>
              <a:endParaRPr>
                <a:latin typeface="Calibri"/>
                <a:ea typeface="Calibri"/>
                <a:cs typeface="Calibri"/>
                <a:sym typeface="Calibri"/>
              </a:endParaRPr>
            </a:p>
          </p:txBody>
        </p:sp>
        <p:sp>
          <p:nvSpPr>
            <p:cNvPr id="19" name="Shape 334"/>
            <p:cNvSpPr/>
            <p:nvPr/>
          </p:nvSpPr>
          <p:spPr>
            <a:xfrm>
              <a:off x="3666573" y="1828945"/>
              <a:ext cx="227400" cy="369900"/>
            </a:xfrm>
            <a:prstGeom prst="rect">
              <a:avLst/>
            </a:prstGeom>
            <a:solidFill>
              <a:schemeClr val="accent3"/>
            </a:soli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91425" tIns="45700" rIns="91425" bIns="45700" anchor="ctr" anchorCtr="0">
              <a:noAutofit/>
            </a:bodyPr>
            <a:lstStyle/>
            <a:p>
              <a:pPr algn="ctr"/>
              <a:endParaRPr>
                <a:latin typeface="Calibri"/>
                <a:ea typeface="Calibri"/>
                <a:cs typeface="Calibri"/>
                <a:sym typeface="Calibri"/>
              </a:endParaRPr>
            </a:p>
          </p:txBody>
        </p:sp>
        <p:sp>
          <p:nvSpPr>
            <p:cNvPr id="20" name="Shape 335"/>
            <p:cNvSpPr/>
            <p:nvPr/>
          </p:nvSpPr>
          <p:spPr>
            <a:xfrm>
              <a:off x="3818973" y="1905145"/>
              <a:ext cx="227400" cy="369900"/>
            </a:xfrm>
            <a:prstGeom prst="rect">
              <a:avLst/>
            </a:prstGeom>
            <a:solidFill>
              <a:schemeClr val="accent3"/>
            </a:soli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91425" tIns="45700" rIns="91425" bIns="45700" anchor="ctr" anchorCtr="0">
              <a:noAutofit/>
            </a:bodyPr>
            <a:lstStyle/>
            <a:p>
              <a:pPr algn="ctr"/>
              <a:endParaRPr>
                <a:latin typeface="Calibri"/>
                <a:ea typeface="Calibri"/>
                <a:cs typeface="Calibri"/>
                <a:sym typeface="Calibri"/>
              </a:endParaRPr>
            </a:p>
          </p:txBody>
        </p:sp>
      </p:grpSp>
      <p:grpSp>
        <p:nvGrpSpPr>
          <p:cNvPr id="11" name="Shape 336"/>
          <p:cNvGrpSpPr/>
          <p:nvPr/>
        </p:nvGrpSpPr>
        <p:grpSpPr>
          <a:xfrm>
            <a:off x="2290488" y="2476791"/>
            <a:ext cx="532200" cy="522300"/>
            <a:chOff x="4227401" y="1752745"/>
            <a:chExt cx="532200" cy="522300"/>
          </a:xfrm>
        </p:grpSpPr>
        <p:sp>
          <p:nvSpPr>
            <p:cNvPr id="22" name="Shape 337"/>
            <p:cNvSpPr/>
            <p:nvPr/>
          </p:nvSpPr>
          <p:spPr>
            <a:xfrm>
              <a:off x="4227401" y="1752745"/>
              <a:ext cx="227400" cy="36990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lIns="91425" tIns="45700" rIns="91425" bIns="45700" anchor="ctr" anchorCtr="0">
              <a:noAutofit/>
            </a:bodyPr>
            <a:lstStyle/>
            <a:p>
              <a:pPr algn="ctr"/>
              <a:endParaRPr>
                <a:solidFill>
                  <a:schemeClr val="bg2"/>
                </a:solidFill>
                <a:latin typeface="Calibri"/>
                <a:ea typeface="Calibri"/>
                <a:cs typeface="Calibri"/>
                <a:sym typeface="Calibri"/>
              </a:endParaRPr>
            </a:p>
          </p:txBody>
        </p:sp>
        <p:sp>
          <p:nvSpPr>
            <p:cNvPr id="23" name="Shape 338"/>
            <p:cNvSpPr/>
            <p:nvPr/>
          </p:nvSpPr>
          <p:spPr>
            <a:xfrm>
              <a:off x="4379801" y="1828945"/>
              <a:ext cx="227400" cy="36990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lIns="91425" tIns="45700" rIns="91425" bIns="45700" anchor="ctr" anchorCtr="0">
              <a:noAutofit/>
            </a:bodyPr>
            <a:lstStyle/>
            <a:p>
              <a:pPr algn="ctr"/>
              <a:endParaRPr>
                <a:solidFill>
                  <a:schemeClr val="bg2"/>
                </a:solidFill>
                <a:latin typeface="Calibri"/>
                <a:ea typeface="Calibri"/>
                <a:cs typeface="Calibri"/>
                <a:sym typeface="Calibri"/>
              </a:endParaRPr>
            </a:p>
          </p:txBody>
        </p:sp>
        <p:sp>
          <p:nvSpPr>
            <p:cNvPr id="24" name="Shape 339"/>
            <p:cNvSpPr/>
            <p:nvPr/>
          </p:nvSpPr>
          <p:spPr>
            <a:xfrm>
              <a:off x="4532201" y="1905145"/>
              <a:ext cx="227400" cy="36990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lIns="91425" tIns="45700" rIns="91425" bIns="45700" anchor="ctr" anchorCtr="0">
              <a:noAutofit/>
            </a:bodyPr>
            <a:lstStyle/>
            <a:p>
              <a:pPr algn="ctr"/>
              <a:endParaRPr>
                <a:solidFill>
                  <a:schemeClr val="bg2"/>
                </a:solidFill>
                <a:latin typeface="Calibri"/>
                <a:ea typeface="Calibri"/>
                <a:cs typeface="Calibri"/>
                <a:sym typeface="Calibri"/>
              </a:endParaRPr>
            </a:p>
          </p:txBody>
        </p:sp>
      </p:grpSp>
      <p:sp>
        <p:nvSpPr>
          <p:cNvPr id="25" name="Shape 341"/>
          <p:cNvSpPr txBox="1"/>
          <p:nvPr/>
        </p:nvSpPr>
        <p:spPr>
          <a:xfrm>
            <a:off x="2481780" y="5499125"/>
            <a:ext cx="3269662" cy="454130"/>
          </a:xfrm>
          <a:prstGeom prst="rect">
            <a:avLst/>
          </a:prstGeom>
          <a:noFill/>
          <a:ln>
            <a:noFill/>
          </a:ln>
        </p:spPr>
        <p:txBody>
          <a:bodyPr lIns="91425" tIns="45700" rIns="91425" bIns="45700" anchor="t" anchorCtr="0">
            <a:noAutofit/>
          </a:bodyPr>
          <a:lstStyle/>
          <a:p>
            <a:pPr algn="ctr">
              <a:buSzPct val="25000"/>
            </a:pPr>
            <a:r>
              <a:rPr lang="en-US" sz="1200" dirty="0">
                <a:solidFill>
                  <a:schemeClr val="dk1"/>
                </a:solidFill>
                <a:latin typeface="Calibri"/>
                <a:ea typeface="Calibri"/>
                <a:cs typeface="Calibri"/>
                <a:sym typeface="Calibri"/>
              </a:rPr>
              <a:t>Disaggregated boxes: </a:t>
            </a:r>
            <a:br>
              <a:rPr lang="en-US" sz="1200" dirty="0">
                <a:solidFill>
                  <a:schemeClr val="dk1"/>
                </a:solidFill>
                <a:latin typeface="Calibri"/>
                <a:ea typeface="Calibri"/>
                <a:cs typeface="Calibri"/>
                <a:sym typeface="Calibri"/>
              </a:rPr>
            </a:br>
            <a:r>
              <a:rPr lang="en-US" sz="1200" dirty="0">
                <a:solidFill>
                  <a:schemeClr val="dk1"/>
                </a:solidFill>
                <a:latin typeface="Calibri"/>
                <a:ea typeface="Calibri"/>
                <a:cs typeface="Calibri"/>
                <a:sym typeface="Calibri"/>
              </a:rPr>
              <a:t>Packet switch, ROADM, </a:t>
            </a:r>
            <a:r>
              <a:rPr lang="en-US" sz="1200" dirty="0" err="1">
                <a:solidFill>
                  <a:schemeClr val="dk1"/>
                </a:solidFill>
                <a:latin typeface="Calibri"/>
                <a:ea typeface="Calibri"/>
                <a:cs typeface="Calibri"/>
                <a:sym typeface="Calibri"/>
              </a:rPr>
              <a:t>eNodeB</a:t>
            </a:r>
            <a:r>
              <a:rPr lang="en-US" sz="1200" dirty="0">
                <a:solidFill>
                  <a:schemeClr val="dk1"/>
                </a:solidFill>
                <a:latin typeface="Calibri"/>
                <a:ea typeface="Calibri"/>
                <a:cs typeface="Calibri"/>
                <a:sym typeface="Calibri"/>
              </a:rPr>
              <a:t>, OLT, RAN … </a:t>
            </a:r>
          </a:p>
        </p:txBody>
      </p:sp>
      <p:sp>
        <p:nvSpPr>
          <p:cNvPr id="26" name="Shape 342"/>
          <p:cNvSpPr txBox="1"/>
          <p:nvPr/>
        </p:nvSpPr>
        <p:spPr>
          <a:xfrm>
            <a:off x="5889344" y="5167436"/>
            <a:ext cx="1736960" cy="664800"/>
          </a:xfrm>
          <a:prstGeom prst="rect">
            <a:avLst/>
          </a:prstGeom>
          <a:noFill/>
          <a:ln>
            <a:noFill/>
          </a:ln>
        </p:spPr>
        <p:txBody>
          <a:bodyPr lIns="91425" tIns="45700" rIns="91425" bIns="45700" anchor="t" anchorCtr="0">
            <a:noAutofit/>
          </a:bodyPr>
          <a:lstStyle/>
          <a:p>
            <a:pPr algn="ctr">
              <a:buSzPct val="25000"/>
            </a:pPr>
            <a:r>
              <a:rPr lang="en-US" sz="1200" dirty="0">
                <a:solidFill>
                  <a:schemeClr val="dk1"/>
                </a:solidFill>
                <a:latin typeface="Calibri"/>
                <a:ea typeface="Calibri"/>
                <a:cs typeface="Calibri"/>
                <a:sym typeface="Calibri"/>
              </a:rPr>
              <a:t>Open Source</a:t>
            </a:r>
            <a:r>
              <a:rPr lang="en-US" sz="1200">
                <a:solidFill>
                  <a:schemeClr val="dk1"/>
                </a:solidFill>
                <a:latin typeface="Calibri"/>
                <a:ea typeface="Calibri"/>
                <a:cs typeface="Calibri"/>
                <a:sym typeface="Calibri"/>
              </a:rPr>
              <a:t>: </a:t>
            </a:r>
            <a:br>
              <a:rPr lang="en-US" sz="1200">
                <a:solidFill>
                  <a:schemeClr val="dk1"/>
                </a:solidFill>
                <a:latin typeface="Calibri"/>
                <a:ea typeface="Calibri"/>
                <a:cs typeface="Calibri"/>
                <a:sym typeface="Calibri"/>
              </a:rPr>
            </a:br>
            <a:r>
              <a:rPr lang="en-US" sz="1200">
                <a:solidFill>
                  <a:schemeClr val="dk1"/>
                </a:solidFill>
                <a:latin typeface="Calibri"/>
                <a:ea typeface="Calibri"/>
                <a:cs typeface="Calibri"/>
                <a:sym typeface="Calibri"/>
              </a:rPr>
              <a:t>Switch </a:t>
            </a:r>
            <a:r>
              <a:rPr lang="en-US" sz="1200" dirty="0">
                <a:solidFill>
                  <a:schemeClr val="dk1"/>
                </a:solidFill>
                <a:latin typeface="Calibri"/>
                <a:ea typeface="Calibri"/>
                <a:cs typeface="Calibri"/>
                <a:sym typeface="Calibri"/>
              </a:rPr>
              <a:t>OS, FBOSS</a:t>
            </a:r>
            <a:r>
              <a:rPr lang="en-US" sz="1200">
                <a:solidFill>
                  <a:schemeClr val="dk1"/>
                </a:solidFill>
                <a:latin typeface="Calibri"/>
                <a:ea typeface="Calibri"/>
                <a:cs typeface="Calibri"/>
                <a:sym typeface="Calibri"/>
              </a:rPr>
              <a:t>, </a:t>
            </a:r>
            <a:br>
              <a:rPr lang="en-US" sz="1200">
                <a:solidFill>
                  <a:schemeClr val="dk1"/>
                </a:solidFill>
                <a:latin typeface="Calibri"/>
                <a:ea typeface="Calibri"/>
                <a:cs typeface="Calibri"/>
                <a:sym typeface="Calibri"/>
              </a:rPr>
            </a:br>
            <a:r>
              <a:rPr lang="en-US" sz="1200">
                <a:solidFill>
                  <a:schemeClr val="dk1"/>
                </a:solidFill>
                <a:latin typeface="Calibri"/>
                <a:ea typeface="Calibri"/>
                <a:cs typeface="Calibri"/>
                <a:sym typeface="Calibri"/>
              </a:rPr>
              <a:t>SONIC, ONL</a:t>
            </a:r>
            <a:r>
              <a:rPr lang="en-US" sz="1200" dirty="0">
                <a:solidFill>
                  <a:schemeClr val="dk1"/>
                </a:solidFill>
                <a:latin typeface="Calibri"/>
                <a:ea typeface="Calibri"/>
                <a:cs typeface="Calibri"/>
                <a:sym typeface="Calibri"/>
              </a:rPr>
              <a:t>, ONIE </a:t>
            </a:r>
          </a:p>
        </p:txBody>
      </p:sp>
      <p:sp>
        <p:nvSpPr>
          <p:cNvPr id="27" name="Shape 346"/>
          <p:cNvSpPr txBox="1"/>
          <p:nvPr/>
        </p:nvSpPr>
        <p:spPr>
          <a:xfrm>
            <a:off x="3504602" y="1249583"/>
            <a:ext cx="1683585" cy="664800"/>
          </a:xfrm>
          <a:prstGeom prst="rect">
            <a:avLst/>
          </a:prstGeom>
          <a:noFill/>
          <a:ln>
            <a:noFill/>
          </a:ln>
        </p:spPr>
        <p:txBody>
          <a:bodyPr lIns="91425" tIns="45700" rIns="91425" bIns="45700" anchor="t" anchorCtr="0">
            <a:noAutofit/>
          </a:bodyPr>
          <a:lstStyle/>
          <a:p>
            <a:pPr algn="ctr"/>
            <a:r>
              <a:rPr lang="en-US" sz="1200" b="1" dirty="0">
                <a:solidFill>
                  <a:schemeClr val="tx2"/>
                </a:solidFill>
                <a:latin typeface="Calibri"/>
                <a:ea typeface="Calibri"/>
                <a:cs typeface="Calibri"/>
                <a:sym typeface="Calibri"/>
              </a:rPr>
              <a:t>Open Source:</a:t>
            </a:r>
            <a:br>
              <a:rPr lang="en-US" sz="1200" b="1" dirty="0">
                <a:solidFill>
                  <a:schemeClr val="tx2"/>
                </a:solidFill>
                <a:latin typeface="Calibri"/>
                <a:ea typeface="Calibri"/>
                <a:cs typeface="Calibri"/>
                <a:sym typeface="Calibri"/>
              </a:rPr>
            </a:br>
            <a:r>
              <a:rPr lang="en-US" sz="1200" b="1" dirty="0">
                <a:solidFill>
                  <a:schemeClr val="tx2"/>
                </a:solidFill>
                <a:latin typeface="Calibri"/>
                <a:ea typeface="Calibri"/>
                <a:cs typeface="Calibri"/>
                <a:sym typeface="Calibri"/>
              </a:rPr>
              <a:t>ONAP, </a:t>
            </a:r>
            <a:br>
              <a:rPr lang="en-US" sz="1200" b="1" dirty="0">
                <a:solidFill>
                  <a:schemeClr val="tx2"/>
                </a:solidFill>
                <a:latin typeface="Calibri"/>
                <a:ea typeface="Calibri"/>
                <a:cs typeface="Calibri"/>
                <a:sym typeface="Calibri"/>
              </a:rPr>
            </a:br>
            <a:r>
              <a:rPr lang="en-US" sz="1200" b="1" dirty="0">
                <a:solidFill>
                  <a:schemeClr val="tx2"/>
                </a:solidFill>
                <a:latin typeface="Calibri"/>
                <a:ea typeface="Calibri"/>
                <a:cs typeface="Calibri"/>
                <a:sym typeface="Calibri"/>
              </a:rPr>
              <a:t>Open Source MANO</a:t>
            </a:r>
          </a:p>
        </p:txBody>
      </p:sp>
      <p:sp>
        <p:nvSpPr>
          <p:cNvPr id="28" name="Shape 348"/>
          <p:cNvSpPr txBox="1"/>
          <p:nvPr/>
        </p:nvSpPr>
        <p:spPr>
          <a:xfrm>
            <a:off x="4458769" y="2077423"/>
            <a:ext cx="4132800" cy="332400"/>
          </a:xfrm>
          <a:prstGeom prst="rect">
            <a:avLst/>
          </a:prstGeom>
          <a:noFill/>
          <a:ln>
            <a:noFill/>
          </a:ln>
        </p:spPr>
        <p:txBody>
          <a:bodyPr lIns="91425" tIns="45700" rIns="91425" bIns="45700" anchor="t" anchorCtr="0">
            <a:noAutofit/>
          </a:bodyPr>
          <a:lstStyle/>
          <a:p>
            <a:r>
              <a:rPr lang="en-US" sz="1400" dirty="0">
                <a:latin typeface="Calibri"/>
                <a:ea typeface="Calibri"/>
                <a:cs typeface="Calibri"/>
                <a:sym typeface="Calibri"/>
              </a:rPr>
              <a:t>Service APIs:  TOSCA, RESTful</a:t>
            </a:r>
          </a:p>
        </p:txBody>
      </p:sp>
      <p:sp>
        <p:nvSpPr>
          <p:cNvPr id="29" name="Shape 349"/>
          <p:cNvSpPr txBox="1"/>
          <p:nvPr/>
        </p:nvSpPr>
        <p:spPr>
          <a:xfrm>
            <a:off x="1331769" y="3723891"/>
            <a:ext cx="1397117" cy="486000"/>
          </a:xfrm>
          <a:prstGeom prst="rect">
            <a:avLst/>
          </a:prstGeom>
          <a:noFill/>
          <a:ln>
            <a:noFill/>
          </a:ln>
        </p:spPr>
        <p:txBody>
          <a:bodyPr lIns="91425" tIns="91425" rIns="91425" bIns="91425" anchor="t" anchorCtr="0">
            <a:noAutofit/>
          </a:bodyPr>
          <a:lstStyle/>
          <a:p>
            <a:r>
              <a:rPr lang="en-US" sz="1600" dirty="0"/>
              <a:t>Control </a:t>
            </a:r>
            <a:br>
              <a:rPr lang="en-US" sz="1600" dirty="0"/>
            </a:br>
            <a:r>
              <a:rPr lang="en-US" sz="1600" dirty="0"/>
              <a:t>Plane</a:t>
            </a:r>
          </a:p>
        </p:txBody>
      </p:sp>
      <p:sp>
        <p:nvSpPr>
          <p:cNvPr id="30" name="Shape 350"/>
          <p:cNvSpPr txBox="1"/>
          <p:nvPr/>
        </p:nvSpPr>
        <p:spPr>
          <a:xfrm>
            <a:off x="4458769" y="3415990"/>
            <a:ext cx="2577000" cy="332400"/>
          </a:xfrm>
          <a:prstGeom prst="rect">
            <a:avLst/>
          </a:prstGeom>
          <a:noFill/>
          <a:ln>
            <a:noFill/>
          </a:ln>
        </p:spPr>
        <p:txBody>
          <a:bodyPr lIns="91425" tIns="45700" rIns="91425" bIns="45700" anchor="t" anchorCtr="0">
            <a:noAutofit/>
          </a:bodyPr>
          <a:lstStyle/>
          <a:p>
            <a:r>
              <a:rPr lang="en-US" sz="1400" dirty="0">
                <a:latin typeface="Calibri"/>
                <a:ea typeface="Calibri"/>
                <a:cs typeface="Calibri"/>
                <a:sym typeface="Calibri"/>
              </a:rPr>
              <a:t>Network Intent-Based APIs</a:t>
            </a:r>
          </a:p>
        </p:txBody>
      </p:sp>
      <p:sp>
        <p:nvSpPr>
          <p:cNvPr id="31" name="Shape 349"/>
          <p:cNvSpPr txBox="1"/>
          <p:nvPr/>
        </p:nvSpPr>
        <p:spPr>
          <a:xfrm>
            <a:off x="1361410" y="5050797"/>
            <a:ext cx="1420572" cy="614656"/>
          </a:xfrm>
          <a:prstGeom prst="rect">
            <a:avLst/>
          </a:prstGeom>
          <a:noFill/>
          <a:ln>
            <a:noFill/>
          </a:ln>
        </p:spPr>
        <p:txBody>
          <a:bodyPr lIns="91425" tIns="91425" rIns="91425" bIns="91425" anchor="t" anchorCtr="0">
            <a:noAutofit/>
          </a:bodyPr>
          <a:lstStyle/>
          <a:p>
            <a:r>
              <a:rPr lang="en-US" sz="1400" dirty="0"/>
              <a:t>Programmable</a:t>
            </a:r>
            <a:br>
              <a:rPr lang="en-US" sz="1400" dirty="0"/>
            </a:br>
            <a:r>
              <a:rPr lang="en-US" sz="1400" dirty="0"/>
              <a:t>Forwarding</a:t>
            </a:r>
            <a:br>
              <a:rPr lang="en-US" sz="1400" dirty="0"/>
            </a:br>
            <a:r>
              <a:rPr lang="en-US" sz="1400" dirty="0"/>
              <a:t>Plane</a:t>
            </a:r>
          </a:p>
        </p:txBody>
      </p:sp>
      <p:sp>
        <p:nvSpPr>
          <p:cNvPr id="32" name="Shape 349"/>
          <p:cNvSpPr txBox="1"/>
          <p:nvPr/>
        </p:nvSpPr>
        <p:spPr>
          <a:xfrm>
            <a:off x="1292491" y="2565275"/>
            <a:ext cx="1720569" cy="486000"/>
          </a:xfrm>
          <a:prstGeom prst="rect">
            <a:avLst/>
          </a:prstGeom>
          <a:noFill/>
          <a:ln>
            <a:noFill/>
          </a:ln>
        </p:spPr>
        <p:txBody>
          <a:bodyPr lIns="91425" tIns="91425" rIns="91425" bIns="91425" anchor="t" anchorCtr="0">
            <a:noAutofit/>
          </a:bodyPr>
          <a:lstStyle/>
          <a:p>
            <a:r>
              <a:rPr lang="en-US" sz="1600" dirty="0"/>
              <a:t>Solutions Platforms</a:t>
            </a:r>
          </a:p>
        </p:txBody>
      </p:sp>
      <p:sp>
        <p:nvSpPr>
          <p:cNvPr id="33" name="Up-Down Arrow 32"/>
          <p:cNvSpPr/>
          <p:nvPr/>
        </p:nvSpPr>
        <p:spPr>
          <a:xfrm>
            <a:off x="4164571" y="1983777"/>
            <a:ext cx="294198" cy="336318"/>
          </a:xfrm>
          <a:prstGeom prst="upDownArrow">
            <a:avLst>
              <a:gd name="adj1" fmla="val 35136"/>
              <a:gd name="adj2" fmla="val 2567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sp>
        <p:nvSpPr>
          <p:cNvPr id="34" name="Up-Down Arrow 33"/>
          <p:cNvSpPr/>
          <p:nvPr/>
        </p:nvSpPr>
        <p:spPr>
          <a:xfrm>
            <a:off x="4191527" y="3428391"/>
            <a:ext cx="294198" cy="264796"/>
          </a:xfrm>
          <a:prstGeom prst="upDownArrow">
            <a:avLst>
              <a:gd name="adj1" fmla="val 35136"/>
              <a:gd name="adj2" fmla="val 2567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sp>
        <p:nvSpPr>
          <p:cNvPr id="35" name="Rounded Rectangle 34"/>
          <p:cNvSpPr/>
          <p:nvPr/>
        </p:nvSpPr>
        <p:spPr>
          <a:xfrm>
            <a:off x="3033685" y="2469255"/>
            <a:ext cx="843780" cy="648319"/>
          </a:xfrm>
          <a:prstGeom prst="roundRect">
            <a:avLst>
              <a:gd name="adj" fmla="val 6455"/>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dirty="0">
                <a:solidFill>
                  <a:schemeClr val="bg2"/>
                </a:solidFill>
              </a:rPr>
              <a:t>M-CORD</a:t>
            </a:r>
          </a:p>
          <a:p>
            <a:pPr algn="ctr"/>
            <a:r>
              <a:rPr lang="en-US" sz="1200" dirty="0">
                <a:solidFill>
                  <a:schemeClr val="bg2"/>
                </a:solidFill>
              </a:rPr>
              <a:t> </a:t>
            </a:r>
          </a:p>
        </p:txBody>
      </p:sp>
      <p:sp>
        <p:nvSpPr>
          <p:cNvPr id="36" name="Rounded Rectangle 35"/>
          <p:cNvSpPr/>
          <p:nvPr/>
        </p:nvSpPr>
        <p:spPr>
          <a:xfrm>
            <a:off x="3974100" y="2469255"/>
            <a:ext cx="843780" cy="648319"/>
          </a:xfrm>
          <a:prstGeom prst="roundRect">
            <a:avLst>
              <a:gd name="adj" fmla="val 6455"/>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dirty="0">
                <a:solidFill>
                  <a:schemeClr val="bg2"/>
                </a:solidFill>
              </a:rPr>
              <a:t>R-CORD</a:t>
            </a:r>
          </a:p>
          <a:p>
            <a:pPr algn="ctr"/>
            <a:r>
              <a:rPr lang="en-US" sz="1200" dirty="0">
                <a:solidFill>
                  <a:schemeClr val="bg2"/>
                </a:solidFill>
              </a:rPr>
              <a:t> </a:t>
            </a:r>
          </a:p>
        </p:txBody>
      </p:sp>
      <p:sp>
        <p:nvSpPr>
          <p:cNvPr id="37" name="Rounded Rectangle 36"/>
          <p:cNvSpPr/>
          <p:nvPr/>
        </p:nvSpPr>
        <p:spPr>
          <a:xfrm>
            <a:off x="4914515" y="2469254"/>
            <a:ext cx="843780" cy="648319"/>
          </a:xfrm>
          <a:prstGeom prst="roundRect">
            <a:avLst>
              <a:gd name="adj" fmla="val 6455"/>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dirty="0">
                <a:solidFill>
                  <a:schemeClr val="bg2"/>
                </a:solidFill>
              </a:rPr>
              <a:t>E-CORD</a:t>
            </a:r>
          </a:p>
          <a:p>
            <a:pPr algn="ctr"/>
            <a:r>
              <a:rPr lang="en-US" sz="1200" dirty="0">
                <a:solidFill>
                  <a:schemeClr val="bg2"/>
                </a:solidFill>
              </a:rPr>
              <a:t> </a:t>
            </a:r>
          </a:p>
        </p:txBody>
      </p:sp>
      <p:sp>
        <p:nvSpPr>
          <p:cNvPr id="38" name="Rounded Rectangle 37"/>
          <p:cNvSpPr/>
          <p:nvPr/>
        </p:nvSpPr>
        <p:spPr>
          <a:xfrm>
            <a:off x="3147858" y="2836956"/>
            <a:ext cx="2476931" cy="446660"/>
          </a:xfrm>
          <a:prstGeom prst="roundRect">
            <a:avLst>
              <a:gd name="adj" fmla="val 9176"/>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a:solidFill>
                  <a:schemeClr val="bg2"/>
                </a:solidFill>
              </a:rPr>
              <a:t>CORD</a:t>
            </a:r>
            <a:endParaRPr lang="en-US" sz="1400" dirty="0">
              <a:solidFill>
                <a:schemeClr val="bg2"/>
              </a:solidFill>
            </a:endParaRPr>
          </a:p>
        </p:txBody>
      </p:sp>
      <p:sp>
        <p:nvSpPr>
          <p:cNvPr id="39" name="TextBox 38"/>
          <p:cNvSpPr txBox="1"/>
          <p:nvPr/>
        </p:nvSpPr>
        <p:spPr>
          <a:xfrm>
            <a:off x="2177679" y="2975565"/>
            <a:ext cx="813044" cy="400110"/>
          </a:xfrm>
          <a:prstGeom prst="rect">
            <a:avLst/>
          </a:prstGeom>
          <a:noFill/>
        </p:spPr>
        <p:txBody>
          <a:bodyPr wrap="none" rtlCol="0">
            <a:spAutoFit/>
          </a:bodyPr>
          <a:lstStyle/>
          <a:p>
            <a:r>
              <a:rPr lang="en-US"/>
              <a:t>VNFs</a:t>
            </a:r>
          </a:p>
        </p:txBody>
      </p:sp>
      <p:sp>
        <p:nvSpPr>
          <p:cNvPr id="40" name="TextBox 39"/>
          <p:cNvSpPr txBox="1"/>
          <p:nvPr/>
        </p:nvSpPr>
        <p:spPr>
          <a:xfrm>
            <a:off x="7893490" y="2910590"/>
            <a:ext cx="1155484" cy="1169551"/>
          </a:xfrm>
          <a:prstGeom prst="rect">
            <a:avLst/>
          </a:prstGeom>
          <a:noFill/>
        </p:spPr>
        <p:txBody>
          <a:bodyPr wrap="square" rtlCol="0">
            <a:spAutoFit/>
          </a:bodyPr>
          <a:lstStyle/>
          <a:p>
            <a:pPr algn="ctr"/>
            <a:r>
              <a:rPr lang="en-US" sz="1400" dirty="0"/>
              <a:t>Standards</a:t>
            </a:r>
          </a:p>
          <a:p>
            <a:pPr algn="ctr"/>
            <a:r>
              <a:rPr lang="en-US" sz="1400" dirty="0"/>
              <a:t>&amp;</a:t>
            </a:r>
          </a:p>
          <a:p>
            <a:pPr algn="ctr"/>
            <a:r>
              <a:rPr lang="en-US" sz="1400" dirty="0"/>
              <a:t>Interworking</a:t>
            </a:r>
            <a:br>
              <a:rPr lang="en-US" sz="1400" dirty="0"/>
            </a:br>
            <a:r>
              <a:rPr lang="en-US" sz="1400" dirty="0"/>
              <a:t>APIs</a:t>
            </a:r>
          </a:p>
        </p:txBody>
      </p:sp>
      <p:grpSp>
        <p:nvGrpSpPr>
          <p:cNvPr id="17" name="Group 40"/>
          <p:cNvGrpSpPr/>
          <p:nvPr/>
        </p:nvGrpSpPr>
        <p:grpSpPr>
          <a:xfrm>
            <a:off x="7586892" y="2202632"/>
            <a:ext cx="332577" cy="2496833"/>
            <a:chOff x="7928828" y="1816636"/>
            <a:chExt cx="649326" cy="2496833"/>
          </a:xfrm>
        </p:grpSpPr>
        <p:cxnSp>
          <p:nvCxnSpPr>
            <p:cNvPr id="42" name="Straight Connector 41"/>
            <p:cNvCxnSpPr/>
            <p:nvPr/>
          </p:nvCxnSpPr>
          <p:spPr>
            <a:xfrm flipH="1">
              <a:off x="8566671" y="1816636"/>
              <a:ext cx="11483" cy="2496833"/>
            </a:xfrm>
            <a:prstGeom prst="line">
              <a:avLst/>
            </a:prstGeom>
            <a:ln>
              <a:solidFill>
                <a:srgbClr val="CDF7F6"/>
              </a:solidFill>
            </a:ln>
          </p:spPr>
          <p:style>
            <a:lnRef idx="3">
              <a:schemeClr val="accent5"/>
            </a:lnRef>
            <a:fillRef idx="0">
              <a:schemeClr val="accent5"/>
            </a:fillRef>
            <a:effectRef idx="2">
              <a:schemeClr val="accent5"/>
            </a:effectRef>
            <a:fontRef idx="minor">
              <a:schemeClr val="tx1"/>
            </a:fontRef>
          </p:style>
        </p:cxnSp>
        <p:cxnSp>
          <p:nvCxnSpPr>
            <p:cNvPr id="43" name="Straight Arrow Connector 42"/>
            <p:cNvCxnSpPr/>
            <p:nvPr/>
          </p:nvCxnSpPr>
          <p:spPr>
            <a:xfrm flipH="1">
              <a:off x="7928828" y="4297521"/>
              <a:ext cx="628923" cy="0"/>
            </a:xfrm>
            <a:prstGeom prst="straightConnector1">
              <a:avLst/>
            </a:prstGeom>
            <a:ln>
              <a:solidFill>
                <a:srgbClr val="CDF7F6"/>
              </a:solidFill>
              <a:tailEnd type="triangle"/>
            </a:ln>
          </p:spPr>
          <p:style>
            <a:lnRef idx="3">
              <a:schemeClr val="accent5"/>
            </a:lnRef>
            <a:fillRef idx="0">
              <a:schemeClr val="accent5"/>
            </a:fillRef>
            <a:effectRef idx="2">
              <a:schemeClr val="accent5"/>
            </a:effectRef>
            <a:fontRef idx="minor">
              <a:schemeClr val="tx1"/>
            </a:fontRef>
          </p:style>
        </p:cxnSp>
        <p:cxnSp>
          <p:nvCxnSpPr>
            <p:cNvPr id="44" name="Straight Arrow Connector 43"/>
            <p:cNvCxnSpPr/>
            <p:nvPr/>
          </p:nvCxnSpPr>
          <p:spPr>
            <a:xfrm flipH="1">
              <a:off x="7939654" y="1836633"/>
              <a:ext cx="628923" cy="0"/>
            </a:xfrm>
            <a:prstGeom prst="straightConnector1">
              <a:avLst/>
            </a:prstGeom>
            <a:ln>
              <a:solidFill>
                <a:srgbClr val="CDF7F6"/>
              </a:solidFill>
              <a:tailEnd type="triangle"/>
            </a:ln>
          </p:spPr>
          <p:style>
            <a:lnRef idx="3">
              <a:schemeClr val="accent5"/>
            </a:lnRef>
            <a:fillRef idx="0">
              <a:schemeClr val="accent5"/>
            </a:fillRef>
            <a:effectRef idx="2">
              <a:schemeClr val="accent5"/>
            </a:effectRef>
            <a:fontRef idx="minor">
              <a:schemeClr val="tx1"/>
            </a:fontRef>
          </p:style>
        </p:cxnSp>
        <p:cxnSp>
          <p:nvCxnSpPr>
            <p:cNvPr id="45" name="Straight Arrow Connector 44"/>
            <p:cNvCxnSpPr/>
            <p:nvPr/>
          </p:nvCxnSpPr>
          <p:spPr>
            <a:xfrm flipH="1">
              <a:off x="7939655" y="3192671"/>
              <a:ext cx="628923" cy="0"/>
            </a:xfrm>
            <a:prstGeom prst="straightConnector1">
              <a:avLst/>
            </a:prstGeom>
            <a:ln>
              <a:solidFill>
                <a:srgbClr val="CDF7F6"/>
              </a:solidFill>
              <a:tailEnd type="triangle"/>
            </a:ln>
          </p:spPr>
          <p:style>
            <a:lnRef idx="3">
              <a:schemeClr val="accent5"/>
            </a:lnRef>
            <a:fillRef idx="0">
              <a:schemeClr val="accent5"/>
            </a:fillRef>
            <a:effectRef idx="2">
              <a:schemeClr val="accent5"/>
            </a:effectRef>
            <a:fontRef idx="minor">
              <a:schemeClr val="tx1"/>
            </a:fontRef>
          </p:style>
        </p:cxnSp>
      </p:grpSp>
      <p:sp>
        <p:nvSpPr>
          <p:cNvPr id="46" name="Shape 349"/>
          <p:cNvSpPr txBox="1"/>
          <p:nvPr/>
        </p:nvSpPr>
        <p:spPr>
          <a:xfrm>
            <a:off x="1361410" y="1220150"/>
            <a:ext cx="1720569" cy="486000"/>
          </a:xfrm>
          <a:prstGeom prst="rect">
            <a:avLst/>
          </a:prstGeom>
          <a:noFill/>
          <a:ln>
            <a:noFill/>
          </a:ln>
        </p:spPr>
        <p:txBody>
          <a:bodyPr lIns="91425" tIns="91425" rIns="91425" bIns="91425" anchor="t" anchorCtr="0">
            <a:noAutofit/>
          </a:bodyPr>
          <a:lstStyle/>
          <a:p>
            <a:r>
              <a:rPr lang="en-US" sz="1600" dirty="0"/>
              <a:t>Global Orchestrators</a:t>
            </a:r>
          </a:p>
        </p:txBody>
      </p:sp>
      <p:sp>
        <p:nvSpPr>
          <p:cNvPr id="47" name="TextBox 46"/>
          <p:cNvSpPr txBox="1"/>
          <p:nvPr/>
        </p:nvSpPr>
        <p:spPr>
          <a:xfrm rot="16200000">
            <a:off x="-301868" y="3132825"/>
            <a:ext cx="1808508" cy="707886"/>
          </a:xfrm>
          <a:prstGeom prst="rect">
            <a:avLst/>
          </a:prstGeom>
          <a:noFill/>
        </p:spPr>
        <p:txBody>
          <a:bodyPr wrap="none" rtlCol="0">
            <a:spAutoFit/>
          </a:bodyPr>
          <a:lstStyle/>
          <a:p>
            <a:pPr algn="ctr"/>
            <a:r>
              <a:rPr lang="en-US" b="1" dirty="0"/>
              <a:t>New ONF</a:t>
            </a:r>
            <a:br>
              <a:rPr lang="en-US" b="1" dirty="0"/>
            </a:br>
            <a:r>
              <a:rPr lang="en-US" b="1" dirty="0"/>
              <a:t>Scope of Focus</a:t>
            </a:r>
          </a:p>
        </p:txBody>
      </p:sp>
      <p:sp>
        <p:nvSpPr>
          <p:cNvPr id="48" name="Rounded Rectangle 47"/>
          <p:cNvSpPr/>
          <p:nvPr/>
        </p:nvSpPr>
        <p:spPr>
          <a:xfrm>
            <a:off x="2152776" y="3814269"/>
            <a:ext cx="3212972" cy="49106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a:solidFill>
                  <a:schemeClr val="bg2"/>
                </a:solidFill>
              </a:rPr>
              <a:t>ONOS</a:t>
            </a:r>
          </a:p>
        </p:txBody>
      </p:sp>
      <p:sp>
        <p:nvSpPr>
          <p:cNvPr id="49" name="Rounded Rectangle 48"/>
          <p:cNvSpPr/>
          <p:nvPr/>
        </p:nvSpPr>
        <p:spPr>
          <a:xfrm>
            <a:off x="5469630" y="3823527"/>
            <a:ext cx="1937741" cy="491066"/>
          </a:xfrm>
          <a:prstGeom prst="roundRect">
            <a:avLst/>
          </a:prstGeom>
          <a:solidFill>
            <a:schemeClr val="accent3">
              <a:lumMod val="60000"/>
              <a:lumOff val="40000"/>
            </a:schemeClr>
          </a:solidFill>
          <a:ln>
            <a:prstDash val="sysDash"/>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200" dirty="0">
                <a:solidFill>
                  <a:schemeClr val="bg2"/>
                </a:solidFill>
              </a:rPr>
              <a:t>Alternative Controllers (e.g. ODL)</a:t>
            </a:r>
          </a:p>
        </p:txBody>
      </p:sp>
      <p:sp>
        <p:nvSpPr>
          <p:cNvPr id="50" name="Rounded Rectangle 49"/>
          <p:cNvSpPr/>
          <p:nvPr/>
        </p:nvSpPr>
        <p:spPr>
          <a:xfrm>
            <a:off x="5912713" y="2469254"/>
            <a:ext cx="1507861" cy="609758"/>
          </a:xfrm>
          <a:prstGeom prst="roundRect">
            <a:avLst>
              <a:gd name="adj" fmla="val 9176"/>
            </a:avLst>
          </a:prstGeom>
          <a:solidFill>
            <a:srgbClr val="D68C8A"/>
          </a:solidFill>
          <a:ln>
            <a:prstDash val="sysDash"/>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200" dirty="0">
                <a:solidFill>
                  <a:schemeClr val="bg2"/>
                </a:solidFill>
              </a:rPr>
              <a:t>Alternative </a:t>
            </a:r>
            <a:br>
              <a:rPr lang="en-US" sz="1200" dirty="0">
                <a:solidFill>
                  <a:schemeClr val="bg2"/>
                </a:solidFill>
              </a:rPr>
            </a:br>
            <a:r>
              <a:rPr lang="en-US" sz="1200" dirty="0">
                <a:solidFill>
                  <a:schemeClr val="bg2"/>
                </a:solidFill>
              </a:rPr>
              <a:t>VNF Frameworks</a:t>
            </a:r>
          </a:p>
          <a:p>
            <a:pPr algn="ctr"/>
            <a:r>
              <a:rPr lang="en-US" sz="1100" dirty="0">
                <a:solidFill>
                  <a:schemeClr val="bg2"/>
                </a:solidFill>
              </a:rPr>
              <a:t>(e.g. OPNFV)</a:t>
            </a:r>
          </a:p>
        </p:txBody>
      </p:sp>
      <p:pic>
        <p:nvPicPr>
          <p:cNvPr id="51" name="Picture 50"/>
          <p:cNvPicPr>
            <a:picLocks noChangeAspect="1"/>
          </p:cNvPicPr>
          <p:nvPr/>
        </p:nvPicPr>
        <p:blipFill>
          <a:blip r:embed="rId4"/>
          <a:stretch>
            <a:fillRect/>
          </a:stretch>
        </p:blipFill>
        <p:spPr>
          <a:xfrm>
            <a:off x="2861947" y="5205784"/>
            <a:ext cx="367274" cy="367274"/>
          </a:xfrm>
          <a:prstGeom prst="rect">
            <a:avLst/>
          </a:prstGeom>
        </p:spPr>
      </p:pic>
      <p:sp>
        <p:nvSpPr>
          <p:cNvPr id="52" name="Up-Down Arrow 51"/>
          <p:cNvSpPr/>
          <p:nvPr/>
        </p:nvSpPr>
        <p:spPr>
          <a:xfrm>
            <a:off x="3139119" y="4587359"/>
            <a:ext cx="294198" cy="500905"/>
          </a:xfrm>
          <a:prstGeom prst="upDownArrow">
            <a:avLst>
              <a:gd name="adj1" fmla="val 35136"/>
              <a:gd name="adj2" fmla="val 2567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sp>
        <p:nvSpPr>
          <p:cNvPr id="53" name="Up-Down Arrow 52"/>
          <p:cNvSpPr/>
          <p:nvPr/>
        </p:nvSpPr>
        <p:spPr>
          <a:xfrm>
            <a:off x="4395578" y="4587359"/>
            <a:ext cx="294198" cy="500905"/>
          </a:xfrm>
          <a:prstGeom prst="upDownArrow">
            <a:avLst>
              <a:gd name="adj1" fmla="val 35136"/>
              <a:gd name="adj2" fmla="val 2567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sp>
        <p:nvSpPr>
          <p:cNvPr id="54" name="Freeform 53"/>
          <p:cNvSpPr/>
          <p:nvPr/>
        </p:nvSpPr>
        <p:spPr>
          <a:xfrm>
            <a:off x="4380931" y="3671248"/>
            <a:ext cx="3207224" cy="1446662"/>
          </a:xfrm>
          <a:custGeom>
            <a:avLst/>
            <a:gdLst>
              <a:gd name="connsiteX0" fmla="*/ 0 w 3207224"/>
              <a:gd name="connsiteY0" fmla="*/ 846161 h 1446662"/>
              <a:gd name="connsiteX1" fmla="*/ 1064526 w 3207224"/>
              <a:gd name="connsiteY1" fmla="*/ 846161 h 1446662"/>
              <a:gd name="connsiteX2" fmla="*/ 1064526 w 3207224"/>
              <a:gd name="connsiteY2" fmla="*/ 0 h 1446662"/>
              <a:gd name="connsiteX3" fmla="*/ 3207224 w 3207224"/>
              <a:gd name="connsiteY3" fmla="*/ 0 h 1446662"/>
              <a:gd name="connsiteX4" fmla="*/ 3207224 w 3207224"/>
              <a:gd name="connsiteY4" fmla="*/ 1446662 h 1446662"/>
              <a:gd name="connsiteX5" fmla="*/ 0 w 3207224"/>
              <a:gd name="connsiteY5" fmla="*/ 1446662 h 1446662"/>
              <a:gd name="connsiteX6" fmla="*/ 0 w 3207224"/>
              <a:gd name="connsiteY6" fmla="*/ 846161 h 1446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07224" h="1446662">
                <a:moveTo>
                  <a:pt x="0" y="846161"/>
                </a:moveTo>
                <a:lnTo>
                  <a:pt x="1064526" y="846161"/>
                </a:lnTo>
                <a:lnTo>
                  <a:pt x="1064526" y="0"/>
                </a:lnTo>
                <a:lnTo>
                  <a:pt x="3207224" y="0"/>
                </a:lnTo>
                <a:lnTo>
                  <a:pt x="3207224" y="1446662"/>
                </a:lnTo>
                <a:lnTo>
                  <a:pt x="0" y="1446662"/>
                </a:lnTo>
                <a:lnTo>
                  <a:pt x="0" y="846161"/>
                </a:lnTo>
                <a:close/>
              </a:path>
            </a:pathLst>
          </a:custGeom>
          <a:noFill/>
          <a:ln w="38100">
            <a:solidFill>
              <a:srgbClr val="FF0000"/>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bg2"/>
              </a:solidFill>
            </a:endParaRPr>
          </a:p>
        </p:txBody>
      </p:sp>
      <p:sp>
        <p:nvSpPr>
          <p:cNvPr id="55" name="Oval 54"/>
          <p:cNvSpPr/>
          <p:nvPr/>
        </p:nvSpPr>
        <p:spPr>
          <a:xfrm rot="996063">
            <a:off x="7158331" y="4894280"/>
            <a:ext cx="1284457" cy="53508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b="1" dirty="0">
                <a:solidFill>
                  <a:srgbClr val="FF0000"/>
                </a:solidFill>
              </a:rPr>
              <a:t>WT POC Scope</a:t>
            </a:r>
          </a:p>
        </p:txBody>
      </p:sp>
      <p:sp>
        <p:nvSpPr>
          <p:cNvPr id="56" name="TextBox 55"/>
          <p:cNvSpPr txBox="1"/>
          <p:nvPr/>
        </p:nvSpPr>
        <p:spPr>
          <a:xfrm>
            <a:off x="304800" y="6423108"/>
            <a:ext cx="2819400" cy="253916"/>
          </a:xfrm>
          <a:prstGeom prst="rect">
            <a:avLst/>
          </a:prstGeom>
          <a:solidFill>
            <a:schemeClr val="accent1"/>
          </a:solidFill>
        </p:spPr>
        <p:txBody>
          <a:bodyPr wrap="square" rtlCol="0">
            <a:spAutoFit/>
          </a:bodyPr>
          <a:lstStyle/>
          <a:p>
            <a:r>
              <a:rPr lang="it-IT" sz="1050" dirty="0">
                <a:solidFill>
                  <a:schemeClr val="bg1"/>
                </a:solidFill>
              </a:rPr>
              <a:t>@2017 Open Networking Foundation</a:t>
            </a:r>
          </a:p>
        </p:txBody>
      </p:sp>
    </p:spTree>
    <p:extLst>
      <p:ext uri="{BB962C8B-B14F-4D97-AF65-F5344CB8AC3E}">
        <p14:creationId xmlns:p14="http://schemas.microsoft.com/office/powerpoint/2010/main" val="339592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9" grpId="0" animBg="1"/>
      <p:bldP spid="5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for Demo</a:t>
            </a:r>
          </a:p>
        </p:txBody>
      </p:sp>
      <p:sp>
        <p:nvSpPr>
          <p:cNvPr id="3" name="Content Placeholder 2"/>
          <p:cNvSpPr>
            <a:spLocks noGrp="1"/>
          </p:cNvSpPr>
          <p:nvPr>
            <p:ph idx="1"/>
          </p:nvPr>
        </p:nvSpPr>
        <p:spPr/>
        <p:txBody>
          <a:bodyPr/>
          <a:lstStyle/>
          <a:p>
            <a:r>
              <a:rPr lang="en-US" dirty="0"/>
              <a:t>Add Wireless Transport as an additional Domain type</a:t>
            </a:r>
          </a:p>
          <a:p>
            <a:pPr lvl="1"/>
            <a:r>
              <a:rPr lang="en-US" dirty="0"/>
              <a:t>Multi-technology with Ethernet common interdomain interface</a:t>
            </a:r>
          </a:p>
          <a:p>
            <a:pPr lvl="1"/>
            <a:r>
              <a:rPr lang="en-US" dirty="0"/>
              <a:t>Shows common model at API level with integration of multiple media and technology types</a:t>
            </a:r>
          </a:p>
          <a:p>
            <a:r>
              <a:rPr lang="en-US" dirty="0"/>
              <a:t>Issues </a:t>
            </a:r>
          </a:p>
          <a:p>
            <a:pPr lvl="1"/>
            <a:r>
              <a:rPr lang="en-US" dirty="0"/>
              <a:t>Need wireless transport vendor involved (via ONF)</a:t>
            </a:r>
          </a:p>
          <a:p>
            <a:pPr lvl="1"/>
            <a:r>
              <a:rPr lang="en-US" dirty="0"/>
              <a:t>Need SDN Controller that supports WT IM as well as </a:t>
            </a:r>
            <a:r>
              <a:rPr lang="en-US"/>
              <a:t>TAPI NBI (ODL?)</a:t>
            </a:r>
            <a:endParaRPr lang="en-US" dirty="0"/>
          </a:p>
          <a:p>
            <a:pPr lvl="1"/>
            <a:r>
              <a:rPr lang="en-US" dirty="0"/>
              <a:t>Need to see the level of interest by carriers (seems some interest)</a:t>
            </a:r>
          </a:p>
        </p:txBody>
      </p:sp>
      <p:sp>
        <p:nvSpPr>
          <p:cNvPr id="4" name="Slide Number Placeholder 3"/>
          <p:cNvSpPr>
            <a:spLocks noGrp="1"/>
          </p:cNvSpPr>
          <p:nvPr>
            <p:ph type="sldNum" sz="quarter" idx="10"/>
          </p:nvPr>
        </p:nvSpPr>
        <p:spPr/>
        <p:txBody>
          <a:bodyPr/>
          <a:lstStyle/>
          <a:p>
            <a:pPr>
              <a:defRPr/>
            </a:pPr>
            <a:fld id="{6CDCDAB3-41CF-4FB5-A9F4-EFB8AAA311B8}" type="slidenum">
              <a:rPr lang="en-US" altLang="en-US" smtClean="0"/>
              <a:pPr>
                <a:defRPr/>
              </a:pPr>
              <a:t>6</a:t>
            </a:fld>
            <a:endParaRPr lang="en-US" altLang="en-US" dirty="0"/>
          </a:p>
        </p:txBody>
      </p:sp>
    </p:spTree>
    <p:extLst>
      <p:ext uri="{BB962C8B-B14F-4D97-AF65-F5344CB8AC3E}">
        <p14:creationId xmlns:p14="http://schemas.microsoft.com/office/powerpoint/2010/main" val="3078063603"/>
      </p:ext>
    </p:extLst>
  </p:cSld>
  <p:clrMapOvr>
    <a:masterClrMapping/>
  </p:clrMapOvr>
  <p:transition>
    <p:zoom/>
  </p:transition>
</p:sld>
</file>

<file path=ppt/theme/theme1.xml><?xml version="1.0" encoding="utf-8"?>
<a:theme xmlns:a="http://schemas.openxmlformats.org/drawingml/2006/main" name="1_Microsoft Office 98">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fontScheme name="1_Microsoft Office 98">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Times" pitchFamily="18" charset="0"/>
          </a:defRPr>
        </a:defPPr>
      </a:lstStyle>
    </a:lnDef>
  </a:objectDefaults>
  <a:extraClrSchemeLst>
    <a:extraClrScheme>
      <a:clrScheme name="1_Microsoft Office 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Microsoft Office 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Microsoft Office 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Microsoft Office 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Microsoft Office 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Microsoft Office 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Microsoft Office 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7462</TotalTime>
  <Pages>1</Pages>
  <Words>517</Words>
  <Application>Microsoft Office PowerPoint</Application>
  <PresentationFormat>On-screen Show (4:3)</PresentationFormat>
  <Paragraphs>95</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Century Gothic</vt:lpstr>
      <vt:lpstr>Helvetica</vt:lpstr>
      <vt:lpstr>Monotype Sorts</vt:lpstr>
      <vt:lpstr>Times</vt:lpstr>
      <vt:lpstr>Wingdings</vt:lpstr>
      <vt:lpstr>1_Microsoft Office 98</vt:lpstr>
      <vt:lpstr> TAPI Wireless Transport Use Case</vt:lpstr>
      <vt:lpstr>PowerPoint Presentation</vt:lpstr>
      <vt:lpstr>ONF Wireless Transport Work</vt:lpstr>
      <vt:lpstr>Wireless Transport PoC ARCHITECTURE</vt:lpstr>
      <vt:lpstr>WT 4th PROOF OF CONCEPT</vt:lpstr>
      <vt:lpstr>ONF GENERAL ARCHITECTURE </vt:lpstr>
      <vt:lpstr>Potential for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OIF Overview</dc:title>
  <dc:creator>Alan Greco</dc:creator>
  <cp:lastModifiedBy>Ong, Lyndon</cp:lastModifiedBy>
  <cp:revision>745</cp:revision>
  <cp:lastPrinted>2014-02-03T21:53:22Z</cp:lastPrinted>
  <dcterms:created xsi:type="dcterms:W3CDTF">1999-07-23T10:54:48Z</dcterms:created>
  <dcterms:modified xsi:type="dcterms:W3CDTF">2017-08-03T11:03:39Z</dcterms:modified>
</cp:coreProperties>
</file>