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304" r:id="rId9"/>
    <p:sldId id="305" r:id="rId10"/>
    <p:sldId id="306" r:id="rId11"/>
    <p:sldId id="267" r:id="rId12"/>
    <p:sldId id="270" r:id="rId13"/>
    <p:sldId id="290" r:id="rId14"/>
    <p:sldId id="29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1C6BD"/>
    <a:srgbClr val="F2E5AC"/>
    <a:srgbClr val="66FF66"/>
    <a:srgbClr val="00CC00"/>
    <a:srgbClr val="FF0000"/>
    <a:srgbClr val="80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4" autoAdjust="0"/>
    <p:restoredTop sz="94680" autoAdjust="0"/>
  </p:normalViewPr>
  <p:slideViewPr>
    <p:cSldViewPr>
      <p:cViewPr>
        <p:scale>
          <a:sx n="150" d="100"/>
          <a:sy n="150" d="100"/>
        </p:scale>
        <p:origin x="504" y="30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5DC49D-7452-4666-81E5-8E13B3369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AFC0-1CD5-46AF-91F3-9A1B0F733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15A96-F97A-4BFB-A992-DA8B74406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A3AA0-25A8-4D9D-A364-89513A011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836613"/>
            <a:ext cx="4752975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A7C3-3224-4153-B406-9985CC0DE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A1396-90E5-4797-BD8F-825921927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A9ADC-4C35-4E02-AD8C-E6ABC4386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9B11F-E3C7-479C-A94B-6A27EBE68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9D14-2490-48E3-B579-9EE8F254E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07AA5-4EF7-44A3-B457-7C23FEFEB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EEB8-7263-462F-BD70-E77F7F756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3C100-C70E-43B8-871B-7882B49A2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7235-C1EF-4DC6-A089-A48605ECB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4752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金仕达高校研究生管理系统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2174CF-7455-41E1-88DE-02844D338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4429132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卡通平台初验报告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当前交付内容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5" descr="C:\Documents and Settings\BSchnabel\Desktop\EventsDVD_FY07\Photos_for_PPT\Soft-edge_photos\FY06 Brand - Windows Live\Windows live Primary\Windows Live 06 James classroom student education explaining happy hands teaching learning.png"/>
          <p:cNvPicPr>
            <a:picLocks noChangeAspect="1" noChangeArrowheads="1"/>
          </p:cNvPicPr>
          <p:nvPr/>
        </p:nvPicPr>
        <p:blipFill>
          <a:blip r:embed="rId2" cstate="print"/>
          <a:srcRect b="5864"/>
          <a:stretch>
            <a:fillRect/>
          </a:stretch>
        </p:blipFill>
        <p:spPr bwMode="ltGray">
          <a:xfrm>
            <a:off x="3657600" y="990600"/>
            <a:ext cx="5486400" cy="5304057"/>
          </a:xfrm>
          <a:prstGeom prst="rect">
            <a:avLst/>
          </a:prstGeom>
          <a:noFill/>
        </p:spPr>
      </p:pic>
      <p:sp>
        <p:nvSpPr>
          <p:cNvPr id="5" name="Rounded Rectangle 6"/>
          <p:cNvSpPr/>
          <p:nvPr/>
        </p:nvSpPr>
        <p:spPr bwMode="blackGray">
          <a:xfrm>
            <a:off x="1030298" y="2286000"/>
            <a:ext cx="5041900" cy="105387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卡通管理中心</a:t>
            </a:r>
            <a:endPara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 bwMode="blackGray">
          <a:xfrm>
            <a:off x="1066800" y="3810000"/>
            <a:ext cx="5041901" cy="181587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6963" eaLnBrk="1" hangingPunct="1"/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需求规格说明书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系统安装配置说明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东莞移动公交清算方案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新莞人金融服务卡与东信和平数据对接方案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圈存前置机接入方案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新莞人金融服务卡对接技术方案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漠阳通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终端接口规范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东莞新莞人金融服务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IC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卡的规格文档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《e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卡通管理中心功能列表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1096963" eaLnBrk="1" hangingPunct="1"/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后续待完成内容清单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（初验后整理）、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初验后待完成内容时间计划</a:t>
            </a:r>
            <a:r>
              <a:rPr lang="en-US" altLang="zh-CN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（初验后整理）</a:t>
            </a:r>
            <a:endParaRPr lang="en-US" sz="1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当前存在不足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3" descr="Circular-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4" y="1134635"/>
            <a:ext cx="84774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3" descr="Circular-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12" y="1142573"/>
            <a:ext cx="847740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42"/>
          <p:cNvSpPr/>
          <p:nvPr/>
        </p:nvSpPr>
        <p:spPr bwMode="auto">
          <a:xfrm>
            <a:off x="6248400" y="1341120"/>
            <a:ext cx="2340000" cy="640080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合作伙伴的支持不够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Rounded Rectangle 43"/>
          <p:cNvSpPr/>
          <p:nvPr/>
        </p:nvSpPr>
        <p:spPr bwMode="auto">
          <a:xfrm>
            <a:off x="1607620" y="1500174"/>
            <a:ext cx="2250000" cy="638754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时间计划不能落实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ounded Rectangle 57"/>
          <p:cNvSpPr/>
          <p:nvPr/>
        </p:nvSpPr>
        <p:spPr bwMode="auto">
          <a:xfrm>
            <a:off x="6715140" y="3220611"/>
            <a:ext cx="2340000" cy="640080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文档缺乏版本控制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Rounded Rectangle 63"/>
          <p:cNvSpPr/>
          <p:nvPr/>
        </p:nvSpPr>
        <p:spPr bwMode="auto">
          <a:xfrm>
            <a:off x="1160430" y="3786190"/>
            <a:ext cx="2340000" cy="640080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缺乏统一的沟通协调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1" name="Group 44"/>
          <p:cNvGrpSpPr/>
          <p:nvPr/>
        </p:nvGrpSpPr>
        <p:grpSpPr>
          <a:xfrm>
            <a:off x="3500430" y="1657360"/>
            <a:ext cx="3210791" cy="3200400"/>
            <a:chOff x="2990088" y="1554480"/>
            <a:chExt cx="3210791" cy="3200400"/>
          </a:xfrm>
          <a:gradFill>
            <a:gsLst>
              <a:gs pos="18000">
                <a:srgbClr val="00B050">
                  <a:alpha val="80000"/>
                </a:srgbClr>
              </a:gs>
              <a:gs pos="100000">
                <a:srgbClr val="CCFF99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6"/>
            <p:cNvGrpSpPr/>
            <p:nvPr/>
          </p:nvGrpSpPr>
          <p:grpSpPr>
            <a:xfrm>
              <a:off x="2999232" y="1554480"/>
              <a:ext cx="3200400" cy="3200400"/>
              <a:chOff x="2831131" y="1864958"/>
              <a:chExt cx="3493470" cy="3493470"/>
            </a:xfrm>
            <a:grpFill/>
          </p:grpSpPr>
          <p:sp>
            <p:nvSpPr>
              <p:cNvPr id="14" name="Oval 49"/>
              <p:cNvSpPr/>
              <p:nvPr/>
            </p:nvSpPr>
            <p:spPr bwMode="auto">
              <a:xfrm>
                <a:off x="2831131" y="1864958"/>
                <a:ext cx="3493470" cy="349347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5" name="Oval 50"/>
              <p:cNvSpPr/>
              <p:nvPr/>
            </p:nvSpPr>
            <p:spPr bwMode="auto">
              <a:xfrm>
                <a:off x="3066566" y="2100393"/>
                <a:ext cx="3022600" cy="3022600"/>
              </a:xfrm>
              <a:prstGeom prst="ellipse">
                <a:avLst/>
              </a:prstGeom>
              <a:grp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36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3" name="Rectangle 48"/>
            <p:cNvSpPr/>
            <p:nvPr/>
          </p:nvSpPr>
          <p:spPr>
            <a:xfrm>
              <a:off x="2990088" y="2986603"/>
              <a:ext cx="3210791" cy="4669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911225" eaLnBrk="1" fontAlgn="auto" hangingPunct="1">
                <a:lnSpc>
                  <a:spcPct val="7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FFEB1B"/>
                </a:buClr>
                <a:buSzPct val="100000"/>
              </a:pPr>
              <a:r>
                <a:rPr lang="zh-CN" altLang="en-US" sz="32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  <a:sym typeface="Wingdings" pitchFamily="2" charset="2"/>
                </a:rPr>
                <a:t>不足</a:t>
              </a:r>
              <a:endParaRPr lang="en-US" sz="3200" kern="0" spc="-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endParaRPr>
            </a:p>
          </p:txBody>
        </p:sp>
      </p:grpSp>
      <p:sp>
        <p:nvSpPr>
          <p:cNvPr id="16" name="Rounded Rectangle 43"/>
          <p:cNvSpPr/>
          <p:nvPr/>
        </p:nvSpPr>
        <p:spPr bwMode="auto">
          <a:xfrm>
            <a:off x="6108214" y="4933386"/>
            <a:ext cx="2250000" cy="638754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沟通窗口比较凌乱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Rounded Rectangle 63"/>
          <p:cNvSpPr/>
          <p:nvPr/>
        </p:nvSpPr>
        <p:spPr bwMode="auto">
          <a:xfrm>
            <a:off x="2374876" y="4929198"/>
            <a:ext cx="2340000" cy="640080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系统联调的周期过长</a:t>
            </a:r>
            <a:endParaRPr lang="en-US" sz="18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未来改善计划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071546"/>
            <a:ext cx="8139138" cy="5410200"/>
            <a:chOff x="0" y="1066800"/>
            <a:chExt cx="9067800" cy="5410200"/>
          </a:xfrm>
        </p:grpSpPr>
        <p:pic>
          <p:nvPicPr>
            <p:cNvPr id="5" name="Picture 6" descr="v-timelin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15226"/>
              <a:ext cx="7616825" cy="5285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627660" y="4105870"/>
              <a:ext cx="15760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400" b="1" cap="all" dirty="0" smtClean="0">
                  <a:ln w="0"/>
                  <a:solidFill>
                    <a:srgbClr val="FFC000"/>
                  </a:solidFill>
                  <a:effectLst>
                    <a:reflection blurRad="12700" stA="50000" endPos="50000" dist="5000" dir="5400000" sy="-100000" rotWithShape="0"/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今天</a:t>
              </a:r>
              <a:endParaRPr lang="zh-CN" altLang="en-US" sz="5400" b="1" cap="all" dirty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4709160"/>
              <a:ext cx="2304794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制定可行的阶段目标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2800" y="4038600"/>
              <a:ext cx="2218427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加强项目会议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9080" y="3413760"/>
              <a:ext cx="2218447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加强文档的集中管理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02680" y="2819400"/>
              <a:ext cx="2313338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落实责任人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503" y="1905000"/>
              <a:ext cx="2255417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问题得到及时响应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0" y="1066800"/>
              <a:ext cx="2177863" cy="548640"/>
            </a:xfrm>
            <a:prstGeom prst="roundRect">
              <a:avLst>
                <a:gd name="adj" fmla="val 21121"/>
              </a:avLst>
            </a:prstGeom>
            <a:gradFill>
              <a:gsLst>
                <a:gs pos="0">
                  <a:srgbClr val="000000">
                    <a:lumMod val="65000"/>
                    <a:lumOff val="35000"/>
                  </a:srgbClr>
                </a:gs>
                <a:gs pos="50000">
                  <a:srgbClr val="000000">
                    <a:lumMod val="65000"/>
                    <a:lumOff val="35000"/>
                  </a:srgbClr>
                </a:gs>
                <a:gs pos="100000">
                  <a:srgbClr val="000000">
                    <a:lumMod val="85000"/>
                    <a:lumOff val="15000"/>
                  </a:srgbClr>
                </a:gs>
              </a:gsLst>
              <a:lin ang="5400000" scaled="0"/>
            </a:gradFill>
            <a:ln w="19050">
              <a:solidFill>
                <a:srgbClr val="BBE0E3">
                  <a:lumMod val="75000"/>
                </a:srgb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noAutofit/>
            </a:bodyPr>
            <a:lstStyle/>
            <a:p>
              <a:pPr algn="ctr" fontAlgn="base">
                <a:spcBef>
                  <a:spcPts val="600"/>
                </a:spcBef>
              </a:pPr>
              <a:r>
                <a:rPr lang="zh-CN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落实阶段成果</a:t>
              </a:r>
              <a:endParaRPr lang="en-US" sz="1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64" descr="tug.png"/>
            <p:cNvPicPr>
              <a:picLocks noChangeAspect="1"/>
            </p:cNvPicPr>
            <p:nvPr/>
          </p:nvPicPr>
          <p:blipFill>
            <a:blip r:embed="rId3" cstate="print"/>
            <a:srcRect l="19461" r="46777"/>
            <a:stretch>
              <a:fillRect/>
            </a:stretch>
          </p:blipFill>
          <p:spPr>
            <a:xfrm>
              <a:off x="198120" y="5204888"/>
              <a:ext cx="4831080" cy="12721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83" descr="tug.png"/>
            <p:cNvPicPr>
              <a:picLocks noChangeAspect="1"/>
            </p:cNvPicPr>
            <p:nvPr/>
          </p:nvPicPr>
          <p:blipFill>
            <a:blip r:embed="rId3" cstate="print"/>
            <a:srcRect l="51401" r="20422"/>
            <a:stretch>
              <a:fillRect/>
            </a:stretch>
          </p:blipFill>
          <p:spPr>
            <a:xfrm>
              <a:off x="4722813" y="5204888"/>
              <a:ext cx="4344987" cy="127211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0001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后续系统待建设内容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933819"/>
          <a:ext cx="8077199" cy="5424139"/>
        </p:xfrm>
        <a:graphic>
          <a:graphicData uri="http://schemas.openxmlformats.org/drawingml/2006/table">
            <a:tbl>
              <a:tblPr/>
              <a:tblGrid>
                <a:gridCol w="576209"/>
                <a:gridCol w="714380"/>
                <a:gridCol w="1357322"/>
                <a:gridCol w="3071834"/>
                <a:gridCol w="2357454"/>
              </a:tblGrid>
              <a:tr h="18618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5398" marR="5398" marT="5398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大类</a:t>
                      </a:r>
                    </a:p>
                  </a:txBody>
                  <a:tcPr marL="5398" marR="5398" marT="5398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小类</a:t>
                      </a:r>
                    </a:p>
                  </a:txBody>
                  <a:tcPr marL="5398" marR="5398" marT="5398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</a:p>
                  </a:txBody>
                  <a:tcPr marL="5398" marR="5398" marT="5398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5398" marR="5398" marT="5398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市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沟通方案及开发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初验后进行方案确定及对接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建邦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多媒体机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消费及多媒体机上其他功能与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卡通平台的对接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初验后进行方案确定及对接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读卡器消费（无收银）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初验后进行方开发。有具体应用进行调试。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实名卡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发卡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与卡厂之间数据文件，与东信的数据交换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充值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功能完善。增加打印小票。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挂失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功能完善。增加打印下票。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解挂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功能完善。增加打印小票。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补卡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换卡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注销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初验后进行方开发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密钥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59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东莞移动密钥（新莞人）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与东信和平进行二次制卡过程对接开发，及消费流水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TAC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码的验证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清算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圈存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与银行对接（技术方案、接口）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视具体情况而定。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现金充值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60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审核单位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与新莞局新莞人信息审核及卡号生成、制卡过程对接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应所指东莞移动使用的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机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BOSS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沟通对接的具体内容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是否需要对接，依据实际需求而定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门户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商户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消费、清算查询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充值、消费查询，挂失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代理服务网点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充值、清算查询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手机短信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卡通平台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依据需求规格书中发短信的点，与短信平台对接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用户查询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依据需求规格书中发短信的点，与短信平台对接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邮件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商户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360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代理服务网点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打印回执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592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莞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惠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手机密码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与莞惠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网就取得“手机通宝卡密码”在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门户、多媒体机上进行。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360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报表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个性化报表开发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592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平台功能优化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细节功能完善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398" marR="5398" marT="5398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3019425" y="4005263"/>
            <a:ext cx="3352800" cy="1676400"/>
            <a:chOff x="1481" y="3457"/>
            <a:chExt cx="1296" cy="458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1709" y="3567"/>
              <a:ext cx="548" cy="348"/>
              <a:chOff x="1709" y="3567"/>
              <a:chExt cx="548" cy="348"/>
            </a:xfrm>
          </p:grpSpPr>
          <p:sp>
            <p:nvSpPr>
              <p:cNvPr id="19485" name="Freeform 6"/>
              <p:cNvSpPr>
                <a:spLocks/>
              </p:cNvSpPr>
              <p:nvPr/>
            </p:nvSpPr>
            <p:spPr bwMode="auto">
              <a:xfrm>
                <a:off x="1709" y="3567"/>
                <a:ext cx="548" cy="348"/>
              </a:xfrm>
              <a:custGeom>
                <a:avLst/>
                <a:gdLst>
                  <a:gd name="T0" fmla="*/ 115 w 548"/>
                  <a:gd name="T1" fmla="*/ 27 h 348"/>
                  <a:gd name="T2" fmla="*/ 222 w 548"/>
                  <a:gd name="T3" fmla="*/ 56 h 348"/>
                  <a:gd name="T4" fmla="*/ 239 w 548"/>
                  <a:gd name="T5" fmla="*/ 55 h 348"/>
                  <a:gd name="T6" fmla="*/ 254 w 548"/>
                  <a:gd name="T7" fmla="*/ 54 h 348"/>
                  <a:gd name="T8" fmla="*/ 304 w 548"/>
                  <a:gd name="T9" fmla="*/ 48 h 348"/>
                  <a:gd name="T10" fmla="*/ 337 w 548"/>
                  <a:gd name="T11" fmla="*/ 48 h 348"/>
                  <a:gd name="T12" fmla="*/ 363 w 548"/>
                  <a:gd name="T13" fmla="*/ 56 h 348"/>
                  <a:gd name="T14" fmla="*/ 404 w 548"/>
                  <a:gd name="T15" fmla="*/ 79 h 348"/>
                  <a:gd name="T16" fmla="*/ 431 w 548"/>
                  <a:gd name="T17" fmla="*/ 92 h 348"/>
                  <a:gd name="T18" fmla="*/ 440 w 548"/>
                  <a:gd name="T19" fmla="*/ 96 h 348"/>
                  <a:gd name="T20" fmla="*/ 509 w 548"/>
                  <a:gd name="T21" fmla="*/ 158 h 348"/>
                  <a:gd name="T22" fmla="*/ 536 w 548"/>
                  <a:gd name="T23" fmla="*/ 182 h 348"/>
                  <a:gd name="T24" fmla="*/ 542 w 548"/>
                  <a:gd name="T25" fmla="*/ 195 h 348"/>
                  <a:gd name="T26" fmla="*/ 545 w 548"/>
                  <a:gd name="T27" fmla="*/ 240 h 348"/>
                  <a:gd name="T28" fmla="*/ 547 w 548"/>
                  <a:gd name="T29" fmla="*/ 253 h 348"/>
                  <a:gd name="T30" fmla="*/ 539 w 548"/>
                  <a:gd name="T31" fmla="*/ 262 h 348"/>
                  <a:gd name="T32" fmla="*/ 532 w 548"/>
                  <a:gd name="T33" fmla="*/ 268 h 348"/>
                  <a:gd name="T34" fmla="*/ 526 w 548"/>
                  <a:gd name="T35" fmla="*/ 272 h 348"/>
                  <a:gd name="T36" fmla="*/ 516 w 548"/>
                  <a:gd name="T37" fmla="*/ 274 h 348"/>
                  <a:gd name="T38" fmla="*/ 505 w 548"/>
                  <a:gd name="T39" fmla="*/ 272 h 348"/>
                  <a:gd name="T40" fmla="*/ 496 w 548"/>
                  <a:gd name="T41" fmla="*/ 270 h 348"/>
                  <a:gd name="T42" fmla="*/ 482 w 548"/>
                  <a:gd name="T43" fmla="*/ 248 h 348"/>
                  <a:gd name="T44" fmla="*/ 483 w 548"/>
                  <a:gd name="T45" fmla="*/ 222 h 348"/>
                  <a:gd name="T46" fmla="*/ 454 w 548"/>
                  <a:gd name="T47" fmla="*/ 191 h 348"/>
                  <a:gd name="T48" fmla="*/ 434 w 548"/>
                  <a:gd name="T49" fmla="*/ 171 h 348"/>
                  <a:gd name="T50" fmla="*/ 446 w 548"/>
                  <a:gd name="T51" fmla="*/ 194 h 348"/>
                  <a:gd name="T52" fmla="*/ 456 w 548"/>
                  <a:gd name="T53" fmla="*/ 207 h 348"/>
                  <a:gd name="T54" fmla="*/ 472 w 548"/>
                  <a:gd name="T55" fmla="*/ 231 h 348"/>
                  <a:gd name="T56" fmla="*/ 491 w 548"/>
                  <a:gd name="T57" fmla="*/ 263 h 348"/>
                  <a:gd name="T58" fmla="*/ 490 w 548"/>
                  <a:gd name="T59" fmla="*/ 273 h 348"/>
                  <a:gd name="T60" fmla="*/ 486 w 548"/>
                  <a:gd name="T61" fmla="*/ 283 h 348"/>
                  <a:gd name="T62" fmla="*/ 479 w 548"/>
                  <a:gd name="T63" fmla="*/ 290 h 348"/>
                  <a:gd name="T64" fmla="*/ 466 w 548"/>
                  <a:gd name="T65" fmla="*/ 296 h 348"/>
                  <a:gd name="T66" fmla="*/ 458 w 548"/>
                  <a:gd name="T67" fmla="*/ 298 h 348"/>
                  <a:gd name="T68" fmla="*/ 448 w 548"/>
                  <a:gd name="T69" fmla="*/ 301 h 348"/>
                  <a:gd name="T70" fmla="*/ 438 w 548"/>
                  <a:gd name="T71" fmla="*/ 303 h 348"/>
                  <a:gd name="T72" fmla="*/ 417 w 548"/>
                  <a:gd name="T73" fmla="*/ 318 h 348"/>
                  <a:gd name="T74" fmla="*/ 404 w 548"/>
                  <a:gd name="T75" fmla="*/ 324 h 348"/>
                  <a:gd name="T76" fmla="*/ 390 w 548"/>
                  <a:gd name="T77" fmla="*/ 318 h 348"/>
                  <a:gd name="T78" fmla="*/ 384 w 548"/>
                  <a:gd name="T79" fmla="*/ 330 h 348"/>
                  <a:gd name="T80" fmla="*/ 375 w 548"/>
                  <a:gd name="T81" fmla="*/ 341 h 348"/>
                  <a:gd name="T82" fmla="*/ 358 w 548"/>
                  <a:gd name="T83" fmla="*/ 347 h 348"/>
                  <a:gd name="T84" fmla="*/ 340 w 548"/>
                  <a:gd name="T85" fmla="*/ 345 h 348"/>
                  <a:gd name="T86" fmla="*/ 325 w 548"/>
                  <a:gd name="T87" fmla="*/ 337 h 348"/>
                  <a:gd name="T88" fmla="*/ 296 w 548"/>
                  <a:gd name="T89" fmla="*/ 318 h 348"/>
                  <a:gd name="T90" fmla="*/ 237 w 548"/>
                  <a:gd name="T91" fmla="*/ 265 h 348"/>
                  <a:gd name="T92" fmla="*/ 197 w 548"/>
                  <a:gd name="T93" fmla="*/ 226 h 348"/>
                  <a:gd name="T94" fmla="*/ 172 w 548"/>
                  <a:gd name="T95" fmla="*/ 199 h 348"/>
                  <a:gd name="T96" fmla="*/ 156 w 548"/>
                  <a:gd name="T97" fmla="*/ 189 h 348"/>
                  <a:gd name="T98" fmla="*/ 140 w 548"/>
                  <a:gd name="T99" fmla="*/ 182 h 348"/>
                  <a:gd name="T100" fmla="*/ 103 w 548"/>
                  <a:gd name="T101" fmla="*/ 172 h 348"/>
                  <a:gd name="T102" fmla="*/ 80 w 548"/>
                  <a:gd name="T103" fmla="*/ 162 h 348"/>
                  <a:gd name="T104" fmla="*/ 0 w 548"/>
                  <a:gd name="T105" fmla="*/ 135 h 348"/>
                  <a:gd name="T106" fmla="*/ 42 w 548"/>
                  <a:gd name="T107" fmla="*/ 0 h 348"/>
                  <a:gd name="T108" fmla="*/ 115 w 548"/>
                  <a:gd name="T109" fmla="*/ 27 h 3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48"/>
                  <a:gd name="T166" fmla="*/ 0 h 348"/>
                  <a:gd name="T167" fmla="*/ 548 w 548"/>
                  <a:gd name="T168" fmla="*/ 348 h 34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48" h="348">
                    <a:moveTo>
                      <a:pt x="115" y="27"/>
                    </a:moveTo>
                    <a:lnTo>
                      <a:pt x="222" y="56"/>
                    </a:lnTo>
                    <a:lnTo>
                      <a:pt x="239" y="55"/>
                    </a:lnTo>
                    <a:lnTo>
                      <a:pt x="254" y="54"/>
                    </a:lnTo>
                    <a:lnTo>
                      <a:pt x="304" y="48"/>
                    </a:lnTo>
                    <a:lnTo>
                      <a:pt x="337" y="48"/>
                    </a:lnTo>
                    <a:lnTo>
                      <a:pt x="363" y="56"/>
                    </a:lnTo>
                    <a:lnTo>
                      <a:pt x="404" y="79"/>
                    </a:lnTo>
                    <a:lnTo>
                      <a:pt x="431" y="92"/>
                    </a:lnTo>
                    <a:lnTo>
                      <a:pt x="440" y="96"/>
                    </a:lnTo>
                    <a:lnTo>
                      <a:pt x="509" y="158"/>
                    </a:lnTo>
                    <a:lnTo>
                      <a:pt x="536" y="182"/>
                    </a:lnTo>
                    <a:lnTo>
                      <a:pt x="542" y="195"/>
                    </a:lnTo>
                    <a:lnTo>
                      <a:pt x="545" y="240"/>
                    </a:lnTo>
                    <a:lnTo>
                      <a:pt x="547" y="253"/>
                    </a:lnTo>
                    <a:lnTo>
                      <a:pt x="539" y="262"/>
                    </a:lnTo>
                    <a:lnTo>
                      <a:pt x="532" y="268"/>
                    </a:lnTo>
                    <a:lnTo>
                      <a:pt x="526" y="272"/>
                    </a:lnTo>
                    <a:lnTo>
                      <a:pt x="516" y="274"/>
                    </a:lnTo>
                    <a:lnTo>
                      <a:pt x="505" y="272"/>
                    </a:lnTo>
                    <a:lnTo>
                      <a:pt x="496" y="270"/>
                    </a:lnTo>
                    <a:lnTo>
                      <a:pt x="482" y="248"/>
                    </a:lnTo>
                    <a:lnTo>
                      <a:pt x="483" y="222"/>
                    </a:lnTo>
                    <a:lnTo>
                      <a:pt x="454" y="191"/>
                    </a:lnTo>
                    <a:lnTo>
                      <a:pt x="434" y="171"/>
                    </a:lnTo>
                    <a:lnTo>
                      <a:pt x="446" y="194"/>
                    </a:lnTo>
                    <a:lnTo>
                      <a:pt x="456" y="207"/>
                    </a:lnTo>
                    <a:lnTo>
                      <a:pt x="472" y="231"/>
                    </a:lnTo>
                    <a:lnTo>
                      <a:pt x="491" y="263"/>
                    </a:lnTo>
                    <a:lnTo>
                      <a:pt x="490" y="273"/>
                    </a:lnTo>
                    <a:lnTo>
                      <a:pt x="486" y="283"/>
                    </a:lnTo>
                    <a:lnTo>
                      <a:pt x="479" y="290"/>
                    </a:lnTo>
                    <a:lnTo>
                      <a:pt x="466" y="296"/>
                    </a:lnTo>
                    <a:lnTo>
                      <a:pt x="458" y="298"/>
                    </a:lnTo>
                    <a:lnTo>
                      <a:pt x="448" y="301"/>
                    </a:lnTo>
                    <a:lnTo>
                      <a:pt x="438" y="303"/>
                    </a:lnTo>
                    <a:lnTo>
                      <a:pt x="417" y="318"/>
                    </a:lnTo>
                    <a:lnTo>
                      <a:pt x="404" y="324"/>
                    </a:lnTo>
                    <a:lnTo>
                      <a:pt x="390" y="318"/>
                    </a:lnTo>
                    <a:lnTo>
                      <a:pt x="384" y="330"/>
                    </a:lnTo>
                    <a:lnTo>
                      <a:pt x="375" y="341"/>
                    </a:lnTo>
                    <a:lnTo>
                      <a:pt x="358" y="347"/>
                    </a:lnTo>
                    <a:lnTo>
                      <a:pt x="340" y="345"/>
                    </a:lnTo>
                    <a:lnTo>
                      <a:pt x="325" y="337"/>
                    </a:lnTo>
                    <a:lnTo>
                      <a:pt x="296" y="318"/>
                    </a:lnTo>
                    <a:lnTo>
                      <a:pt x="237" y="265"/>
                    </a:lnTo>
                    <a:lnTo>
                      <a:pt x="197" y="226"/>
                    </a:lnTo>
                    <a:lnTo>
                      <a:pt x="172" y="199"/>
                    </a:lnTo>
                    <a:lnTo>
                      <a:pt x="156" y="189"/>
                    </a:lnTo>
                    <a:lnTo>
                      <a:pt x="140" y="182"/>
                    </a:lnTo>
                    <a:lnTo>
                      <a:pt x="103" y="172"/>
                    </a:lnTo>
                    <a:lnTo>
                      <a:pt x="80" y="162"/>
                    </a:lnTo>
                    <a:lnTo>
                      <a:pt x="0" y="135"/>
                    </a:lnTo>
                    <a:lnTo>
                      <a:pt x="42" y="0"/>
                    </a:lnTo>
                    <a:lnTo>
                      <a:pt x="115" y="27"/>
                    </a:lnTo>
                  </a:path>
                </a:pathLst>
              </a:custGeom>
              <a:solidFill>
                <a:srgbClr val="FFB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Freeform 7"/>
              <p:cNvSpPr>
                <a:spLocks/>
              </p:cNvSpPr>
              <p:nvPr/>
            </p:nvSpPr>
            <p:spPr bwMode="auto">
              <a:xfrm>
                <a:off x="2143" y="3719"/>
                <a:ext cx="59" cy="116"/>
              </a:xfrm>
              <a:custGeom>
                <a:avLst/>
                <a:gdLst>
                  <a:gd name="T0" fmla="*/ 2 w 59"/>
                  <a:gd name="T1" fmla="*/ 0 h 116"/>
                  <a:gd name="T2" fmla="*/ 0 w 59"/>
                  <a:gd name="T3" fmla="*/ 9 h 116"/>
                  <a:gd name="T4" fmla="*/ 0 w 59"/>
                  <a:gd name="T5" fmla="*/ 17 h 116"/>
                  <a:gd name="T6" fmla="*/ 3 w 59"/>
                  <a:gd name="T7" fmla="*/ 24 h 116"/>
                  <a:gd name="T8" fmla="*/ 14 w 59"/>
                  <a:gd name="T9" fmla="*/ 42 h 116"/>
                  <a:gd name="T10" fmla="*/ 27 w 59"/>
                  <a:gd name="T11" fmla="*/ 60 h 116"/>
                  <a:gd name="T12" fmla="*/ 38 w 59"/>
                  <a:gd name="T13" fmla="*/ 77 h 116"/>
                  <a:gd name="T14" fmla="*/ 50 w 59"/>
                  <a:gd name="T15" fmla="*/ 97 h 116"/>
                  <a:gd name="T16" fmla="*/ 54 w 59"/>
                  <a:gd name="T17" fmla="*/ 104 h 116"/>
                  <a:gd name="T18" fmla="*/ 58 w 59"/>
                  <a:gd name="T19" fmla="*/ 111 h 116"/>
                  <a:gd name="T20" fmla="*/ 58 w 59"/>
                  <a:gd name="T21" fmla="*/ 115 h 1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9"/>
                  <a:gd name="T34" fmla="*/ 0 h 116"/>
                  <a:gd name="T35" fmla="*/ 59 w 59"/>
                  <a:gd name="T36" fmla="*/ 116 h 1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9" h="116">
                    <a:moveTo>
                      <a:pt x="2" y="0"/>
                    </a:moveTo>
                    <a:lnTo>
                      <a:pt x="0" y="9"/>
                    </a:lnTo>
                    <a:lnTo>
                      <a:pt x="0" y="17"/>
                    </a:lnTo>
                    <a:lnTo>
                      <a:pt x="3" y="24"/>
                    </a:lnTo>
                    <a:lnTo>
                      <a:pt x="14" y="42"/>
                    </a:lnTo>
                    <a:lnTo>
                      <a:pt x="27" y="60"/>
                    </a:lnTo>
                    <a:lnTo>
                      <a:pt x="38" y="77"/>
                    </a:lnTo>
                    <a:lnTo>
                      <a:pt x="50" y="97"/>
                    </a:lnTo>
                    <a:lnTo>
                      <a:pt x="54" y="104"/>
                    </a:lnTo>
                    <a:lnTo>
                      <a:pt x="58" y="111"/>
                    </a:lnTo>
                    <a:lnTo>
                      <a:pt x="58" y="11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8"/>
              <p:cNvSpPr>
                <a:spLocks/>
              </p:cNvSpPr>
              <p:nvPr/>
            </p:nvSpPr>
            <p:spPr bwMode="auto">
              <a:xfrm>
                <a:off x="2033" y="3808"/>
                <a:ext cx="224" cy="107"/>
              </a:xfrm>
              <a:custGeom>
                <a:avLst/>
                <a:gdLst>
                  <a:gd name="T0" fmla="*/ 9 w 224"/>
                  <a:gd name="T1" fmla="*/ 101 h 107"/>
                  <a:gd name="T2" fmla="*/ 22 w 224"/>
                  <a:gd name="T3" fmla="*/ 104 h 107"/>
                  <a:gd name="T4" fmla="*/ 38 w 224"/>
                  <a:gd name="T5" fmla="*/ 105 h 107"/>
                  <a:gd name="T6" fmla="*/ 54 w 224"/>
                  <a:gd name="T7" fmla="*/ 97 h 107"/>
                  <a:gd name="T8" fmla="*/ 64 w 224"/>
                  <a:gd name="T9" fmla="*/ 82 h 107"/>
                  <a:gd name="T10" fmla="*/ 72 w 224"/>
                  <a:gd name="T11" fmla="*/ 80 h 107"/>
                  <a:gd name="T12" fmla="*/ 81 w 224"/>
                  <a:gd name="T13" fmla="*/ 83 h 107"/>
                  <a:gd name="T14" fmla="*/ 97 w 224"/>
                  <a:gd name="T15" fmla="*/ 75 h 107"/>
                  <a:gd name="T16" fmla="*/ 115 w 224"/>
                  <a:gd name="T17" fmla="*/ 62 h 107"/>
                  <a:gd name="T18" fmla="*/ 127 w 224"/>
                  <a:gd name="T19" fmla="*/ 59 h 107"/>
                  <a:gd name="T20" fmla="*/ 141 w 224"/>
                  <a:gd name="T21" fmla="*/ 56 h 107"/>
                  <a:gd name="T22" fmla="*/ 158 w 224"/>
                  <a:gd name="T23" fmla="*/ 46 h 107"/>
                  <a:gd name="T24" fmla="*/ 164 w 224"/>
                  <a:gd name="T25" fmla="*/ 33 h 107"/>
                  <a:gd name="T26" fmla="*/ 174 w 224"/>
                  <a:gd name="T27" fmla="*/ 29 h 107"/>
                  <a:gd name="T28" fmla="*/ 194 w 224"/>
                  <a:gd name="T29" fmla="*/ 32 h 107"/>
                  <a:gd name="T30" fmla="*/ 206 w 224"/>
                  <a:gd name="T31" fmla="*/ 28 h 107"/>
                  <a:gd name="T32" fmla="*/ 218 w 224"/>
                  <a:gd name="T33" fmla="*/ 17 h 107"/>
                  <a:gd name="T34" fmla="*/ 222 w 224"/>
                  <a:gd name="T35" fmla="*/ 5 h 107"/>
                  <a:gd name="T36" fmla="*/ 218 w 224"/>
                  <a:gd name="T37" fmla="*/ 2 h 107"/>
                  <a:gd name="T38" fmla="*/ 204 w 224"/>
                  <a:gd name="T39" fmla="*/ 11 h 107"/>
                  <a:gd name="T40" fmla="*/ 187 w 224"/>
                  <a:gd name="T41" fmla="*/ 18 h 107"/>
                  <a:gd name="T42" fmla="*/ 172 w 224"/>
                  <a:gd name="T43" fmla="*/ 18 h 107"/>
                  <a:gd name="T44" fmla="*/ 166 w 224"/>
                  <a:gd name="T45" fmla="*/ 23 h 107"/>
                  <a:gd name="T46" fmla="*/ 152 w 224"/>
                  <a:gd name="T47" fmla="*/ 32 h 107"/>
                  <a:gd name="T48" fmla="*/ 124 w 224"/>
                  <a:gd name="T49" fmla="*/ 40 h 107"/>
                  <a:gd name="T50" fmla="*/ 111 w 224"/>
                  <a:gd name="T51" fmla="*/ 39 h 107"/>
                  <a:gd name="T52" fmla="*/ 107 w 224"/>
                  <a:gd name="T53" fmla="*/ 51 h 107"/>
                  <a:gd name="T54" fmla="*/ 100 w 224"/>
                  <a:gd name="T55" fmla="*/ 61 h 107"/>
                  <a:gd name="T56" fmla="*/ 87 w 224"/>
                  <a:gd name="T57" fmla="*/ 65 h 107"/>
                  <a:gd name="T58" fmla="*/ 68 w 224"/>
                  <a:gd name="T59" fmla="*/ 68 h 107"/>
                  <a:gd name="T60" fmla="*/ 55 w 224"/>
                  <a:gd name="T61" fmla="*/ 70 h 107"/>
                  <a:gd name="T62" fmla="*/ 46 w 224"/>
                  <a:gd name="T63" fmla="*/ 82 h 107"/>
                  <a:gd name="T64" fmla="*/ 31 w 224"/>
                  <a:gd name="T65" fmla="*/ 89 h 107"/>
                  <a:gd name="T66" fmla="*/ 14 w 224"/>
                  <a:gd name="T67" fmla="*/ 88 h 107"/>
                  <a:gd name="T68" fmla="*/ 2 w 224"/>
                  <a:gd name="T69" fmla="*/ 92 h 10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4"/>
                  <a:gd name="T106" fmla="*/ 0 h 107"/>
                  <a:gd name="T107" fmla="*/ 224 w 224"/>
                  <a:gd name="T108" fmla="*/ 107 h 10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4" h="107">
                    <a:moveTo>
                      <a:pt x="0" y="96"/>
                    </a:moveTo>
                    <a:lnTo>
                      <a:pt x="9" y="101"/>
                    </a:lnTo>
                    <a:lnTo>
                      <a:pt x="16" y="104"/>
                    </a:lnTo>
                    <a:lnTo>
                      <a:pt x="22" y="104"/>
                    </a:lnTo>
                    <a:lnTo>
                      <a:pt x="32" y="106"/>
                    </a:lnTo>
                    <a:lnTo>
                      <a:pt x="38" y="105"/>
                    </a:lnTo>
                    <a:lnTo>
                      <a:pt x="49" y="101"/>
                    </a:lnTo>
                    <a:lnTo>
                      <a:pt x="54" y="97"/>
                    </a:lnTo>
                    <a:lnTo>
                      <a:pt x="60" y="89"/>
                    </a:lnTo>
                    <a:lnTo>
                      <a:pt x="64" y="82"/>
                    </a:lnTo>
                    <a:lnTo>
                      <a:pt x="66" y="77"/>
                    </a:lnTo>
                    <a:lnTo>
                      <a:pt x="72" y="80"/>
                    </a:lnTo>
                    <a:lnTo>
                      <a:pt x="77" y="82"/>
                    </a:lnTo>
                    <a:lnTo>
                      <a:pt x="81" y="83"/>
                    </a:lnTo>
                    <a:lnTo>
                      <a:pt x="89" y="79"/>
                    </a:lnTo>
                    <a:lnTo>
                      <a:pt x="97" y="75"/>
                    </a:lnTo>
                    <a:lnTo>
                      <a:pt x="109" y="65"/>
                    </a:lnTo>
                    <a:lnTo>
                      <a:pt x="115" y="62"/>
                    </a:lnTo>
                    <a:lnTo>
                      <a:pt x="120" y="61"/>
                    </a:lnTo>
                    <a:lnTo>
                      <a:pt x="127" y="59"/>
                    </a:lnTo>
                    <a:lnTo>
                      <a:pt x="133" y="57"/>
                    </a:lnTo>
                    <a:lnTo>
                      <a:pt x="141" y="56"/>
                    </a:lnTo>
                    <a:lnTo>
                      <a:pt x="152" y="50"/>
                    </a:lnTo>
                    <a:lnTo>
                      <a:pt x="158" y="46"/>
                    </a:lnTo>
                    <a:lnTo>
                      <a:pt x="162" y="40"/>
                    </a:lnTo>
                    <a:lnTo>
                      <a:pt x="164" y="33"/>
                    </a:lnTo>
                    <a:lnTo>
                      <a:pt x="167" y="26"/>
                    </a:lnTo>
                    <a:lnTo>
                      <a:pt x="174" y="29"/>
                    </a:lnTo>
                    <a:lnTo>
                      <a:pt x="183" y="31"/>
                    </a:lnTo>
                    <a:lnTo>
                      <a:pt x="194" y="32"/>
                    </a:lnTo>
                    <a:lnTo>
                      <a:pt x="201" y="30"/>
                    </a:lnTo>
                    <a:lnTo>
                      <a:pt x="206" y="28"/>
                    </a:lnTo>
                    <a:lnTo>
                      <a:pt x="212" y="23"/>
                    </a:lnTo>
                    <a:lnTo>
                      <a:pt x="218" y="17"/>
                    </a:lnTo>
                    <a:lnTo>
                      <a:pt x="223" y="12"/>
                    </a:lnTo>
                    <a:lnTo>
                      <a:pt x="222" y="5"/>
                    </a:lnTo>
                    <a:lnTo>
                      <a:pt x="221" y="0"/>
                    </a:lnTo>
                    <a:lnTo>
                      <a:pt x="218" y="2"/>
                    </a:lnTo>
                    <a:lnTo>
                      <a:pt x="211" y="7"/>
                    </a:lnTo>
                    <a:lnTo>
                      <a:pt x="204" y="11"/>
                    </a:lnTo>
                    <a:lnTo>
                      <a:pt x="196" y="16"/>
                    </a:lnTo>
                    <a:lnTo>
                      <a:pt x="187" y="18"/>
                    </a:lnTo>
                    <a:lnTo>
                      <a:pt x="178" y="19"/>
                    </a:lnTo>
                    <a:lnTo>
                      <a:pt x="172" y="18"/>
                    </a:lnTo>
                    <a:lnTo>
                      <a:pt x="166" y="18"/>
                    </a:lnTo>
                    <a:lnTo>
                      <a:pt x="166" y="23"/>
                    </a:lnTo>
                    <a:lnTo>
                      <a:pt x="162" y="26"/>
                    </a:lnTo>
                    <a:lnTo>
                      <a:pt x="152" y="32"/>
                    </a:lnTo>
                    <a:lnTo>
                      <a:pt x="136" y="37"/>
                    </a:lnTo>
                    <a:lnTo>
                      <a:pt x="124" y="40"/>
                    </a:lnTo>
                    <a:lnTo>
                      <a:pt x="115" y="39"/>
                    </a:lnTo>
                    <a:lnTo>
                      <a:pt x="111" y="39"/>
                    </a:lnTo>
                    <a:lnTo>
                      <a:pt x="110" y="44"/>
                    </a:lnTo>
                    <a:lnTo>
                      <a:pt x="107" y="51"/>
                    </a:lnTo>
                    <a:lnTo>
                      <a:pt x="103" y="59"/>
                    </a:lnTo>
                    <a:lnTo>
                      <a:pt x="100" y="61"/>
                    </a:lnTo>
                    <a:lnTo>
                      <a:pt x="96" y="63"/>
                    </a:lnTo>
                    <a:lnTo>
                      <a:pt x="87" y="65"/>
                    </a:lnTo>
                    <a:lnTo>
                      <a:pt x="75" y="68"/>
                    </a:lnTo>
                    <a:lnTo>
                      <a:pt x="68" y="68"/>
                    </a:lnTo>
                    <a:lnTo>
                      <a:pt x="57" y="64"/>
                    </a:lnTo>
                    <a:lnTo>
                      <a:pt x="55" y="70"/>
                    </a:lnTo>
                    <a:lnTo>
                      <a:pt x="52" y="76"/>
                    </a:lnTo>
                    <a:lnTo>
                      <a:pt x="46" y="82"/>
                    </a:lnTo>
                    <a:lnTo>
                      <a:pt x="39" y="87"/>
                    </a:lnTo>
                    <a:lnTo>
                      <a:pt x="31" y="89"/>
                    </a:lnTo>
                    <a:lnTo>
                      <a:pt x="25" y="89"/>
                    </a:lnTo>
                    <a:lnTo>
                      <a:pt x="14" y="88"/>
                    </a:lnTo>
                    <a:lnTo>
                      <a:pt x="4" y="87"/>
                    </a:lnTo>
                    <a:lnTo>
                      <a:pt x="2" y="92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7F5F3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Freeform 9"/>
              <p:cNvSpPr>
                <a:spLocks/>
              </p:cNvSpPr>
              <p:nvPr/>
            </p:nvSpPr>
            <p:spPr bwMode="auto">
              <a:xfrm>
                <a:off x="2144" y="3737"/>
                <a:ext cx="52" cy="79"/>
              </a:xfrm>
              <a:custGeom>
                <a:avLst/>
                <a:gdLst>
                  <a:gd name="T0" fmla="*/ 0 w 52"/>
                  <a:gd name="T1" fmla="*/ 0 h 79"/>
                  <a:gd name="T2" fmla="*/ 51 w 52"/>
                  <a:gd name="T3" fmla="*/ 53 h 79"/>
                  <a:gd name="T4" fmla="*/ 49 w 52"/>
                  <a:gd name="T5" fmla="*/ 78 h 79"/>
                  <a:gd name="T6" fmla="*/ 0 w 5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79"/>
                  <a:gd name="T14" fmla="*/ 52 w 5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79">
                    <a:moveTo>
                      <a:pt x="0" y="0"/>
                    </a:moveTo>
                    <a:lnTo>
                      <a:pt x="51" y="53"/>
                    </a:lnTo>
                    <a:lnTo>
                      <a:pt x="49" y="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Freeform 10"/>
              <p:cNvSpPr>
                <a:spLocks/>
              </p:cNvSpPr>
              <p:nvPr/>
            </p:nvSpPr>
            <p:spPr bwMode="auto">
              <a:xfrm>
                <a:off x="2045" y="3824"/>
                <a:ext cx="54" cy="66"/>
              </a:xfrm>
              <a:custGeom>
                <a:avLst/>
                <a:gdLst>
                  <a:gd name="T0" fmla="*/ 0 w 54"/>
                  <a:gd name="T1" fmla="*/ 0 h 66"/>
                  <a:gd name="T2" fmla="*/ 10 w 54"/>
                  <a:gd name="T3" fmla="*/ 5 h 66"/>
                  <a:gd name="T4" fmla="*/ 19 w 54"/>
                  <a:gd name="T5" fmla="*/ 12 h 66"/>
                  <a:gd name="T6" fmla="*/ 28 w 54"/>
                  <a:gd name="T7" fmla="*/ 22 h 66"/>
                  <a:gd name="T8" fmla="*/ 38 w 54"/>
                  <a:gd name="T9" fmla="*/ 35 h 66"/>
                  <a:gd name="T10" fmla="*/ 46 w 54"/>
                  <a:gd name="T11" fmla="*/ 47 h 66"/>
                  <a:gd name="T12" fmla="*/ 49 w 54"/>
                  <a:gd name="T13" fmla="*/ 53 h 66"/>
                  <a:gd name="T14" fmla="*/ 53 w 54"/>
                  <a:gd name="T15" fmla="*/ 60 h 66"/>
                  <a:gd name="T16" fmla="*/ 53 w 54"/>
                  <a:gd name="T17" fmla="*/ 65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66"/>
                  <a:gd name="T29" fmla="*/ 54 w 54"/>
                  <a:gd name="T30" fmla="*/ 66 h 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66">
                    <a:moveTo>
                      <a:pt x="0" y="0"/>
                    </a:moveTo>
                    <a:lnTo>
                      <a:pt x="10" y="5"/>
                    </a:lnTo>
                    <a:lnTo>
                      <a:pt x="19" y="12"/>
                    </a:lnTo>
                    <a:lnTo>
                      <a:pt x="28" y="22"/>
                    </a:lnTo>
                    <a:lnTo>
                      <a:pt x="38" y="35"/>
                    </a:lnTo>
                    <a:lnTo>
                      <a:pt x="46" y="47"/>
                    </a:lnTo>
                    <a:lnTo>
                      <a:pt x="49" y="53"/>
                    </a:lnTo>
                    <a:lnTo>
                      <a:pt x="53" y="60"/>
                    </a:lnTo>
                    <a:lnTo>
                      <a:pt x="53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Freeform 11"/>
              <p:cNvSpPr>
                <a:spLocks/>
              </p:cNvSpPr>
              <p:nvPr/>
            </p:nvSpPr>
            <p:spPr bwMode="auto">
              <a:xfrm>
                <a:off x="2110" y="3795"/>
                <a:ext cx="42" cy="74"/>
              </a:xfrm>
              <a:custGeom>
                <a:avLst/>
                <a:gdLst>
                  <a:gd name="T0" fmla="*/ 0 w 42"/>
                  <a:gd name="T1" fmla="*/ 0 h 74"/>
                  <a:gd name="T2" fmla="*/ 28 w 42"/>
                  <a:gd name="T3" fmla="*/ 43 h 74"/>
                  <a:gd name="T4" fmla="*/ 35 w 42"/>
                  <a:gd name="T5" fmla="*/ 52 h 74"/>
                  <a:gd name="T6" fmla="*/ 37 w 42"/>
                  <a:gd name="T7" fmla="*/ 58 h 74"/>
                  <a:gd name="T8" fmla="*/ 41 w 42"/>
                  <a:gd name="T9" fmla="*/ 66 h 74"/>
                  <a:gd name="T10" fmla="*/ 40 w 42"/>
                  <a:gd name="T11" fmla="*/ 73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"/>
                  <a:gd name="T19" fmla="*/ 0 h 74"/>
                  <a:gd name="T20" fmla="*/ 42 w 42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" h="74">
                    <a:moveTo>
                      <a:pt x="0" y="0"/>
                    </a:moveTo>
                    <a:lnTo>
                      <a:pt x="28" y="43"/>
                    </a:lnTo>
                    <a:lnTo>
                      <a:pt x="35" y="52"/>
                    </a:lnTo>
                    <a:lnTo>
                      <a:pt x="37" y="58"/>
                    </a:lnTo>
                    <a:lnTo>
                      <a:pt x="41" y="66"/>
                    </a:lnTo>
                    <a:lnTo>
                      <a:pt x="40" y="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62" name="Group 12"/>
            <p:cNvGrpSpPr>
              <a:grpSpLocks/>
            </p:cNvGrpSpPr>
            <p:nvPr/>
          </p:nvGrpSpPr>
          <p:grpSpPr bwMode="auto">
            <a:xfrm>
              <a:off x="1481" y="3457"/>
              <a:ext cx="350" cy="358"/>
              <a:chOff x="1481" y="3457"/>
              <a:chExt cx="350" cy="358"/>
            </a:xfrm>
          </p:grpSpPr>
          <p:sp>
            <p:nvSpPr>
              <p:cNvPr id="19483" name="Freeform 13"/>
              <p:cNvSpPr>
                <a:spLocks/>
              </p:cNvSpPr>
              <p:nvPr/>
            </p:nvSpPr>
            <p:spPr bwMode="auto">
              <a:xfrm>
                <a:off x="1710" y="3570"/>
                <a:ext cx="121" cy="223"/>
              </a:xfrm>
              <a:custGeom>
                <a:avLst/>
                <a:gdLst>
                  <a:gd name="T0" fmla="*/ 77 w 121"/>
                  <a:gd name="T1" fmla="*/ 0 h 223"/>
                  <a:gd name="T2" fmla="*/ 120 w 121"/>
                  <a:gd name="T3" fmla="*/ 18 h 223"/>
                  <a:gd name="T4" fmla="*/ 117 w 121"/>
                  <a:gd name="T5" fmla="*/ 45 h 223"/>
                  <a:gd name="T6" fmla="*/ 114 w 121"/>
                  <a:gd name="T7" fmla="*/ 78 h 223"/>
                  <a:gd name="T8" fmla="*/ 113 w 121"/>
                  <a:gd name="T9" fmla="*/ 108 h 223"/>
                  <a:gd name="T10" fmla="*/ 109 w 121"/>
                  <a:gd name="T11" fmla="*/ 123 h 223"/>
                  <a:gd name="T12" fmla="*/ 91 w 121"/>
                  <a:gd name="T13" fmla="*/ 155 h 223"/>
                  <a:gd name="T14" fmla="*/ 75 w 121"/>
                  <a:gd name="T15" fmla="*/ 176 h 223"/>
                  <a:gd name="T16" fmla="*/ 66 w 121"/>
                  <a:gd name="T17" fmla="*/ 186 h 223"/>
                  <a:gd name="T18" fmla="*/ 63 w 121"/>
                  <a:gd name="T19" fmla="*/ 198 h 223"/>
                  <a:gd name="T20" fmla="*/ 59 w 121"/>
                  <a:gd name="T21" fmla="*/ 207 h 223"/>
                  <a:gd name="T22" fmla="*/ 50 w 121"/>
                  <a:gd name="T23" fmla="*/ 213 h 223"/>
                  <a:gd name="T24" fmla="*/ 39 w 121"/>
                  <a:gd name="T25" fmla="*/ 222 h 223"/>
                  <a:gd name="T26" fmla="*/ 0 w 121"/>
                  <a:gd name="T27" fmla="*/ 208 h 223"/>
                  <a:gd name="T28" fmla="*/ 77 w 121"/>
                  <a:gd name="T29" fmla="*/ 0 h 22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223"/>
                  <a:gd name="T47" fmla="*/ 121 w 121"/>
                  <a:gd name="T48" fmla="*/ 223 h 22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223">
                    <a:moveTo>
                      <a:pt x="77" y="0"/>
                    </a:moveTo>
                    <a:lnTo>
                      <a:pt x="120" y="18"/>
                    </a:lnTo>
                    <a:lnTo>
                      <a:pt x="117" y="45"/>
                    </a:lnTo>
                    <a:lnTo>
                      <a:pt x="114" y="78"/>
                    </a:lnTo>
                    <a:lnTo>
                      <a:pt x="113" y="108"/>
                    </a:lnTo>
                    <a:lnTo>
                      <a:pt x="109" y="123"/>
                    </a:lnTo>
                    <a:lnTo>
                      <a:pt x="91" y="155"/>
                    </a:lnTo>
                    <a:lnTo>
                      <a:pt x="75" y="176"/>
                    </a:lnTo>
                    <a:lnTo>
                      <a:pt x="66" y="186"/>
                    </a:lnTo>
                    <a:lnTo>
                      <a:pt x="63" y="198"/>
                    </a:lnTo>
                    <a:lnTo>
                      <a:pt x="59" y="207"/>
                    </a:lnTo>
                    <a:lnTo>
                      <a:pt x="50" y="213"/>
                    </a:lnTo>
                    <a:lnTo>
                      <a:pt x="39" y="222"/>
                    </a:lnTo>
                    <a:lnTo>
                      <a:pt x="0" y="208"/>
                    </a:lnTo>
                    <a:lnTo>
                      <a:pt x="77" y="0"/>
                    </a:lnTo>
                  </a:path>
                </a:pathLst>
              </a:custGeom>
              <a:solidFill>
                <a:srgbClr val="DFD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Freeform 14"/>
              <p:cNvSpPr>
                <a:spLocks/>
              </p:cNvSpPr>
              <p:nvPr/>
            </p:nvSpPr>
            <p:spPr bwMode="auto">
              <a:xfrm>
                <a:off x="1481" y="3457"/>
                <a:ext cx="311" cy="358"/>
              </a:xfrm>
              <a:custGeom>
                <a:avLst/>
                <a:gdLst>
                  <a:gd name="T0" fmla="*/ 0 w 311"/>
                  <a:gd name="T1" fmla="*/ 329 h 358"/>
                  <a:gd name="T2" fmla="*/ 209 w 311"/>
                  <a:gd name="T3" fmla="*/ 357 h 358"/>
                  <a:gd name="T4" fmla="*/ 237 w 311"/>
                  <a:gd name="T5" fmla="*/ 321 h 358"/>
                  <a:gd name="T6" fmla="*/ 257 w 311"/>
                  <a:gd name="T7" fmla="*/ 294 h 358"/>
                  <a:gd name="T8" fmla="*/ 272 w 311"/>
                  <a:gd name="T9" fmla="*/ 264 h 358"/>
                  <a:gd name="T10" fmla="*/ 280 w 311"/>
                  <a:gd name="T11" fmla="*/ 249 h 358"/>
                  <a:gd name="T12" fmla="*/ 293 w 311"/>
                  <a:gd name="T13" fmla="*/ 211 h 358"/>
                  <a:gd name="T14" fmla="*/ 303 w 311"/>
                  <a:gd name="T15" fmla="*/ 173 h 358"/>
                  <a:gd name="T16" fmla="*/ 310 w 311"/>
                  <a:gd name="T17" fmla="*/ 145 h 358"/>
                  <a:gd name="T18" fmla="*/ 310 w 311"/>
                  <a:gd name="T19" fmla="*/ 110 h 358"/>
                  <a:gd name="T20" fmla="*/ 0 w 311"/>
                  <a:gd name="T21" fmla="*/ 0 h 358"/>
                  <a:gd name="T22" fmla="*/ 0 w 311"/>
                  <a:gd name="T23" fmla="*/ 329 h 3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1"/>
                  <a:gd name="T37" fmla="*/ 0 h 358"/>
                  <a:gd name="T38" fmla="*/ 311 w 311"/>
                  <a:gd name="T39" fmla="*/ 358 h 3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1" h="358">
                    <a:moveTo>
                      <a:pt x="0" y="329"/>
                    </a:moveTo>
                    <a:lnTo>
                      <a:pt x="209" y="357"/>
                    </a:lnTo>
                    <a:lnTo>
                      <a:pt x="237" y="321"/>
                    </a:lnTo>
                    <a:lnTo>
                      <a:pt x="257" y="294"/>
                    </a:lnTo>
                    <a:lnTo>
                      <a:pt x="272" y="264"/>
                    </a:lnTo>
                    <a:lnTo>
                      <a:pt x="280" y="249"/>
                    </a:lnTo>
                    <a:lnTo>
                      <a:pt x="293" y="211"/>
                    </a:lnTo>
                    <a:lnTo>
                      <a:pt x="303" y="173"/>
                    </a:lnTo>
                    <a:lnTo>
                      <a:pt x="310" y="145"/>
                    </a:lnTo>
                    <a:lnTo>
                      <a:pt x="310" y="110"/>
                    </a:lnTo>
                    <a:lnTo>
                      <a:pt x="0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7F7F9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3" name="Freeform 15"/>
            <p:cNvSpPr>
              <a:spLocks/>
            </p:cNvSpPr>
            <p:nvPr/>
          </p:nvSpPr>
          <p:spPr bwMode="auto">
            <a:xfrm>
              <a:off x="1965" y="3564"/>
              <a:ext cx="401" cy="241"/>
            </a:xfrm>
            <a:custGeom>
              <a:avLst/>
              <a:gdLst>
                <a:gd name="T0" fmla="*/ 11 w 401"/>
                <a:gd name="T1" fmla="*/ 66 h 241"/>
                <a:gd name="T2" fmla="*/ 32 w 401"/>
                <a:gd name="T3" fmla="*/ 38 h 241"/>
                <a:gd name="T4" fmla="*/ 48 w 401"/>
                <a:gd name="T5" fmla="*/ 20 h 241"/>
                <a:gd name="T6" fmla="*/ 52 w 401"/>
                <a:gd name="T7" fmla="*/ 15 h 241"/>
                <a:gd name="T8" fmla="*/ 59 w 401"/>
                <a:gd name="T9" fmla="*/ 13 h 241"/>
                <a:gd name="T10" fmla="*/ 76 w 401"/>
                <a:gd name="T11" fmla="*/ 10 h 241"/>
                <a:gd name="T12" fmla="*/ 120 w 401"/>
                <a:gd name="T13" fmla="*/ 4 h 241"/>
                <a:gd name="T14" fmla="*/ 142 w 401"/>
                <a:gd name="T15" fmla="*/ 0 h 241"/>
                <a:gd name="T16" fmla="*/ 151 w 401"/>
                <a:gd name="T17" fmla="*/ 5 h 241"/>
                <a:gd name="T18" fmla="*/ 180 w 401"/>
                <a:gd name="T19" fmla="*/ 15 h 241"/>
                <a:gd name="T20" fmla="*/ 223 w 401"/>
                <a:gd name="T21" fmla="*/ 31 h 241"/>
                <a:gd name="T22" fmla="*/ 262 w 401"/>
                <a:gd name="T23" fmla="*/ 45 h 241"/>
                <a:gd name="T24" fmla="*/ 282 w 401"/>
                <a:gd name="T25" fmla="*/ 53 h 241"/>
                <a:gd name="T26" fmla="*/ 400 w 401"/>
                <a:gd name="T27" fmla="*/ 26 h 241"/>
                <a:gd name="T28" fmla="*/ 400 w 401"/>
                <a:gd name="T29" fmla="*/ 190 h 241"/>
                <a:gd name="T30" fmla="*/ 348 w 401"/>
                <a:gd name="T31" fmla="*/ 205 h 241"/>
                <a:gd name="T32" fmla="*/ 335 w 401"/>
                <a:gd name="T33" fmla="*/ 208 h 241"/>
                <a:gd name="T34" fmla="*/ 322 w 401"/>
                <a:gd name="T35" fmla="*/ 205 h 241"/>
                <a:gd name="T36" fmla="*/ 321 w 401"/>
                <a:gd name="T37" fmla="*/ 211 h 241"/>
                <a:gd name="T38" fmla="*/ 313 w 401"/>
                <a:gd name="T39" fmla="*/ 220 h 241"/>
                <a:gd name="T40" fmla="*/ 298 w 401"/>
                <a:gd name="T41" fmla="*/ 231 h 241"/>
                <a:gd name="T42" fmla="*/ 289 w 401"/>
                <a:gd name="T43" fmla="*/ 240 h 241"/>
                <a:gd name="T44" fmla="*/ 286 w 401"/>
                <a:gd name="T45" fmla="*/ 198 h 241"/>
                <a:gd name="T46" fmla="*/ 280 w 401"/>
                <a:gd name="T47" fmla="*/ 184 h 241"/>
                <a:gd name="T48" fmla="*/ 255 w 401"/>
                <a:gd name="T49" fmla="*/ 163 h 241"/>
                <a:gd name="T50" fmla="*/ 210 w 401"/>
                <a:gd name="T51" fmla="*/ 124 h 241"/>
                <a:gd name="T52" fmla="*/ 186 w 401"/>
                <a:gd name="T53" fmla="*/ 103 h 241"/>
                <a:gd name="T54" fmla="*/ 169 w 401"/>
                <a:gd name="T55" fmla="*/ 93 h 241"/>
                <a:gd name="T56" fmla="*/ 120 w 401"/>
                <a:gd name="T57" fmla="*/ 67 h 241"/>
                <a:gd name="T58" fmla="*/ 104 w 401"/>
                <a:gd name="T59" fmla="*/ 58 h 241"/>
                <a:gd name="T60" fmla="*/ 94 w 401"/>
                <a:gd name="T61" fmla="*/ 59 h 241"/>
                <a:gd name="T62" fmla="*/ 87 w 401"/>
                <a:gd name="T63" fmla="*/ 56 h 241"/>
                <a:gd name="T64" fmla="*/ 80 w 401"/>
                <a:gd name="T65" fmla="*/ 68 h 241"/>
                <a:gd name="T66" fmla="*/ 72 w 401"/>
                <a:gd name="T67" fmla="*/ 79 h 241"/>
                <a:gd name="T68" fmla="*/ 61 w 401"/>
                <a:gd name="T69" fmla="*/ 86 h 241"/>
                <a:gd name="T70" fmla="*/ 46 w 401"/>
                <a:gd name="T71" fmla="*/ 95 h 241"/>
                <a:gd name="T72" fmla="*/ 30 w 401"/>
                <a:gd name="T73" fmla="*/ 97 h 241"/>
                <a:gd name="T74" fmla="*/ 17 w 401"/>
                <a:gd name="T75" fmla="*/ 96 h 241"/>
                <a:gd name="T76" fmla="*/ 5 w 401"/>
                <a:gd name="T77" fmla="*/ 91 h 241"/>
                <a:gd name="T78" fmla="*/ 0 w 401"/>
                <a:gd name="T79" fmla="*/ 84 h 241"/>
                <a:gd name="T80" fmla="*/ 11 w 401"/>
                <a:gd name="T81" fmla="*/ 66 h 2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1"/>
                <a:gd name="T124" fmla="*/ 0 h 241"/>
                <a:gd name="T125" fmla="*/ 401 w 401"/>
                <a:gd name="T126" fmla="*/ 241 h 24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1" h="241">
                  <a:moveTo>
                    <a:pt x="11" y="66"/>
                  </a:moveTo>
                  <a:lnTo>
                    <a:pt x="32" y="38"/>
                  </a:lnTo>
                  <a:lnTo>
                    <a:pt x="48" y="20"/>
                  </a:lnTo>
                  <a:lnTo>
                    <a:pt x="52" y="15"/>
                  </a:lnTo>
                  <a:lnTo>
                    <a:pt x="59" y="13"/>
                  </a:lnTo>
                  <a:lnTo>
                    <a:pt x="76" y="10"/>
                  </a:lnTo>
                  <a:lnTo>
                    <a:pt x="120" y="4"/>
                  </a:lnTo>
                  <a:lnTo>
                    <a:pt x="142" y="0"/>
                  </a:lnTo>
                  <a:lnTo>
                    <a:pt x="151" y="5"/>
                  </a:lnTo>
                  <a:lnTo>
                    <a:pt x="180" y="15"/>
                  </a:lnTo>
                  <a:lnTo>
                    <a:pt x="223" y="31"/>
                  </a:lnTo>
                  <a:lnTo>
                    <a:pt x="262" y="45"/>
                  </a:lnTo>
                  <a:lnTo>
                    <a:pt x="282" y="53"/>
                  </a:lnTo>
                  <a:lnTo>
                    <a:pt x="400" y="26"/>
                  </a:lnTo>
                  <a:lnTo>
                    <a:pt x="400" y="190"/>
                  </a:lnTo>
                  <a:lnTo>
                    <a:pt x="348" y="205"/>
                  </a:lnTo>
                  <a:lnTo>
                    <a:pt x="335" y="208"/>
                  </a:lnTo>
                  <a:lnTo>
                    <a:pt x="322" y="205"/>
                  </a:lnTo>
                  <a:lnTo>
                    <a:pt x="321" y="211"/>
                  </a:lnTo>
                  <a:lnTo>
                    <a:pt x="313" y="220"/>
                  </a:lnTo>
                  <a:lnTo>
                    <a:pt x="298" y="231"/>
                  </a:lnTo>
                  <a:lnTo>
                    <a:pt x="289" y="240"/>
                  </a:lnTo>
                  <a:lnTo>
                    <a:pt x="286" y="198"/>
                  </a:lnTo>
                  <a:lnTo>
                    <a:pt x="280" y="184"/>
                  </a:lnTo>
                  <a:lnTo>
                    <a:pt x="255" y="163"/>
                  </a:lnTo>
                  <a:lnTo>
                    <a:pt x="210" y="124"/>
                  </a:lnTo>
                  <a:lnTo>
                    <a:pt x="186" y="103"/>
                  </a:lnTo>
                  <a:lnTo>
                    <a:pt x="169" y="93"/>
                  </a:lnTo>
                  <a:lnTo>
                    <a:pt x="120" y="67"/>
                  </a:lnTo>
                  <a:lnTo>
                    <a:pt x="104" y="58"/>
                  </a:lnTo>
                  <a:lnTo>
                    <a:pt x="94" y="59"/>
                  </a:lnTo>
                  <a:lnTo>
                    <a:pt x="87" y="56"/>
                  </a:lnTo>
                  <a:lnTo>
                    <a:pt x="80" y="68"/>
                  </a:lnTo>
                  <a:lnTo>
                    <a:pt x="72" y="79"/>
                  </a:lnTo>
                  <a:lnTo>
                    <a:pt x="61" y="86"/>
                  </a:lnTo>
                  <a:lnTo>
                    <a:pt x="46" y="95"/>
                  </a:lnTo>
                  <a:lnTo>
                    <a:pt x="30" y="97"/>
                  </a:lnTo>
                  <a:lnTo>
                    <a:pt x="17" y="96"/>
                  </a:lnTo>
                  <a:lnTo>
                    <a:pt x="5" y="91"/>
                  </a:lnTo>
                  <a:lnTo>
                    <a:pt x="0" y="84"/>
                  </a:lnTo>
                  <a:lnTo>
                    <a:pt x="11" y="66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Freeform 16"/>
            <p:cNvSpPr>
              <a:spLocks/>
            </p:cNvSpPr>
            <p:nvPr/>
          </p:nvSpPr>
          <p:spPr bwMode="auto">
            <a:xfrm>
              <a:off x="1955" y="3603"/>
              <a:ext cx="58" cy="51"/>
            </a:xfrm>
            <a:custGeom>
              <a:avLst/>
              <a:gdLst>
                <a:gd name="T0" fmla="*/ 52 w 58"/>
                <a:gd name="T1" fmla="*/ 0 h 51"/>
                <a:gd name="T2" fmla="*/ 49 w 58"/>
                <a:gd name="T3" fmla="*/ 0 h 51"/>
                <a:gd name="T4" fmla="*/ 45 w 58"/>
                <a:gd name="T5" fmla="*/ 1 h 51"/>
                <a:gd name="T6" fmla="*/ 41 w 58"/>
                <a:gd name="T7" fmla="*/ 2 h 51"/>
                <a:gd name="T8" fmla="*/ 36 w 58"/>
                <a:gd name="T9" fmla="*/ 5 h 51"/>
                <a:gd name="T10" fmla="*/ 30 w 58"/>
                <a:gd name="T11" fmla="*/ 8 h 51"/>
                <a:gd name="T12" fmla="*/ 24 w 58"/>
                <a:gd name="T13" fmla="*/ 13 h 51"/>
                <a:gd name="T14" fmla="*/ 17 w 58"/>
                <a:gd name="T15" fmla="*/ 20 h 51"/>
                <a:gd name="T16" fmla="*/ 14 w 58"/>
                <a:gd name="T17" fmla="*/ 24 h 51"/>
                <a:gd name="T18" fmla="*/ 11 w 58"/>
                <a:gd name="T19" fmla="*/ 29 h 51"/>
                <a:gd name="T20" fmla="*/ 8 w 58"/>
                <a:gd name="T21" fmla="*/ 33 h 51"/>
                <a:gd name="T22" fmla="*/ 5 w 58"/>
                <a:gd name="T23" fmla="*/ 39 h 51"/>
                <a:gd name="T24" fmla="*/ 2 w 58"/>
                <a:gd name="T25" fmla="*/ 44 h 51"/>
                <a:gd name="T26" fmla="*/ 0 w 58"/>
                <a:gd name="T27" fmla="*/ 50 h 51"/>
                <a:gd name="T28" fmla="*/ 3 w 58"/>
                <a:gd name="T29" fmla="*/ 50 h 51"/>
                <a:gd name="T30" fmla="*/ 7 w 58"/>
                <a:gd name="T31" fmla="*/ 50 h 51"/>
                <a:gd name="T32" fmla="*/ 12 w 58"/>
                <a:gd name="T33" fmla="*/ 48 h 51"/>
                <a:gd name="T34" fmla="*/ 18 w 58"/>
                <a:gd name="T35" fmla="*/ 46 h 51"/>
                <a:gd name="T36" fmla="*/ 23 w 58"/>
                <a:gd name="T37" fmla="*/ 43 h 51"/>
                <a:gd name="T38" fmla="*/ 27 w 58"/>
                <a:gd name="T39" fmla="*/ 40 h 51"/>
                <a:gd name="T40" fmla="*/ 33 w 58"/>
                <a:gd name="T41" fmla="*/ 37 h 51"/>
                <a:gd name="T42" fmla="*/ 40 w 58"/>
                <a:gd name="T43" fmla="*/ 31 h 51"/>
                <a:gd name="T44" fmla="*/ 46 w 58"/>
                <a:gd name="T45" fmla="*/ 25 h 51"/>
                <a:gd name="T46" fmla="*/ 51 w 58"/>
                <a:gd name="T47" fmla="*/ 20 h 51"/>
                <a:gd name="T48" fmla="*/ 54 w 58"/>
                <a:gd name="T49" fmla="*/ 15 h 51"/>
                <a:gd name="T50" fmla="*/ 56 w 58"/>
                <a:gd name="T51" fmla="*/ 11 h 51"/>
                <a:gd name="T52" fmla="*/ 57 w 58"/>
                <a:gd name="T53" fmla="*/ 7 h 51"/>
                <a:gd name="T54" fmla="*/ 56 w 58"/>
                <a:gd name="T55" fmla="*/ 3 h 51"/>
                <a:gd name="T56" fmla="*/ 55 w 58"/>
                <a:gd name="T57" fmla="*/ 1 h 51"/>
                <a:gd name="T58" fmla="*/ 52 w 58"/>
                <a:gd name="T59" fmla="*/ 0 h 5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51"/>
                <a:gd name="T92" fmla="*/ 58 w 58"/>
                <a:gd name="T93" fmla="*/ 51 h 5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51">
                  <a:moveTo>
                    <a:pt x="52" y="0"/>
                  </a:moveTo>
                  <a:lnTo>
                    <a:pt x="49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6" y="5"/>
                  </a:lnTo>
                  <a:lnTo>
                    <a:pt x="30" y="8"/>
                  </a:lnTo>
                  <a:lnTo>
                    <a:pt x="24" y="13"/>
                  </a:lnTo>
                  <a:lnTo>
                    <a:pt x="17" y="20"/>
                  </a:lnTo>
                  <a:lnTo>
                    <a:pt x="14" y="24"/>
                  </a:lnTo>
                  <a:lnTo>
                    <a:pt x="11" y="29"/>
                  </a:lnTo>
                  <a:lnTo>
                    <a:pt x="8" y="33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3" y="50"/>
                  </a:lnTo>
                  <a:lnTo>
                    <a:pt x="7" y="50"/>
                  </a:lnTo>
                  <a:lnTo>
                    <a:pt x="12" y="48"/>
                  </a:lnTo>
                  <a:lnTo>
                    <a:pt x="18" y="46"/>
                  </a:lnTo>
                  <a:lnTo>
                    <a:pt x="23" y="43"/>
                  </a:lnTo>
                  <a:lnTo>
                    <a:pt x="27" y="40"/>
                  </a:lnTo>
                  <a:lnTo>
                    <a:pt x="33" y="37"/>
                  </a:lnTo>
                  <a:lnTo>
                    <a:pt x="40" y="31"/>
                  </a:lnTo>
                  <a:lnTo>
                    <a:pt x="46" y="25"/>
                  </a:lnTo>
                  <a:lnTo>
                    <a:pt x="51" y="20"/>
                  </a:lnTo>
                  <a:lnTo>
                    <a:pt x="54" y="15"/>
                  </a:lnTo>
                  <a:lnTo>
                    <a:pt x="56" y="11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2" y="0"/>
                  </a:lnTo>
                </a:path>
              </a:pathLst>
            </a:custGeom>
            <a:solidFill>
              <a:srgbClr val="FF7F9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Freeform 17"/>
            <p:cNvSpPr>
              <a:spLocks/>
            </p:cNvSpPr>
            <p:nvPr/>
          </p:nvSpPr>
          <p:spPr bwMode="auto">
            <a:xfrm>
              <a:off x="2070" y="3607"/>
              <a:ext cx="39" cy="16"/>
            </a:xfrm>
            <a:custGeom>
              <a:avLst/>
              <a:gdLst>
                <a:gd name="T0" fmla="*/ 38 w 39"/>
                <a:gd name="T1" fmla="*/ 0 h 16"/>
                <a:gd name="T2" fmla="*/ 34 w 39"/>
                <a:gd name="T3" fmla="*/ 3 h 16"/>
                <a:gd name="T4" fmla="*/ 30 w 39"/>
                <a:gd name="T5" fmla="*/ 6 h 16"/>
                <a:gd name="T6" fmla="*/ 25 w 39"/>
                <a:gd name="T7" fmla="*/ 10 h 16"/>
                <a:gd name="T8" fmla="*/ 21 w 39"/>
                <a:gd name="T9" fmla="*/ 13 h 16"/>
                <a:gd name="T10" fmla="*/ 15 w 39"/>
                <a:gd name="T11" fmla="*/ 15 h 16"/>
                <a:gd name="T12" fmla="*/ 8 w 39"/>
                <a:gd name="T13" fmla="*/ 15 h 16"/>
                <a:gd name="T14" fmla="*/ 0 w 39"/>
                <a:gd name="T15" fmla="*/ 15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16"/>
                <a:gd name="T26" fmla="*/ 39 w 3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16">
                  <a:moveTo>
                    <a:pt x="38" y="0"/>
                  </a:moveTo>
                  <a:lnTo>
                    <a:pt x="34" y="3"/>
                  </a:lnTo>
                  <a:lnTo>
                    <a:pt x="30" y="6"/>
                  </a:lnTo>
                  <a:lnTo>
                    <a:pt x="25" y="10"/>
                  </a:lnTo>
                  <a:lnTo>
                    <a:pt x="21" y="13"/>
                  </a:lnTo>
                  <a:lnTo>
                    <a:pt x="15" y="15"/>
                  </a:lnTo>
                  <a:lnTo>
                    <a:pt x="8" y="15"/>
                  </a:ln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Freeform 18"/>
            <p:cNvSpPr>
              <a:spLocks/>
            </p:cNvSpPr>
            <p:nvPr/>
          </p:nvSpPr>
          <p:spPr bwMode="auto">
            <a:xfrm>
              <a:off x="2195" y="3633"/>
              <a:ext cx="43" cy="72"/>
            </a:xfrm>
            <a:custGeom>
              <a:avLst/>
              <a:gdLst>
                <a:gd name="T0" fmla="*/ 42 w 43"/>
                <a:gd name="T1" fmla="*/ 0 h 72"/>
                <a:gd name="T2" fmla="*/ 42 w 43"/>
                <a:gd name="T3" fmla="*/ 11 h 72"/>
                <a:gd name="T4" fmla="*/ 42 w 43"/>
                <a:gd name="T5" fmla="*/ 25 h 72"/>
                <a:gd name="T6" fmla="*/ 41 w 43"/>
                <a:gd name="T7" fmla="*/ 37 h 72"/>
                <a:gd name="T8" fmla="*/ 38 w 43"/>
                <a:gd name="T9" fmla="*/ 45 h 72"/>
                <a:gd name="T10" fmla="*/ 32 w 43"/>
                <a:gd name="T11" fmla="*/ 51 h 72"/>
                <a:gd name="T12" fmla="*/ 27 w 43"/>
                <a:gd name="T13" fmla="*/ 57 h 72"/>
                <a:gd name="T14" fmla="*/ 20 w 43"/>
                <a:gd name="T15" fmla="*/ 62 h 72"/>
                <a:gd name="T16" fmla="*/ 12 w 43"/>
                <a:gd name="T17" fmla="*/ 66 h 72"/>
                <a:gd name="T18" fmla="*/ 5 w 43"/>
                <a:gd name="T19" fmla="*/ 69 h 72"/>
                <a:gd name="T20" fmla="*/ 0 w 43"/>
                <a:gd name="T21" fmla="*/ 71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72"/>
                <a:gd name="T35" fmla="*/ 43 w 43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72">
                  <a:moveTo>
                    <a:pt x="42" y="0"/>
                  </a:moveTo>
                  <a:lnTo>
                    <a:pt x="42" y="11"/>
                  </a:lnTo>
                  <a:lnTo>
                    <a:pt x="42" y="25"/>
                  </a:lnTo>
                  <a:lnTo>
                    <a:pt x="41" y="37"/>
                  </a:lnTo>
                  <a:lnTo>
                    <a:pt x="38" y="45"/>
                  </a:lnTo>
                  <a:lnTo>
                    <a:pt x="32" y="51"/>
                  </a:lnTo>
                  <a:lnTo>
                    <a:pt x="27" y="57"/>
                  </a:lnTo>
                  <a:lnTo>
                    <a:pt x="20" y="62"/>
                  </a:lnTo>
                  <a:lnTo>
                    <a:pt x="12" y="66"/>
                  </a:lnTo>
                  <a:lnTo>
                    <a:pt x="5" y="69"/>
                  </a:lnTo>
                  <a:lnTo>
                    <a:pt x="0" y="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Freeform 19"/>
            <p:cNvSpPr>
              <a:spLocks/>
            </p:cNvSpPr>
            <p:nvPr/>
          </p:nvSpPr>
          <p:spPr bwMode="auto">
            <a:xfrm>
              <a:off x="2253" y="3737"/>
              <a:ext cx="166" cy="67"/>
            </a:xfrm>
            <a:custGeom>
              <a:avLst/>
              <a:gdLst>
                <a:gd name="T0" fmla="*/ 0 w 166"/>
                <a:gd name="T1" fmla="*/ 39 h 67"/>
                <a:gd name="T2" fmla="*/ 1 w 166"/>
                <a:gd name="T3" fmla="*/ 54 h 67"/>
                <a:gd name="T4" fmla="*/ 2 w 166"/>
                <a:gd name="T5" fmla="*/ 66 h 67"/>
                <a:gd name="T6" fmla="*/ 14 w 166"/>
                <a:gd name="T7" fmla="*/ 55 h 67"/>
                <a:gd name="T8" fmla="*/ 27 w 166"/>
                <a:gd name="T9" fmla="*/ 46 h 67"/>
                <a:gd name="T10" fmla="*/ 34 w 166"/>
                <a:gd name="T11" fmla="*/ 38 h 67"/>
                <a:gd name="T12" fmla="*/ 36 w 166"/>
                <a:gd name="T13" fmla="*/ 32 h 67"/>
                <a:gd name="T14" fmla="*/ 45 w 166"/>
                <a:gd name="T15" fmla="*/ 34 h 67"/>
                <a:gd name="T16" fmla="*/ 51 w 166"/>
                <a:gd name="T17" fmla="*/ 34 h 67"/>
                <a:gd name="T18" fmla="*/ 165 w 166"/>
                <a:gd name="T19" fmla="*/ 10 h 67"/>
                <a:gd name="T20" fmla="*/ 162 w 166"/>
                <a:gd name="T21" fmla="*/ 0 h 67"/>
                <a:gd name="T22" fmla="*/ 67 w 166"/>
                <a:gd name="T23" fmla="*/ 21 h 67"/>
                <a:gd name="T24" fmla="*/ 55 w 166"/>
                <a:gd name="T25" fmla="*/ 24 h 67"/>
                <a:gd name="T26" fmla="*/ 48 w 166"/>
                <a:gd name="T27" fmla="*/ 25 h 67"/>
                <a:gd name="T28" fmla="*/ 33 w 166"/>
                <a:gd name="T29" fmla="*/ 25 h 67"/>
                <a:gd name="T30" fmla="*/ 21 w 166"/>
                <a:gd name="T31" fmla="*/ 24 h 67"/>
                <a:gd name="T32" fmla="*/ 0 w 166"/>
                <a:gd name="T33" fmla="*/ 39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6"/>
                <a:gd name="T52" fmla="*/ 0 h 67"/>
                <a:gd name="T53" fmla="*/ 166 w 166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6" h="67">
                  <a:moveTo>
                    <a:pt x="0" y="39"/>
                  </a:moveTo>
                  <a:lnTo>
                    <a:pt x="1" y="54"/>
                  </a:lnTo>
                  <a:lnTo>
                    <a:pt x="2" y="66"/>
                  </a:lnTo>
                  <a:lnTo>
                    <a:pt x="14" y="55"/>
                  </a:lnTo>
                  <a:lnTo>
                    <a:pt x="27" y="46"/>
                  </a:lnTo>
                  <a:lnTo>
                    <a:pt x="34" y="38"/>
                  </a:lnTo>
                  <a:lnTo>
                    <a:pt x="36" y="32"/>
                  </a:lnTo>
                  <a:lnTo>
                    <a:pt x="45" y="34"/>
                  </a:lnTo>
                  <a:lnTo>
                    <a:pt x="51" y="34"/>
                  </a:lnTo>
                  <a:lnTo>
                    <a:pt x="165" y="10"/>
                  </a:lnTo>
                  <a:lnTo>
                    <a:pt x="162" y="0"/>
                  </a:lnTo>
                  <a:lnTo>
                    <a:pt x="67" y="21"/>
                  </a:lnTo>
                  <a:lnTo>
                    <a:pt x="55" y="24"/>
                  </a:lnTo>
                  <a:lnTo>
                    <a:pt x="48" y="25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0" y="39"/>
                  </a:lnTo>
                </a:path>
              </a:pathLst>
            </a:custGeom>
            <a:solidFill>
              <a:srgbClr val="7F5F3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68" name="Group 20"/>
            <p:cNvGrpSpPr>
              <a:grpSpLocks/>
            </p:cNvGrpSpPr>
            <p:nvPr/>
          </p:nvGrpSpPr>
          <p:grpSpPr bwMode="auto">
            <a:xfrm>
              <a:off x="2268" y="3476"/>
              <a:ext cx="509" cy="314"/>
              <a:chOff x="2268" y="3476"/>
              <a:chExt cx="509" cy="314"/>
            </a:xfrm>
          </p:grpSpPr>
          <p:sp>
            <p:nvSpPr>
              <p:cNvPr id="19477" name="Freeform 21"/>
              <p:cNvSpPr>
                <a:spLocks/>
              </p:cNvSpPr>
              <p:nvPr/>
            </p:nvSpPr>
            <p:spPr bwMode="auto">
              <a:xfrm>
                <a:off x="2340" y="3586"/>
                <a:ext cx="76" cy="204"/>
              </a:xfrm>
              <a:custGeom>
                <a:avLst/>
                <a:gdLst>
                  <a:gd name="T0" fmla="*/ 67 w 76"/>
                  <a:gd name="T1" fmla="*/ 160 h 204"/>
                  <a:gd name="T2" fmla="*/ 73 w 76"/>
                  <a:gd name="T3" fmla="*/ 176 h 204"/>
                  <a:gd name="T4" fmla="*/ 75 w 76"/>
                  <a:gd name="T5" fmla="*/ 191 h 204"/>
                  <a:gd name="T6" fmla="*/ 75 w 76"/>
                  <a:gd name="T7" fmla="*/ 203 h 204"/>
                  <a:gd name="T8" fmla="*/ 63 w 76"/>
                  <a:gd name="T9" fmla="*/ 194 h 204"/>
                  <a:gd name="T10" fmla="*/ 51 w 76"/>
                  <a:gd name="T11" fmla="*/ 183 h 204"/>
                  <a:gd name="T12" fmla="*/ 44 w 76"/>
                  <a:gd name="T13" fmla="*/ 172 h 204"/>
                  <a:gd name="T14" fmla="*/ 34 w 76"/>
                  <a:gd name="T15" fmla="*/ 152 h 204"/>
                  <a:gd name="T16" fmla="*/ 22 w 76"/>
                  <a:gd name="T17" fmla="*/ 121 h 204"/>
                  <a:gd name="T18" fmla="*/ 9 w 76"/>
                  <a:gd name="T19" fmla="*/ 72 h 204"/>
                  <a:gd name="T20" fmla="*/ 0 w 76"/>
                  <a:gd name="T21" fmla="*/ 23 h 204"/>
                  <a:gd name="T22" fmla="*/ 3 w 76"/>
                  <a:gd name="T23" fmla="*/ 0 h 204"/>
                  <a:gd name="T24" fmla="*/ 12 w 76"/>
                  <a:gd name="T25" fmla="*/ 16 h 204"/>
                  <a:gd name="T26" fmla="*/ 27 w 76"/>
                  <a:gd name="T27" fmla="*/ 42 h 204"/>
                  <a:gd name="T28" fmla="*/ 40 w 76"/>
                  <a:gd name="T29" fmla="*/ 76 h 204"/>
                  <a:gd name="T30" fmla="*/ 51 w 76"/>
                  <a:gd name="T31" fmla="*/ 111 h 204"/>
                  <a:gd name="T32" fmla="*/ 64 w 76"/>
                  <a:gd name="T33" fmla="*/ 149 h 204"/>
                  <a:gd name="T34" fmla="*/ 67 w 76"/>
                  <a:gd name="T35" fmla="*/ 160 h 2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6"/>
                  <a:gd name="T55" fmla="*/ 0 h 204"/>
                  <a:gd name="T56" fmla="*/ 76 w 76"/>
                  <a:gd name="T57" fmla="*/ 204 h 2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6" h="204">
                    <a:moveTo>
                      <a:pt x="67" y="160"/>
                    </a:moveTo>
                    <a:lnTo>
                      <a:pt x="73" y="176"/>
                    </a:lnTo>
                    <a:lnTo>
                      <a:pt x="75" y="191"/>
                    </a:lnTo>
                    <a:lnTo>
                      <a:pt x="75" y="203"/>
                    </a:lnTo>
                    <a:lnTo>
                      <a:pt x="63" y="194"/>
                    </a:lnTo>
                    <a:lnTo>
                      <a:pt x="51" y="183"/>
                    </a:lnTo>
                    <a:lnTo>
                      <a:pt x="44" y="172"/>
                    </a:lnTo>
                    <a:lnTo>
                      <a:pt x="34" y="152"/>
                    </a:lnTo>
                    <a:lnTo>
                      <a:pt x="22" y="121"/>
                    </a:lnTo>
                    <a:lnTo>
                      <a:pt x="9" y="72"/>
                    </a:lnTo>
                    <a:lnTo>
                      <a:pt x="0" y="23"/>
                    </a:lnTo>
                    <a:lnTo>
                      <a:pt x="3" y="0"/>
                    </a:lnTo>
                    <a:lnTo>
                      <a:pt x="12" y="16"/>
                    </a:lnTo>
                    <a:lnTo>
                      <a:pt x="27" y="42"/>
                    </a:lnTo>
                    <a:lnTo>
                      <a:pt x="40" y="76"/>
                    </a:lnTo>
                    <a:lnTo>
                      <a:pt x="51" y="111"/>
                    </a:lnTo>
                    <a:lnTo>
                      <a:pt x="64" y="149"/>
                    </a:lnTo>
                    <a:lnTo>
                      <a:pt x="67" y="160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78" name="Group 22"/>
              <p:cNvGrpSpPr>
                <a:grpSpLocks/>
              </p:cNvGrpSpPr>
              <p:nvPr/>
            </p:nvGrpSpPr>
            <p:grpSpPr bwMode="auto">
              <a:xfrm>
                <a:off x="2268" y="3589"/>
                <a:ext cx="148" cy="191"/>
                <a:chOff x="2268" y="3589"/>
                <a:chExt cx="148" cy="191"/>
              </a:xfrm>
            </p:grpSpPr>
            <p:sp>
              <p:nvSpPr>
                <p:cNvPr id="19480" name="Freeform 23"/>
                <p:cNvSpPr>
                  <a:spLocks/>
                </p:cNvSpPr>
                <p:nvPr/>
              </p:nvSpPr>
              <p:spPr bwMode="auto">
                <a:xfrm>
                  <a:off x="2288" y="3589"/>
                  <a:ext cx="128" cy="170"/>
                </a:xfrm>
                <a:custGeom>
                  <a:avLst/>
                  <a:gdLst>
                    <a:gd name="T0" fmla="*/ 58 w 128"/>
                    <a:gd name="T1" fmla="*/ 1 h 170"/>
                    <a:gd name="T2" fmla="*/ 0 w 128"/>
                    <a:gd name="T3" fmla="*/ 16 h 170"/>
                    <a:gd name="T4" fmla="*/ 3 w 128"/>
                    <a:gd name="T5" fmla="*/ 39 h 170"/>
                    <a:gd name="T6" fmla="*/ 13 w 128"/>
                    <a:gd name="T7" fmla="*/ 73 h 170"/>
                    <a:gd name="T8" fmla="*/ 21 w 128"/>
                    <a:gd name="T9" fmla="*/ 107 h 170"/>
                    <a:gd name="T10" fmla="*/ 37 w 128"/>
                    <a:gd name="T11" fmla="*/ 140 h 170"/>
                    <a:gd name="T12" fmla="*/ 49 w 128"/>
                    <a:gd name="T13" fmla="*/ 160 h 170"/>
                    <a:gd name="T14" fmla="*/ 62 w 128"/>
                    <a:gd name="T15" fmla="*/ 168 h 170"/>
                    <a:gd name="T16" fmla="*/ 70 w 128"/>
                    <a:gd name="T17" fmla="*/ 169 h 170"/>
                    <a:gd name="T18" fmla="*/ 127 w 128"/>
                    <a:gd name="T19" fmla="*/ 158 h 170"/>
                    <a:gd name="T20" fmla="*/ 66 w 128"/>
                    <a:gd name="T21" fmla="*/ 0 h 170"/>
                    <a:gd name="T22" fmla="*/ 58 w 128"/>
                    <a:gd name="T23" fmla="*/ 1 h 17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8"/>
                    <a:gd name="T37" fmla="*/ 0 h 170"/>
                    <a:gd name="T38" fmla="*/ 128 w 128"/>
                    <a:gd name="T39" fmla="*/ 170 h 17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8" h="170">
                      <a:moveTo>
                        <a:pt x="58" y="1"/>
                      </a:moveTo>
                      <a:lnTo>
                        <a:pt x="0" y="16"/>
                      </a:lnTo>
                      <a:lnTo>
                        <a:pt x="3" y="39"/>
                      </a:lnTo>
                      <a:lnTo>
                        <a:pt x="13" y="73"/>
                      </a:lnTo>
                      <a:lnTo>
                        <a:pt x="21" y="107"/>
                      </a:lnTo>
                      <a:lnTo>
                        <a:pt x="37" y="140"/>
                      </a:lnTo>
                      <a:lnTo>
                        <a:pt x="49" y="160"/>
                      </a:lnTo>
                      <a:lnTo>
                        <a:pt x="62" y="168"/>
                      </a:lnTo>
                      <a:lnTo>
                        <a:pt x="70" y="169"/>
                      </a:lnTo>
                      <a:lnTo>
                        <a:pt x="127" y="158"/>
                      </a:lnTo>
                      <a:lnTo>
                        <a:pt x="66" y="0"/>
                      </a:lnTo>
                      <a:lnTo>
                        <a:pt x="58" y="1"/>
                      </a:lnTo>
                    </a:path>
                  </a:pathLst>
                </a:custGeom>
                <a:solidFill>
                  <a:srgbClr val="9FB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1" name="Freeform 24"/>
                <p:cNvSpPr>
                  <a:spLocks/>
                </p:cNvSpPr>
                <p:nvPr/>
              </p:nvSpPr>
              <p:spPr bwMode="auto">
                <a:xfrm>
                  <a:off x="2268" y="3594"/>
                  <a:ext cx="90" cy="186"/>
                </a:xfrm>
                <a:custGeom>
                  <a:avLst/>
                  <a:gdLst>
                    <a:gd name="T0" fmla="*/ 53 w 90"/>
                    <a:gd name="T1" fmla="*/ 176 h 186"/>
                    <a:gd name="T2" fmla="*/ 57 w 90"/>
                    <a:gd name="T3" fmla="*/ 181 h 186"/>
                    <a:gd name="T4" fmla="*/ 62 w 90"/>
                    <a:gd name="T5" fmla="*/ 183 h 186"/>
                    <a:gd name="T6" fmla="*/ 68 w 90"/>
                    <a:gd name="T7" fmla="*/ 185 h 186"/>
                    <a:gd name="T8" fmla="*/ 74 w 90"/>
                    <a:gd name="T9" fmla="*/ 185 h 186"/>
                    <a:gd name="T10" fmla="*/ 79 w 90"/>
                    <a:gd name="T11" fmla="*/ 183 h 186"/>
                    <a:gd name="T12" fmla="*/ 84 w 90"/>
                    <a:gd name="T13" fmla="*/ 180 h 186"/>
                    <a:gd name="T14" fmla="*/ 87 w 90"/>
                    <a:gd name="T15" fmla="*/ 174 h 186"/>
                    <a:gd name="T16" fmla="*/ 89 w 90"/>
                    <a:gd name="T17" fmla="*/ 168 h 186"/>
                    <a:gd name="T18" fmla="*/ 88 w 90"/>
                    <a:gd name="T19" fmla="*/ 162 h 186"/>
                    <a:gd name="T20" fmla="*/ 86 w 90"/>
                    <a:gd name="T21" fmla="*/ 158 h 186"/>
                    <a:gd name="T22" fmla="*/ 81 w 90"/>
                    <a:gd name="T23" fmla="*/ 151 h 186"/>
                    <a:gd name="T24" fmla="*/ 72 w 90"/>
                    <a:gd name="T25" fmla="*/ 141 h 186"/>
                    <a:gd name="T26" fmla="*/ 67 w 90"/>
                    <a:gd name="T27" fmla="*/ 133 h 186"/>
                    <a:gd name="T28" fmla="*/ 65 w 90"/>
                    <a:gd name="T29" fmla="*/ 127 h 186"/>
                    <a:gd name="T30" fmla="*/ 63 w 90"/>
                    <a:gd name="T31" fmla="*/ 121 h 186"/>
                    <a:gd name="T32" fmla="*/ 62 w 90"/>
                    <a:gd name="T33" fmla="*/ 114 h 186"/>
                    <a:gd name="T34" fmla="*/ 63 w 90"/>
                    <a:gd name="T35" fmla="*/ 105 h 186"/>
                    <a:gd name="T36" fmla="*/ 62 w 90"/>
                    <a:gd name="T37" fmla="*/ 98 h 186"/>
                    <a:gd name="T38" fmla="*/ 60 w 90"/>
                    <a:gd name="T39" fmla="*/ 86 h 186"/>
                    <a:gd name="T40" fmla="*/ 56 w 90"/>
                    <a:gd name="T41" fmla="*/ 77 h 186"/>
                    <a:gd name="T42" fmla="*/ 52 w 90"/>
                    <a:gd name="T43" fmla="*/ 71 h 186"/>
                    <a:gd name="T44" fmla="*/ 48 w 90"/>
                    <a:gd name="T45" fmla="*/ 66 h 186"/>
                    <a:gd name="T46" fmla="*/ 41 w 90"/>
                    <a:gd name="T47" fmla="*/ 58 h 186"/>
                    <a:gd name="T48" fmla="*/ 34 w 90"/>
                    <a:gd name="T49" fmla="*/ 44 h 186"/>
                    <a:gd name="T50" fmla="*/ 31 w 90"/>
                    <a:gd name="T51" fmla="*/ 34 h 186"/>
                    <a:gd name="T52" fmla="*/ 29 w 90"/>
                    <a:gd name="T53" fmla="*/ 25 h 186"/>
                    <a:gd name="T54" fmla="*/ 30 w 90"/>
                    <a:gd name="T55" fmla="*/ 20 h 186"/>
                    <a:gd name="T56" fmla="*/ 31 w 90"/>
                    <a:gd name="T57" fmla="*/ 15 h 186"/>
                    <a:gd name="T58" fmla="*/ 31 w 90"/>
                    <a:gd name="T59" fmla="*/ 11 h 186"/>
                    <a:gd name="T60" fmla="*/ 30 w 90"/>
                    <a:gd name="T61" fmla="*/ 6 h 186"/>
                    <a:gd name="T62" fmla="*/ 26 w 90"/>
                    <a:gd name="T63" fmla="*/ 3 h 186"/>
                    <a:gd name="T64" fmla="*/ 22 w 90"/>
                    <a:gd name="T65" fmla="*/ 1 h 186"/>
                    <a:gd name="T66" fmla="*/ 17 w 90"/>
                    <a:gd name="T67" fmla="*/ 0 h 186"/>
                    <a:gd name="T68" fmla="*/ 11 w 90"/>
                    <a:gd name="T69" fmla="*/ 1 h 186"/>
                    <a:gd name="T70" fmla="*/ 6 w 90"/>
                    <a:gd name="T71" fmla="*/ 4 h 186"/>
                    <a:gd name="T72" fmla="*/ 3 w 90"/>
                    <a:gd name="T73" fmla="*/ 8 h 186"/>
                    <a:gd name="T74" fmla="*/ 0 w 90"/>
                    <a:gd name="T75" fmla="*/ 14 h 186"/>
                    <a:gd name="T76" fmla="*/ 0 w 90"/>
                    <a:gd name="T77" fmla="*/ 21 h 186"/>
                    <a:gd name="T78" fmla="*/ 2 w 90"/>
                    <a:gd name="T79" fmla="*/ 29 h 186"/>
                    <a:gd name="T80" fmla="*/ 6 w 90"/>
                    <a:gd name="T81" fmla="*/ 36 h 186"/>
                    <a:gd name="T82" fmla="*/ 11 w 90"/>
                    <a:gd name="T83" fmla="*/ 41 h 186"/>
                    <a:gd name="T84" fmla="*/ 18 w 90"/>
                    <a:gd name="T85" fmla="*/ 50 h 186"/>
                    <a:gd name="T86" fmla="*/ 24 w 90"/>
                    <a:gd name="T87" fmla="*/ 62 h 186"/>
                    <a:gd name="T88" fmla="*/ 25 w 90"/>
                    <a:gd name="T89" fmla="*/ 70 h 186"/>
                    <a:gd name="T90" fmla="*/ 25 w 90"/>
                    <a:gd name="T91" fmla="*/ 77 h 186"/>
                    <a:gd name="T92" fmla="*/ 23 w 90"/>
                    <a:gd name="T93" fmla="*/ 86 h 186"/>
                    <a:gd name="T94" fmla="*/ 21 w 90"/>
                    <a:gd name="T95" fmla="*/ 94 h 186"/>
                    <a:gd name="T96" fmla="*/ 20 w 90"/>
                    <a:gd name="T97" fmla="*/ 103 h 186"/>
                    <a:gd name="T98" fmla="*/ 23 w 90"/>
                    <a:gd name="T99" fmla="*/ 110 h 186"/>
                    <a:gd name="T100" fmla="*/ 28 w 90"/>
                    <a:gd name="T101" fmla="*/ 115 h 186"/>
                    <a:gd name="T102" fmla="*/ 36 w 90"/>
                    <a:gd name="T103" fmla="*/ 122 h 186"/>
                    <a:gd name="T104" fmla="*/ 41 w 90"/>
                    <a:gd name="T105" fmla="*/ 127 h 186"/>
                    <a:gd name="T106" fmla="*/ 45 w 90"/>
                    <a:gd name="T107" fmla="*/ 132 h 186"/>
                    <a:gd name="T108" fmla="*/ 49 w 90"/>
                    <a:gd name="T109" fmla="*/ 139 h 186"/>
                    <a:gd name="T110" fmla="*/ 50 w 90"/>
                    <a:gd name="T111" fmla="*/ 144 h 186"/>
                    <a:gd name="T112" fmla="*/ 52 w 90"/>
                    <a:gd name="T113" fmla="*/ 151 h 186"/>
                    <a:gd name="T114" fmla="*/ 52 w 90"/>
                    <a:gd name="T115" fmla="*/ 160 h 186"/>
                    <a:gd name="T116" fmla="*/ 51 w 90"/>
                    <a:gd name="T117" fmla="*/ 169 h 186"/>
                    <a:gd name="T118" fmla="*/ 53 w 90"/>
                    <a:gd name="T119" fmla="*/ 176 h 18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90"/>
                    <a:gd name="T181" fmla="*/ 0 h 186"/>
                    <a:gd name="T182" fmla="*/ 90 w 90"/>
                    <a:gd name="T183" fmla="*/ 186 h 18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90" h="186">
                      <a:moveTo>
                        <a:pt x="53" y="176"/>
                      </a:moveTo>
                      <a:lnTo>
                        <a:pt x="57" y="181"/>
                      </a:lnTo>
                      <a:lnTo>
                        <a:pt x="62" y="183"/>
                      </a:lnTo>
                      <a:lnTo>
                        <a:pt x="68" y="185"/>
                      </a:lnTo>
                      <a:lnTo>
                        <a:pt x="74" y="185"/>
                      </a:lnTo>
                      <a:lnTo>
                        <a:pt x="79" y="183"/>
                      </a:lnTo>
                      <a:lnTo>
                        <a:pt x="84" y="180"/>
                      </a:lnTo>
                      <a:lnTo>
                        <a:pt x="87" y="174"/>
                      </a:lnTo>
                      <a:lnTo>
                        <a:pt x="89" y="168"/>
                      </a:lnTo>
                      <a:lnTo>
                        <a:pt x="88" y="162"/>
                      </a:lnTo>
                      <a:lnTo>
                        <a:pt x="86" y="158"/>
                      </a:lnTo>
                      <a:lnTo>
                        <a:pt x="81" y="151"/>
                      </a:lnTo>
                      <a:lnTo>
                        <a:pt x="72" y="141"/>
                      </a:lnTo>
                      <a:lnTo>
                        <a:pt x="67" y="133"/>
                      </a:lnTo>
                      <a:lnTo>
                        <a:pt x="65" y="127"/>
                      </a:lnTo>
                      <a:lnTo>
                        <a:pt x="63" y="121"/>
                      </a:lnTo>
                      <a:lnTo>
                        <a:pt x="62" y="114"/>
                      </a:lnTo>
                      <a:lnTo>
                        <a:pt x="63" y="105"/>
                      </a:lnTo>
                      <a:lnTo>
                        <a:pt x="62" y="98"/>
                      </a:lnTo>
                      <a:lnTo>
                        <a:pt x="60" y="86"/>
                      </a:lnTo>
                      <a:lnTo>
                        <a:pt x="56" y="77"/>
                      </a:lnTo>
                      <a:lnTo>
                        <a:pt x="52" y="71"/>
                      </a:lnTo>
                      <a:lnTo>
                        <a:pt x="48" y="66"/>
                      </a:lnTo>
                      <a:lnTo>
                        <a:pt x="41" y="58"/>
                      </a:lnTo>
                      <a:lnTo>
                        <a:pt x="34" y="44"/>
                      </a:lnTo>
                      <a:lnTo>
                        <a:pt x="31" y="34"/>
                      </a:lnTo>
                      <a:lnTo>
                        <a:pt x="29" y="25"/>
                      </a:lnTo>
                      <a:lnTo>
                        <a:pt x="30" y="20"/>
                      </a:lnTo>
                      <a:lnTo>
                        <a:pt x="31" y="15"/>
                      </a:lnTo>
                      <a:lnTo>
                        <a:pt x="31" y="11"/>
                      </a:lnTo>
                      <a:lnTo>
                        <a:pt x="30" y="6"/>
                      </a:lnTo>
                      <a:lnTo>
                        <a:pt x="26" y="3"/>
                      </a:lnTo>
                      <a:lnTo>
                        <a:pt x="22" y="1"/>
                      </a:lnTo>
                      <a:lnTo>
                        <a:pt x="17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3" y="8"/>
                      </a:lnTo>
                      <a:lnTo>
                        <a:pt x="0" y="14"/>
                      </a:lnTo>
                      <a:lnTo>
                        <a:pt x="0" y="21"/>
                      </a:lnTo>
                      <a:lnTo>
                        <a:pt x="2" y="29"/>
                      </a:lnTo>
                      <a:lnTo>
                        <a:pt x="6" y="36"/>
                      </a:lnTo>
                      <a:lnTo>
                        <a:pt x="11" y="41"/>
                      </a:lnTo>
                      <a:lnTo>
                        <a:pt x="18" y="50"/>
                      </a:lnTo>
                      <a:lnTo>
                        <a:pt x="24" y="62"/>
                      </a:lnTo>
                      <a:lnTo>
                        <a:pt x="25" y="70"/>
                      </a:lnTo>
                      <a:lnTo>
                        <a:pt x="25" y="77"/>
                      </a:lnTo>
                      <a:lnTo>
                        <a:pt x="23" y="86"/>
                      </a:lnTo>
                      <a:lnTo>
                        <a:pt x="21" y="94"/>
                      </a:lnTo>
                      <a:lnTo>
                        <a:pt x="20" y="103"/>
                      </a:lnTo>
                      <a:lnTo>
                        <a:pt x="23" y="110"/>
                      </a:lnTo>
                      <a:lnTo>
                        <a:pt x="28" y="115"/>
                      </a:lnTo>
                      <a:lnTo>
                        <a:pt x="36" y="122"/>
                      </a:lnTo>
                      <a:lnTo>
                        <a:pt x="41" y="127"/>
                      </a:lnTo>
                      <a:lnTo>
                        <a:pt x="45" y="132"/>
                      </a:lnTo>
                      <a:lnTo>
                        <a:pt x="49" y="139"/>
                      </a:lnTo>
                      <a:lnTo>
                        <a:pt x="50" y="144"/>
                      </a:lnTo>
                      <a:lnTo>
                        <a:pt x="52" y="151"/>
                      </a:lnTo>
                      <a:lnTo>
                        <a:pt x="52" y="160"/>
                      </a:lnTo>
                      <a:lnTo>
                        <a:pt x="51" y="169"/>
                      </a:lnTo>
                      <a:lnTo>
                        <a:pt x="53" y="176"/>
                      </a:lnTo>
                    </a:path>
                  </a:pathLst>
                </a:custGeom>
                <a:solidFill>
                  <a:srgbClr val="9FB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2" name="Freeform 25"/>
                <p:cNvSpPr>
                  <a:spLocks/>
                </p:cNvSpPr>
                <p:nvPr/>
              </p:nvSpPr>
              <p:spPr bwMode="auto">
                <a:xfrm>
                  <a:off x="2283" y="3608"/>
                  <a:ext cx="62" cy="161"/>
                </a:xfrm>
                <a:custGeom>
                  <a:avLst/>
                  <a:gdLst>
                    <a:gd name="T0" fmla="*/ 2 w 62"/>
                    <a:gd name="T1" fmla="*/ 0 h 161"/>
                    <a:gd name="T2" fmla="*/ 0 w 62"/>
                    <a:gd name="T3" fmla="*/ 7 h 161"/>
                    <a:gd name="T4" fmla="*/ 0 w 62"/>
                    <a:gd name="T5" fmla="*/ 14 h 161"/>
                    <a:gd name="T6" fmla="*/ 2 w 62"/>
                    <a:gd name="T7" fmla="*/ 20 h 161"/>
                    <a:gd name="T8" fmla="*/ 7 w 62"/>
                    <a:gd name="T9" fmla="*/ 25 h 161"/>
                    <a:gd name="T10" fmla="*/ 11 w 62"/>
                    <a:gd name="T11" fmla="*/ 29 h 161"/>
                    <a:gd name="T12" fmla="*/ 13 w 62"/>
                    <a:gd name="T13" fmla="*/ 34 h 161"/>
                    <a:gd name="T14" fmla="*/ 14 w 62"/>
                    <a:gd name="T15" fmla="*/ 36 h 161"/>
                    <a:gd name="T16" fmla="*/ 11 w 62"/>
                    <a:gd name="T17" fmla="*/ 40 h 161"/>
                    <a:gd name="T18" fmla="*/ 17 w 62"/>
                    <a:gd name="T19" fmla="*/ 43 h 161"/>
                    <a:gd name="T20" fmla="*/ 19 w 62"/>
                    <a:gd name="T21" fmla="*/ 48 h 161"/>
                    <a:gd name="T22" fmla="*/ 20 w 62"/>
                    <a:gd name="T23" fmla="*/ 53 h 161"/>
                    <a:gd name="T24" fmla="*/ 19 w 62"/>
                    <a:gd name="T25" fmla="*/ 59 h 161"/>
                    <a:gd name="T26" fmla="*/ 16 w 62"/>
                    <a:gd name="T27" fmla="*/ 65 h 161"/>
                    <a:gd name="T28" fmla="*/ 13 w 62"/>
                    <a:gd name="T29" fmla="*/ 72 h 161"/>
                    <a:gd name="T30" fmla="*/ 12 w 62"/>
                    <a:gd name="T31" fmla="*/ 77 h 161"/>
                    <a:gd name="T32" fmla="*/ 12 w 62"/>
                    <a:gd name="T33" fmla="*/ 82 h 161"/>
                    <a:gd name="T34" fmla="*/ 13 w 62"/>
                    <a:gd name="T35" fmla="*/ 85 h 161"/>
                    <a:gd name="T36" fmla="*/ 21 w 62"/>
                    <a:gd name="T37" fmla="*/ 88 h 161"/>
                    <a:gd name="T38" fmla="*/ 28 w 62"/>
                    <a:gd name="T39" fmla="*/ 86 h 161"/>
                    <a:gd name="T40" fmla="*/ 33 w 62"/>
                    <a:gd name="T41" fmla="*/ 82 h 161"/>
                    <a:gd name="T42" fmla="*/ 34 w 62"/>
                    <a:gd name="T43" fmla="*/ 77 h 161"/>
                    <a:gd name="T44" fmla="*/ 32 w 62"/>
                    <a:gd name="T45" fmla="*/ 73 h 161"/>
                    <a:gd name="T46" fmla="*/ 28 w 62"/>
                    <a:gd name="T47" fmla="*/ 72 h 161"/>
                    <a:gd name="T48" fmla="*/ 25 w 62"/>
                    <a:gd name="T49" fmla="*/ 74 h 161"/>
                    <a:gd name="T50" fmla="*/ 24 w 62"/>
                    <a:gd name="T51" fmla="*/ 76 h 161"/>
                    <a:gd name="T52" fmla="*/ 25 w 62"/>
                    <a:gd name="T53" fmla="*/ 81 h 161"/>
                    <a:gd name="T54" fmla="*/ 28 w 62"/>
                    <a:gd name="T55" fmla="*/ 89 h 161"/>
                    <a:gd name="T56" fmla="*/ 34 w 62"/>
                    <a:gd name="T57" fmla="*/ 97 h 161"/>
                    <a:gd name="T58" fmla="*/ 39 w 62"/>
                    <a:gd name="T59" fmla="*/ 104 h 161"/>
                    <a:gd name="T60" fmla="*/ 43 w 62"/>
                    <a:gd name="T61" fmla="*/ 113 h 161"/>
                    <a:gd name="T62" fmla="*/ 48 w 62"/>
                    <a:gd name="T63" fmla="*/ 121 h 161"/>
                    <a:gd name="T64" fmla="*/ 48 w 62"/>
                    <a:gd name="T65" fmla="*/ 127 h 161"/>
                    <a:gd name="T66" fmla="*/ 47 w 62"/>
                    <a:gd name="T67" fmla="*/ 131 h 161"/>
                    <a:gd name="T68" fmla="*/ 53 w 62"/>
                    <a:gd name="T69" fmla="*/ 132 h 161"/>
                    <a:gd name="T70" fmla="*/ 57 w 62"/>
                    <a:gd name="T71" fmla="*/ 139 h 161"/>
                    <a:gd name="T72" fmla="*/ 59 w 62"/>
                    <a:gd name="T73" fmla="*/ 145 h 161"/>
                    <a:gd name="T74" fmla="*/ 61 w 62"/>
                    <a:gd name="T75" fmla="*/ 150 h 161"/>
                    <a:gd name="T76" fmla="*/ 61 w 62"/>
                    <a:gd name="T77" fmla="*/ 154 h 161"/>
                    <a:gd name="T78" fmla="*/ 58 w 62"/>
                    <a:gd name="T79" fmla="*/ 159 h 161"/>
                    <a:gd name="T80" fmla="*/ 57 w 62"/>
                    <a:gd name="T81" fmla="*/ 160 h 161"/>
                    <a:gd name="T82" fmla="*/ 52 w 62"/>
                    <a:gd name="T83" fmla="*/ 160 h 161"/>
                    <a:gd name="T84" fmla="*/ 49 w 62"/>
                    <a:gd name="T85" fmla="*/ 156 h 161"/>
                    <a:gd name="T86" fmla="*/ 50 w 62"/>
                    <a:gd name="T87" fmla="*/ 153 h 161"/>
                    <a:gd name="T88" fmla="*/ 53 w 62"/>
                    <a:gd name="T89" fmla="*/ 151 h 161"/>
                    <a:gd name="T90" fmla="*/ 55 w 62"/>
                    <a:gd name="T91" fmla="*/ 150 h 161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62"/>
                    <a:gd name="T139" fmla="*/ 0 h 161"/>
                    <a:gd name="T140" fmla="*/ 62 w 62"/>
                    <a:gd name="T141" fmla="*/ 161 h 161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62" h="161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7" y="25"/>
                      </a:lnTo>
                      <a:lnTo>
                        <a:pt x="11" y="29"/>
                      </a:lnTo>
                      <a:lnTo>
                        <a:pt x="13" y="34"/>
                      </a:lnTo>
                      <a:lnTo>
                        <a:pt x="14" y="36"/>
                      </a:lnTo>
                      <a:lnTo>
                        <a:pt x="11" y="40"/>
                      </a:lnTo>
                      <a:lnTo>
                        <a:pt x="17" y="43"/>
                      </a:lnTo>
                      <a:lnTo>
                        <a:pt x="19" y="48"/>
                      </a:lnTo>
                      <a:lnTo>
                        <a:pt x="20" y="53"/>
                      </a:lnTo>
                      <a:lnTo>
                        <a:pt x="19" y="59"/>
                      </a:lnTo>
                      <a:lnTo>
                        <a:pt x="16" y="65"/>
                      </a:lnTo>
                      <a:lnTo>
                        <a:pt x="13" y="72"/>
                      </a:lnTo>
                      <a:lnTo>
                        <a:pt x="12" y="77"/>
                      </a:lnTo>
                      <a:lnTo>
                        <a:pt x="12" y="82"/>
                      </a:lnTo>
                      <a:lnTo>
                        <a:pt x="13" y="85"/>
                      </a:lnTo>
                      <a:lnTo>
                        <a:pt x="21" y="88"/>
                      </a:lnTo>
                      <a:lnTo>
                        <a:pt x="28" y="86"/>
                      </a:lnTo>
                      <a:lnTo>
                        <a:pt x="33" y="82"/>
                      </a:lnTo>
                      <a:lnTo>
                        <a:pt x="34" y="77"/>
                      </a:lnTo>
                      <a:lnTo>
                        <a:pt x="32" y="73"/>
                      </a:lnTo>
                      <a:lnTo>
                        <a:pt x="28" y="72"/>
                      </a:lnTo>
                      <a:lnTo>
                        <a:pt x="25" y="74"/>
                      </a:lnTo>
                      <a:lnTo>
                        <a:pt x="24" y="76"/>
                      </a:lnTo>
                      <a:lnTo>
                        <a:pt x="25" y="81"/>
                      </a:lnTo>
                      <a:lnTo>
                        <a:pt x="28" y="89"/>
                      </a:lnTo>
                      <a:lnTo>
                        <a:pt x="34" y="97"/>
                      </a:lnTo>
                      <a:lnTo>
                        <a:pt x="39" y="104"/>
                      </a:lnTo>
                      <a:lnTo>
                        <a:pt x="43" y="113"/>
                      </a:lnTo>
                      <a:lnTo>
                        <a:pt x="48" y="121"/>
                      </a:lnTo>
                      <a:lnTo>
                        <a:pt x="48" y="127"/>
                      </a:lnTo>
                      <a:lnTo>
                        <a:pt x="47" y="131"/>
                      </a:lnTo>
                      <a:lnTo>
                        <a:pt x="53" y="132"/>
                      </a:lnTo>
                      <a:lnTo>
                        <a:pt x="57" y="139"/>
                      </a:lnTo>
                      <a:lnTo>
                        <a:pt x="59" y="145"/>
                      </a:lnTo>
                      <a:lnTo>
                        <a:pt x="61" y="150"/>
                      </a:lnTo>
                      <a:lnTo>
                        <a:pt x="61" y="154"/>
                      </a:lnTo>
                      <a:lnTo>
                        <a:pt x="58" y="159"/>
                      </a:lnTo>
                      <a:lnTo>
                        <a:pt x="57" y="160"/>
                      </a:lnTo>
                      <a:lnTo>
                        <a:pt x="52" y="160"/>
                      </a:lnTo>
                      <a:lnTo>
                        <a:pt x="49" y="156"/>
                      </a:lnTo>
                      <a:lnTo>
                        <a:pt x="50" y="153"/>
                      </a:lnTo>
                      <a:lnTo>
                        <a:pt x="53" y="151"/>
                      </a:lnTo>
                      <a:lnTo>
                        <a:pt x="55" y="15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79" name="Freeform 26"/>
              <p:cNvSpPr>
                <a:spLocks/>
              </p:cNvSpPr>
              <p:nvPr/>
            </p:nvSpPr>
            <p:spPr bwMode="auto">
              <a:xfrm>
                <a:off x="2342" y="3476"/>
                <a:ext cx="435" cy="313"/>
              </a:xfrm>
              <a:custGeom>
                <a:avLst/>
                <a:gdLst>
                  <a:gd name="T0" fmla="*/ 0 w 435"/>
                  <a:gd name="T1" fmla="*/ 109 h 313"/>
                  <a:gd name="T2" fmla="*/ 16 w 435"/>
                  <a:gd name="T3" fmla="*/ 135 h 313"/>
                  <a:gd name="T4" fmla="*/ 28 w 435"/>
                  <a:gd name="T5" fmla="*/ 158 h 313"/>
                  <a:gd name="T6" fmla="*/ 38 w 435"/>
                  <a:gd name="T7" fmla="*/ 184 h 313"/>
                  <a:gd name="T8" fmla="*/ 50 w 435"/>
                  <a:gd name="T9" fmla="*/ 221 h 313"/>
                  <a:gd name="T10" fmla="*/ 60 w 435"/>
                  <a:gd name="T11" fmla="*/ 251 h 313"/>
                  <a:gd name="T12" fmla="*/ 69 w 435"/>
                  <a:gd name="T13" fmla="*/ 276 h 313"/>
                  <a:gd name="T14" fmla="*/ 72 w 435"/>
                  <a:gd name="T15" fmla="*/ 293 h 313"/>
                  <a:gd name="T16" fmla="*/ 74 w 435"/>
                  <a:gd name="T17" fmla="*/ 304 h 313"/>
                  <a:gd name="T18" fmla="*/ 74 w 435"/>
                  <a:gd name="T19" fmla="*/ 312 h 313"/>
                  <a:gd name="T20" fmla="*/ 434 w 435"/>
                  <a:gd name="T21" fmla="*/ 263 h 313"/>
                  <a:gd name="T22" fmla="*/ 434 w 435"/>
                  <a:gd name="T23" fmla="*/ 0 h 313"/>
                  <a:gd name="T24" fmla="*/ 0 w 435"/>
                  <a:gd name="T25" fmla="*/ 109 h 3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5"/>
                  <a:gd name="T40" fmla="*/ 0 h 313"/>
                  <a:gd name="T41" fmla="*/ 435 w 435"/>
                  <a:gd name="T42" fmla="*/ 313 h 3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5" h="313">
                    <a:moveTo>
                      <a:pt x="0" y="109"/>
                    </a:moveTo>
                    <a:lnTo>
                      <a:pt x="16" y="135"/>
                    </a:lnTo>
                    <a:lnTo>
                      <a:pt x="28" y="158"/>
                    </a:lnTo>
                    <a:lnTo>
                      <a:pt x="38" y="184"/>
                    </a:lnTo>
                    <a:lnTo>
                      <a:pt x="50" y="221"/>
                    </a:lnTo>
                    <a:lnTo>
                      <a:pt x="60" y="251"/>
                    </a:lnTo>
                    <a:lnTo>
                      <a:pt x="69" y="276"/>
                    </a:lnTo>
                    <a:lnTo>
                      <a:pt x="72" y="293"/>
                    </a:lnTo>
                    <a:lnTo>
                      <a:pt x="74" y="304"/>
                    </a:lnTo>
                    <a:lnTo>
                      <a:pt x="74" y="312"/>
                    </a:lnTo>
                    <a:lnTo>
                      <a:pt x="434" y="263"/>
                    </a:lnTo>
                    <a:lnTo>
                      <a:pt x="434" y="0"/>
                    </a:lnTo>
                    <a:lnTo>
                      <a:pt x="0" y="109"/>
                    </a:lnTo>
                  </a:path>
                </a:pathLst>
              </a:custGeom>
              <a:solidFill>
                <a:srgbClr val="001F9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9" name="Freeform 27"/>
            <p:cNvSpPr>
              <a:spLocks/>
            </p:cNvSpPr>
            <p:nvPr/>
          </p:nvSpPr>
          <p:spPr bwMode="auto">
            <a:xfrm>
              <a:off x="1872" y="3767"/>
              <a:ext cx="52" cy="59"/>
            </a:xfrm>
            <a:custGeom>
              <a:avLst/>
              <a:gdLst>
                <a:gd name="T0" fmla="*/ 25 w 52"/>
                <a:gd name="T1" fmla="*/ 2 h 59"/>
                <a:gd name="T2" fmla="*/ 16 w 52"/>
                <a:gd name="T3" fmla="*/ 8 h 59"/>
                <a:gd name="T4" fmla="*/ 10 w 52"/>
                <a:gd name="T5" fmla="*/ 14 h 59"/>
                <a:gd name="T6" fmla="*/ 6 w 52"/>
                <a:gd name="T7" fmla="*/ 20 h 59"/>
                <a:gd name="T8" fmla="*/ 2 w 52"/>
                <a:gd name="T9" fmla="*/ 28 h 59"/>
                <a:gd name="T10" fmla="*/ 0 w 52"/>
                <a:gd name="T11" fmla="*/ 34 h 59"/>
                <a:gd name="T12" fmla="*/ 1 w 52"/>
                <a:gd name="T13" fmla="*/ 42 h 59"/>
                <a:gd name="T14" fmla="*/ 3 w 52"/>
                <a:gd name="T15" fmla="*/ 49 h 59"/>
                <a:gd name="T16" fmla="*/ 6 w 52"/>
                <a:gd name="T17" fmla="*/ 53 h 59"/>
                <a:gd name="T18" fmla="*/ 12 w 52"/>
                <a:gd name="T19" fmla="*/ 56 h 59"/>
                <a:gd name="T20" fmla="*/ 19 w 52"/>
                <a:gd name="T21" fmla="*/ 58 h 59"/>
                <a:gd name="T22" fmla="*/ 26 w 52"/>
                <a:gd name="T23" fmla="*/ 58 h 59"/>
                <a:gd name="T24" fmla="*/ 33 w 52"/>
                <a:gd name="T25" fmla="*/ 56 h 59"/>
                <a:gd name="T26" fmla="*/ 41 w 52"/>
                <a:gd name="T27" fmla="*/ 49 h 59"/>
                <a:gd name="T28" fmla="*/ 48 w 52"/>
                <a:gd name="T29" fmla="*/ 33 h 59"/>
                <a:gd name="T30" fmla="*/ 51 w 52"/>
                <a:gd name="T31" fmla="*/ 21 h 59"/>
                <a:gd name="T32" fmla="*/ 51 w 52"/>
                <a:gd name="T33" fmla="*/ 13 h 59"/>
                <a:gd name="T34" fmla="*/ 49 w 52"/>
                <a:gd name="T35" fmla="*/ 7 h 59"/>
                <a:gd name="T36" fmla="*/ 44 w 52"/>
                <a:gd name="T37" fmla="*/ 1 h 59"/>
                <a:gd name="T38" fmla="*/ 35 w 52"/>
                <a:gd name="T39" fmla="*/ 0 h 59"/>
                <a:gd name="T40" fmla="*/ 25 w 52"/>
                <a:gd name="T41" fmla="*/ 2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59"/>
                <a:gd name="T65" fmla="*/ 52 w 52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59">
                  <a:moveTo>
                    <a:pt x="25" y="2"/>
                  </a:moveTo>
                  <a:lnTo>
                    <a:pt x="16" y="8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9"/>
                  </a:lnTo>
                  <a:lnTo>
                    <a:pt x="6" y="53"/>
                  </a:lnTo>
                  <a:lnTo>
                    <a:pt x="12" y="56"/>
                  </a:lnTo>
                  <a:lnTo>
                    <a:pt x="19" y="58"/>
                  </a:lnTo>
                  <a:lnTo>
                    <a:pt x="26" y="58"/>
                  </a:lnTo>
                  <a:lnTo>
                    <a:pt x="33" y="56"/>
                  </a:lnTo>
                  <a:lnTo>
                    <a:pt x="41" y="49"/>
                  </a:lnTo>
                  <a:lnTo>
                    <a:pt x="48" y="33"/>
                  </a:lnTo>
                  <a:lnTo>
                    <a:pt x="51" y="21"/>
                  </a:lnTo>
                  <a:lnTo>
                    <a:pt x="51" y="13"/>
                  </a:lnTo>
                  <a:lnTo>
                    <a:pt x="49" y="7"/>
                  </a:lnTo>
                  <a:lnTo>
                    <a:pt x="44" y="1"/>
                  </a:lnTo>
                  <a:lnTo>
                    <a:pt x="35" y="0"/>
                  </a:lnTo>
                  <a:lnTo>
                    <a:pt x="25" y="2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Freeform 28"/>
            <p:cNvSpPr>
              <a:spLocks/>
            </p:cNvSpPr>
            <p:nvPr/>
          </p:nvSpPr>
          <p:spPr bwMode="auto">
            <a:xfrm>
              <a:off x="1888" y="3758"/>
              <a:ext cx="32" cy="46"/>
            </a:xfrm>
            <a:custGeom>
              <a:avLst/>
              <a:gdLst>
                <a:gd name="T0" fmla="*/ 11 w 32"/>
                <a:gd name="T1" fmla="*/ 5 h 46"/>
                <a:gd name="T2" fmla="*/ 16 w 32"/>
                <a:gd name="T3" fmla="*/ 2 h 46"/>
                <a:gd name="T4" fmla="*/ 22 w 32"/>
                <a:gd name="T5" fmla="*/ 0 h 46"/>
                <a:gd name="T6" fmla="*/ 27 w 32"/>
                <a:gd name="T7" fmla="*/ 2 h 46"/>
                <a:gd name="T8" fmla="*/ 30 w 32"/>
                <a:gd name="T9" fmla="*/ 5 h 46"/>
                <a:gd name="T10" fmla="*/ 31 w 32"/>
                <a:gd name="T11" fmla="*/ 13 h 46"/>
                <a:gd name="T12" fmla="*/ 31 w 32"/>
                <a:gd name="T13" fmla="*/ 22 h 46"/>
                <a:gd name="T14" fmla="*/ 29 w 32"/>
                <a:gd name="T15" fmla="*/ 31 h 46"/>
                <a:gd name="T16" fmla="*/ 24 w 32"/>
                <a:gd name="T17" fmla="*/ 38 h 46"/>
                <a:gd name="T18" fmla="*/ 20 w 32"/>
                <a:gd name="T19" fmla="*/ 42 h 46"/>
                <a:gd name="T20" fmla="*/ 16 w 32"/>
                <a:gd name="T21" fmla="*/ 44 h 46"/>
                <a:gd name="T22" fmla="*/ 11 w 32"/>
                <a:gd name="T23" fmla="*/ 45 h 46"/>
                <a:gd name="T24" fmla="*/ 7 w 32"/>
                <a:gd name="T25" fmla="*/ 43 h 46"/>
                <a:gd name="T26" fmla="*/ 4 w 32"/>
                <a:gd name="T27" fmla="*/ 41 h 46"/>
                <a:gd name="T28" fmla="*/ 2 w 32"/>
                <a:gd name="T29" fmla="*/ 37 h 46"/>
                <a:gd name="T30" fmla="*/ 1 w 32"/>
                <a:gd name="T31" fmla="*/ 34 h 46"/>
                <a:gd name="T32" fmla="*/ 0 w 32"/>
                <a:gd name="T33" fmla="*/ 27 h 46"/>
                <a:gd name="T34" fmla="*/ 1 w 32"/>
                <a:gd name="T35" fmla="*/ 21 h 46"/>
                <a:gd name="T36" fmla="*/ 5 w 32"/>
                <a:gd name="T37" fmla="*/ 13 h 46"/>
                <a:gd name="T38" fmla="*/ 11 w 32"/>
                <a:gd name="T39" fmla="*/ 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46"/>
                <a:gd name="T62" fmla="*/ 32 w 32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46">
                  <a:moveTo>
                    <a:pt x="11" y="5"/>
                  </a:moveTo>
                  <a:lnTo>
                    <a:pt x="16" y="2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5"/>
                  </a:lnTo>
                  <a:lnTo>
                    <a:pt x="31" y="13"/>
                  </a:lnTo>
                  <a:lnTo>
                    <a:pt x="31" y="22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20" y="42"/>
                  </a:lnTo>
                  <a:lnTo>
                    <a:pt x="16" y="44"/>
                  </a:lnTo>
                  <a:lnTo>
                    <a:pt x="11" y="45"/>
                  </a:lnTo>
                  <a:lnTo>
                    <a:pt x="7" y="43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5" y="13"/>
                  </a:lnTo>
                  <a:lnTo>
                    <a:pt x="11" y="5"/>
                  </a:lnTo>
                </a:path>
              </a:pathLst>
            </a:custGeom>
            <a:solidFill>
              <a:srgbClr val="FF7F9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29"/>
            <p:cNvSpPr>
              <a:spLocks/>
            </p:cNvSpPr>
            <p:nvPr/>
          </p:nvSpPr>
          <p:spPr bwMode="auto">
            <a:xfrm>
              <a:off x="1910" y="3775"/>
              <a:ext cx="53" cy="74"/>
            </a:xfrm>
            <a:custGeom>
              <a:avLst/>
              <a:gdLst>
                <a:gd name="T0" fmla="*/ 20 w 53"/>
                <a:gd name="T1" fmla="*/ 4 h 74"/>
                <a:gd name="T2" fmla="*/ 13 w 53"/>
                <a:gd name="T3" fmla="*/ 9 h 74"/>
                <a:gd name="T4" fmla="*/ 6 w 53"/>
                <a:gd name="T5" fmla="*/ 21 h 74"/>
                <a:gd name="T6" fmla="*/ 2 w 53"/>
                <a:gd name="T7" fmla="*/ 34 h 74"/>
                <a:gd name="T8" fmla="*/ 0 w 53"/>
                <a:gd name="T9" fmla="*/ 48 h 74"/>
                <a:gd name="T10" fmla="*/ 2 w 53"/>
                <a:gd name="T11" fmla="*/ 54 h 74"/>
                <a:gd name="T12" fmla="*/ 3 w 53"/>
                <a:gd name="T13" fmla="*/ 60 h 74"/>
                <a:gd name="T14" fmla="*/ 5 w 53"/>
                <a:gd name="T15" fmla="*/ 66 h 74"/>
                <a:gd name="T16" fmla="*/ 8 w 53"/>
                <a:gd name="T17" fmla="*/ 69 h 74"/>
                <a:gd name="T18" fmla="*/ 14 w 53"/>
                <a:gd name="T19" fmla="*/ 72 h 74"/>
                <a:gd name="T20" fmla="*/ 24 w 53"/>
                <a:gd name="T21" fmla="*/ 73 h 74"/>
                <a:gd name="T22" fmla="*/ 30 w 53"/>
                <a:gd name="T23" fmla="*/ 73 h 74"/>
                <a:gd name="T24" fmla="*/ 37 w 53"/>
                <a:gd name="T25" fmla="*/ 72 h 74"/>
                <a:gd name="T26" fmla="*/ 40 w 53"/>
                <a:gd name="T27" fmla="*/ 66 h 74"/>
                <a:gd name="T28" fmla="*/ 45 w 53"/>
                <a:gd name="T29" fmla="*/ 57 h 74"/>
                <a:gd name="T30" fmla="*/ 51 w 53"/>
                <a:gd name="T31" fmla="*/ 42 h 74"/>
                <a:gd name="T32" fmla="*/ 52 w 53"/>
                <a:gd name="T33" fmla="*/ 26 h 74"/>
                <a:gd name="T34" fmla="*/ 50 w 53"/>
                <a:gd name="T35" fmla="*/ 15 h 74"/>
                <a:gd name="T36" fmla="*/ 46 w 53"/>
                <a:gd name="T37" fmla="*/ 7 h 74"/>
                <a:gd name="T38" fmla="*/ 38 w 53"/>
                <a:gd name="T39" fmla="*/ 1 h 74"/>
                <a:gd name="T40" fmla="*/ 30 w 53"/>
                <a:gd name="T41" fmla="*/ 0 h 74"/>
                <a:gd name="T42" fmla="*/ 20 w 53"/>
                <a:gd name="T43" fmla="*/ 4 h 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3"/>
                <a:gd name="T67" fmla="*/ 0 h 74"/>
                <a:gd name="T68" fmla="*/ 53 w 53"/>
                <a:gd name="T69" fmla="*/ 74 h 7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3" h="74">
                  <a:moveTo>
                    <a:pt x="20" y="4"/>
                  </a:moveTo>
                  <a:lnTo>
                    <a:pt x="13" y="9"/>
                  </a:lnTo>
                  <a:lnTo>
                    <a:pt x="6" y="21"/>
                  </a:lnTo>
                  <a:lnTo>
                    <a:pt x="2" y="34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3" y="60"/>
                  </a:lnTo>
                  <a:lnTo>
                    <a:pt x="5" y="66"/>
                  </a:lnTo>
                  <a:lnTo>
                    <a:pt x="8" y="69"/>
                  </a:lnTo>
                  <a:lnTo>
                    <a:pt x="14" y="72"/>
                  </a:lnTo>
                  <a:lnTo>
                    <a:pt x="24" y="73"/>
                  </a:lnTo>
                  <a:lnTo>
                    <a:pt x="30" y="73"/>
                  </a:lnTo>
                  <a:lnTo>
                    <a:pt x="37" y="72"/>
                  </a:lnTo>
                  <a:lnTo>
                    <a:pt x="40" y="66"/>
                  </a:lnTo>
                  <a:lnTo>
                    <a:pt x="45" y="57"/>
                  </a:lnTo>
                  <a:lnTo>
                    <a:pt x="51" y="42"/>
                  </a:lnTo>
                  <a:lnTo>
                    <a:pt x="52" y="26"/>
                  </a:lnTo>
                  <a:lnTo>
                    <a:pt x="50" y="15"/>
                  </a:lnTo>
                  <a:lnTo>
                    <a:pt x="46" y="7"/>
                  </a:lnTo>
                  <a:lnTo>
                    <a:pt x="38" y="1"/>
                  </a:lnTo>
                  <a:lnTo>
                    <a:pt x="30" y="0"/>
                  </a:lnTo>
                  <a:lnTo>
                    <a:pt x="20" y="4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30"/>
            <p:cNvSpPr>
              <a:spLocks/>
            </p:cNvSpPr>
            <p:nvPr/>
          </p:nvSpPr>
          <p:spPr bwMode="auto">
            <a:xfrm>
              <a:off x="1923" y="3765"/>
              <a:ext cx="32" cy="53"/>
            </a:xfrm>
            <a:custGeom>
              <a:avLst/>
              <a:gdLst>
                <a:gd name="T0" fmla="*/ 21 w 32"/>
                <a:gd name="T1" fmla="*/ 0 h 53"/>
                <a:gd name="T2" fmla="*/ 13 w 32"/>
                <a:gd name="T3" fmla="*/ 3 h 53"/>
                <a:gd name="T4" fmla="*/ 7 w 32"/>
                <a:gd name="T5" fmla="*/ 8 h 53"/>
                <a:gd name="T6" fmla="*/ 3 w 32"/>
                <a:gd name="T7" fmla="*/ 16 h 53"/>
                <a:gd name="T8" fmla="*/ 1 w 32"/>
                <a:gd name="T9" fmla="*/ 25 h 53"/>
                <a:gd name="T10" fmla="*/ 0 w 32"/>
                <a:gd name="T11" fmla="*/ 34 h 53"/>
                <a:gd name="T12" fmla="*/ 0 w 32"/>
                <a:gd name="T13" fmla="*/ 42 h 53"/>
                <a:gd name="T14" fmla="*/ 2 w 32"/>
                <a:gd name="T15" fmla="*/ 47 h 53"/>
                <a:gd name="T16" fmla="*/ 6 w 32"/>
                <a:gd name="T17" fmla="*/ 51 h 53"/>
                <a:gd name="T18" fmla="*/ 12 w 32"/>
                <a:gd name="T19" fmla="*/ 52 h 53"/>
                <a:gd name="T20" fmla="*/ 20 w 32"/>
                <a:gd name="T21" fmla="*/ 51 h 53"/>
                <a:gd name="T22" fmla="*/ 25 w 32"/>
                <a:gd name="T23" fmla="*/ 47 h 53"/>
                <a:gd name="T24" fmla="*/ 29 w 32"/>
                <a:gd name="T25" fmla="*/ 39 h 53"/>
                <a:gd name="T26" fmla="*/ 30 w 32"/>
                <a:gd name="T27" fmla="*/ 31 h 53"/>
                <a:gd name="T28" fmla="*/ 31 w 32"/>
                <a:gd name="T29" fmla="*/ 23 h 53"/>
                <a:gd name="T30" fmla="*/ 30 w 32"/>
                <a:gd name="T31" fmla="*/ 14 h 53"/>
                <a:gd name="T32" fmla="*/ 29 w 32"/>
                <a:gd name="T33" fmla="*/ 7 h 53"/>
                <a:gd name="T34" fmla="*/ 26 w 32"/>
                <a:gd name="T35" fmla="*/ 2 h 53"/>
                <a:gd name="T36" fmla="*/ 21 w 32"/>
                <a:gd name="T37" fmla="*/ 0 h 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"/>
                <a:gd name="T58" fmla="*/ 0 h 53"/>
                <a:gd name="T59" fmla="*/ 32 w 32"/>
                <a:gd name="T60" fmla="*/ 53 h 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" h="53">
                  <a:moveTo>
                    <a:pt x="21" y="0"/>
                  </a:moveTo>
                  <a:lnTo>
                    <a:pt x="13" y="3"/>
                  </a:lnTo>
                  <a:lnTo>
                    <a:pt x="7" y="8"/>
                  </a:lnTo>
                  <a:lnTo>
                    <a:pt x="3" y="16"/>
                  </a:lnTo>
                  <a:lnTo>
                    <a:pt x="1" y="25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6" y="51"/>
                  </a:lnTo>
                  <a:lnTo>
                    <a:pt x="12" y="52"/>
                  </a:lnTo>
                  <a:lnTo>
                    <a:pt x="20" y="51"/>
                  </a:lnTo>
                  <a:lnTo>
                    <a:pt x="25" y="47"/>
                  </a:lnTo>
                  <a:lnTo>
                    <a:pt x="29" y="39"/>
                  </a:lnTo>
                  <a:lnTo>
                    <a:pt x="30" y="31"/>
                  </a:lnTo>
                  <a:lnTo>
                    <a:pt x="31" y="23"/>
                  </a:lnTo>
                  <a:lnTo>
                    <a:pt x="30" y="14"/>
                  </a:lnTo>
                  <a:lnTo>
                    <a:pt x="29" y="7"/>
                  </a:lnTo>
                  <a:lnTo>
                    <a:pt x="26" y="2"/>
                  </a:lnTo>
                  <a:lnTo>
                    <a:pt x="21" y="0"/>
                  </a:lnTo>
                </a:path>
              </a:pathLst>
            </a:custGeom>
            <a:solidFill>
              <a:srgbClr val="FF7F9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31"/>
            <p:cNvSpPr>
              <a:spLocks/>
            </p:cNvSpPr>
            <p:nvPr/>
          </p:nvSpPr>
          <p:spPr bwMode="auto">
            <a:xfrm>
              <a:off x="1949" y="3797"/>
              <a:ext cx="53" cy="82"/>
            </a:xfrm>
            <a:custGeom>
              <a:avLst/>
              <a:gdLst>
                <a:gd name="T0" fmla="*/ 28 w 53"/>
                <a:gd name="T1" fmla="*/ 0 h 82"/>
                <a:gd name="T2" fmla="*/ 16 w 53"/>
                <a:gd name="T3" fmla="*/ 2 h 82"/>
                <a:gd name="T4" fmla="*/ 8 w 53"/>
                <a:gd name="T5" fmla="*/ 6 h 82"/>
                <a:gd name="T6" fmla="*/ 2 w 53"/>
                <a:gd name="T7" fmla="*/ 17 h 82"/>
                <a:gd name="T8" fmla="*/ 1 w 53"/>
                <a:gd name="T9" fmla="*/ 26 h 82"/>
                <a:gd name="T10" fmla="*/ 0 w 53"/>
                <a:gd name="T11" fmla="*/ 38 h 82"/>
                <a:gd name="T12" fmla="*/ 1 w 53"/>
                <a:gd name="T13" fmla="*/ 50 h 82"/>
                <a:gd name="T14" fmla="*/ 4 w 53"/>
                <a:gd name="T15" fmla="*/ 59 h 82"/>
                <a:gd name="T16" fmla="*/ 8 w 53"/>
                <a:gd name="T17" fmla="*/ 68 h 82"/>
                <a:gd name="T18" fmla="*/ 16 w 53"/>
                <a:gd name="T19" fmla="*/ 76 h 82"/>
                <a:gd name="T20" fmla="*/ 22 w 53"/>
                <a:gd name="T21" fmla="*/ 79 h 82"/>
                <a:gd name="T22" fmla="*/ 29 w 53"/>
                <a:gd name="T23" fmla="*/ 81 h 82"/>
                <a:gd name="T24" fmla="*/ 35 w 53"/>
                <a:gd name="T25" fmla="*/ 81 h 82"/>
                <a:gd name="T26" fmla="*/ 44 w 53"/>
                <a:gd name="T27" fmla="*/ 78 h 82"/>
                <a:gd name="T28" fmla="*/ 50 w 53"/>
                <a:gd name="T29" fmla="*/ 73 h 82"/>
                <a:gd name="T30" fmla="*/ 52 w 53"/>
                <a:gd name="T31" fmla="*/ 62 h 82"/>
                <a:gd name="T32" fmla="*/ 52 w 53"/>
                <a:gd name="T33" fmla="*/ 49 h 82"/>
                <a:gd name="T34" fmla="*/ 50 w 53"/>
                <a:gd name="T35" fmla="*/ 34 h 82"/>
                <a:gd name="T36" fmla="*/ 46 w 53"/>
                <a:gd name="T37" fmla="*/ 21 h 82"/>
                <a:gd name="T38" fmla="*/ 42 w 53"/>
                <a:gd name="T39" fmla="*/ 12 h 82"/>
                <a:gd name="T40" fmla="*/ 40 w 53"/>
                <a:gd name="T41" fmla="*/ 7 h 82"/>
                <a:gd name="T42" fmla="*/ 35 w 53"/>
                <a:gd name="T43" fmla="*/ 2 h 82"/>
                <a:gd name="T44" fmla="*/ 28 w 53"/>
                <a:gd name="T45" fmla="*/ 0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3"/>
                <a:gd name="T70" fmla="*/ 0 h 82"/>
                <a:gd name="T71" fmla="*/ 53 w 53"/>
                <a:gd name="T72" fmla="*/ 82 h 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3" h="82">
                  <a:moveTo>
                    <a:pt x="28" y="0"/>
                  </a:moveTo>
                  <a:lnTo>
                    <a:pt x="16" y="2"/>
                  </a:lnTo>
                  <a:lnTo>
                    <a:pt x="8" y="6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4" y="59"/>
                  </a:lnTo>
                  <a:lnTo>
                    <a:pt x="8" y="68"/>
                  </a:lnTo>
                  <a:lnTo>
                    <a:pt x="16" y="76"/>
                  </a:lnTo>
                  <a:lnTo>
                    <a:pt x="22" y="79"/>
                  </a:lnTo>
                  <a:lnTo>
                    <a:pt x="29" y="81"/>
                  </a:lnTo>
                  <a:lnTo>
                    <a:pt x="35" y="81"/>
                  </a:lnTo>
                  <a:lnTo>
                    <a:pt x="44" y="78"/>
                  </a:lnTo>
                  <a:lnTo>
                    <a:pt x="50" y="73"/>
                  </a:lnTo>
                  <a:lnTo>
                    <a:pt x="52" y="62"/>
                  </a:lnTo>
                  <a:lnTo>
                    <a:pt x="52" y="49"/>
                  </a:lnTo>
                  <a:lnTo>
                    <a:pt x="50" y="34"/>
                  </a:lnTo>
                  <a:lnTo>
                    <a:pt x="46" y="21"/>
                  </a:lnTo>
                  <a:lnTo>
                    <a:pt x="42" y="12"/>
                  </a:lnTo>
                  <a:lnTo>
                    <a:pt x="40" y="7"/>
                  </a:lnTo>
                  <a:lnTo>
                    <a:pt x="35" y="2"/>
                  </a:lnTo>
                  <a:lnTo>
                    <a:pt x="28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2"/>
            <p:cNvSpPr>
              <a:spLocks/>
            </p:cNvSpPr>
            <p:nvPr/>
          </p:nvSpPr>
          <p:spPr bwMode="auto">
            <a:xfrm>
              <a:off x="1958" y="3787"/>
              <a:ext cx="32" cy="56"/>
            </a:xfrm>
            <a:custGeom>
              <a:avLst/>
              <a:gdLst>
                <a:gd name="T0" fmla="*/ 9 w 32"/>
                <a:gd name="T1" fmla="*/ 0 h 56"/>
                <a:gd name="T2" fmla="*/ 4 w 32"/>
                <a:gd name="T3" fmla="*/ 5 h 56"/>
                <a:gd name="T4" fmla="*/ 2 w 32"/>
                <a:gd name="T5" fmla="*/ 13 h 56"/>
                <a:gd name="T6" fmla="*/ 1 w 32"/>
                <a:gd name="T7" fmla="*/ 19 h 56"/>
                <a:gd name="T8" fmla="*/ 0 w 32"/>
                <a:gd name="T9" fmla="*/ 27 h 56"/>
                <a:gd name="T10" fmla="*/ 1 w 32"/>
                <a:gd name="T11" fmla="*/ 34 h 56"/>
                <a:gd name="T12" fmla="*/ 2 w 32"/>
                <a:gd name="T13" fmla="*/ 44 h 56"/>
                <a:gd name="T14" fmla="*/ 6 w 32"/>
                <a:gd name="T15" fmla="*/ 49 h 56"/>
                <a:gd name="T16" fmla="*/ 12 w 32"/>
                <a:gd name="T17" fmla="*/ 53 h 56"/>
                <a:gd name="T18" fmla="*/ 19 w 32"/>
                <a:gd name="T19" fmla="*/ 55 h 56"/>
                <a:gd name="T20" fmla="*/ 26 w 32"/>
                <a:gd name="T21" fmla="*/ 52 h 56"/>
                <a:gd name="T22" fmla="*/ 30 w 32"/>
                <a:gd name="T23" fmla="*/ 46 h 56"/>
                <a:gd name="T24" fmla="*/ 31 w 32"/>
                <a:gd name="T25" fmla="*/ 37 h 56"/>
                <a:gd name="T26" fmla="*/ 31 w 32"/>
                <a:gd name="T27" fmla="*/ 29 h 56"/>
                <a:gd name="T28" fmla="*/ 30 w 32"/>
                <a:gd name="T29" fmla="*/ 23 h 56"/>
                <a:gd name="T30" fmla="*/ 26 w 32"/>
                <a:gd name="T31" fmla="*/ 10 h 56"/>
                <a:gd name="T32" fmla="*/ 20 w 32"/>
                <a:gd name="T33" fmla="*/ 3 h 56"/>
                <a:gd name="T34" fmla="*/ 14 w 32"/>
                <a:gd name="T35" fmla="*/ 0 h 56"/>
                <a:gd name="T36" fmla="*/ 9 w 32"/>
                <a:gd name="T37" fmla="*/ 0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"/>
                <a:gd name="T58" fmla="*/ 0 h 56"/>
                <a:gd name="T59" fmla="*/ 32 w 32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" h="56">
                  <a:moveTo>
                    <a:pt x="9" y="0"/>
                  </a:moveTo>
                  <a:lnTo>
                    <a:pt x="4" y="5"/>
                  </a:lnTo>
                  <a:lnTo>
                    <a:pt x="2" y="13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2" y="44"/>
                  </a:lnTo>
                  <a:lnTo>
                    <a:pt x="6" y="49"/>
                  </a:lnTo>
                  <a:lnTo>
                    <a:pt x="12" y="53"/>
                  </a:lnTo>
                  <a:lnTo>
                    <a:pt x="19" y="55"/>
                  </a:lnTo>
                  <a:lnTo>
                    <a:pt x="26" y="52"/>
                  </a:lnTo>
                  <a:lnTo>
                    <a:pt x="30" y="46"/>
                  </a:lnTo>
                  <a:lnTo>
                    <a:pt x="31" y="37"/>
                  </a:lnTo>
                  <a:lnTo>
                    <a:pt x="31" y="29"/>
                  </a:lnTo>
                  <a:lnTo>
                    <a:pt x="30" y="23"/>
                  </a:lnTo>
                  <a:lnTo>
                    <a:pt x="26" y="10"/>
                  </a:lnTo>
                  <a:lnTo>
                    <a:pt x="20" y="3"/>
                  </a:lnTo>
                  <a:lnTo>
                    <a:pt x="14" y="0"/>
                  </a:lnTo>
                  <a:lnTo>
                    <a:pt x="9" y="0"/>
                  </a:lnTo>
                </a:path>
              </a:pathLst>
            </a:custGeom>
            <a:solidFill>
              <a:srgbClr val="FF7F9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33"/>
            <p:cNvSpPr>
              <a:spLocks/>
            </p:cNvSpPr>
            <p:nvPr/>
          </p:nvSpPr>
          <p:spPr bwMode="auto">
            <a:xfrm>
              <a:off x="1983" y="3836"/>
              <a:ext cx="57" cy="71"/>
            </a:xfrm>
            <a:custGeom>
              <a:avLst/>
              <a:gdLst>
                <a:gd name="T0" fmla="*/ 22 w 57"/>
                <a:gd name="T1" fmla="*/ 0 h 71"/>
                <a:gd name="T2" fmla="*/ 14 w 57"/>
                <a:gd name="T3" fmla="*/ 0 h 71"/>
                <a:gd name="T4" fmla="*/ 7 w 57"/>
                <a:gd name="T5" fmla="*/ 3 h 71"/>
                <a:gd name="T6" fmla="*/ 1 w 57"/>
                <a:gd name="T7" fmla="*/ 11 h 71"/>
                <a:gd name="T8" fmla="*/ 0 w 57"/>
                <a:gd name="T9" fmla="*/ 19 h 71"/>
                <a:gd name="T10" fmla="*/ 0 w 57"/>
                <a:gd name="T11" fmla="*/ 27 h 71"/>
                <a:gd name="T12" fmla="*/ 2 w 57"/>
                <a:gd name="T13" fmla="*/ 34 h 71"/>
                <a:gd name="T14" fmla="*/ 5 w 57"/>
                <a:gd name="T15" fmla="*/ 44 h 71"/>
                <a:gd name="T16" fmla="*/ 9 w 57"/>
                <a:gd name="T17" fmla="*/ 51 h 71"/>
                <a:gd name="T18" fmla="*/ 13 w 57"/>
                <a:gd name="T19" fmla="*/ 56 h 71"/>
                <a:gd name="T20" fmla="*/ 18 w 57"/>
                <a:gd name="T21" fmla="*/ 61 h 71"/>
                <a:gd name="T22" fmla="*/ 23 w 57"/>
                <a:gd name="T23" fmla="*/ 65 h 71"/>
                <a:gd name="T24" fmla="*/ 31 w 57"/>
                <a:gd name="T25" fmla="*/ 68 h 71"/>
                <a:gd name="T26" fmla="*/ 38 w 57"/>
                <a:gd name="T27" fmla="*/ 70 h 71"/>
                <a:gd name="T28" fmla="*/ 43 w 57"/>
                <a:gd name="T29" fmla="*/ 69 h 71"/>
                <a:gd name="T30" fmla="*/ 50 w 57"/>
                <a:gd name="T31" fmla="*/ 67 h 71"/>
                <a:gd name="T32" fmla="*/ 54 w 57"/>
                <a:gd name="T33" fmla="*/ 62 h 71"/>
                <a:gd name="T34" fmla="*/ 56 w 57"/>
                <a:gd name="T35" fmla="*/ 54 h 71"/>
                <a:gd name="T36" fmla="*/ 56 w 57"/>
                <a:gd name="T37" fmla="*/ 46 h 71"/>
                <a:gd name="T38" fmla="*/ 54 w 57"/>
                <a:gd name="T39" fmla="*/ 40 h 71"/>
                <a:gd name="T40" fmla="*/ 50 w 57"/>
                <a:gd name="T41" fmla="*/ 28 h 71"/>
                <a:gd name="T42" fmla="*/ 42 w 57"/>
                <a:gd name="T43" fmla="*/ 15 h 71"/>
                <a:gd name="T44" fmla="*/ 37 w 57"/>
                <a:gd name="T45" fmla="*/ 10 h 71"/>
                <a:gd name="T46" fmla="*/ 33 w 57"/>
                <a:gd name="T47" fmla="*/ 5 h 71"/>
                <a:gd name="T48" fmla="*/ 28 w 57"/>
                <a:gd name="T49" fmla="*/ 2 h 71"/>
                <a:gd name="T50" fmla="*/ 22 w 57"/>
                <a:gd name="T51" fmla="*/ 0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"/>
                <a:gd name="T79" fmla="*/ 0 h 71"/>
                <a:gd name="T80" fmla="*/ 57 w 57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" h="71">
                  <a:moveTo>
                    <a:pt x="22" y="0"/>
                  </a:moveTo>
                  <a:lnTo>
                    <a:pt x="14" y="0"/>
                  </a:lnTo>
                  <a:lnTo>
                    <a:pt x="7" y="3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5" y="44"/>
                  </a:lnTo>
                  <a:lnTo>
                    <a:pt x="9" y="51"/>
                  </a:lnTo>
                  <a:lnTo>
                    <a:pt x="13" y="56"/>
                  </a:lnTo>
                  <a:lnTo>
                    <a:pt x="18" y="61"/>
                  </a:lnTo>
                  <a:lnTo>
                    <a:pt x="23" y="65"/>
                  </a:lnTo>
                  <a:lnTo>
                    <a:pt x="31" y="68"/>
                  </a:lnTo>
                  <a:lnTo>
                    <a:pt x="38" y="70"/>
                  </a:lnTo>
                  <a:lnTo>
                    <a:pt x="43" y="69"/>
                  </a:lnTo>
                  <a:lnTo>
                    <a:pt x="50" y="67"/>
                  </a:lnTo>
                  <a:lnTo>
                    <a:pt x="54" y="62"/>
                  </a:lnTo>
                  <a:lnTo>
                    <a:pt x="56" y="54"/>
                  </a:lnTo>
                  <a:lnTo>
                    <a:pt x="56" y="46"/>
                  </a:lnTo>
                  <a:lnTo>
                    <a:pt x="54" y="40"/>
                  </a:lnTo>
                  <a:lnTo>
                    <a:pt x="50" y="28"/>
                  </a:lnTo>
                  <a:lnTo>
                    <a:pt x="42" y="15"/>
                  </a:lnTo>
                  <a:lnTo>
                    <a:pt x="37" y="10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2" y="0"/>
                  </a:lnTo>
                </a:path>
              </a:pathLst>
            </a:custGeom>
            <a:solidFill>
              <a:srgbClr val="FFBFB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34"/>
            <p:cNvSpPr>
              <a:spLocks/>
            </p:cNvSpPr>
            <p:nvPr/>
          </p:nvSpPr>
          <p:spPr bwMode="auto">
            <a:xfrm>
              <a:off x="1986" y="3832"/>
              <a:ext cx="34" cy="50"/>
            </a:xfrm>
            <a:custGeom>
              <a:avLst/>
              <a:gdLst>
                <a:gd name="T0" fmla="*/ 7 w 34"/>
                <a:gd name="T1" fmla="*/ 0 h 50"/>
                <a:gd name="T2" fmla="*/ 13 w 34"/>
                <a:gd name="T3" fmla="*/ 1 h 50"/>
                <a:gd name="T4" fmla="*/ 19 w 34"/>
                <a:gd name="T5" fmla="*/ 7 h 50"/>
                <a:gd name="T6" fmla="*/ 22 w 34"/>
                <a:gd name="T7" fmla="*/ 11 h 50"/>
                <a:gd name="T8" fmla="*/ 27 w 34"/>
                <a:gd name="T9" fmla="*/ 17 h 50"/>
                <a:gd name="T10" fmla="*/ 30 w 34"/>
                <a:gd name="T11" fmla="*/ 25 h 50"/>
                <a:gd name="T12" fmla="*/ 32 w 34"/>
                <a:gd name="T13" fmla="*/ 34 h 50"/>
                <a:gd name="T14" fmla="*/ 33 w 34"/>
                <a:gd name="T15" fmla="*/ 40 h 50"/>
                <a:gd name="T16" fmla="*/ 31 w 34"/>
                <a:gd name="T17" fmla="*/ 45 h 50"/>
                <a:gd name="T18" fmla="*/ 27 w 34"/>
                <a:gd name="T19" fmla="*/ 48 h 50"/>
                <a:gd name="T20" fmla="*/ 22 w 34"/>
                <a:gd name="T21" fmla="*/ 49 h 50"/>
                <a:gd name="T22" fmla="*/ 17 w 34"/>
                <a:gd name="T23" fmla="*/ 49 h 50"/>
                <a:gd name="T24" fmla="*/ 12 w 34"/>
                <a:gd name="T25" fmla="*/ 46 h 50"/>
                <a:gd name="T26" fmla="*/ 6 w 34"/>
                <a:gd name="T27" fmla="*/ 38 h 50"/>
                <a:gd name="T28" fmla="*/ 3 w 34"/>
                <a:gd name="T29" fmla="*/ 30 h 50"/>
                <a:gd name="T30" fmla="*/ 1 w 34"/>
                <a:gd name="T31" fmla="*/ 24 h 50"/>
                <a:gd name="T32" fmla="*/ 0 w 34"/>
                <a:gd name="T33" fmla="*/ 17 h 50"/>
                <a:gd name="T34" fmla="*/ 0 w 34"/>
                <a:gd name="T35" fmla="*/ 10 h 50"/>
                <a:gd name="T36" fmla="*/ 2 w 34"/>
                <a:gd name="T37" fmla="*/ 3 h 50"/>
                <a:gd name="T38" fmla="*/ 7 w 34"/>
                <a:gd name="T39" fmla="*/ 0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50"/>
                <a:gd name="T62" fmla="*/ 34 w 34"/>
                <a:gd name="T63" fmla="*/ 50 h 5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50">
                  <a:moveTo>
                    <a:pt x="7" y="0"/>
                  </a:moveTo>
                  <a:lnTo>
                    <a:pt x="13" y="1"/>
                  </a:lnTo>
                  <a:lnTo>
                    <a:pt x="19" y="7"/>
                  </a:lnTo>
                  <a:lnTo>
                    <a:pt x="22" y="11"/>
                  </a:lnTo>
                  <a:lnTo>
                    <a:pt x="27" y="17"/>
                  </a:lnTo>
                  <a:lnTo>
                    <a:pt x="30" y="25"/>
                  </a:lnTo>
                  <a:lnTo>
                    <a:pt x="32" y="34"/>
                  </a:lnTo>
                  <a:lnTo>
                    <a:pt x="33" y="40"/>
                  </a:lnTo>
                  <a:lnTo>
                    <a:pt x="31" y="45"/>
                  </a:lnTo>
                  <a:lnTo>
                    <a:pt x="27" y="48"/>
                  </a:lnTo>
                  <a:lnTo>
                    <a:pt x="22" y="49"/>
                  </a:lnTo>
                  <a:lnTo>
                    <a:pt x="17" y="49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3" y="30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2" y="3"/>
                  </a:lnTo>
                  <a:lnTo>
                    <a:pt x="7" y="0"/>
                  </a:lnTo>
                </a:path>
              </a:pathLst>
            </a:custGeom>
            <a:solidFill>
              <a:srgbClr val="FF7F9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35"/>
          <p:cNvSpPr>
            <a:spLocks noChangeArrowheads="1"/>
          </p:cNvSpPr>
          <p:nvPr/>
        </p:nvSpPr>
        <p:spPr bwMode="auto">
          <a:xfrm>
            <a:off x="2071670" y="2554962"/>
            <a:ext cx="5616575" cy="9121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4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6265862" cy="14700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目   录  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24075" y="2133600"/>
            <a:ext cx="55784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平台建设内容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系统安装配置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当前项目成绩</a:t>
            </a:r>
            <a:endParaRPr kumimoji="1"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当前交付内容</a:t>
            </a:r>
            <a:endParaRPr kumimoji="1" lang="zh-CN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当前存在不足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AutoNum type="arabicPeriod"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未来改善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kumimoji="1"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kumimoji="1"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2976" y="1109666"/>
            <a:ext cx="7715304" cy="5534044"/>
            <a:chOff x="357218" y="845090"/>
            <a:chExt cx="8572500" cy="6012934"/>
          </a:xfrm>
        </p:grpSpPr>
        <p:grpSp>
          <p:nvGrpSpPr>
            <p:cNvPr id="6" name="组合 79"/>
            <p:cNvGrpSpPr/>
            <p:nvPr/>
          </p:nvGrpSpPr>
          <p:grpSpPr>
            <a:xfrm>
              <a:off x="357218" y="1263835"/>
              <a:ext cx="8572500" cy="5594189"/>
              <a:chOff x="331788" y="1049521"/>
              <a:chExt cx="8572500" cy="559418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7618413" y="1816100"/>
                <a:ext cx="1285875" cy="297022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  <a:prstDash val="sysDot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>
                    <a:solidFill>
                      <a:schemeClr val="tx1"/>
                    </a:solidFill>
                    <a:prstDash val="dash"/>
                  </a:ln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31788" y="1744663"/>
                <a:ext cx="2071687" cy="307022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  <a:prstDash val="sysDot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>
                    <a:solidFill>
                      <a:schemeClr val="tx1"/>
                    </a:solidFill>
                    <a:prstDash val="dash"/>
                  </a:ln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1474788" y="3028950"/>
                <a:ext cx="719137" cy="781050"/>
                <a:chOff x="2608" y="3022"/>
                <a:chExt cx="499" cy="543"/>
              </a:xfrm>
            </p:grpSpPr>
            <p:sp>
              <p:nvSpPr>
                <p:cNvPr id="72" name="Oval 19"/>
                <p:cNvSpPr>
                  <a:spLocks noChangeArrowheads="1"/>
                </p:cNvSpPr>
                <p:nvPr/>
              </p:nvSpPr>
              <p:spPr bwMode="gray">
                <a:xfrm>
                  <a:off x="2608" y="3022"/>
                  <a:ext cx="499" cy="47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47625">
                  <a:solidFill>
                    <a:srgbClr val="00CCFF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>
                    <a:defRPr/>
                  </a:pPr>
                  <a:r>
                    <a:rPr lang="zh-CN" altLang="en-US" sz="1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服营厅</a:t>
                  </a:r>
                  <a:endParaRPr lang="ko-KR" altLang="en-US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Gulim" pitchFamily="34" charset="-127"/>
                  </a:endParaRPr>
                </a:p>
              </p:txBody>
            </p:sp>
            <p:pic>
              <p:nvPicPr>
                <p:cNvPr id="73" name="Picture 10" descr="1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744" y="3306"/>
                  <a:ext cx="226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组合 47"/>
              <p:cNvGrpSpPr>
                <a:grpSpLocks/>
              </p:cNvGrpSpPr>
              <p:nvPr/>
            </p:nvGrpSpPr>
            <p:grpSpPr bwMode="auto">
              <a:xfrm>
                <a:off x="1474788" y="4029075"/>
                <a:ext cx="733425" cy="787400"/>
                <a:chOff x="1357290" y="5786454"/>
                <a:chExt cx="733425" cy="787403"/>
              </a:xfrm>
            </p:grpSpPr>
            <p:sp>
              <p:nvSpPr>
                <p:cNvPr id="70" name="Oval 36"/>
                <p:cNvSpPr>
                  <a:spLocks noChangeArrowheads="1"/>
                </p:cNvSpPr>
                <p:nvPr/>
              </p:nvSpPr>
              <p:spPr bwMode="gray">
                <a:xfrm>
                  <a:off x="1357290" y="5786454"/>
                  <a:ext cx="733425" cy="69056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47625">
                  <a:solidFill>
                    <a:srgbClr val="00CCFF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10086</a:t>
                  </a:r>
                </a:p>
              </p:txBody>
            </p:sp>
            <p:pic>
              <p:nvPicPr>
                <p:cNvPr id="71" name="Picture 35" descr="png-030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71604" y="6215082"/>
                  <a:ext cx="357188" cy="3587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474663" y="4029075"/>
                <a:ext cx="720725" cy="782638"/>
                <a:chOff x="2880" y="3113"/>
                <a:chExt cx="454" cy="493"/>
              </a:xfrm>
            </p:grpSpPr>
            <p:sp>
              <p:nvSpPr>
                <p:cNvPr id="68" name="Oval 36"/>
                <p:cNvSpPr>
                  <a:spLocks noChangeArrowheads="1"/>
                </p:cNvSpPr>
                <p:nvPr/>
              </p:nvSpPr>
              <p:spPr bwMode="gray">
                <a:xfrm>
                  <a:off x="2880" y="3113"/>
                  <a:ext cx="454" cy="4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47625">
                  <a:solidFill>
                    <a:srgbClr val="00CCFF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800" b="1" kern="0" dirty="0" smtClean="0"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代理服务</a:t>
                  </a:r>
                  <a:endParaRPr lang="en-US" altLang="zh-CN" sz="1800" b="1" kern="0" dirty="0" smtClean="0"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800" b="1" kern="0" dirty="0" smtClean="0"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网点</a:t>
                  </a:r>
                  <a:endParaRPr lang="zh-CN" altLang="en-US" sz="1800" b="1" kern="0" dirty="0"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69" name="Picture 63" descr="png-000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16" y="3380"/>
                  <a:ext cx="227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18"/>
              <p:cNvGrpSpPr>
                <a:grpSpLocks/>
              </p:cNvGrpSpPr>
              <p:nvPr/>
            </p:nvGrpSpPr>
            <p:grpSpPr bwMode="auto">
              <a:xfrm>
                <a:off x="403225" y="3028957"/>
                <a:ext cx="720725" cy="711201"/>
                <a:chOff x="1066" y="3113"/>
                <a:chExt cx="454" cy="448"/>
              </a:xfrm>
            </p:grpSpPr>
            <p:sp>
              <p:nvSpPr>
                <p:cNvPr id="66" name="Oval 31"/>
                <p:cNvSpPr>
                  <a:spLocks noChangeArrowheads="1"/>
                </p:cNvSpPr>
                <p:nvPr/>
              </p:nvSpPr>
              <p:spPr bwMode="gray">
                <a:xfrm>
                  <a:off x="1066" y="3113"/>
                  <a:ext cx="454" cy="4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47625">
                  <a:solidFill>
                    <a:srgbClr val="00CCFF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800" kern="0" dirty="0"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微软雅黑" pitchFamily="34" charset="-122"/>
                      <a:ea typeface="微软雅黑" pitchFamily="34" charset="-122"/>
                    </a:rPr>
                    <a:t>网站</a:t>
                  </a:r>
                </a:p>
              </p:txBody>
            </p:sp>
            <p:pic>
              <p:nvPicPr>
                <p:cNvPr id="67" name="Picture 2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202" y="3385"/>
                  <a:ext cx="182" cy="17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4" name="AutoShape 22"/>
              <p:cNvSpPr>
                <a:spLocks noChangeArrowheads="1"/>
              </p:cNvSpPr>
              <p:nvPr/>
            </p:nvSpPr>
            <p:spPr bwMode="auto">
              <a:xfrm>
                <a:off x="2428862" y="3194050"/>
                <a:ext cx="357188" cy="415925"/>
              </a:xfrm>
              <a:custGeom>
                <a:avLst/>
                <a:gdLst>
                  <a:gd name="T0" fmla="*/ 2147483647 w 21600"/>
                  <a:gd name="T1" fmla="*/ 0 h 21600"/>
                  <a:gd name="T2" fmla="*/ 0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339966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AutoShape 61"/>
              <p:cNvSpPr>
                <a:spLocks noChangeArrowheads="1"/>
              </p:cNvSpPr>
              <p:nvPr/>
            </p:nvSpPr>
            <p:spPr bwMode="auto">
              <a:xfrm>
                <a:off x="7215206" y="3498853"/>
                <a:ext cx="431800" cy="287337"/>
              </a:xfrm>
              <a:prstGeom prst="leftRightArrow">
                <a:avLst>
                  <a:gd name="adj1" fmla="val 50000"/>
                  <a:gd name="adj2" fmla="val 30055"/>
                </a:avLst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6" name="Picture 6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8950" y="2314575"/>
                <a:ext cx="581025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</p:pic>
          <p:pic>
            <p:nvPicPr>
              <p:cNvPr id="17" name="Picture 6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89075" y="2125663"/>
                <a:ext cx="557213" cy="83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</p:pic>
          <p:sp>
            <p:nvSpPr>
              <p:cNvPr id="18" name="圆角矩形 17"/>
              <p:cNvSpPr/>
              <p:nvPr/>
            </p:nvSpPr>
            <p:spPr>
              <a:xfrm>
                <a:off x="7618413" y="1816100"/>
                <a:ext cx="1285875" cy="35718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外接系统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403225" y="1744663"/>
                <a:ext cx="1857375" cy="35718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受理环境</a:t>
                </a:r>
              </a:p>
            </p:txBody>
          </p:sp>
          <p:sp>
            <p:nvSpPr>
              <p:cNvPr id="20" name="AutoShape 108"/>
              <p:cNvSpPr>
                <a:spLocks noChangeArrowheads="1"/>
              </p:cNvSpPr>
              <p:nvPr/>
            </p:nvSpPr>
            <p:spPr bwMode="gray">
              <a:xfrm>
                <a:off x="7706842" y="2295521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21" name="Text Box 110"/>
              <p:cNvSpPr txBox="1">
                <a:spLocks noChangeArrowheads="1"/>
              </p:cNvSpPr>
              <p:nvPr/>
            </p:nvSpPr>
            <p:spPr bwMode="auto">
              <a:xfrm>
                <a:off x="7858148" y="2295519"/>
                <a:ext cx="800219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政府系统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124075" y="5419748"/>
                <a:ext cx="5543550" cy="122396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  <a:prstDash val="sysDot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>
                    <a:solidFill>
                      <a:schemeClr val="tx1"/>
                    </a:solidFill>
                    <a:prstDash val="dash"/>
                  </a:ln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124075" y="5275285"/>
                <a:ext cx="5543550" cy="35718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应用系统</a:t>
                </a:r>
              </a:p>
            </p:txBody>
          </p:sp>
          <p:grpSp>
            <p:nvGrpSpPr>
              <p:cNvPr id="24" name="Group 128"/>
              <p:cNvGrpSpPr>
                <a:grpSpLocks/>
              </p:cNvGrpSpPr>
              <p:nvPr/>
            </p:nvGrpSpPr>
            <p:grpSpPr bwMode="auto">
              <a:xfrm>
                <a:off x="1908175" y="5794644"/>
                <a:ext cx="1800225" cy="776699"/>
                <a:chOff x="-2277140" y="4505076"/>
                <a:chExt cx="2277140" cy="967299"/>
              </a:xfrm>
            </p:grpSpPr>
            <p:grpSp>
              <p:nvGrpSpPr>
                <p:cNvPr id="62" name="Group 124"/>
                <p:cNvGrpSpPr>
                  <a:grpSpLocks/>
                </p:cNvGrpSpPr>
                <p:nvPr/>
              </p:nvGrpSpPr>
              <p:grpSpPr bwMode="auto">
                <a:xfrm>
                  <a:off x="-2277140" y="4690593"/>
                  <a:ext cx="2277140" cy="781782"/>
                  <a:chOff x="2668784" y="4157193"/>
                  <a:chExt cx="2277140" cy="781782"/>
                </a:xfrm>
              </p:grpSpPr>
              <p:pic>
                <p:nvPicPr>
                  <p:cNvPr id="64" name="Picture 2" descr="C:\Users\arib\Pictures\Presentation Stuff\Platform4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2929029" y="4157193"/>
                    <a:ext cx="1756651" cy="6737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" name="TextBox 47"/>
                  <p:cNvSpPr txBox="1"/>
                  <p:nvPr/>
                </p:nvSpPr>
                <p:spPr bwMode="auto">
                  <a:xfrm>
                    <a:off x="2668784" y="4602042"/>
                    <a:ext cx="2277140" cy="33693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 defTabSz="914363" fontAlgn="auto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100" b="1" dirty="0">
                        <a:gradFill>
                          <a:gsLst>
                            <a:gs pos="80000">
                              <a:schemeClr val="tx1"/>
                            </a:gs>
                            <a:gs pos="80000">
                              <a:schemeClr val="tx1"/>
                            </a:gs>
                          </a:gsLst>
                          <a:lin ang="16200000" scaled="1"/>
                        </a:gradFill>
                        <a:latin typeface="微软雅黑" pitchFamily="34" charset="-122"/>
                        <a:ea typeface="微软雅黑" pitchFamily="34" charset="-122"/>
                      </a:rPr>
                      <a:t>绿道</a:t>
                    </a:r>
                    <a:endParaRPr lang="en-US" sz="1100" b="1" dirty="0">
                      <a:gradFill>
                        <a:gsLst>
                          <a:gs pos="80000">
                            <a:schemeClr val="tx1"/>
                          </a:gs>
                          <a:gs pos="80000">
                            <a:schemeClr val="tx1"/>
                          </a:gs>
                        </a:gsLst>
                        <a:lin ang="16200000" scaled="1"/>
                      </a:gra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pic>
              <p:nvPicPr>
                <p:cNvPr id="63" name="Picture 14" descr="D:\DVD_ART34\Artwork_Imagery\Icons - Illustrations\Maps Globes\opportunity map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347425" y="4505076"/>
                  <a:ext cx="406183" cy="452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5" name="Group 130"/>
              <p:cNvGrpSpPr>
                <a:grpSpLocks/>
              </p:cNvGrpSpPr>
              <p:nvPr/>
            </p:nvGrpSpPr>
            <p:grpSpPr bwMode="auto">
              <a:xfrm>
                <a:off x="3276071" y="5856299"/>
                <a:ext cx="1800225" cy="705573"/>
                <a:chOff x="9615386" y="3593003"/>
                <a:chExt cx="2277140" cy="801694"/>
              </a:xfrm>
            </p:grpSpPr>
            <p:grpSp>
              <p:nvGrpSpPr>
                <p:cNvPr id="58" name="Group 129"/>
                <p:cNvGrpSpPr>
                  <a:grpSpLocks/>
                </p:cNvGrpSpPr>
                <p:nvPr/>
              </p:nvGrpSpPr>
              <p:grpSpPr bwMode="auto">
                <a:xfrm>
                  <a:off x="9615386" y="3654747"/>
                  <a:ext cx="2277140" cy="739950"/>
                  <a:chOff x="9615386" y="3654747"/>
                  <a:chExt cx="2277140" cy="739950"/>
                </a:xfrm>
              </p:grpSpPr>
              <p:pic>
                <p:nvPicPr>
                  <p:cNvPr id="60" name="Picture 2" descr="C:\Users\arib\Pictures\Presentation Stuff\Platform4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9890871" y="3654747"/>
                    <a:ext cx="1756651" cy="6737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1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15386" y="4098748"/>
                    <a:ext cx="2277140" cy="2959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2813">
                      <a:lnSpc>
                        <a:spcPct val="80000"/>
                      </a:lnSpc>
                    </a:pPr>
                    <a:r>
                      <a:rPr lang="zh-CN" altLang="en-US" sz="1100" b="1">
                        <a:latin typeface="微软雅黑" pitchFamily="34" charset="-122"/>
                        <a:ea typeface="微软雅黑" pitchFamily="34" charset="-122"/>
                      </a:rPr>
                      <a:t>公交公司</a:t>
                    </a:r>
                    <a:endParaRPr lang="en-US" sz="11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pic>
              <p:nvPicPr>
                <p:cNvPr id="59" name="Picture 6" descr="C:\Users\mitchelld\Desktop\Assets\Iconshock\Real_Vista_Style\Data\database_256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0668478" y="3593003"/>
                  <a:ext cx="422622" cy="2810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6" name="Group 130"/>
              <p:cNvGrpSpPr>
                <a:grpSpLocks/>
              </p:cNvGrpSpPr>
              <p:nvPr/>
            </p:nvGrpSpPr>
            <p:grpSpPr bwMode="auto">
              <a:xfrm>
                <a:off x="4700601" y="5786456"/>
                <a:ext cx="1800225" cy="761554"/>
                <a:chOff x="9615386" y="3307072"/>
                <a:chExt cx="2277140" cy="1203188"/>
              </a:xfrm>
            </p:grpSpPr>
            <p:grpSp>
              <p:nvGrpSpPr>
                <p:cNvPr id="52" name="Group 129"/>
                <p:cNvGrpSpPr>
                  <a:grpSpLocks/>
                </p:cNvGrpSpPr>
                <p:nvPr/>
              </p:nvGrpSpPr>
              <p:grpSpPr bwMode="auto">
                <a:xfrm>
                  <a:off x="9615386" y="3654747"/>
                  <a:ext cx="2277140" cy="855513"/>
                  <a:chOff x="9615386" y="3654747"/>
                  <a:chExt cx="2277140" cy="855513"/>
                </a:xfrm>
              </p:grpSpPr>
              <p:pic>
                <p:nvPicPr>
                  <p:cNvPr id="56" name="Picture 2" descr="C:\Users\arib\Pictures\Presentation Stuff\Platform4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9829763" y="3654747"/>
                    <a:ext cx="1756651" cy="6737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7" name="Text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15386" y="4098748"/>
                    <a:ext cx="2277140" cy="4115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2813">
                      <a:lnSpc>
                        <a:spcPct val="80000"/>
                      </a:lnSpc>
                    </a:pPr>
                    <a:r>
                      <a:rPr lang="zh-CN" altLang="en-US" sz="1100" b="1">
                        <a:latin typeface="微软雅黑" pitchFamily="34" charset="-122"/>
                        <a:ea typeface="微软雅黑" pitchFamily="34" charset="-122"/>
                      </a:rPr>
                      <a:t>校园</a:t>
                    </a:r>
                    <a:endParaRPr lang="en-US" sz="11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3" name="Group 46"/>
                <p:cNvGrpSpPr>
                  <a:grpSpLocks/>
                </p:cNvGrpSpPr>
                <p:nvPr/>
              </p:nvGrpSpPr>
              <p:grpSpPr bwMode="auto">
                <a:xfrm>
                  <a:off x="10408920" y="3307072"/>
                  <a:ext cx="682180" cy="664084"/>
                  <a:chOff x="5060632" y="5181600"/>
                  <a:chExt cx="868760" cy="749300"/>
                </a:xfrm>
              </p:grpSpPr>
              <p:pic>
                <p:nvPicPr>
                  <p:cNvPr id="54" name="Picture 6" descr="C:\Users\mitchelld\Desktop\Assets\Iconshock\Real_Vista_Style\Data\database_256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5395992" y="5397500"/>
                    <a:ext cx="533400" cy="533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" name="Picture 45" descr="expertise search.png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5060632" y="5181600"/>
                    <a:ext cx="724470" cy="7244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7" name="Group 138"/>
              <p:cNvGrpSpPr>
                <a:grpSpLocks/>
              </p:cNvGrpSpPr>
              <p:nvPr/>
            </p:nvGrpSpPr>
            <p:grpSpPr bwMode="auto">
              <a:xfrm>
                <a:off x="6011863" y="5819788"/>
                <a:ext cx="1800225" cy="742386"/>
                <a:chOff x="6374210" y="2388671"/>
                <a:chExt cx="2261213" cy="1033798"/>
              </a:xfrm>
            </p:grpSpPr>
            <p:grpSp>
              <p:nvGrpSpPr>
                <p:cNvPr id="46" name="Group 102"/>
                <p:cNvGrpSpPr>
                  <a:grpSpLocks/>
                </p:cNvGrpSpPr>
                <p:nvPr/>
              </p:nvGrpSpPr>
              <p:grpSpPr bwMode="auto">
                <a:xfrm>
                  <a:off x="6374210" y="2569766"/>
                  <a:ext cx="2261213" cy="852703"/>
                  <a:chOff x="6019800" y="3352800"/>
                  <a:chExt cx="2667000" cy="1060845"/>
                </a:xfrm>
              </p:grpSpPr>
              <p:pic>
                <p:nvPicPr>
                  <p:cNvPr id="50" name="Picture 2" descr="C:\Users\arib\Pictures\Presentation Stuff\Platform4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6324600" y="3352800"/>
                    <a:ext cx="2057400" cy="838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51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19800" y="3962402"/>
                    <a:ext cx="2667000" cy="4512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2813">
                      <a:lnSpc>
                        <a:spcPct val="80000"/>
                      </a:lnSpc>
                    </a:pPr>
                    <a:r>
                      <a:rPr lang="zh-CN" altLang="en-US" sz="1100" b="1">
                        <a:latin typeface="微软雅黑" pitchFamily="34" charset="-122"/>
                        <a:ea typeface="微软雅黑" pitchFamily="34" charset="-122"/>
                      </a:rPr>
                      <a:t>卡厂</a:t>
                    </a:r>
                    <a:endParaRPr lang="en-US" sz="11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7" name="Group 224"/>
                <p:cNvGrpSpPr>
                  <a:grpSpLocks/>
                </p:cNvGrpSpPr>
                <p:nvPr/>
              </p:nvGrpSpPr>
              <p:grpSpPr bwMode="auto">
                <a:xfrm>
                  <a:off x="7029450" y="2388671"/>
                  <a:ext cx="1085850" cy="546908"/>
                  <a:chOff x="-2831826" y="2540223"/>
                  <a:chExt cx="791570" cy="463731"/>
                </a:xfrm>
              </p:grpSpPr>
              <p:sp>
                <p:nvSpPr>
                  <p:cNvPr id="48" name="Freeform 15"/>
                  <p:cNvSpPr>
                    <a:spLocks/>
                  </p:cNvSpPr>
                  <p:nvPr/>
                </p:nvSpPr>
                <p:spPr bwMode="auto">
                  <a:xfrm rot="10800000">
                    <a:off x="-2831826" y="2625796"/>
                    <a:ext cx="791570" cy="378158"/>
                  </a:xfrm>
                  <a:prstGeom prst="ellipse">
                    <a:avLst/>
                  </a:prstGeom>
                  <a:gradFill flip="none" rotWithShape="1">
                    <a:gsLst>
                      <a:gs pos="70000">
                        <a:schemeClr val="tx1">
                          <a:alpha val="0"/>
                        </a:schemeClr>
                      </a:gs>
                      <a:gs pos="70000">
                        <a:schemeClr val="tx1">
                          <a:alpha val="1000"/>
                        </a:schemeClr>
                      </a:gs>
                      <a:gs pos="100000">
                        <a:schemeClr val="tx1">
                          <a:alpha val="39000"/>
                        </a:schemeClr>
                      </a:gs>
                    </a:gsLst>
                    <a:lin ang="16200000" scaled="1"/>
                    <a:tileRect/>
                  </a:gradFill>
                  <a:ln w="19050" cap="flat" cmpd="sng" algn="ctr">
                    <a:gradFill>
                      <a:gsLst>
                        <a:gs pos="0">
                          <a:srgbClr val="FFFFFF">
                            <a:alpha val="70000"/>
                          </a:srgbClr>
                        </a:gs>
                        <a:gs pos="50000">
                          <a:srgbClr val="FFFFFF">
                            <a:alpha val="0"/>
                          </a:srgbClr>
                        </a:gs>
                        <a:gs pos="100000">
                          <a:schemeClr val="accent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lin ang="5400000" scaled="0"/>
                    </a:gra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762000" dist="1549400">
                      <a:prstClr val="black">
                        <a:alpha val="71000"/>
                      </a:prstClr>
                    </a:innerShdw>
                  </a:effectLst>
                  <a:scene3d>
                    <a:camera prst="orthographicFront"/>
                    <a:lightRig rig="contrasting" dir="t"/>
                  </a:scene3d>
                  <a:sp3d extrusionH="114300">
                    <a:bevelT w="120650" h="107950" prst="artDeco"/>
                    <a:bevelB w="25400" h="25400"/>
                    <a:extrusionClr>
                      <a:srgbClr val="EBF8FF"/>
                    </a:extrusionClr>
                  </a:sp3d>
                </p:spPr>
                <p:txBody>
                  <a:bodyPr anchor="ctr"/>
                  <a:lstStyle/>
                  <a:p>
                    <a:pPr algn="r" defTabSz="1096963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600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pic>
                <p:nvPicPr>
                  <p:cNvPr id="49" name="Picture 109" descr="hr support.png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rcRect/>
                  <a:stretch>
                    <a:fillRect/>
                  </a:stretch>
                </p:blipFill>
                <p:spPr bwMode="auto">
                  <a:xfrm>
                    <a:off x="-2650113" y="2540223"/>
                    <a:ext cx="371760" cy="4323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28" name="AutoShape 61"/>
              <p:cNvSpPr>
                <a:spLocks noChangeArrowheads="1"/>
              </p:cNvSpPr>
              <p:nvPr/>
            </p:nvSpPr>
            <p:spPr bwMode="auto">
              <a:xfrm rot="5400000">
                <a:off x="4712497" y="4926819"/>
                <a:ext cx="431800" cy="287337"/>
              </a:xfrm>
              <a:prstGeom prst="leftRightArrow">
                <a:avLst>
                  <a:gd name="adj1" fmla="val 50000"/>
                  <a:gd name="adj2" fmla="val 30055"/>
                </a:avLst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AutoShape 108"/>
              <p:cNvSpPr>
                <a:spLocks noChangeArrowheads="1"/>
              </p:cNvSpPr>
              <p:nvPr/>
            </p:nvSpPr>
            <p:spPr bwMode="gray">
              <a:xfrm>
                <a:off x="7706842" y="2714620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30" name="AutoShape 108"/>
              <p:cNvSpPr>
                <a:spLocks noChangeArrowheads="1"/>
              </p:cNvSpPr>
              <p:nvPr/>
            </p:nvSpPr>
            <p:spPr bwMode="gray">
              <a:xfrm>
                <a:off x="7706842" y="3048643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31" name="AutoShape 108"/>
              <p:cNvSpPr>
                <a:spLocks noChangeArrowheads="1"/>
              </p:cNvSpPr>
              <p:nvPr/>
            </p:nvSpPr>
            <p:spPr bwMode="gray">
              <a:xfrm>
                <a:off x="7706842" y="3460922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32" name="AutoShape 108"/>
              <p:cNvSpPr>
                <a:spLocks noChangeArrowheads="1"/>
              </p:cNvSpPr>
              <p:nvPr/>
            </p:nvSpPr>
            <p:spPr bwMode="gray">
              <a:xfrm>
                <a:off x="7715272" y="3857628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33" name="AutoShape 108"/>
              <p:cNvSpPr>
                <a:spLocks noChangeArrowheads="1"/>
              </p:cNvSpPr>
              <p:nvPr/>
            </p:nvSpPr>
            <p:spPr bwMode="gray">
              <a:xfrm>
                <a:off x="7706842" y="4286256"/>
                <a:ext cx="1080000" cy="276223"/>
              </a:xfrm>
              <a:prstGeom prst="can">
                <a:avLst>
                  <a:gd name="adj" fmla="val 25111"/>
                </a:avLst>
              </a:prstGeom>
              <a:solidFill>
                <a:srgbClr val="C6D9F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endParaRPr lang="ko-KR" altLang="en-US" sz="1200" i="1">
                  <a:solidFill>
                    <a:srgbClr val="000000"/>
                  </a:solidFill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34" name="Text Box 110"/>
              <p:cNvSpPr txBox="1">
                <a:spLocks noChangeArrowheads="1"/>
              </p:cNvSpPr>
              <p:nvPr/>
            </p:nvSpPr>
            <p:spPr bwMode="auto">
              <a:xfrm>
                <a:off x="7843866" y="2724147"/>
                <a:ext cx="800219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公交系统</a:t>
                </a:r>
              </a:p>
            </p:txBody>
          </p:sp>
          <p:sp>
            <p:nvSpPr>
              <p:cNvPr id="35" name="Text Box 110"/>
              <p:cNvSpPr txBox="1">
                <a:spLocks noChangeArrowheads="1"/>
              </p:cNvSpPr>
              <p:nvPr/>
            </p:nvSpPr>
            <p:spPr bwMode="auto">
              <a:xfrm>
                <a:off x="7596396" y="3071810"/>
                <a:ext cx="1261884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人</a:t>
                </a:r>
                <a:r>
                  <a:rPr lang="zh-CN" altLang="en-US" sz="12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行清结算中心</a:t>
                </a:r>
              </a:p>
            </p:txBody>
          </p:sp>
          <p:sp>
            <p:nvSpPr>
              <p:cNvPr id="36" name="Text Box 110"/>
              <p:cNvSpPr txBox="1">
                <a:spLocks noChangeArrowheads="1"/>
              </p:cNvSpPr>
              <p:nvPr/>
            </p:nvSpPr>
            <p:spPr bwMode="auto">
              <a:xfrm>
                <a:off x="7843866" y="3500438"/>
                <a:ext cx="800219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银行直连</a:t>
                </a:r>
              </a:p>
            </p:txBody>
          </p:sp>
          <p:sp>
            <p:nvSpPr>
              <p:cNvPr id="37" name="Text Box 110"/>
              <p:cNvSpPr txBox="1">
                <a:spLocks noChangeArrowheads="1"/>
              </p:cNvSpPr>
              <p:nvPr/>
            </p:nvSpPr>
            <p:spPr bwMode="auto">
              <a:xfrm>
                <a:off x="7786710" y="3873201"/>
                <a:ext cx="889987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BOSS</a:t>
                </a:r>
                <a:r>
                  <a:rPr lang="zh-CN" altLang="en-US" sz="1200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 Box 110"/>
              <p:cNvSpPr txBox="1">
                <a:spLocks noChangeArrowheads="1"/>
              </p:cNvSpPr>
              <p:nvPr/>
            </p:nvSpPr>
            <p:spPr bwMode="auto">
              <a:xfrm>
                <a:off x="7929586" y="4286256"/>
                <a:ext cx="704039" cy="31678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CA</a:t>
                </a:r>
                <a:r>
                  <a:rPr lang="zh-CN" altLang="en-US" sz="1200" kern="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平台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2857488" y="1214422"/>
                <a:ext cx="4273550" cy="1573223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9050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17"/>
              <p:cNvSpPr txBox="1">
                <a:spLocks noChangeArrowheads="1"/>
              </p:cNvSpPr>
              <p:nvPr/>
            </p:nvSpPr>
            <p:spPr bwMode="auto">
              <a:xfrm>
                <a:off x="3571888" y="1049521"/>
                <a:ext cx="2857500" cy="351980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省公司一级平台</a:t>
                </a:r>
              </a:p>
            </p:txBody>
          </p:sp>
          <p:pic>
            <p:nvPicPr>
              <p:cNvPr id="41" name="Picture 46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073388" y="1358885"/>
                <a:ext cx="4052887" cy="1285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矩形 41"/>
              <p:cNvSpPr/>
              <p:nvPr/>
            </p:nvSpPr>
            <p:spPr bwMode="auto">
              <a:xfrm>
                <a:off x="2857488" y="3143248"/>
                <a:ext cx="4325937" cy="1714512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9050" cap="flat" cmpd="sng" algn="ctr">
                <a:solidFill>
                  <a:sysClr val="windowText" lastClr="000000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TextBox 17"/>
              <p:cNvSpPr txBox="1">
                <a:spLocks noChangeArrowheads="1"/>
              </p:cNvSpPr>
              <p:nvPr/>
            </p:nvSpPr>
            <p:spPr bwMode="auto">
              <a:xfrm>
                <a:off x="3500430" y="3214686"/>
                <a:ext cx="2949575" cy="351980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市公司二级平台</a:t>
                </a:r>
              </a:p>
            </p:txBody>
          </p:sp>
          <p:pic>
            <p:nvPicPr>
              <p:cNvPr id="44" name="Picture 65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070215" y="3571876"/>
                <a:ext cx="4105275" cy="1130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AutoShape 61"/>
              <p:cNvSpPr>
                <a:spLocks noChangeArrowheads="1"/>
              </p:cNvSpPr>
              <p:nvPr/>
            </p:nvSpPr>
            <p:spPr bwMode="auto">
              <a:xfrm rot="5400000">
                <a:off x="4749801" y="2822571"/>
                <a:ext cx="360361" cy="287337"/>
              </a:xfrm>
              <a:prstGeom prst="leftRightArrow">
                <a:avLst>
                  <a:gd name="adj1" fmla="val 50000"/>
                  <a:gd name="adj2" fmla="val 30055"/>
                </a:avLst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14348" y="845090"/>
              <a:ext cx="7571303" cy="38717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平台规划如下，其中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BOSS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CA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平台、银行直连的对接需要二期平台实现</a:t>
              </a:r>
            </a:p>
          </p:txBody>
        </p:sp>
      </p:grp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平台建设内容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/>
          <p:nvPr/>
        </p:nvGrpSpPr>
        <p:grpSpPr>
          <a:xfrm>
            <a:off x="1071538" y="1206844"/>
            <a:ext cx="8001056" cy="792000"/>
            <a:chOff x="457200" y="1685900"/>
            <a:chExt cx="7543800" cy="1281075"/>
          </a:xfrm>
        </p:grpSpPr>
        <p:sp>
          <p:nvSpPr>
            <p:cNvPr id="6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合同谈判。移动公司：许锐昭、吕景楠；金仕达：周新宇、郭勇。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071538" y="1998844"/>
            <a:ext cx="8001056" cy="792000"/>
            <a:chOff x="457200" y="1685900"/>
            <a:chExt cx="7543800" cy="1281075"/>
          </a:xfrm>
        </p:grpSpPr>
        <p:sp>
          <p:nvSpPr>
            <p:cNvPr id="10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需求调研。移动公司：吕景楠等；金仕达：郭勇等。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3" name="Group 14"/>
          <p:cNvGrpSpPr/>
          <p:nvPr/>
        </p:nvGrpSpPr>
        <p:grpSpPr>
          <a:xfrm>
            <a:off x="1071538" y="2837044"/>
            <a:ext cx="8001056" cy="792000"/>
            <a:chOff x="457200" y="1685900"/>
            <a:chExt cx="7543800" cy="1281075"/>
          </a:xfrm>
        </p:grpSpPr>
        <p:sp>
          <p:nvSpPr>
            <p:cNvPr id="14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23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技术沟通。移动公司：许锐昭、吕景楠；金仕达：郭勇、汤成、闻剑；其他合作伙伴。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7" name="Group 14"/>
          <p:cNvGrpSpPr/>
          <p:nvPr/>
        </p:nvGrpSpPr>
        <p:grpSpPr>
          <a:xfrm>
            <a:off x="1071538" y="3675244"/>
            <a:ext cx="8001056" cy="792000"/>
            <a:chOff x="457200" y="1685900"/>
            <a:chExt cx="7543800" cy="1281075"/>
          </a:xfrm>
        </p:grpSpPr>
        <p:sp>
          <p:nvSpPr>
            <p:cNvPr id="18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29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定制开发。金仕达：汤成、闻剑、韩纪伟、王彦斌、肖林海、彭海宇等。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21" name="Group 14"/>
          <p:cNvGrpSpPr/>
          <p:nvPr/>
        </p:nvGrpSpPr>
        <p:grpSpPr>
          <a:xfrm>
            <a:off x="1071538" y="4513444"/>
            <a:ext cx="8001056" cy="792000"/>
            <a:chOff x="457200" y="1685900"/>
            <a:chExt cx="7543800" cy="1281075"/>
          </a:xfrm>
        </p:grpSpPr>
        <p:sp>
          <p:nvSpPr>
            <p:cNvPr id="22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环境准备。移动公司：许锐昭、吕景楠、邹文标；金仕达：郭勇、汤成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grpSp>
        <p:nvGrpSpPr>
          <p:cNvPr id="25" name="Group 14"/>
          <p:cNvGrpSpPr/>
          <p:nvPr/>
        </p:nvGrpSpPr>
        <p:grpSpPr>
          <a:xfrm>
            <a:off x="1071538" y="5351644"/>
            <a:ext cx="8001056" cy="792000"/>
            <a:chOff x="457200" y="1685900"/>
            <a:chExt cx="7543800" cy="1281075"/>
          </a:xfrm>
        </p:grpSpPr>
        <p:sp>
          <p:nvSpPr>
            <p:cNvPr id="26" name="Rounded Rectangle 15"/>
            <p:cNvSpPr/>
            <p:nvPr/>
          </p:nvSpPr>
          <p:spPr bwMode="auto">
            <a:xfrm>
              <a:off x="457200" y="1685900"/>
              <a:ext cx="3810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16</a:t>
              </a:r>
              <a:r>
                <a:rPr lang="zh-CN" altLang="en-US" sz="1800" dirty="0" smtClea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en-US" sz="1800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ounded Rectangle 16"/>
            <p:cNvSpPr/>
            <p:nvPr/>
          </p:nvSpPr>
          <p:spPr bwMode="auto">
            <a:xfrm>
              <a:off x="457200" y="2194081"/>
              <a:ext cx="7543800" cy="772894"/>
            </a:xfrm>
            <a:prstGeom prst="roundRect">
              <a:avLst>
                <a:gd name="adj" fmla="val 12174"/>
              </a:avLst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应用安装调试。金仕达：汤成、闻剑、韩纪伟、郭勇</a:t>
              </a:r>
              <a:endPara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Oval 17"/>
            <p:cNvSpPr/>
            <p:nvPr/>
          </p:nvSpPr>
          <p:spPr bwMode="auto">
            <a:xfrm>
              <a:off x="489854" y="17178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项目建设进程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38200" y="28572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系统安装配置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&quot;GLASS&quot;; White to Transparent; 1pt stroke;"/>
          <p:cNvSpPr/>
          <p:nvPr/>
        </p:nvSpPr>
        <p:spPr bwMode="auto">
          <a:xfrm>
            <a:off x="2714612" y="1142984"/>
            <a:ext cx="6236928" cy="3733800"/>
          </a:xfrm>
          <a:prstGeom prst="roundRect">
            <a:avLst>
              <a:gd name="adj" fmla="val 7763"/>
            </a:avLst>
          </a:prstGeom>
          <a:gradFill>
            <a:gsLst>
              <a:gs pos="0">
                <a:schemeClr val="lt1">
                  <a:tint val="80000"/>
                  <a:satMod val="300000"/>
                  <a:alpha val="40000"/>
                </a:schemeClr>
              </a:gs>
              <a:gs pos="100000">
                <a:schemeClr val="lt1">
                  <a:shade val="30000"/>
                  <a:satMod val="200000"/>
                  <a:alpha val="2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3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7" name="&quot;GLASS&quot;; White to Transparent; 1pt stroke;"/>
          <p:cNvSpPr/>
          <p:nvPr/>
        </p:nvSpPr>
        <p:spPr bwMode="auto">
          <a:xfrm>
            <a:off x="2825900" y="1285897"/>
            <a:ext cx="5832883" cy="1083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tIns="91440">
            <a:noAutofit/>
          </a:bodyPr>
          <a:lstStyle/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8370" y="1464719"/>
            <a:ext cx="482601" cy="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2107" y="1345631"/>
            <a:ext cx="663789" cy="3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&quot;GLASS&quot;; White to Transparent; 1pt stroke;"/>
          <p:cNvSpPr/>
          <p:nvPr/>
        </p:nvSpPr>
        <p:spPr bwMode="auto">
          <a:xfrm>
            <a:off x="2825900" y="2458384"/>
            <a:ext cx="5832883" cy="1083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tIns="91440">
            <a:noAutofit/>
          </a:bodyPr>
          <a:lstStyle/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9304" y="2590872"/>
            <a:ext cx="582085" cy="7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&quot;GLASS&quot;; White to Transparent; 1pt stroke;"/>
          <p:cNvSpPr/>
          <p:nvPr/>
        </p:nvSpPr>
        <p:spPr bwMode="auto">
          <a:xfrm>
            <a:off x="2825900" y="3650782"/>
            <a:ext cx="5832883" cy="1083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tIns="91440">
            <a:noAutofit/>
          </a:bodyPr>
          <a:lstStyle/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  <a:p>
            <a:pPr algn="ctr" defTabSz="914099">
              <a:lnSpc>
                <a:spcPts val="1900"/>
              </a:lnSpc>
              <a:defRPr/>
            </a:pPr>
            <a:endParaRPr lang="en-US" dirty="0">
              <a:latin typeface="Segoe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44" y="1464719"/>
            <a:ext cx="482601" cy="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3975" y="3849515"/>
            <a:ext cx="609602" cy="59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66540" y="1643050"/>
            <a:ext cx="94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2754" y="1643050"/>
            <a:ext cx="94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9167" y="2855850"/>
            <a:ext cx="1422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40" y="2947570"/>
            <a:ext cx="1422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>
            <a:endCxn id="13" idx="1"/>
          </p:cNvCxnSpPr>
          <p:nvPr/>
        </p:nvCxnSpPr>
        <p:spPr bwMode="auto">
          <a:xfrm flipV="1">
            <a:off x="4662505" y="1823432"/>
            <a:ext cx="1896539" cy="1"/>
          </a:xfrm>
          <a:prstGeom prst="line">
            <a:avLst/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4662505" y="1895496"/>
            <a:ext cx="1896539" cy="1"/>
          </a:xfrm>
          <a:prstGeom prst="line">
            <a:avLst/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5308" y="1692297"/>
            <a:ext cx="12192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肘形连接符 21"/>
          <p:cNvCxnSpPr/>
          <p:nvPr/>
        </p:nvCxnSpPr>
        <p:spPr bwMode="auto">
          <a:xfrm flipV="1">
            <a:off x="4662505" y="1514497"/>
            <a:ext cx="677335" cy="152401"/>
          </a:xfrm>
          <a:prstGeom prst="bentConnector3">
            <a:avLst>
              <a:gd name="adj1" fmla="val 50000"/>
            </a:avLst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肘形连接符 22"/>
          <p:cNvCxnSpPr/>
          <p:nvPr/>
        </p:nvCxnSpPr>
        <p:spPr bwMode="auto">
          <a:xfrm>
            <a:off x="5881709" y="1514499"/>
            <a:ext cx="677335" cy="76198"/>
          </a:xfrm>
          <a:prstGeom prst="bentConnector3">
            <a:avLst>
              <a:gd name="adj1" fmla="val 50000"/>
            </a:avLst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204373" y="1895497"/>
            <a:ext cx="108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磁盘阵列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109"/>
          <p:cNvCxnSpPr>
            <a:endCxn id="11" idx="1"/>
          </p:cNvCxnSpPr>
          <p:nvPr/>
        </p:nvCxnSpPr>
        <p:spPr bwMode="auto">
          <a:xfrm rot="16200000" flipH="1">
            <a:off x="4014113" y="2510023"/>
            <a:ext cx="754917" cy="135467"/>
          </a:xfrm>
          <a:prstGeom prst="bentConnector2">
            <a:avLst/>
          </a:prstGeom>
          <a:solidFill>
            <a:srgbClr val="005C96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肘形连接符 25"/>
          <p:cNvCxnSpPr/>
          <p:nvPr/>
        </p:nvCxnSpPr>
        <p:spPr bwMode="auto">
          <a:xfrm rot="5400000" flipH="1" flipV="1">
            <a:off x="6351610" y="2407731"/>
            <a:ext cx="685802" cy="270934"/>
          </a:xfrm>
          <a:prstGeom prst="bentConnector3">
            <a:avLst>
              <a:gd name="adj1" fmla="val -5555"/>
            </a:avLst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肘形连接符 109"/>
          <p:cNvCxnSpPr>
            <a:endCxn id="11" idx="3"/>
          </p:cNvCxnSpPr>
          <p:nvPr/>
        </p:nvCxnSpPr>
        <p:spPr bwMode="auto">
          <a:xfrm rot="10800000" flipV="1">
            <a:off x="5041390" y="2200296"/>
            <a:ext cx="1517654" cy="754919"/>
          </a:xfrm>
          <a:prstGeom prst="bentConnector3">
            <a:avLst>
              <a:gd name="adj1" fmla="val 50000"/>
            </a:avLst>
          </a:prstGeom>
          <a:solidFill>
            <a:srgbClr val="005C96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>
            <a:off x="4662505" y="2047897"/>
            <a:ext cx="1490138" cy="685798"/>
          </a:xfrm>
          <a:prstGeom prst="bentConnector3">
            <a:avLst>
              <a:gd name="adj1" fmla="val 31818"/>
            </a:avLst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909" y="2614609"/>
            <a:ext cx="582085" cy="7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500430" y="4090578"/>
            <a:ext cx="138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圈存前置机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2264" y="4162016"/>
            <a:ext cx="144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公交前置机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肘形连接符 109"/>
          <p:cNvCxnSpPr/>
          <p:nvPr/>
        </p:nvCxnSpPr>
        <p:spPr bwMode="auto">
          <a:xfrm rot="16200000" flipH="1">
            <a:off x="4352781" y="3576822"/>
            <a:ext cx="754917" cy="135467"/>
          </a:xfrm>
          <a:prstGeom prst="bentConnector2">
            <a:avLst/>
          </a:prstGeom>
          <a:solidFill>
            <a:srgbClr val="005C96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肘形连接符 127"/>
          <p:cNvCxnSpPr>
            <a:stCxn id="14" idx="3"/>
          </p:cNvCxnSpPr>
          <p:nvPr/>
        </p:nvCxnSpPr>
        <p:spPr bwMode="auto">
          <a:xfrm flipV="1">
            <a:off x="6423577" y="3267097"/>
            <a:ext cx="67734" cy="880518"/>
          </a:xfrm>
          <a:prstGeom prst="bentConnector2">
            <a:avLst/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肘形连接符 109"/>
          <p:cNvCxnSpPr/>
          <p:nvPr/>
        </p:nvCxnSpPr>
        <p:spPr bwMode="auto">
          <a:xfrm rot="10800000" flipV="1">
            <a:off x="5204373" y="3190896"/>
            <a:ext cx="880536" cy="907319"/>
          </a:xfrm>
          <a:prstGeom prst="bentConnector3">
            <a:avLst>
              <a:gd name="adj1" fmla="val 50000"/>
            </a:avLst>
          </a:prstGeom>
          <a:solidFill>
            <a:srgbClr val="005C96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肘形连接符 34"/>
          <p:cNvCxnSpPr/>
          <p:nvPr/>
        </p:nvCxnSpPr>
        <p:spPr bwMode="auto">
          <a:xfrm>
            <a:off x="5068906" y="3114697"/>
            <a:ext cx="812802" cy="838200"/>
          </a:xfrm>
          <a:prstGeom prst="bentConnector3">
            <a:avLst>
              <a:gd name="adj1" fmla="val 50000"/>
            </a:avLst>
          </a:prstGeom>
          <a:solidFill>
            <a:srgbClr val="005C9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239" y="3849515"/>
            <a:ext cx="609602" cy="59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组合 36"/>
          <p:cNvGrpSpPr/>
          <p:nvPr/>
        </p:nvGrpSpPr>
        <p:grpSpPr>
          <a:xfrm>
            <a:off x="2156364" y="5095897"/>
            <a:ext cx="800002" cy="1476375"/>
            <a:chOff x="304800" y="1143000"/>
            <a:chExt cx="990600" cy="1476375"/>
          </a:xfrm>
        </p:grpSpPr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4800" y="11430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457201" y="1905000"/>
              <a:ext cx="838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建邦圈存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40361" y="5095897"/>
            <a:ext cx="800002" cy="1476375"/>
            <a:chOff x="304800" y="2895600"/>
            <a:chExt cx="981075" cy="1476375"/>
          </a:xfrm>
        </p:grpSpPr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4800" y="28956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381000" y="3657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POS</a:t>
              </a:r>
              <a:r>
                <a:rPr lang="zh-CN" altLang="zh-CN" sz="1200" dirty="0" smtClean="0">
                  <a:latin typeface="微软雅黑" pitchFamily="34" charset="-122"/>
                  <a:ea typeface="微软雅黑" pitchFamily="34" charset="-122"/>
                </a:rPr>
                <a:t>前置机</a:t>
              </a:r>
              <a:endParaRPr lang="zh-CN" altLang="en-US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04634" y="5095897"/>
            <a:ext cx="800002" cy="1476375"/>
            <a:chOff x="381000" y="4800600"/>
            <a:chExt cx="981075" cy="1476375"/>
          </a:xfrm>
        </p:grpSpPr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1000" y="48006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4572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大明公交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2903" y="5095897"/>
            <a:ext cx="800002" cy="1476375"/>
            <a:chOff x="1685925" y="4876800"/>
            <a:chExt cx="981075" cy="1476375"/>
          </a:xfrm>
        </p:grpSpPr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85925" y="48768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1762125" y="56388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阳江加密机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068906" y="5095897"/>
            <a:ext cx="800002" cy="1476375"/>
            <a:chOff x="2819400" y="4876800"/>
            <a:chExt cx="1066800" cy="1476375"/>
          </a:xfrm>
        </p:grpSpPr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19400" y="48768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2895600" y="5638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制卡中心加密机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84909" y="5095897"/>
            <a:ext cx="800002" cy="1476375"/>
            <a:chOff x="3962400" y="4876800"/>
            <a:chExt cx="1066800" cy="1476375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62400" y="48768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4038600" y="5638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新莞局前置机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00912" y="5095897"/>
            <a:ext cx="800002" cy="1476375"/>
            <a:chOff x="5181600" y="4953000"/>
            <a:chExt cx="1066800" cy="1476375"/>
          </a:xfrm>
        </p:grpSpPr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49530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5257800" y="5715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人民银行前置机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16914" y="5095897"/>
            <a:ext cx="800005" cy="1476375"/>
            <a:chOff x="6324600" y="4953000"/>
            <a:chExt cx="1066804" cy="1476375"/>
          </a:xfrm>
        </p:grpSpPr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24600" y="4953000"/>
              <a:ext cx="98107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6400804" y="5715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中国银行前置机</a:t>
              </a:r>
            </a:p>
          </p:txBody>
        </p:sp>
      </p:grpSp>
      <p:pic>
        <p:nvPicPr>
          <p:cNvPr id="6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8095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0361" y="1004870"/>
            <a:ext cx="5457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4496" y="1004870"/>
            <a:ext cx="5457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9273" y="2876551"/>
            <a:ext cx="64482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0361" y="3781434"/>
            <a:ext cx="30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4496" y="3800484"/>
            <a:ext cx="30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37404" y="2876551"/>
            <a:ext cx="64482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3"/>
          <p:cNvSpPr>
            <a:spLocks noChangeArrowheads="1"/>
          </p:cNvSpPr>
          <p:nvPr/>
        </p:nvSpPr>
        <p:spPr bwMode="auto">
          <a:xfrm>
            <a:off x="1004894" y="928670"/>
            <a:ext cx="1151470" cy="6096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rgbClr val="9E948D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3"/>
          <p:cNvSpPr>
            <a:spLocks noChangeArrowheads="1"/>
          </p:cNvSpPr>
          <p:nvPr/>
        </p:nvSpPr>
        <p:spPr bwMode="auto">
          <a:xfrm>
            <a:off x="1004894" y="2800351"/>
            <a:ext cx="1151470" cy="6096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rgbClr val="9E948D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3"/>
          <p:cNvSpPr>
            <a:spLocks noChangeArrowheads="1"/>
          </p:cNvSpPr>
          <p:nvPr/>
        </p:nvSpPr>
        <p:spPr bwMode="auto">
          <a:xfrm>
            <a:off x="1004894" y="3724284"/>
            <a:ext cx="1151470" cy="6096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rgbClr val="9E948D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4894" y="1538270"/>
            <a:ext cx="13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移动服务网点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47770" y="3406975"/>
            <a:ext cx="9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运营人员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43562" y="4410084"/>
            <a:ext cx="67733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商家</a:t>
            </a:r>
          </a:p>
        </p:txBody>
      </p:sp>
      <p:pic>
        <p:nvPicPr>
          <p:cNvPr id="7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32" y="3987949"/>
            <a:ext cx="709273" cy="28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56364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72367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52903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68906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909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3179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6916" y="4791097"/>
            <a:ext cx="677335" cy="2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1343562" y="4791097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待定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91831" y="4788120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专线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7834" y="4788120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内网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52903" y="4856630"/>
            <a:ext cx="74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40981" y="4000504"/>
            <a:ext cx="74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04373" y="4788120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内网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20376" y="4791097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专线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68646" y="4788120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专线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52383" y="4791097"/>
            <a:ext cx="67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专线</a:t>
            </a:r>
          </a:p>
        </p:txBody>
      </p:sp>
      <p:pic>
        <p:nvPicPr>
          <p:cNvPr id="95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1343562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96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2359565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97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3307834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98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4256104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99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5272107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100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6288110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101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7304113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102" name="Picture 4" descr="C:\Program Files\Microsoft Resource DVD Artwork\DVD_ART\Artwork_Imagery\HARDWARE_IMAGERY\Illustration - Misc Hardware\Windows Vista Illustration Icons\VPN.png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8320116" y="5248297"/>
            <a:ext cx="420603" cy="562061"/>
          </a:xfrm>
          <a:prstGeom prst="rect">
            <a:avLst/>
          </a:prstGeom>
          <a:noFill/>
          <a:effectLst>
            <a:outerShdw blurRad="254000" dist="101600" dir="5400000" algn="t" rotWithShape="0">
              <a:prstClr val="black">
                <a:alpha val="56000"/>
              </a:prstClr>
            </a:outerShdw>
          </a:effectLst>
        </p:spPr>
      </p:pic>
      <p:pic>
        <p:nvPicPr>
          <p:cNvPr id="105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1670" y="3090837"/>
            <a:ext cx="709273" cy="28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08" y="1147709"/>
            <a:ext cx="709273" cy="28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2112419" y="3142118"/>
            <a:ext cx="74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9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35567" y="1944881"/>
            <a:ext cx="5457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9702" y="1944881"/>
            <a:ext cx="5457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AutoShape 3"/>
          <p:cNvSpPr>
            <a:spLocks noChangeArrowheads="1"/>
          </p:cNvSpPr>
          <p:nvPr/>
        </p:nvSpPr>
        <p:spPr bwMode="auto">
          <a:xfrm>
            <a:off x="1000100" y="1868681"/>
            <a:ext cx="1151470" cy="6096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rgbClr val="9E948D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00100" y="2478281"/>
            <a:ext cx="13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代理服务网点</a:t>
            </a:r>
          </a:p>
        </p:txBody>
      </p:sp>
      <p:pic>
        <p:nvPicPr>
          <p:cNvPr id="113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8314" y="2087720"/>
            <a:ext cx="709273" cy="28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2143108" y="2143116"/>
            <a:ext cx="74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43108" y="1213292"/>
            <a:ext cx="74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857224" y="21429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服务器网络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1129206" y="1142984"/>
          <a:ext cx="8014794" cy="4876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921"/>
                <a:gridCol w="1912996"/>
                <a:gridCol w="2060149"/>
                <a:gridCol w="2133728"/>
              </a:tblGrid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服务器名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地址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平台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数据库服务器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192.168.103.28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windows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ORACLE</a:t>
                      </a: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</a:t>
                      </a: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RAC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数据库服务器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192.168.103.29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windows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ORACLE</a:t>
                      </a: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数据</a:t>
                      </a: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RAC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应用服务器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192.168.103.66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SUSE Linux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应用服务器双机容错</a:t>
                      </a:r>
                    </a:p>
                  </a:txBody>
                  <a:tcPr marL="68580" marR="68580" marT="0" marB="0" anchor="ctr"/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应用服务器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192.168.103.69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SUSE Linux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应用服务器双机容错</a:t>
                      </a:r>
                    </a:p>
                  </a:txBody>
                  <a:tcPr marL="68580" marR="68580" marT="0" marB="0" anchor="ctr"/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圈存前置机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192.168.103.65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SUSE Linux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与建邦圈存前置机专网对接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暂时与阳江加密机对接</a:t>
                      </a:r>
                    </a:p>
                  </a:txBody>
                  <a:tcPr marL="68580" marR="68580" marT="0" marB="0" anchor="ctr"/>
                </a:tc>
              </a:tr>
              <a:tr h="69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公交前置机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192.168.103.64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SUSE Linux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与公交平台对接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暂时提供给外网客户端接入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57272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服务器网络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1142976" y="839411"/>
          <a:ext cx="7715304" cy="5667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198"/>
                <a:gridCol w="1044703"/>
                <a:gridCol w="2955825"/>
                <a:gridCol w="2214578"/>
              </a:tblGrid>
              <a:tr h="48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服务器名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服务名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配置项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 anchorCtr="1">
                    <a:solidFill>
                      <a:srgbClr val="0070C0"/>
                    </a:solidFill>
                  </a:tcPr>
                </a:tc>
              </a:tr>
              <a:tr h="24645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应用服务器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DRTP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branch : 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ip:192.168.103.66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294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ksmbcc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basefuncno:8000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ID:1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SERVERCOUNT:2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SERVER1: 192.168.103.66:4000:1000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SERVER2: 192.168.103.69:4000:1000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应用服务器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DRTP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branch : 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ip:192.168.103.69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294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ksmbcc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basefuncno:8000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ID:2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SERVERCOUNT:2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SERVER1: 192.168.103.66:4000:1000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SERVER2: 192.168.103.69:4000:1000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7157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圈存前置机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DRTP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branch:2000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ip:192.168.103.65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counts:2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ip1=192.168.103.66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port1=4000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bandwidth1=102400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ip2=192.168.103.69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port2=4000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BANDWIDTH2=102400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ksmbcc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basefuncno:8100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ID:1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SERVERCOUNT:1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SERVER1: 192.168.103.65:4000:2000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431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公交前置机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DRTP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branch:2100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ip:192.168.103.64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可以提供外网访问</a:t>
                      </a:r>
                    </a:p>
                    <a:p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ip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211.139.194.248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端口：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4000</a:t>
                      </a:r>
                      <a:endParaRPr lang="zh-CN" sz="12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924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filesvr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DRTPIP=192.168.103.64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PORT=4000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MAINFUNC=7000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downloaddir</a:t>
                      </a: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=/home/</a:t>
                      </a:r>
                      <a:r>
                        <a:rPr lang="en-US" sz="10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buspos</a:t>
                      </a: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uploaddir</a:t>
                      </a:r>
                      <a:r>
                        <a:rPr lang="en-US" sz="10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=/home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928662" y="252293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当前项目成绩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40716" y="1430875"/>
            <a:ext cx="2590750" cy="4007780"/>
            <a:chOff x="6078983" y="2108659"/>
            <a:chExt cx="2590800" cy="4006956"/>
          </a:xfrm>
        </p:grpSpPr>
        <p:sp>
          <p:nvSpPr>
            <p:cNvPr id="5" name="Rounded Rectangle 6"/>
            <p:cNvSpPr/>
            <p:nvPr/>
          </p:nvSpPr>
          <p:spPr bwMode="auto">
            <a:xfrm>
              <a:off x="6106262" y="2108659"/>
              <a:ext cx="2536243" cy="3934691"/>
            </a:xfrm>
            <a:prstGeom prst="roundRect">
              <a:avLst>
                <a:gd name="adj" fmla="val 9898"/>
              </a:avLst>
            </a:prstGeom>
            <a:gradFill>
              <a:gsLst>
                <a:gs pos="0">
                  <a:schemeClr val="accent1">
                    <a:alpha val="0"/>
                  </a:schemeClr>
                </a:gs>
                <a:gs pos="42000">
                  <a:schemeClr val="accent1">
                    <a:lumMod val="75000"/>
                    <a:alpha val="49000"/>
                  </a:schemeClr>
                </a:gs>
                <a:gs pos="70000">
                  <a:schemeClr val="accent1">
                    <a:lumMod val="75000"/>
                    <a:alpha val="51000"/>
                  </a:schemeClr>
                </a:gs>
                <a:gs pos="99000">
                  <a:schemeClr val="accent1">
                    <a:alpha val="91000"/>
                  </a:schemeClr>
                </a:gs>
              </a:gsLst>
              <a:lin ang="162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0000">
                    <a:schemeClr val="accent1">
                      <a:tint val="44500"/>
                      <a:satMod val="160000"/>
                      <a:alpha val="52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0"/>
              </a:gradFill>
              <a:headEnd type="none" w="med" len="med"/>
              <a:tailEnd type="none" w="med" len="med"/>
            </a:ln>
            <a:effectLst>
              <a:outerShdw blurRad="330200" dist="38100" dir="10800000" algn="r" rotWithShape="0">
                <a:schemeClr val="accent1">
                  <a:lumMod val="50000"/>
                  <a:alpha val="29000"/>
                </a:scheme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1">
                  <a:satMod val="30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166"/>
            <p:cNvSpPr>
              <a:spLocks noChangeArrowheads="1"/>
            </p:cNvSpPr>
            <p:nvPr/>
          </p:nvSpPr>
          <p:spPr bwMode="auto">
            <a:xfrm>
              <a:off x="6085079" y="3131729"/>
              <a:ext cx="2578150" cy="1535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2" tIns="45717" rIns="91432" bIns="45717">
              <a:spAutoFit/>
            </a:bodyPr>
            <a:lstStyle/>
            <a:p>
              <a:pPr marL="228600" indent="-228600" defTabSz="912813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defRPr/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应用软件环境部署完成。</a:t>
              </a:r>
              <a:endParaRPr lang="en-US" sz="1400" dirty="0" smtClean="0">
                <a:effectLst>
                  <a:outerShdw blurRad="38100" dist="38100" dir="2700000" algn="tl">
                    <a:srgbClr val="4D4D4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 defTabSz="912813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defRPr/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初步规划功能菜单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54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个，当前已建设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41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个。剩余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个后续抓紧落实。</a:t>
              </a:r>
              <a:endParaRPr lang="en-US" altLang="zh-CN" sz="1400" dirty="0" smtClean="0">
                <a:effectLst>
                  <a:outerShdw blurRad="38100" dist="38100" dir="2700000" algn="tl">
                    <a:srgbClr val="4D4D4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marL="228600" indent="-228600" defTabSz="912813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defRPr/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已确定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家系统接口规范；已经完成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4D4D4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家接口开发，充值部分已调试完成。</a:t>
              </a:r>
              <a:endParaRPr lang="en-US" sz="1400" dirty="0" smtClean="0">
                <a:effectLst>
                  <a:outerShdw blurRad="38100" dist="38100" dir="2700000" algn="tl">
                    <a:srgbClr val="4D4D4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5" descr="C:\Program Files\Microsoft Resource DVD Artwork\DVD_ART\Artwork_Imagery\HARDWARE_IMAGERY\Illustration - Misc Hardware\Windows Vista Illustration Icons\Male User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ltGray">
            <a:xfrm>
              <a:off x="6674054" y="4922136"/>
              <a:ext cx="1282723" cy="1193479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8" name="Rectangle 9"/>
            <p:cNvSpPr/>
            <p:nvPr/>
          </p:nvSpPr>
          <p:spPr bwMode="auto">
            <a:xfrm>
              <a:off x="6123181" y="2550822"/>
              <a:ext cx="2501949" cy="588841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42000">
                  <a:schemeClr val="accent1">
                    <a:lumMod val="75000"/>
                    <a:alpha val="0"/>
                  </a:schemeClr>
                </a:gs>
                <a:gs pos="70000">
                  <a:schemeClr val="tx1">
                    <a:lumMod val="95000"/>
                    <a:alpha val="17000"/>
                  </a:schemeClr>
                </a:gs>
                <a:gs pos="99000">
                  <a:schemeClr val="tx1">
                    <a:alpha val="51000"/>
                  </a:scheme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10"/>
            <p:cNvCxnSpPr/>
            <p:nvPr/>
          </p:nvCxnSpPr>
          <p:spPr>
            <a:xfrm>
              <a:off x="6585151" y="4896666"/>
              <a:ext cx="1600231" cy="1588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33617"/>
            <p:cNvSpPr txBox="1">
              <a:spLocks noChangeArrowheads="1"/>
            </p:cNvSpPr>
            <p:nvPr/>
          </p:nvSpPr>
          <p:spPr bwMode="auto">
            <a:xfrm>
              <a:off x="6078983" y="2138608"/>
              <a:ext cx="2590800" cy="58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10000"/>
                </a:spcBef>
                <a:defRPr/>
              </a:pPr>
              <a:r>
                <a:rPr lang="zh-CN" altLang="en-US" sz="3400" b="1" kern="0" spc="-125" dirty="0" smtClean="0">
                  <a:ln w="3175">
                    <a:noFill/>
                  </a:ln>
                  <a:gradFill flip="none" rotWithShape="1">
                    <a:gsLst>
                      <a:gs pos="28000">
                        <a:srgbClr val="FEF9DA"/>
                      </a:gs>
                      <a:gs pos="52000">
                        <a:srgbClr val="FCE974"/>
                      </a:gs>
                      <a:gs pos="68000">
                        <a:srgbClr val="F79A1D"/>
                      </a:gs>
                    </a:gsLst>
                    <a:lin ang="5400000" scaled="1"/>
                    <a:tileRect/>
                  </a:gra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rPr>
                <a:t>应用软件</a:t>
              </a:r>
              <a:endParaRPr lang="en-US" altLang="zh-CN" sz="3400" b="1" kern="0" spc="-125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>
          <a:xfrm>
            <a:off x="3670275" y="1430875"/>
            <a:ext cx="2591000" cy="3935500"/>
            <a:chOff x="3200401" y="1600200"/>
            <a:chExt cx="2591000" cy="3935500"/>
          </a:xfrm>
        </p:grpSpPr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200401" y="1600200"/>
              <a:ext cx="2591000" cy="3935500"/>
              <a:chOff x="3305890" y="2108659"/>
              <a:chExt cx="2589781" cy="3934691"/>
            </a:xfrm>
          </p:grpSpPr>
          <p:sp>
            <p:nvSpPr>
              <p:cNvPr id="18" name="Rounded Rectangle 13"/>
              <p:cNvSpPr/>
              <p:nvPr/>
            </p:nvSpPr>
            <p:spPr bwMode="auto">
              <a:xfrm>
                <a:off x="3359428" y="2108659"/>
                <a:ext cx="2536243" cy="3934691"/>
              </a:xfrm>
              <a:prstGeom prst="roundRect">
                <a:avLst>
                  <a:gd name="adj" fmla="val 9211"/>
                </a:avLst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42000">
                    <a:schemeClr val="accent1">
                      <a:lumMod val="75000"/>
                      <a:alpha val="49000"/>
                    </a:schemeClr>
                  </a:gs>
                  <a:gs pos="70000">
                    <a:schemeClr val="accent1">
                      <a:lumMod val="75000"/>
                      <a:alpha val="51000"/>
                    </a:schemeClr>
                  </a:gs>
                  <a:gs pos="99000">
                    <a:schemeClr val="accent1">
                      <a:alpha val="91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52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0"/>
                </a:gradFill>
                <a:headEnd type="none" w="med" len="med"/>
                <a:tailEnd type="none" w="med" len="med"/>
              </a:ln>
              <a:effectLst>
                <a:outerShdw blurRad="330200" dist="38100" dir="10800000" algn="r" rotWithShape="0">
                  <a:schemeClr val="accent1">
                    <a:lumMod val="50000"/>
                    <a:alpha val="29000"/>
                  </a:schemeClr>
                </a:outerShdw>
              </a:effectLst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chemeClr val="accent1">
                    <a:satMod val="300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43"/>
              <p:cNvSpPr>
                <a:spLocks noChangeArrowheads="1"/>
              </p:cNvSpPr>
              <p:nvPr/>
            </p:nvSpPr>
            <p:spPr bwMode="auto">
              <a:xfrm>
                <a:off x="3305890" y="3131729"/>
                <a:ext cx="2513417" cy="15354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2" tIns="45717" rIns="91432" bIns="45717">
                <a:spAutoFit/>
              </a:bodyPr>
              <a:lstStyle/>
              <a:p>
                <a:pPr marL="228600" indent="-228600" defTabSz="912813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Tx/>
                  <a:buBlip>
                    <a:blip r:embed="rId2"/>
                  </a:buBlip>
                  <a:defRPr/>
                </a:pP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生产环境搭建完成。</a:t>
                </a:r>
                <a:endParaRPr lang="en-US" altLang="zh-CN" sz="1400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28600" indent="-228600" defTabSz="912813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Tx/>
                  <a:buBlip>
                    <a:blip r:embed="rId2"/>
                  </a:buBlip>
                  <a:defRPr/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拟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支持移动网点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50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；代理服务网点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300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；公交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POS700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台；商家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800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家；持卡用户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50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万外的规模。</a:t>
                </a:r>
                <a:endParaRPr lang="en-US" altLang="zh-CN" sz="1400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28600" indent="-228600" defTabSz="912813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Tx/>
                  <a:buBlip>
                    <a:blip r:embed="rId2"/>
                  </a:buBlip>
                  <a:defRPr/>
                </a:pP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可根据系统应用过程中的瓶颈进行扩容。</a:t>
                </a:r>
                <a:endParaRPr lang="en-US" sz="1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6"/>
              <p:cNvSpPr/>
              <p:nvPr/>
            </p:nvSpPr>
            <p:spPr bwMode="auto">
              <a:xfrm>
                <a:off x="3375706" y="2550822"/>
                <a:ext cx="2502310" cy="5888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42000">
                    <a:schemeClr val="accent1">
                      <a:lumMod val="75000"/>
                      <a:alpha val="0"/>
                    </a:schemeClr>
                  </a:gs>
                  <a:gs pos="70000">
                    <a:schemeClr val="tx1">
                      <a:lumMod val="95000"/>
                      <a:alpha val="17000"/>
                    </a:schemeClr>
                  </a:gs>
                  <a:gs pos="99000">
                    <a:schemeClr val="tx1">
                      <a:alpha val="51000"/>
                    </a:schemeClr>
                  </a:gs>
                </a:gsLst>
                <a:lin ang="5400000" scaled="0"/>
              </a:gra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1" name="Straight Connector 17"/>
              <p:cNvCxnSpPr/>
              <p:nvPr/>
            </p:nvCxnSpPr>
            <p:spPr>
              <a:xfrm>
                <a:off x="3827931" y="4895078"/>
                <a:ext cx="1599447" cy="1588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833617"/>
              <p:cNvSpPr txBox="1">
                <a:spLocks noChangeArrowheads="1"/>
              </p:cNvSpPr>
              <p:nvPr/>
            </p:nvSpPr>
            <p:spPr bwMode="auto">
              <a:xfrm>
                <a:off x="3408349" y="2138677"/>
                <a:ext cx="2438400" cy="589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10000"/>
                  </a:spcBef>
                  <a:defRPr/>
                </a:pPr>
                <a:r>
                  <a:rPr lang="zh-CN" altLang="en-US" sz="3400" b="1" kern="0" spc="-125" dirty="0" smtClean="0">
                    <a:ln w="3175">
                      <a:noFill/>
                    </a:ln>
                    <a:gradFill flip="none" rotWithShape="1">
                      <a:gsLst>
                        <a:gs pos="28000">
                          <a:srgbClr val="FEF9DA"/>
                        </a:gs>
                        <a:gs pos="52000">
                          <a:srgbClr val="FCE974"/>
                        </a:gs>
                        <a:gs pos="68000">
                          <a:srgbClr val="F79A1D"/>
                        </a:gs>
                      </a:gsLst>
                      <a:lin ang="5400000" scaled="1"/>
                      <a:tileRect/>
                    </a:gradFill>
                    <a:effectLst>
                      <a:outerShdw blurRad="88900" dist="12700" dir="2700000" algn="tl" rotWithShape="0">
                        <a:prstClr val="black"/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硬件环境</a:t>
                </a:r>
                <a:endParaRPr lang="en-US" altLang="zh-CN" sz="3400" b="1" kern="0" spc="-125" dirty="0">
                  <a:ln w="3175">
                    <a:noFill/>
                  </a:ln>
                  <a:gradFill flip="none" rotWithShape="1">
                    <a:gsLst>
                      <a:gs pos="28000">
                        <a:srgbClr val="FEF9DA"/>
                      </a:gs>
                      <a:gs pos="52000">
                        <a:srgbClr val="FCE974"/>
                      </a:gs>
                      <a:gs pos="68000">
                        <a:srgbClr val="F79A1D"/>
                      </a:gs>
                    </a:gsLst>
                    <a:lin ang="5400000" scaled="1"/>
                    <a:tileRect/>
                  </a:gra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3863078" y="4437125"/>
              <a:ext cx="1470922" cy="1018455"/>
              <a:chOff x="1659421" y="4270721"/>
              <a:chExt cx="6645089" cy="2934461"/>
            </a:xfrm>
          </p:grpSpPr>
          <p:pic>
            <p:nvPicPr>
              <p:cNvPr id="14" name="Picture 7" descr="D:\Pennie's documents\Images for TechEd06\Hardware_Imagery\Server - applicati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35548" y="4491148"/>
                <a:ext cx="1508470" cy="2714034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D:\Pennie's documents\Images for TechEd06\Hardware_Imagery\Database 4 blue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81845" y="5070900"/>
                <a:ext cx="1812959" cy="1475619"/>
              </a:xfrm>
              <a:prstGeom prst="rect">
                <a:avLst/>
              </a:prstGeom>
              <a:noFill/>
            </p:spPr>
          </p:pic>
          <p:pic>
            <p:nvPicPr>
              <p:cNvPr id="16" name="Picture 5" descr="D:\Pennie's documents\Images for TechEd06\Hardware_Imagery\data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1047" y="4270721"/>
                <a:ext cx="2351126" cy="2009116"/>
              </a:xfrm>
              <a:prstGeom prst="rect">
                <a:avLst/>
              </a:prstGeom>
              <a:noFill/>
            </p:spPr>
          </p:pic>
          <p:pic>
            <p:nvPicPr>
              <p:cNvPr id="17" name="Picture 31" descr="faded orbit ring green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59421" y="5046288"/>
                <a:ext cx="6645089" cy="210758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3" name="Rounded Rectangle 6"/>
          <p:cNvSpPr/>
          <p:nvPr/>
        </p:nvSpPr>
        <p:spPr bwMode="auto">
          <a:xfrm rot="10800000">
            <a:off x="1079474" y="5438655"/>
            <a:ext cx="7924800" cy="704988"/>
          </a:xfrm>
          <a:prstGeom prst="roundRect">
            <a:avLst/>
          </a:prstGeom>
          <a:gradFill flip="none" rotWithShape="1">
            <a:lin ang="54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08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928662" y="1400055"/>
            <a:ext cx="2614612" cy="4114800"/>
            <a:chOff x="458788" y="1569380"/>
            <a:chExt cx="2614612" cy="4114800"/>
          </a:xfrm>
        </p:grpSpPr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58788" y="1569380"/>
              <a:ext cx="2614612" cy="3935412"/>
              <a:chOff x="338138" y="1998069"/>
              <a:chExt cx="2614612" cy="3935500"/>
            </a:xfrm>
          </p:grpSpPr>
          <p:sp>
            <p:nvSpPr>
              <p:cNvPr id="27" name="Rounded Rectangle 20"/>
              <p:cNvSpPr/>
              <p:nvPr/>
            </p:nvSpPr>
            <p:spPr bwMode="auto">
              <a:xfrm>
                <a:off x="377269" y="1998069"/>
                <a:ext cx="2537437" cy="3935500"/>
              </a:xfrm>
              <a:prstGeom prst="roundRect">
                <a:avLst>
                  <a:gd name="adj" fmla="val 9554"/>
                </a:avLst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42000">
                    <a:schemeClr val="accent1">
                      <a:lumMod val="75000"/>
                      <a:alpha val="49000"/>
                    </a:schemeClr>
                  </a:gs>
                  <a:gs pos="70000">
                    <a:schemeClr val="accent1">
                      <a:lumMod val="75000"/>
                      <a:alpha val="51000"/>
                    </a:schemeClr>
                  </a:gs>
                  <a:gs pos="99000">
                    <a:schemeClr val="accent1">
                      <a:alpha val="91000"/>
                    </a:schemeClr>
                  </a:gs>
                </a:gsLst>
                <a:lin ang="162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52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0"/>
                </a:gradFill>
                <a:headEnd type="none" w="med" len="med"/>
                <a:tailEnd type="none" w="med" len="med"/>
              </a:ln>
              <a:effectLst>
                <a:outerShdw blurRad="330200" dist="38100" dir="10800000" algn="r" rotWithShape="0">
                  <a:schemeClr val="accent1">
                    <a:lumMod val="50000"/>
                    <a:alpha val="29000"/>
                  </a:schemeClr>
                </a:outerShdw>
              </a:effectLst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chemeClr val="accent1">
                    <a:satMod val="300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52"/>
              <p:cNvSpPr>
                <a:spLocks noChangeArrowheads="1"/>
              </p:cNvSpPr>
              <p:nvPr/>
            </p:nvSpPr>
            <p:spPr bwMode="auto">
              <a:xfrm>
                <a:off x="338138" y="3052193"/>
                <a:ext cx="2614612" cy="717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7" rIns="91432" bIns="45717">
                <a:spAutoFit/>
              </a:bodyPr>
              <a:lstStyle/>
              <a:p>
                <a:pPr marL="228600" indent="-228600" defTabSz="912813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Blip>
                    <a:blip r:embed="rId2"/>
                  </a:buBlip>
                  <a:defRPr/>
                </a:pP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梳理业务流程</a:t>
                </a:r>
                <a:r>
                  <a:rPr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49</a:t>
                </a: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个。</a:t>
                </a:r>
                <a:endParaRPr lang="en-US" altLang="zh-CN" sz="1400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228600" indent="-228600" defTabSz="912813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Blip>
                    <a:blip r:embed="rId2"/>
                  </a:buBlip>
                  <a:defRPr/>
                </a:pPr>
                <a:r>
                  <a:rPr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业务需求逐渐清晰、明确、固化</a:t>
                </a: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sz="1400" b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Rectangle 23"/>
              <p:cNvSpPr/>
              <p:nvPr/>
            </p:nvSpPr>
            <p:spPr bwMode="auto">
              <a:xfrm>
                <a:off x="393700" y="2440991"/>
                <a:ext cx="2503488" cy="58897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42000">
                    <a:schemeClr val="accent1">
                      <a:lumMod val="75000"/>
                      <a:alpha val="0"/>
                    </a:schemeClr>
                  </a:gs>
                  <a:gs pos="70000">
                    <a:schemeClr val="tx1">
                      <a:lumMod val="95000"/>
                      <a:alpha val="17000"/>
                    </a:schemeClr>
                  </a:gs>
                  <a:gs pos="99000">
                    <a:schemeClr val="tx1">
                      <a:alpha val="51000"/>
                    </a:schemeClr>
                  </a:gs>
                </a:gsLst>
                <a:lin ang="5400000" scaled="0"/>
              </a:gra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0" name="Straight Connector 24"/>
              <p:cNvCxnSpPr/>
              <p:nvPr/>
            </p:nvCxnSpPr>
            <p:spPr>
              <a:xfrm>
                <a:off x="844550" y="4815944"/>
                <a:ext cx="1601788" cy="1588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833617"/>
              <p:cNvSpPr txBox="1">
                <a:spLocks noChangeArrowheads="1"/>
              </p:cNvSpPr>
              <p:nvPr/>
            </p:nvSpPr>
            <p:spPr bwMode="auto">
              <a:xfrm>
                <a:off x="578975" y="2058529"/>
                <a:ext cx="2133036" cy="589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10000"/>
                  </a:spcBef>
                  <a:defRPr/>
                </a:pPr>
                <a:r>
                  <a:rPr lang="zh-CN" altLang="en-US" sz="3400" b="1" kern="0" spc="-125" dirty="0" smtClean="0">
                    <a:ln w="3175">
                      <a:noFill/>
                    </a:ln>
                    <a:gradFill flip="none" rotWithShape="1">
                      <a:gsLst>
                        <a:gs pos="28000">
                          <a:srgbClr val="FEF9DA"/>
                        </a:gs>
                        <a:gs pos="52000">
                          <a:srgbClr val="FCE974"/>
                        </a:gs>
                        <a:gs pos="68000">
                          <a:srgbClr val="F79A1D"/>
                        </a:gs>
                      </a:gsLst>
                      <a:lin ang="5400000" scaled="1"/>
                      <a:tileRect/>
                    </a:gradFill>
                    <a:effectLst>
                      <a:outerShdw blurRad="88900" dist="12700" dir="2700000" algn="tl" rotWithShape="0">
                        <a:prstClr val="black"/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rial" charset="0"/>
                  </a:rPr>
                  <a:t>业务梳理</a:t>
                </a:r>
                <a:endParaRPr lang="en-US" altLang="zh-CN" sz="3400" b="1" kern="0" spc="-125" dirty="0">
                  <a:ln w="3175">
                    <a:noFill/>
                  </a:ln>
                  <a:gradFill flip="none" rotWithShape="1">
                    <a:gsLst>
                      <a:gs pos="28000">
                        <a:srgbClr val="FEF9DA"/>
                      </a:gs>
                      <a:gs pos="52000">
                        <a:srgbClr val="FCE974"/>
                      </a:gs>
                      <a:gs pos="68000">
                        <a:srgbClr val="F79A1D"/>
                      </a:gs>
                    </a:gsLst>
                    <a:lin ang="5400000" scaled="1"/>
                    <a:tileRect/>
                  </a:gra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pic>
          <p:nvPicPr>
            <p:cNvPr id="26" name="Picture 3" descr="OEM man equipment repair technician towers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86605" y="4487205"/>
              <a:ext cx="1578797" cy="1196975"/>
            </a:xfrm>
            <a:prstGeom prst="rect">
              <a:avLst/>
            </a:prstGeom>
            <a:noFill/>
          </p:spPr>
        </p:pic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689074" y="5518208"/>
            <a:ext cx="64135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740" eaLnBrk="0" hangingPunct="0">
              <a:lnSpc>
                <a:spcPct val="90000"/>
              </a:lnSpc>
              <a:defRPr/>
            </a:pPr>
            <a:r>
              <a:rPr lang="en-US" altLang="zh-CN" sz="4000" b="1" spc="-125" dirty="0" smtClean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e</a:t>
            </a:r>
            <a:r>
              <a:rPr lang="zh-CN" altLang="en-US" sz="4000" b="1" spc="-125" dirty="0" smtClean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卡通平台建设</a:t>
            </a:r>
            <a:endParaRPr lang="en-US" sz="4000" b="1" spc="-125" dirty="0">
              <a:ln w="3175">
                <a:noFill/>
              </a:ln>
              <a:gradFill flip="none" rotWithShape="1">
                <a:gsLst>
                  <a:gs pos="28000">
                    <a:srgbClr val="FEF9DA"/>
                  </a:gs>
                  <a:gs pos="52000">
                    <a:srgbClr val="FCE974"/>
                  </a:gs>
                  <a:gs pos="68000">
                    <a:srgbClr val="F79A1D"/>
                  </a:gs>
                </a:gsLst>
                <a:lin ang="5400000" scaled="1"/>
                <a:tileRect/>
              </a:gradFill>
              <a:effectLst>
                <a:outerShdw blurRad="88900" dist="12700" dir="2700000" algn="tl" rotWithShape="0">
                  <a:prstClr val="black"/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38200" y="223838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完成具体内容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829585"/>
          <a:ext cx="7858156" cy="5794861"/>
        </p:xfrm>
        <a:graphic>
          <a:graphicData uri="http://schemas.openxmlformats.org/drawingml/2006/table">
            <a:tbl>
              <a:tblPr/>
              <a:tblGrid>
                <a:gridCol w="428604"/>
                <a:gridCol w="785818"/>
                <a:gridCol w="1214446"/>
                <a:gridCol w="1024508"/>
                <a:gridCol w="4404780"/>
              </a:tblGrid>
              <a:tr h="2076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5286" marR="5286" marT="5286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大类</a:t>
                      </a:r>
                    </a:p>
                  </a:txBody>
                  <a:tcPr marL="5286" marR="5286" marT="5286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小类</a:t>
                      </a:r>
                    </a:p>
                  </a:txBody>
                  <a:tcPr marL="5286" marR="5286" marT="5286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</a:p>
                  </a:txBody>
                  <a:tcPr marL="5286" marR="5286" marT="5286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5286" marR="5286" marT="5286" marB="0" anchor="ctr" anchorCtr="1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9475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大明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公交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因大明负责对应部分的接口没有开发，系统没有进行调试。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读卡器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充值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采用建邦的读卡器进行充值。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建邦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多媒体机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89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圈存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因专线没有通，不能进行系统实际调试。但在建邦公司部署了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卡通平台的环境，建邦在调试。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多媒体机上的功能依据实际业务应用提出要求再进行对接。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89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读卡器消费（有收银）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目前还没有实际业务应用要求，与收银部分的接口没有处理。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28814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非实名卡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发卡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充值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手工数据录入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批量数据导入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密钥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289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省密钥（钱包）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包括充值与圈存通过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卡通平台到阳江进行验证已经完成。并且调试成功。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商家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开户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开户完成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营业查询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设备维护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清算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圈存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先在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卡通平台上算出结果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现金充值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07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操作员管理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营业网点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操作员角色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51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操作员报表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</a:p>
                  </a:txBody>
                  <a:tcPr marL="5286" marR="5286" marT="5286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1359</Words>
  <Application>Microsoft Office PowerPoint</Application>
  <PresentationFormat>全屏显示(4:3)</PresentationFormat>
  <Paragraphs>481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e卡通平台初验报告</vt:lpstr>
      <vt:lpstr>目   录  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Ite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金仕达高校研究生管理系统</dc:title>
  <dc:creator>Micheal.Song</dc:creator>
  <cp:lastModifiedBy>yong.guo</cp:lastModifiedBy>
  <cp:revision>298</cp:revision>
  <dcterms:created xsi:type="dcterms:W3CDTF">2007-10-31T11:08:53Z</dcterms:created>
  <dcterms:modified xsi:type="dcterms:W3CDTF">2010-12-25T03:58:23Z</dcterms:modified>
</cp:coreProperties>
</file>