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1866" r:id="rId5"/>
    <p:sldId id="1889" r:id="rId6"/>
    <p:sldId id="1868" r:id="rId7"/>
    <p:sldId id="1867" r:id="rId8"/>
    <p:sldId id="1888" r:id="rId9"/>
    <p:sldId id="1890" r:id="rId10"/>
    <p:sldId id="1870" r:id="rId11"/>
    <p:sldId id="1891" r:id="rId12"/>
    <p:sldId id="1875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89"/>
            <p14:sldId id="1868"/>
            <p14:sldId id="1867"/>
            <p14:sldId id="1888"/>
            <p14:sldId id="1890"/>
            <p14:sldId id="1870"/>
            <p14:sldId id="1891"/>
            <p14:sldId id="18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12/5/2023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b="1" dirty="0">
                <a:solidFill>
                  <a:srgbClr val="202124"/>
                </a:solidFill>
                <a:latin typeface="zeitung"/>
              </a:rPr>
              <a:t>Diabetes Prediction using Machine Learning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93C15-D7DC-CEE6-9625-74194F2EDBE7}"/>
              </a:ext>
            </a:extLst>
          </p:cNvPr>
          <p:cNvSpPr txBox="1"/>
          <p:nvPr/>
        </p:nvSpPr>
        <p:spPr>
          <a:xfrm>
            <a:off x="6092952" y="5812972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Raghavendra</a:t>
            </a:r>
          </a:p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Brahma Vamsi Madasu</a:t>
            </a: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Diabetes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Diabetes, is a group of metabolic disorders in which there are high blood sugar levels over a prolonged period. Symptoms of high blood sugar include frequent urination, increased thirst, and increased hunger.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Helvetica Neue"/>
              </a:rPr>
              <a:t>If left untreated, diabetes can cause many complications. Acute complications can include diabetic ketoacidosis, hyperosmolar hyperglycemic state, or death. Serious long-term complications include cardiovascular disease, stroke, chronic kidney disease, foot ulcers, and damage to the eyes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46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2868820"/>
            <a:ext cx="8953775" cy="1534757"/>
          </a:xfrm>
        </p:spPr>
        <p:txBody>
          <a:bodyPr/>
          <a:lstStyle/>
          <a:p>
            <a:r>
              <a:rPr lang="en-US" sz="2400" b="0" i="0" dirty="0">
                <a:effectLst/>
                <a:latin typeface="Helvetica Neue"/>
              </a:rPr>
              <a:t>We will try to build a machine learning model to accurately predict whether or not the patients in the dataset have diabetes or not?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Dataset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Helvetica Neue"/>
              </a:rPr>
              <a:t>This dataset is originally from the National Institute of Diabetes and Digestive and Kidney Diseases. The objective of the dataset is to diagnostically predict whether or not a patient has diabetes, based on certain diagnostic measurements included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Helvetica Neue"/>
              </a:rPr>
              <a:t>Several constraints were placed on the selection of these instances from a larger database. In particular, all patients here are females at least 21 years old of Pima Indian heritage.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flow</a:t>
            </a:r>
          </a:p>
        </p:txBody>
      </p:sp>
      <p:sp>
        <p:nvSpPr>
          <p:cNvPr id="7" name="Picture Placeholder 6" descr="picture placeholder">
            <a:extLst>
              <a:ext uri="{FF2B5EF4-FFF2-40B4-BE49-F238E27FC236}">
                <a16:creationId xmlns:a16="http://schemas.microsoft.com/office/drawing/2014/main" id="{49FEF8C4-AE09-4BDC-90CD-3B99D73620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26" name="Picture 2" descr="The Machine Learning Workflow Explained (and How You Can ...">
            <a:extLst>
              <a:ext uri="{FF2B5EF4-FFF2-40B4-BE49-F238E27FC236}">
                <a16:creationId xmlns:a16="http://schemas.microsoft.com/office/drawing/2014/main" id="{8F5A20AF-8421-DA37-93BF-17AD148C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15961"/>
            <a:ext cx="4780383" cy="51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99DD62-8F58-0586-FA6C-4D7398F3AC2D}"/>
              </a:ext>
            </a:extLst>
          </p:cNvPr>
          <p:cNvSpPr txBox="1"/>
          <p:nvPr/>
        </p:nvSpPr>
        <p:spPr>
          <a:xfrm>
            <a:off x="205273" y="2183363"/>
            <a:ext cx="64443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1)Retrieve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Collected data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2)Clean and Explore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Explored the dataset using various EDA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Impute missing values by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Removing outliers from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Feature scaling using sklearn Robust scalar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3)Train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GradientBoostingClassifier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DD62-8F58-0586-FA6C-4D7398F3AC2D}"/>
              </a:ext>
            </a:extLst>
          </p:cNvPr>
          <p:cNvSpPr txBox="1"/>
          <p:nvPr/>
        </p:nvSpPr>
        <p:spPr>
          <a:xfrm>
            <a:off x="205273" y="2183363"/>
            <a:ext cx="6444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1)Evaluation of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Confusion matrix , precision ,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2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30F14C-AC81-51C2-1818-83C7E097F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81012"/>
              </p:ext>
            </p:extLst>
          </p:nvPr>
        </p:nvGraphicFramePr>
        <p:xfrm>
          <a:off x="4298303" y="1455576"/>
          <a:ext cx="5806750" cy="2174031"/>
        </p:xfrm>
        <a:graphic>
          <a:graphicData uri="http://schemas.openxmlformats.org/drawingml/2006/table">
            <a:tbl>
              <a:tblPr/>
              <a:tblGrid>
                <a:gridCol w="1001164">
                  <a:extLst>
                    <a:ext uri="{9D8B030D-6E8A-4147-A177-3AD203B41FA5}">
                      <a16:colId xmlns:a16="http://schemas.microsoft.com/office/drawing/2014/main" val="2217778994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1748166734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1408166618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3809064552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2979307055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455961608"/>
                    </a:ext>
                  </a:extLst>
                </a:gridCol>
                <a:gridCol w="800931">
                  <a:extLst>
                    <a:ext uri="{9D8B030D-6E8A-4147-A177-3AD203B41FA5}">
                      <a16:colId xmlns:a16="http://schemas.microsoft.com/office/drawing/2014/main" val="2046227064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GradientBoosting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9279"/>
                  </a:ext>
                </a:extLst>
              </a:tr>
              <a:tr h="716054">
                <a:tc>
                  <a:txBody>
                    <a:bodyPr/>
                    <a:lstStyle/>
                    <a:p>
                      <a:pPr algn="ctr" fontAlgn="b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Acuracy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729600"/>
                  </a:ext>
                </a:extLst>
              </a:tr>
              <a:tr h="102526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Score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935660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73D6792-3A34-52DB-FB65-2AE52690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98" y="3713584"/>
            <a:ext cx="2909758" cy="27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0E7ECED-0452-AE04-F29F-2FE1CAAD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56" y="3713584"/>
            <a:ext cx="2909758" cy="27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DD62-8F58-0586-FA6C-4D7398F3AC2D}"/>
              </a:ext>
            </a:extLst>
          </p:cNvPr>
          <p:cNvSpPr txBox="1"/>
          <p:nvPr/>
        </p:nvSpPr>
        <p:spPr>
          <a:xfrm>
            <a:off x="839754" y="522514"/>
            <a:ext cx="89760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this study was to create classification models for the diabetes data set and to predict whether a person is sick by establishing models and to obtain maximum validation scores in the established models. The work done is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Result;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created as a result of </a:t>
            </a:r>
            <a:r>
              <a:rPr lang="en-US" dirty="0" err="1"/>
              <a:t>XGBoost</a:t>
            </a:r>
            <a:r>
              <a:rPr lang="en-US" dirty="0"/>
              <a:t> hyperparameter optimization became the model with the high Cross Validation Score value. (0.90)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40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391</TotalTime>
  <Words>357</Words>
  <Application>Microsoft Office PowerPoint</Application>
  <PresentationFormat>Widescreen</PresentationFormat>
  <Paragraphs>58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 Neue</vt:lpstr>
      <vt:lpstr>Segoe UI</vt:lpstr>
      <vt:lpstr>zeitung</vt:lpstr>
      <vt:lpstr>1_Office Theme</vt:lpstr>
      <vt:lpstr>Diabetes Prediction using Machine Learning</vt:lpstr>
      <vt:lpstr>About Diabetes</vt:lpstr>
      <vt:lpstr>Objective</vt:lpstr>
      <vt:lpstr>About Dataset </vt:lpstr>
      <vt:lpstr>Machine Learning flow</vt:lpstr>
      <vt:lpstr>PowerPoint Presentation</vt:lpstr>
      <vt:lpstr>Comparison  </vt:lpstr>
      <vt:lpstr>PowerPoint Presentation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</dc:title>
  <dc:subject/>
  <dc:creator>Raghavendra Raghavendra</dc:creator>
  <cp:keywords/>
  <dc:description/>
  <cp:lastModifiedBy>Raghavendra Raghavendra</cp:lastModifiedBy>
  <cp:revision>1</cp:revision>
  <dcterms:created xsi:type="dcterms:W3CDTF">2023-12-01T19:44:33Z</dcterms:created>
  <dcterms:modified xsi:type="dcterms:W3CDTF">2023-12-05T19:32:22Z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