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B7193-6CE0-4B0F-B687-5201930F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rgbClr val="1F2D29"/>
                </a:solidFill>
              </a:rPr>
              <a:t>World Happiness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35D90-C07E-44A7-8B82-50A14867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N" sz="1600">
                <a:solidFill>
                  <a:srgbClr val="1F2D29"/>
                </a:solidFill>
              </a:rPr>
              <a:t>Data Science Capstone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Happiness score &amp; </a:t>
            </a:r>
            <a:r>
              <a:rPr lang="en-US" sz="3600" dirty="0"/>
              <a:t>Perceptions of corruption</a:t>
            </a:r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relationship between Happiness score and the factor that affects it the least ‘Perceptions of corruption’.</a:t>
            </a:r>
          </a:p>
          <a:p>
            <a:pPr marL="0" indent="0">
              <a:buNone/>
            </a:pPr>
            <a:r>
              <a:rPr lang="en-US" sz="1600" dirty="0"/>
              <a:t>Happiness score is negatively correlated to Perceptions of corruption.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B6DDC77-508F-4B09-82B5-7E138F35D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09" y="1724025"/>
            <a:ext cx="6663842" cy="4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IN" dirty="0" err="1"/>
              <a:t>ultiple</a:t>
            </a:r>
            <a:r>
              <a:rPr lang="en-IN" dirty="0"/>
              <a:t> Linear Regression Model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052116"/>
            <a:ext cx="3640666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value of the intercept=-2.05937726</a:t>
            </a:r>
          </a:p>
          <a:p>
            <a:pPr marL="0" indent="0">
              <a:buNone/>
            </a:pPr>
            <a:r>
              <a:rPr lang="en-IN" sz="1600" dirty="0"/>
              <a:t>Values of coefficients: array([0.229, 2.7233, 0.035, 1.776, 0.410, -0.628])</a:t>
            </a:r>
          </a:p>
          <a:p>
            <a:pPr marL="0" indent="0">
              <a:buNone/>
            </a:pPr>
            <a:r>
              <a:rPr lang="en-IN" sz="1600" dirty="0"/>
              <a:t>The R-squared value=0.74833231</a:t>
            </a:r>
          </a:p>
          <a:p>
            <a:pPr marL="0" indent="0">
              <a:buNone/>
            </a:pPr>
            <a:r>
              <a:rPr lang="en-US" sz="1600" dirty="0"/>
              <a:t>We can see that the fitted values are reasonably close to the actual values, since the two distributions overlap a bit.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1BD994-4E22-4BCD-ABBC-0FF687926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7" r="4549"/>
          <a:stretch/>
        </p:blipFill>
        <p:spPr>
          <a:xfrm>
            <a:off x="1128844" y="1588515"/>
            <a:ext cx="5828677" cy="42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Model Evaluation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052116"/>
            <a:ext cx="3640666" cy="399782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Plot of predicted values using the training data compared to actual training data.</a:t>
            </a: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A5865B9-89CD-43DC-9225-5D77D17A3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7" r="4049"/>
          <a:stretch/>
        </p:blipFill>
        <p:spPr>
          <a:xfrm>
            <a:off x="1104459" y="1570056"/>
            <a:ext cx="6350035" cy="40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3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Model Evaluation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052116"/>
            <a:ext cx="3640666" cy="399782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Plot of predicted values using the test data compared to actual test data.</a:t>
            </a: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8A714A4-308A-43EE-BCE7-0B7C3F5958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77" r="1366"/>
          <a:stretch/>
        </p:blipFill>
        <p:spPr>
          <a:xfrm>
            <a:off x="1089305" y="1647825"/>
            <a:ext cx="6365190" cy="41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</a:t>
            </a:r>
            <a:r>
              <a:rPr lang="en-IN" dirty="0" err="1"/>
              <a:t>olynomial</a:t>
            </a:r>
            <a:r>
              <a:rPr lang="en-IN" dirty="0"/>
              <a:t> Regression Model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052116"/>
            <a:ext cx="3640666" cy="399782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As the plot is neither over-fitting nor under-fitting, the model fits the data.</a:t>
            </a: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6DAB1-3BCB-46CE-ACF0-18DD878255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0" t="1250"/>
          <a:stretch/>
        </p:blipFill>
        <p:spPr>
          <a:xfrm>
            <a:off x="1046888" y="1524000"/>
            <a:ext cx="6453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Observations</a:t>
            </a:r>
            <a:endParaRPr lang="en-IN" sz="48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 fontScale="92500"/>
          </a:bodyPr>
          <a:lstStyle/>
          <a:p>
            <a:pPr fontAlgn="base"/>
            <a:endParaRPr lang="en-US" sz="1800" dirty="0"/>
          </a:p>
          <a:p>
            <a:r>
              <a:rPr lang="en-US" sz="1800" dirty="0"/>
              <a:t>North America, Australia &amp; New Zealand are the regions with highest Happiness scores.</a:t>
            </a:r>
          </a:p>
          <a:p>
            <a:r>
              <a:rPr lang="en-US" sz="1800" b="1" dirty="0"/>
              <a:t>Freedom to make life choices </a:t>
            </a:r>
            <a:r>
              <a:rPr lang="en-US" sz="1800" dirty="0"/>
              <a:t>and </a:t>
            </a:r>
            <a:r>
              <a:rPr lang="en-US" sz="1800" b="1" dirty="0"/>
              <a:t>social support </a:t>
            </a:r>
            <a:r>
              <a:rPr lang="en-US" sz="1800" dirty="0"/>
              <a:t>affect the happiness score the most.</a:t>
            </a:r>
          </a:p>
          <a:p>
            <a:r>
              <a:rPr lang="en-US" sz="1800" b="1" dirty="0"/>
              <a:t>Healthy life expectancy </a:t>
            </a:r>
            <a:r>
              <a:rPr lang="en-US" sz="1800" dirty="0"/>
              <a:t>affects the happiness score the least.</a:t>
            </a:r>
          </a:p>
          <a:p>
            <a:r>
              <a:rPr lang="en-US" sz="1800" dirty="0"/>
              <a:t>The Happiness score is positively correlated to Social support &amp; negatively correlated to Perceptions of corruption.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795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fontAlgn="base"/>
            <a:endParaRPr lang="en-US" sz="1800" dirty="0"/>
          </a:p>
          <a:p>
            <a:pPr marL="0" indent="0">
              <a:buNone/>
            </a:pPr>
            <a:r>
              <a:rPr lang="en-US" sz="1800" dirty="0"/>
              <a:t>Analyzing the World Happiness Report 2020 has provided insights about how social support and liberation in a country increases happiness of its citizens. This might be helpful for governments to consider these factors while making policy-decisions eventually leading to well-being of all.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932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03A4-7CD5-4C70-90F0-8C813822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Measurements of well-being is used effectively to assess progress of countries. Lately reports on happiness of citizens has been used to guide policy-making decisions in many countries. </a:t>
            </a:r>
          </a:p>
          <a:p>
            <a:r>
              <a:rPr lang="en-US" sz="1600" dirty="0">
                <a:solidFill>
                  <a:srgbClr val="1F2D29"/>
                </a:solidFill>
              </a:rPr>
              <a:t>This project aims to find correlation between economy, social support, degree of liberation, health, perception of corruption and </a:t>
            </a:r>
            <a:r>
              <a:rPr lang="en-US" sz="1600" b="1" dirty="0">
                <a:solidFill>
                  <a:srgbClr val="1F2D29"/>
                </a:solidFill>
              </a:rPr>
              <a:t>'Happiness score'</a:t>
            </a:r>
            <a:r>
              <a:rPr lang="en-US" sz="1600" dirty="0">
                <a:solidFill>
                  <a:srgbClr val="1F2D29"/>
                </a:solidFill>
              </a:rPr>
              <a:t> of countries. This will provide valuable insights about main factor leading to happiness as well as unhappiness globally.</a:t>
            </a:r>
          </a:p>
          <a:p>
            <a:r>
              <a:rPr lang="en-US" sz="1600" dirty="0">
                <a:solidFill>
                  <a:srgbClr val="1F2D29"/>
                </a:solidFill>
              </a:rPr>
              <a:t>This project focuses on happiness at a collective level which will suggest areas where the government can step in and help improve happiness of its citizens.</a:t>
            </a:r>
          </a:p>
          <a:p>
            <a:endParaRPr lang="en-IN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7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03A4-7CD5-4C70-90F0-8C813822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The World Happiness Report 2020 ranks 153 countries by their happiness levels. The happiness scores and rankings use data from the Gallup World Poll. </a:t>
            </a:r>
          </a:p>
          <a:p>
            <a:r>
              <a:rPr lang="en-US" dirty="0"/>
              <a:t>The scores are based on answers to the main life evaluation question asked in the poll. </a:t>
            </a:r>
          </a:p>
          <a:p>
            <a:r>
              <a:rPr lang="en-US" dirty="0"/>
              <a:t>The columns following the happiness score estimate the extent to which each of six factors – economic production, social support, life expectancy, freedom, absence of corruption, and generosity – contribute to making life evaluations higher in each country.</a:t>
            </a:r>
            <a:endParaRPr lang="en-IN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0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F1E72-7A87-4C9E-ACE7-F77D7284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62208"/>
              </p:ext>
            </p:extLst>
          </p:nvPr>
        </p:nvGraphicFramePr>
        <p:xfrm>
          <a:off x="4124324" y="609600"/>
          <a:ext cx="7419976" cy="5848347"/>
        </p:xfrm>
        <a:graphic>
          <a:graphicData uri="http://schemas.openxmlformats.org/drawingml/2006/table">
            <a:tbl>
              <a:tblPr/>
              <a:tblGrid>
                <a:gridCol w="3709988">
                  <a:extLst>
                    <a:ext uri="{9D8B030D-6E8A-4147-A177-3AD203B41FA5}">
                      <a16:colId xmlns:a16="http://schemas.microsoft.com/office/drawing/2014/main" val="2339704648"/>
                    </a:ext>
                  </a:extLst>
                </a:gridCol>
                <a:gridCol w="3709988">
                  <a:extLst>
                    <a:ext uri="{9D8B030D-6E8A-4147-A177-3AD203B41FA5}">
                      <a16:colId xmlns:a16="http://schemas.microsoft.com/office/drawing/2014/main" val="3810714881"/>
                    </a:ext>
                  </a:extLst>
                </a:gridCol>
              </a:tblGrid>
              <a:tr h="266422">
                <a:tc>
                  <a:txBody>
                    <a:bodyPr/>
                    <a:lstStyle/>
                    <a:p>
                      <a:r>
                        <a:rPr lang="en-IN" sz="900" b="1" dirty="0">
                          <a:effectLst/>
                        </a:rPr>
                        <a:t>Column Name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</a:rPr>
                        <a:t>Column Description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51461"/>
                  </a:ext>
                </a:extLst>
              </a:tr>
              <a:tr h="26642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Country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Name of country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419206"/>
                  </a:ext>
                </a:extLst>
              </a:tr>
              <a:tr h="26642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Regional indicator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Region where the country belongs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83624"/>
                  </a:ext>
                </a:extLst>
              </a:tr>
              <a:tr h="106051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 metric measured by asking the sampled people the question: "How would you rate your happiness on a scale of 0 to 10 where 10 is the happiest."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18472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Logged GDP per capita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GDP contributes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25681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Social support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extent to which Family and friends contribute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22464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Healthy life expectancy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Life expectancy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6759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Freedom to make life choices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Freedom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83374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Generosity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generosity of people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26309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Perceptions of corruption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extent to which Perception of Corruption contributes to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432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671202-B51B-46E4-A652-8028F3F3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41525"/>
            <a:ext cx="177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1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of Different Countries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1A760C-AE32-4F56-8CB2-28B06987BD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" r="5904" b="-1"/>
          <a:stretch/>
        </p:blipFill>
        <p:spPr>
          <a:xfrm>
            <a:off x="1428750" y="1730383"/>
            <a:ext cx="5564506" cy="39978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represents the Happiness scores of top 20 countries. The happiness scores of these countries range closely </a:t>
            </a:r>
            <a:r>
              <a:rPr lang="en-US" sz="1600"/>
              <a:t>between 6 </a:t>
            </a:r>
            <a:r>
              <a:rPr lang="en-US" sz="1600" dirty="0"/>
              <a:t>and 8.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by Region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represents the Happiness scores by region of the 153 countries with the highest being for North America and ANZ, Western Europe, Latin America and Caribbean.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32475811-8AB8-4334-BAE4-CE95FD573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55" y="1699092"/>
            <a:ext cx="634038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Factors affecting Happiness score in Denmark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degree in which the six factors considered affect the happiness score in a country with a high happiness score.</a:t>
            </a:r>
          </a:p>
          <a:p>
            <a:pPr marL="0" indent="0">
              <a:buNone/>
            </a:pPr>
            <a:r>
              <a:rPr lang="en-US" sz="1600" b="1" dirty="0"/>
              <a:t>Freedom to make life choices </a:t>
            </a:r>
            <a:r>
              <a:rPr lang="en-US" sz="1600" dirty="0"/>
              <a:t>and </a:t>
            </a:r>
            <a:r>
              <a:rPr lang="en-US" sz="1600" b="1" dirty="0"/>
              <a:t>social support </a:t>
            </a:r>
            <a:r>
              <a:rPr lang="en-US" sz="1600" dirty="0"/>
              <a:t>affect the happiness score the most.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2E1F47-0DF0-4730-B10C-ACD9B6056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163" y="2052117"/>
            <a:ext cx="5791218" cy="34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Factors affecting Happiness score in Afghanistan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degree in which the six factors considered affect the happiness score in a country with least happiness score.</a:t>
            </a:r>
          </a:p>
          <a:p>
            <a:pPr marL="0" indent="0">
              <a:buNone/>
            </a:pPr>
            <a:r>
              <a:rPr lang="en-US" sz="1600" b="1" dirty="0"/>
              <a:t>Healthy life expectancy </a:t>
            </a:r>
            <a:r>
              <a:rPr lang="en-US" sz="1600" dirty="0"/>
              <a:t>affects the happiness score the least.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A3F0283-570E-4B2D-90FE-E26886E5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938370"/>
            <a:ext cx="5823071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&amp; Social support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relationship between Happiness score and the factor that affects it the most ‘Social support’.</a:t>
            </a:r>
          </a:p>
          <a:p>
            <a:pPr marL="0" indent="0">
              <a:buNone/>
            </a:pPr>
            <a:r>
              <a:rPr lang="en-US" sz="1600" dirty="0"/>
              <a:t>The Happiness score is positively correlated to Social support.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6225D9-FE02-4110-AFDC-927A6CC2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538" y="1737115"/>
            <a:ext cx="6324223" cy="36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2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A17D975A4042B04D9BAAC7E8A583" ma:contentTypeVersion="13" ma:contentTypeDescription="Create a new document." ma:contentTypeScope="" ma:versionID="96495b5f3cbdf7698bf05b65d2428f64">
  <xsd:schema xmlns:xsd="http://www.w3.org/2001/XMLSchema" xmlns:xs="http://www.w3.org/2001/XMLSchema" xmlns:p="http://schemas.microsoft.com/office/2006/metadata/properties" xmlns:ns3="e4e9f2aa-dca5-46f9-a7c4-5f7a82678b4f" xmlns:ns4="c778039c-e80a-444c-a3ed-a28853a1e57a" targetNamespace="http://schemas.microsoft.com/office/2006/metadata/properties" ma:root="true" ma:fieldsID="dceecfb372d854d6f30ea04ec705b494" ns3:_="" ns4:_="">
    <xsd:import namespace="e4e9f2aa-dca5-46f9-a7c4-5f7a82678b4f"/>
    <xsd:import namespace="c778039c-e80a-444c-a3ed-a28853a1e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f2aa-dca5-46f9-a7c4-5f7a82678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8039c-e80a-444c-a3ed-a28853a1e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779F75-A81B-492F-95AE-1F9C88500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9f2aa-dca5-46f9-a7c4-5f7a82678b4f"/>
    <ds:schemaRef ds:uri="c778039c-e80a-444c-a3ed-a28853a1e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6FA3D9-6EE5-43A4-8BFF-D8B906FBAB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6D969-F58A-4B5D-91DE-EC67A7436789}">
  <ds:schemaRefs>
    <ds:schemaRef ds:uri="http://schemas.microsoft.com/office/2006/documentManagement/types"/>
    <ds:schemaRef ds:uri="e4e9f2aa-dca5-46f9-a7c4-5f7a82678b4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778039c-e80a-444c-a3ed-a28853a1e5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World Happiness Report Analysis</vt:lpstr>
      <vt:lpstr>Introduction</vt:lpstr>
      <vt:lpstr>Data Description</vt:lpstr>
      <vt:lpstr>Data</vt:lpstr>
      <vt:lpstr>Happiness score of Different Countries</vt:lpstr>
      <vt:lpstr>Happiness score by Region</vt:lpstr>
      <vt:lpstr>Factors affecting Happiness score in Denmark</vt:lpstr>
      <vt:lpstr>Factors affecting Happiness score in Afghanistan</vt:lpstr>
      <vt:lpstr>Happiness score &amp; Social support</vt:lpstr>
      <vt:lpstr>Happiness score &amp; Perceptions of corruption</vt:lpstr>
      <vt:lpstr>Multiple Linear Regression Model</vt:lpstr>
      <vt:lpstr>Model Evaluation</vt:lpstr>
      <vt:lpstr>Model Evaluation</vt:lpstr>
      <vt:lpstr>Polynomial Regression Model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Analysis</dc:title>
  <dc:creator>Ramachandran, Aishwarya</dc:creator>
  <cp:lastModifiedBy>Ramachandran, Aishwarya</cp:lastModifiedBy>
  <cp:revision>1</cp:revision>
  <dcterms:created xsi:type="dcterms:W3CDTF">2020-10-03T18:24:39Z</dcterms:created>
  <dcterms:modified xsi:type="dcterms:W3CDTF">2020-10-03T19:18:50Z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2020-10-03T18:43:03Z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00bf72e9-1d34-4a1b-949d-d51df5375451</vt:lpwstr>
  </property>
  <property fmtid="{D5CDD505-2E9C-101B-9397-08002B2CF9AE}" pid="8" name="MSIP_Label_e463cba9-5f6c-478d-9329-7b2295e4e8ed_ContentBits">
    <vt:lpwstr>0</vt:lpwstr>
  </property>
</Properties>
</file>