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6" r:id="rId2"/>
    <p:sldId id="507" r:id="rId3"/>
    <p:sldId id="508" r:id="rId4"/>
    <p:sldId id="530" r:id="rId5"/>
    <p:sldId id="531" r:id="rId6"/>
    <p:sldId id="500" r:id="rId7"/>
    <p:sldId id="501" r:id="rId8"/>
    <p:sldId id="502" r:id="rId9"/>
    <p:sldId id="532" r:id="rId10"/>
    <p:sldId id="503" r:id="rId11"/>
    <p:sldId id="454" r:id="rId12"/>
    <p:sldId id="534" r:id="rId13"/>
    <p:sldId id="455" r:id="rId14"/>
    <p:sldId id="456" r:id="rId15"/>
    <p:sldId id="457" r:id="rId16"/>
    <p:sldId id="504" r:id="rId17"/>
    <p:sldId id="536" r:id="rId18"/>
    <p:sldId id="505" r:id="rId19"/>
    <p:sldId id="509" r:id="rId20"/>
    <p:sldId id="510" r:id="rId21"/>
    <p:sldId id="511" r:id="rId22"/>
    <p:sldId id="512" r:id="rId23"/>
    <p:sldId id="513" r:id="rId24"/>
    <p:sldId id="514" r:id="rId25"/>
    <p:sldId id="515" r:id="rId26"/>
    <p:sldId id="516" r:id="rId27"/>
    <p:sldId id="51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55" d="100"/>
          <a:sy n="55" d="100"/>
        </p:scale>
        <p:origin x="639"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12E8-E002-69F5-B8AB-FE6CB1D52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7E0D6-7C8B-0F20-3451-DDF9DBBA9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651A28-E42E-3C39-D2C2-5A079ADFD6A3}"/>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5" name="Footer Placeholder 4">
            <a:extLst>
              <a:ext uri="{FF2B5EF4-FFF2-40B4-BE49-F238E27FC236}">
                <a16:creationId xmlns:a16="http://schemas.microsoft.com/office/drawing/2014/main" id="{37A8917C-EA37-A478-2EDA-5EB9C0A74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4E4B7-4634-D1E4-182E-56BB56351DD4}"/>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3029889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5017-C539-B876-F40C-0B5D2373A5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1965E9-A112-FA08-D893-9B5D3D04A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D7514-EAC3-6B98-DE6D-E3081D2F8910}"/>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5" name="Footer Placeholder 4">
            <a:extLst>
              <a:ext uri="{FF2B5EF4-FFF2-40B4-BE49-F238E27FC236}">
                <a16:creationId xmlns:a16="http://schemas.microsoft.com/office/drawing/2014/main" id="{3A3815D0-F289-9549-D68A-AD6C81E08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0AD7F-84C9-FA34-5AD2-8959BA4A8F0F}"/>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298408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BDE178-7D10-6B92-7547-622626B2B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C7B211-EFC3-43D8-EE1C-8BB7F35AD5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1BEBE-9D56-82A3-F466-6C4254CB2470}"/>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5" name="Footer Placeholder 4">
            <a:extLst>
              <a:ext uri="{FF2B5EF4-FFF2-40B4-BE49-F238E27FC236}">
                <a16:creationId xmlns:a16="http://schemas.microsoft.com/office/drawing/2014/main" id="{33EF238B-6DA7-3678-E3C0-B2127208B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03CBE-5484-EE7C-EC30-7F4EA325BE02}"/>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75467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DC17C-6EDD-540D-B019-E25C4C58E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9AC2D-ED60-0E60-74BE-7B28B38A78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79076-2D0B-35CC-2ACC-E152AC45150E}"/>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5" name="Footer Placeholder 4">
            <a:extLst>
              <a:ext uri="{FF2B5EF4-FFF2-40B4-BE49-F238E27FC236}">
                <a16:creationId xmlns:a16="http://schemas.microsoft.com/office/drawing/2014/main" id="{DCDDA5AE-80CD-62E7-893E-797FEF567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E5358-444D-51E7-43F5-AECA60F6DE18}"/>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29186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60A0-A594-6E54-5A39-AD962923DF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3F524-2747-0BFD-8EBF-33BC7AB3F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E3A041-8BBF-0BEB-1483-977CA3590450}"/>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5" name="Footer Placeholder 4">
            <a:extLst>
              <a:ext uri="{FF2B5EF4-FFF2-40B4-BE49-F238E27FC236}">
                <a16:creationId xmlns:a16="http://schemas.microsoft.com/office/drawing/2014/main" id="{78CA12C1-0E45-37E4-3B8A-012EFD309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D894E-5E69-B6C9-BDD5-B93AFA0187F4}"/>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60522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35C5-CE02-3A36-8063-23789784F6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38342-C004-433C-99A1-B0CB74953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193B98-3B27-B39D-45F7-C1A053B552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9CD1FD-DC19-F5B4-7C1D-8BFE1D66237E}"/>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6" name="Footer Placeholder 5">
            <a:extLst>
              <a:ext uri="{FF2B5EF4-FFF2-40B4-BE49-F238E27FC236}">
                <a16:creationId xmlns:a16="http://schemas.microsoft.com/office/drawing/2014/main" id="{8309008A-DC77-BEEB-AB1C-459622814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890384-CF2A-B654-2D22-F5DCF2B0740B}"/>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350922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AEDF-4F33-B2B5-33D3-D7E78BB31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EFEB30-3720-5D6A-2B0B-9AD752FFE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D77472-6DB7-C1DB-AD0B-C630E445C3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CBC1D1-542A-5201-2852-06007FE35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ECB30-5C38-D970-B3B8-3D5E380C16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4A7FD4-CCC6-0614-F8AA-8926A7E71AF3}"/>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8" name="Footer Placeholder 7">
            <a:extLst>
              <a:ext uri="{FF2B5EF4-FFF2-40B4-BE49-F238E27FC236}">
                <a16:creationId xmlns:a16="http://schemas.microsoft.com/office/drawing/2014/main" id="{9538181F-99C1-A504-F673-5F1BC3A170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9C71BB-AE64-F949-F1CB-5D973023007A}"/>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292022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B30F-D78C-242A-568C-83FEC77943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98C509-0EB3-C495-28BE-6FCBC28413C9}"/>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4" name="Footer Placeholder 3">
            <a:extLst>
              <a:ext uri="{FF2B5EF4-FFF2-40B4-BE49-F238E27FC236}">
                <a16:creationId xmlns:a16="http://schemas.microsoft.com/office/drawing/2014/main" id="{C74B22A6-5193-DE40-E20D-953627C317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7BCA5A-96FB-0230-5147-DEF6BB799A27}"/>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245815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5D1F7-383F-890E-7C9E-A65601A4619A}"/>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3" name="Footer Placeholder 2">
            <a:extLst>
              <a:ext uri="{FF2B5EF4-FFF2-40B4-BE49-F238E27FC236}">
                <a16:creationId xmlns:a16="http://schemas.microsoft.com/office/drawing/2014/main" id="{342D443E-294D-4860-31BC-095CC0A3FC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E7C9A0-AA4E-32BA-F36B-4019D1DAC82D}"/>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79925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548-48C2-A26E-4BF4-9B494617B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C4A97A-256F-D41E-BF0B-881A0BAB8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017E39-5165-FA4B-FE9F-A937C57A2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12283-0EC9-1C23-7E86-B4E92292402F}"/>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6" name="Footer Placeholder 5">
            <a:extLst>
              <a:ext uri="{FF2B5EF4-FFF2-40B4-BE49-F238E27FC236}">
                <a16:creationId xmlns:a16="http://schemas.microsoft.com/office/drawing/2014/main" id="{0DFE5E5E-6975-287A-8129-EBBC5EB1C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D4450-D2C7-9A02-0FB4-FE17BE86298F}"/>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150117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282F-914E-466B-23EC-B1505CCF5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1D79B6-FAE2-9089-711B-2C4FD9848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8A7C4-3C9F-0472-481C-7436C5163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11CB9-0943-990C-C001-821B8496AF2B}"/>
              </a:ext>
            </a:extLst>
          </p:cNvPr>
          <p:cNvSpPr>
            <a:spLocks noGrp="1"/>
          </p:cNvSpPr>
          <p:nvPr>
            <p:ph type="dt" sz="half" idx="10"/>
          </p:nvPr>
        </p:nvSpPr>
        <p:spPr/>
        <p:txBody>
          <a:bodyPr/>
          <a:lstStyle/>
          <a:p>
            <a:fld id="{4D7E5C3B-776E-4166-9D03-602C83E6854A}" type="datetimeFigureOut">
              <a:rPr lang="en-US" smtClean="0"/>
              <a:t>11/6/2022</a:t>
            </a:fld>
            <a:endParaRPr lang="en-US"/>
          </a:p>
        </p:txBody>
      </p:sp>
      <p:sp>
        <p:nvSpPr>
          <p:cNvPr id="6" name="Footer Placeholder 5">
            <a:extLst>
              <a:ext uri="{FF2B5EF4-FFF2-40B4-BE49-F238E27FC236}">
                <a16:creationId xmlns:a16="http://schemas.microsoft.com/office/drawing/2014/main" id="{CEC0968D-9A85-7825-0456-D071125E0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33249-6B5A-FC55-90A2-53491F151213}"/>
              </a:ext>
            </a:extLst>
          </p:cNvPr>
          <p:cNvSpPr>
            <a:spLocks noGrp="1"/>
          </p:cNvSpPr>
          <p:nvPr>
            <p:ph type="sldNum" sz="quarter" idx="12"/>
          </p:nvPr>
        </p:nvSpPr>
        <p:spPr/>
        <p:txBody>
          <a:bodyPr/>
          <a:lstStyle/>
          <a:p>
            <a:fld id="{08F2E965-2BC9-4BEC-95B3-5979355F9D57}" type="slidenum">
              <a:rPr lang="en-US" smtClean="0"/>
              <a:t>‹#›</a:t>
            </a:fld>
            <a:endParaRPr lang="en-US"/>
          </a:p>
        </p:txBody>
      </p:sp>
    </p:spTree>
    <p:extLst>
      <p:ext uri="{BB962C8B-B14F-4D97-AF65-F5344CB8AC3E}">
        <p14:creationId xmlns:p14="http://schemas.microsoft.com/office/powerpoint/2010/main" val="28188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AC67F-916A-7CD4-1992-DEB9051461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40B1F5-7EE7-7198-5060-9C55F5F05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7DA8B-592A-150C-5887-1BD36AD34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E5C3B-776E-4166-9D03-602C83E6854A}" type="datetimeFigureOut">
              <a:rPr lang="en-US" smtClean="0"/>
              <a:t>11/6/2022</a:t>
            </a:fld>
            <a:endParaRPr lang="en-US"/>
          </a:p>
        </p:txBody>
      </p:sp>
      <p:sp>
        <p:nvSpPr>
          <p:cNvPr id="5" name="Footer Placeholder 4">
            <a:extLst>
              <a:ext uri="{FF2B5EF4-FFF2-40B4-BE49-F238E27FC236}">
                <a16:creationId xmlns:a16="http://schemas.microsoft.com/office/drawing/2014/main" id="{AB8CE588-B79D-AEAA-3CCB-91E34DD27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AFA00C-C4E9-6989-557F-1BFA3147A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2E965-2BC9-4BEC-95B3-5979355F9D57}" type="slidenum">
              <a:rPr lang="en-US" smtClean="0"/>
              <a:t>‹#›</a:t>
            </a:fld>
            <a:endParaRPr lang="en-US"/>
          </a:p>
        </p:txBody>
      </p:sp>
    </p:spTree>
    <p:extLst>
      <p:ext uri="{BB962C8B-B14F-4D97-AF65-F5344CB8AC3E}">
        <p14:creationId xmlns:p14="http://schemas.microsoft.com/office/powerpoint/2010/main" val="141816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2.png"/><Relationship Id="rId7" Type="http://schemas.openxmlformats.org/officeDocument/2006/relationships/image" Target="../media/image25.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2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5.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2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E97A1B-7A67-8F53-7EE1-AEBCDC9FBC25}"/>
              </a:ext>
            </a:extLst>
          </p:cNvPr>
          <p:cNvSpPr txBox="1"/>
          <p:nvPr/>
        </p:nvSpPr>
        <p:spPr>
          <a:xfrm>
            <a:off x="240146" y="565789"/>
            <a:ext cx="11951854" cy="769441"/>
          </a:xfrm>
          <a:prstGeom prst="rect">
            <a:avLst/>
          </a:prstGeom>
          <a:noFill/>
        </p:spPr>
        <p:txBody>
          <a:bodyPr wrap="square">
            <a:spAutoFit/>
          </a:bodyPr>
          <a:lstStyle/>
          <a:p>
            <a:r>
              <a:rPr lang="en-US" sz="4400" b="1" dirty="0">
                <a:latin typeface="Arial" panose="020B0604020202020204" pitchFamily="34" charset="0"/>
                <a:cs typeface="Arial" panose="020B0604020202020204" pitchFamily="34" charset="0"/>
              </a:rPr>
              <a:t>Manifold Learning and Artificial Intelligence</a:t>
            </a:r>
            <a:endParaRPr lang="en-US" sz="4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964A525-0549-83A5-4648-2F915C9F6E1F}"/>
              </a:ext>
            </a:extLst>
          </p:cNvPr>
          <p:cNvSpPr txBox="1"/>
          <p:nvPr/>
        </p:nvSpPr>
        <p:spPr>
          <a:xfrm>
            <a:off x="-36945" y="1349660"/>
            <a:ext cx="11508509" cy="1446550"/>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Lecture 3 </a:t>
            </a:r>
          </a:p>
          <a:p>
            <a:pPr algn="ctr"/>
            <a:r>
              <a:rPr lang="en-US" sz="4400" b="1" dirty="0">
                <a:solidFill>
                  <a:srgbClr val="FF0000"/>
                </a:solidFill>
                <a:latin typeface="Arial" panose="020B0604020202020204" pitchFamily="34" charset="0"/>
                <a:cs typeface="Arial" panose="020B0604020202020204" pitchFamily="34" charset="0"/>
              </a:rPr>
              <a:t>Generative AI</a:t>
            </a:r>
          </a:p>
        </p:txBody>
      </p:sp>
      <p:sp>
        <p:nvSpPr>
          <p:cNvPr id="7" name="TextBox 6">
            <a:extLst>
              <a:ext uri="{FF2B5EF4-FFF2-40B4-BE49-F238E27FC236}">
                <a16:creationId xmlns:a16="http://schemas.microsoft.com/office/drawing/2014/main" id="{59D40745-3B1B-0A8B-3C74-1330F1040269}"/>
              </a:ext>
            </a:extLst>
          </p:cNvPr>
          <p:cNvSpPr txBox="1"/>
          <p:nvPr/>
        </p:nvSpPr>
        <p:spPr>
          <a:xfrm>
            <a:off x="555700" y="2910285"/>
            <a:ext cx="12228945" cy="1420325"/>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                                          Meeting ID: 933 1613 9423</a:t>
            </a:r>
          </a:p>
          <a:p>
            <a:pPr>
              <a:lnSpc>
                <a:spcPct val="150000"/>
              </a:lnSpc>
            </a:pPr>
            <a:r>
              <a:rPr lang="en-US" sz="2400" dirty="0">
                <a:latin typeface="Arial" panose="020B0604020202020204" pitchFamily="34" charset="0"/>
                <a:cs typeface="Arial" panose="020B0604020202020204" pitchFamily="34" charset="0"/>
              </a:rPr>
              <a:t>                                          Passcode: 416262</a:t>
            </a:r>
          </a:p>
          <a:p>
            <a:pPr>
              <a:lnSpc>
                <a:spcPct val="150000"/>
              </a:lnSpc>
            </a:pPr>
            <a:r>
              <a:rPr lang="en-US" sz="2000" dirty="0">
                <a:latin typeface="Arial" panose="020B0604020202020204" pitchFamily="34" charset="0"/>
                <a:cs typeface="Arial" panose="020B0604020202020204" pitchFamily="34" charset="0"/>
              </a:rPr>
              <a:t>https://uwmadison.zoom.us/j/93316139423?pwd=Q0NVWFYvRFg5RmxCNkwxMmYrbW41dz09</a:t>
            </a:r>
          </a:p>
        </p:txBody>
      </p:sp>
      <p:sp>
        <p:nvSpPr>
          <p:cNvPr id="8" name="TextBox 7">
            <a:extLst>
              <a:ext uri="{FF2B5EF4-FFF2-40B4-BE49-F238E27FC236}">
                <a16:creationId xmlns:a16="http://schemas.microsoft.com/office/drawing/2014/main" id="{1B520A1B-6EF7-F932-53E8-737EB364C100}"/>
              </a:ext>
            </a:extLst>
          </p:cNvPr>
          <p:cNvSpPr txBox="1"/>
          <p:nvPr/>
        </p:nvSpPr>
        <p:spPr>
          <a:xfrm>
            <a:off x="4451926" y="4450336"/>
            <a:ext cx="6779491"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momiao</a:t>
            </a:r>
            <a:r>
              <a:rPr lang="en-US" sz="2400" dirty="0">
                <a:latin typeface="Arial" panose="020B0604020202020204" pitchFamily="34" charset="0"/>
                <a:cs typeface="Arial" panose="020B0604020202020204" pitchFamily="34" charset="0"/>
              </a:rPr>
              <a:t>. xiong@gmail.com</a:t>
            </a:r>
          </a:p>
        </p:txBody>
      </p:sp>
      <p:sp>
        <p:nvSpPr>
          <p:cNvPr id="9" name="TextBox 8">
            <a:extLst>
              <a:ext uri="{FF2B5EF4-FFF2-40B4-BE49-F238E27FC236}">
                <a16:creationId xmlns:a16="http://schemas.microsoft.com/office/drawing/2014/main" id="{FF3D3018-20C0-D873-BEC1-4865A97D3BF2}"/>
              </a:ext>
            </a:extLst>
          </p:cNvPr>
          <p:cNvSpPr txBox="1"/>
          <p:nvPr/>
        </p:nvSpPr>
        <p:spPr>
          <a:xfrm>
            <a:off x="4451926" y="4974155"/>
            <a:ext cx="5440218"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shihcheng.guo@gmail.com</a:t>
            </a:r>
          </a:p>
        </p:txBody>
      </p:sp>
      <p:sp>
        <p:nvSpPr>
          <p:cNvPr id="11" name="TextBox 10">
            <a:extLst>
              <a:ext uri="{FF2B5EF4-FFF2-40B4-BE49-F238E27FC236}">
                <a16:creationId xmlns:a16="http://schemas.microsoft.com/office/drawing/2014/main" id="{BEDD06EF-E566-CC8C-7598-8CEF268501B9}"/>
              </a:ext>
            </a:extLst>
          </p:cNvPr>
          <p:cNvSpPr txBox="1"/>
          <p:nvPr/>
        </p:nvSpPr>
        <p:spPr>
          <a:xfrm>
            <a:off x="3597564" y="5522770"/>
            <a:ext cx="7271326" cy="461665"/>
          </a:xfrm>
          <a:prstGeom prst="rect">
            <a:avLst/>
          </a:prstGeom>
          <a:noFill/>
        </p:spPr>
        <p:txBody>
          <a:bodyPr wrap="square">
            <a:spAutoFit/>
          </a:bodyPr>
          <a:lstStyle/>
          <a:p>
            <a:r>
              <a:rPr lang="en-US" sz="2400" dirty="0" err="1">
                <a:latin typeface="Arial" panose="020B0604020202020204" pitchFamily="34" charset="0"/>
                <a:cs typeface="Arial" panose="020B0604020202020204" pitchFamily="34" charset="0"/>
              </a:rPr>
              <a:t>Github</a:t>
            </a:r>
            <a:r>
              <a:rPr lang="en-US" sz="2400" dirty="0">
                <a:latin typeface="Arial" panose="020B0604020202020204" pitchFamily="34" charset="0"/>
                <a:cs typeface="Arial" panose="020B0604020202020204" pitchFamily="34" charset="0"/>
              </a:rPr>
              <a:t> Address: https://ai2healthcare.github.io/</a:t>
            </a:r>
          </a:p>
        </p:txBody>
      </p:sp>
    </p:spTree>
    <p:extLst>
      <p:ext uri="{BB962C8B-B14F-4D97-AF65-F5344CB8AC3E}">
        <p14:creationId xmlns:p14="http://schemas.microsoft.com/office/powerpoint/2010/main" val="2998953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7ECB24-AEC4-EEDC-3346-8EDC8C76C31A}"/>
              </a:ext>
            </a:extLst>
          </p:cNvPr>
          <p:cNvSpPr txBox="1"/>
          <p:nvPr/>
        </p:nvSpPr>
        <p:spPr>
          <a:xfrm>
            <a:off x="2574235" y="406712"/>
            <a:ext cx="7448135" cy="584775"/>
          </a:xfrm>
          <a:prstGeom prst="rect">
            <a:avLst/>
          </a:prstGeom>
          <a:noFill/>
        </p:spPr>
        <p:txBody>
          <a:bodyPr wrap="square">
            <a:spAutoFit/>
          </a:bodyPr>
          <a:lstStyle/>
          <a:p>
            <a:r>
              <a:rPr lang="en-US" sz="3200" b="1" dirty="0">
                <a:solidFill>
                  <a:srgbClr val="FF0000"/>
                </a:solidFill>
                <a:latin typeface="Arial" panose="020B0604020202020204" pitchFamily="34" charset="0"/>
                <a:cs typeface="Arial" panose="020B0604020202020204" pitchFamily="34" charset="0"/>
              </a:rPr>
              <a:t>1.4.2. Stages of Generative Models</a:t>
            </a:r>
          </a:p>
        </p:txBody>
      </p:sp>
      <p:sp>
        <p:nvSpPr>
          <p:cNvPr id="4" name="TextBox 3">
            <a:extLst>
              <a:ext uri="{FF2B5EF4-FFF2-40B4-BE49-F238E27FC236}">
                <a16:creationId xmlns:a16="http://schemas.microsoft.com/office/drawing/2014/main" id="{FA0D2354-FD6C-2C89-3956-9A2FBE2BA57F}"/>
              </a:ext>
            </a:extLst>
          </p:cNvPr>
          <p:cNvSpPr txBox="1"/>
          <p:nvPr/>
        </p:nvSpPr>
        <p:spPr>
          <a:xfrm>
            <a:off x="1003852" y="1341783"/>
            <a:ext cx="5943600"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50"/>
                </a:solidFill>
                <a:latin typeface="Arial" panose="020B0604020202020204" pitchFamily="34" charset="0"/>
                <a:cs typeface="Arial" panose="020B0604020202020204" pitchFamily="34" charset="0"/>
              </a:rPr>
              <a:t>Current Stage</a:t>
            </a:r>
          </a:p>
        </p:txBody>
      </p:sp>
      <p:sp>
        <p:nvSpPr>
          <p:cNvPr id="5" name="TextBox 4">
            <a:extLst>
              <a:ext uri="{FF2B5EF4-FFF2-40B4-BE49-F238E27FC236}">
                <a16:creationId xmlns:a16="http://schemas.microsoft.com/office/drawing/2014/main" id="{B51154FE-37FC-B9D3-2D51-ABD00E660AA5}"/>
              </a:ext>
            </a:extLst>
          </p:cNvPr>
          <p:cNvSpPr txBox="1"/>
          <p:nvPr/>
        </p:nvSpPr>
        <p:spPr>
          <a:xfrm>
            <a:off x="1461052" y="2161761"/>
            <a:ext cx="3110948" cy="523220"/>
          </a:xfrm>
          <a:prstGeom prst="rect">
            <a:avLst/>
          </a:prstGeom>
          <a:noFill/>
        </p:spPr>
        <p:txBody>
          <a:bodyPr wrap="square" rtlCol="0">
            <a:spAutoFit/>
          </a:bodyPr>
          <a:lstStyle/>
          <a:p>
            <a:r>
              <a:rPr lang="en-US" sz="2800" b="1" dirty="0">
                <a:solidFill>
                  <a:srgbClr val="00B050"/>
                </a:solidFill>
                <a:latin typeface="Arial" panose="020B0604020202020204" pitchFamily="34" charset="0"/>
                <a:cs typeface="Arial" panose="020B0604020202020204" pitchFamily="34" charset="0"/>
              </a:rPr>
              <a:t>Score Matching</a:t>
            </a:r>
          </a:p>
        </p:txBody>
      </p:sp>
      <p:sp>
        <p:nvSpPr>
          <p:cNvPr id="6" name="TextBox 5">
            <a:extLst>
              <a:ext uri="{FF2B5EF4-FFF2-40B4-BE49-F238E27FC236}">
                <a16:creationId xmlns:a16="http://schemas.microsoft.com/office/drawing/2014/main" id="{A297CD81-9A85-CDB9-E3F8-55FF41E7974D}"/>
              </a:ext>
            </a:extLst>
          </p:cNvPr>
          <p:cNvSpPr txBox="1"/>
          <p:nvPr/>
        </p:nvSpPr>
        <p:spPr>
          <a:xfrm>
            <a:off x="1411355" y="3088585"/>
            <a:ext cx="6708913" cy="523220"/>
          </a:xfrm>
          <a:prstGeom prst="rect">
            <a:avLst/>
          </a:prstGeom>
          <a:noFill/>
        </p:spPr>
        <p:txBody>
          <a:bodyPr wrap="square" rtlCol="0">
            <a:spAutoFit/>
          </a:bodyPr>
          <a:lstStyle/>
          <a:p>
            <a:r>
              <a:rPr lang="en-US" sz="2800" b="1" dirty="0">
                <a:solidFill>
                  <a:srgbClr val="00B050"/>
                </a:solidFill>
                <a:latin typeface="Arial" panose="020B0604020202020204" pitchFamily="34" charset="0"/>
                <a:cs typeface="Arial" panose="020B0604020202020204" pitchFamily="34" charset="0"/>
              </a:rPr>
              <a:t>Denoise Diffusion Probability Models</a:t>
            </a:r>
          </a:p>
        </p:txBody>
      </p:sp>
      <p:sp>
        <p:nvSpPr>
          <p:cNvPr id="7" name="TextBox 6">
            <a:extLst>
              <a:ext uri="{FF2B5EF4-FFF2-40B4-BE49-F238E27FC236}">
                <a16:creationId xmlns:a16="http://schemas.microsoft.com/office/drawing/2014/main" id="{C18235CD-141E-3AD8-248A-F6826A443496}"/>
              </a:ext>
            </a:extLst>
          </p:cNvPr>
          <p:cNvSpPr txBox="1"/>
          <p:nvPr/>
        </p:nvSpPr>
        <p:spPr>
          <a:xfrm>
            <a:off x="1411355" y="4015410"/>
            <a:ext cx="6380922" cy="523220"/>
          </a:xfrm>
          <a:prstGeom prst="rect">
            <a:avLst/>
          </a:prstGeom>
          <a:noFill/>
        </p:spPr>
        <p:txBody>
          <a:bodyPr wrap="square" rtlCol="0">
            <a:spAutoFit/>
          </a:bodyPr>
          <a:lstStyle/>
          <a:p>
            <a:r>
              <a:rPr lang="en-US" sz="2800" b="1" dirty="0">
                <a:solidFill>
                  <a:srgbClr val="00B050"/>
                </a:solidFill>
                <a:latin typeface="Arial" panose="020B0604020202020204" pitchFamily="34" charset="0"/>
                <a:cs typeface="Arial" panose="020B0604020202020204" pitchFamily="34" charset="0"/>
              </a:rPr>
              <a:t>Stochastic Differential Equations</a:t>
            </a:r>
          </a:p>
        </p:txBody>
      </p:sp>
    </p:spTree>
    <p:extLst>
      <p:ext uri="{BB962C8B-B14F-4D97-AF65-F5344CB8AC3E}">
        <p14:creationId xmlns:p14="http://schemas.microsoft.com/office/powerpoint/2010/main" val="544322044"/>
      </p:ext>
    </p:extLst>
  </p:cSld>
  <p:clrMapOvr>
    <a:masterClrMapping/>
  </p:clrMapOvr>
  <mc:AlternateContent xmlns:mc="http://schemas.openxmlformats.org/markup-compatibility/2006">
    <mc:Choice xmlns:p14="http://schemas.microsoft.com/office/powerpoint/2010/main" Requires="p14">
      <p:transition spd="slow" p14:dur="2000" advTm="2430"/>
    </mc:Choice>
    <mc:Fallback>
      <p:transition spd="slow" advTm="24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B97562-FC3A-3DE3-C65F-2975134C7FD4}"/>
              </a:ext>
            </a:extLst>
          </p:cNvPr>
          <p:cNvSpPr txBox="1"/>
          <p:nvPr/>
        </p:nvSpPr>
        <p:spPr>
          <a:xfrm>
            <a:off x="3930073" y="127611"/>
            <a:ext cx="6168084" cy="1077218"/>
          </a:xfrm>
          <a:prstGeom prst="rect">
            <a:avLst/>
          </a:prstGeom>
          <a:noFill/>
        </p:spPr>
        <p:txBody>
          <a:bodyPr wrap="square">
            <a:spAutoFit/>
          </a:bodyPr>
          <a:lstStyle/>
          <a:p>
            <a:r>
              <a:rPr lang="en-US" sz="3200" b="1" dirty="0">
                <a:solidFill>
                  <a:srgbClr val="FF0000"/>
                </a:solidFill>
                <a:latin typeface="Arial" panose="020B0604020202020204" pitchFamily="34" charset="0"/>
                <a:cs typeface="Arial" panose="020B0604020202020204" pitchFamily="34" charset="0"/>
              </a:rPr>
              <a:t>1.4.3. Score Match</a:t>
            </a:r>
          </a:p>
          <a:p>
            <a:endParaRPr lang="en-US" sz="3200" dirty="0">
              <a:solidFill>
                <a:srgbClr val="FF0000"/>
              </a:solidFill>
            </a:endParaRPr>
          </a:p>
        </p:txBody>
      </p:sp>
      <p:sp>
        <p:nvSpPr>
          <p:cNvPr id="4" name="TextBox 3">
            <a:extLst>
              <a:ext uri="{FF2B5EF4-FFF2-40B4-BE49-F238E27FC236}">
                <a16:creationId xmlns:a16="http://schemas.microsoft.com/office/drawing/2014/main" id="{64C28B18-B096-8811-CB1C-A7D08C7B8779}"/>
              </a:ext>
            </a:extLst>
          </p:cNvPr>
          <p:cNvSpPr txBox="1"/>
          <p:nvPr/>
        </p:nvSpPr>
        <p:spPr>
          <a:xfrm>
            <a:off x="447964" y="679418"/>
            <a:ext cx="5648036" cy="523220"/>
          </a:xfrm>
          <a:prstGeom prst="rect">
            <a:avLst/>
          </a:prstGeom>
          <a:noFill/>
        </p:spPr>
        <p:txBody>
          <a:bodyPr wrap="square" rtlCol="0">
            <a:spAutoFit/>
          </a:bodyPr>
          <a:lstStyle/>
          <a:p>
            <a:r>
              <a:rPr lang="en-US" sz="2800" b="1" dirty="0">
                <a:solidFill>
                  <a:srgbClr val="FF0000"/>
                </a:solidFill>
              </a:rPr>
              <a:t>1.4.3.1. Optimal Score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8EEAB37-FEE0-15D4-5159-CF64D3C2CABF}"/>
                  </a:ext>
                </a:extLst>
              </p:cNvPr>
              <p:cNvSpPr txBox="1"/>
              <p:nvPr/>
            </p:nvSpPr>
            <p:spPr>
              <a:xfrm>
                <a:off x="885686" y="1164579"/>
                <a:ext cx="9213273"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Let </a:t>
                </a:r>
                <a14:m>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e>
                    </m:d>
                  </m:oMath>
                </a14:m>
                <a:r>
                  <a:rPr lang="en-US" sz="2400" dirty="0"/>
                  <a:t> be a likelihood function. The score function is defined as</a:t>
                </a:r>
              </a:p>
            </p:txBody>
          </p:sp>
        </mc:Choice>
        <mc:Fallback>
          <p:sp>
            <p:nvSpPr>
              <p:cNvPr id="5" name="TextBox 4">
                <a:extLst>
                  <a:ext uri="{FF2B5EF4-FFF2-40B4-BE49-F238E27FC236}">
                    <a16:creationId xmlns:a16="http://schemas.microsoft.com/office/drawing/2014/main" id="{C8EEAB37-FEE0-15D4-5159-CF64D3C2CABF}"/>
                  </a:ext>
                </a:extLst>
              </p:cNvPr>
              <p:cNvSpPr txBox="1">
                <a:spLocks noRot="1" noChangeAspect="1" noMove="1" noResize="1" noEditPoints="1" noAdjustHandles="1" noChangeArrowheads="1" noChangeShapeType="1" noTextEdit="1"/>
              </p:cNvSpPr>
              <p:nvPr/>
            </p:nvSpPr>
            <p:spPr>
              <a:xfrm>
                <a:off x="885686" y="1164579"/>
                <a:ext cx="9213273" cy="461665"/>
              </a:xfrm>
              <a:prstGeom prst="rect">
                <a:avLst/>
              </a:prstGeom>
              <a:blipFill>
                <a:blip r:embed="rId2"/>
                <a:stretch>
                  <a:fillRect l="-860"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1AA833A-6E29-6C97-52F1-6D93A204CCDC}"/>
                  </a:ext>
                </a:extLst>
              </p:cNvPr>
              <p:cNvSpPr txBox="1"/>
              <p:nvPr/>
            </p:nvSpPr>
            <p:spPr>
              <a:xfrm>
                <a:off x="1286164" y="1646632"/>
                <a:ext cx="8890000" cy="635367"/>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𝑈</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log</m:t>
                            </m:r>
                          </m:fName>
                          <m:e>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e>
                        </m:func>
                      </m:num>
                      <m:den>
                        <m:r>
                          <a:rPr lang="en-US" sz="2400" b="0" i="1" smtClean="0">
                            <a:latin typeface="Cambria Math" panose="02040503050406030204" pitchFamily="18" charset="0"/>
                            <a:ea typeface="Cambria Math" panose="02040503050406030204" pitchFamily="18" charset="0"/>
                          </a:rPr>
                          <m:t>𝜕𝜃</m:t>
                        </m:r>
                      </m:den>
                    </m:f>
                  </m:oMath>
                </a14:m>
                <a:r>
                  <a:rPr lang="en-US" sz="2400" dirty="0"/>
                  <a:t>.</a:t>
                </a:r>
              </a:p>
            </p:txBody>
          </p:sp>
        </mc:Choice>
        <mc:Fallback>
          <p:sp>
            <p:nvSpPr>
              <p:cNvPr id="6" name="TextBox 5">
                <a:extLst>
                  <a:ext uri="{FF2B5EF4-FFF2-40B4-BE49-F238E27FC236}">
                    <a16:creationId xmlns:a16="http://schemas.microsoft.com/office/drawing/2014/main" id="{01AA833A-6E29-6C97-52F1-6D93A204CCDC}"/>
                  </a:ext>
                </a:extLst>
              </p:cNvPr>
              <p:cNvSpPr txBox="1">
                <a:spLocks noRot="1" noChangeAspect="1" noMove="1" noResize="1" noEditPoints="1" noAdjustHandles="1" noChangeArrowheads="1" noChangeShapeType="1" noTextEdit="1"/>
              </p:cNvSpPr>
              <p:nvPr/>
            </p:nvSpPr>
            <p:spPr>
              <a:xfrm>
                <a:off x="1286164" y="1646632"/>
                <a:ext cx="8890000" cy="635367"/>
              </a:xfrm>
              <a:prstGeom prst="rect">
                <a:avLst/>
              </a:prstGeom>
              <a:blipFill>
                <a:blip r:embed="rId3"/>
                <a:stretch>
                  <a:fillRect b="-961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CD574A7-397A-403C-C1B6-BF8CE1374843}"/>
              </a:ext>
            </a:extLst>
          </p:cNvPr>
          <p:cNvSpPr txBox="1"/>
          <p:nvPr/>
        </p:nvSpPr>
        <p:spPr>
          <a:xfrm>
            <a:off x="568036" y="2316040"/>
            <a:ext cx="7809345" cy="461665"/>
          </a:xfrm>
          <a:prstGeom prst="rect">
            <a:avLst/>
          </a:prstGeom>
          <a:noFill/>
        </p:spPr>
        <p:txBody>
          <a:bodyPr wrap="square" rtlCol="0">
            <a:spAutoFit/>
          </a:bodyPr>
          <a:lstStyle/>
          <a:p>
            <a:r>
              <a:rPr lang="en-US" sz="2400" b="1" dirty="0">
                <a:solidFill>
                  <a:srgbClr val="00B050"/>
                </a:solidFill>
              </a:rPr>
              <a:t>Define Scores in Diffusion Models:</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09326C8-D383-1A81-8D68-F836B4B3759A}"/>
                  </a:ext>
                </a:extLst>
              </p:cNvPr>
              <p:cNvSpPr txBox="1"/>
              <p:nvPr/>
            </p:nvSpPr>
            <p:spPr>
              <a:xfrm>
                <a:off x="942510" y="2993453"/>
                <a:ext cx="6982691" cy="468205"/>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Consider </a:t>
                </a:r>
                <a:r>
                  <a:rPr lang="en-US" sz="2400" dirty="0" err="1">
                    <a:latin typeface="Arial" panose="020B0604020202020204" pitchFamily="34" charset="0"/>
                    <a:cs typeface="Arial" panose="020B0604020202020204" pitchFamily="34" charset="0"/>
                  </a:rPr>
                  <a:t>i.i.d.</a:t>
                </a:r>
                <a:r>
                  <a:rPr lang="en-US" sz="2400" dirty="0">
                    <a:latin typeface="Arial" panose="020B0604020202020204" pitchFamily="34" charset="0"/>
                    <a:cs typeface="Arial" panose="020B0604020202020204" pitchFamily="34" charset="0"/>
                  </a:rPr>
                  <a:t> samples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𝑅</m:t>
                        </m:r>
                      </m:e>
                      <m:sup>
                        <m:r>
                          <a:rPr lang="en-US" sz="2400" b="0" i="1" smtClean="0">
                            <a:latin typeface="Cambria Math" panose="02040503050406030204" pitchFamily="18" charset="0"/>
                            <a:ea typeface="Cambria Math" panose="02040503050406030204" pitchFamily="18" charset="0"/>
                          </a:rPr>
                          <m:t>𝑑</m:t>
                        </m:r>
                      </m:sup>
                    </m:sSup>
                  </m:oMath>
                </a14:m>
                <a:r>
                  <a:rPr lang="en-US" sz="2400" dirty="0">
                    <a:latin typeface="Arial" panose="020B0604020202020204" pitchFamily="34" charset="0"/>
                    <a:cs typeface="Arial" panose="020B0604020202020204" pitchFamily="34" charset="0"/>
                  </a:rPr>
                  <a:t>.</a:t>
                </a:r>
              </a:p>
            </p:txBody>
          </p:sp>
        </mc:Choice>
        <mc:Fallback>
          <p:sp>
            <p:nvSpPr>
              <p:cNvPr id="9" name="TextBox 8">
                <a:extLst>
                  <a:ext uri="{FF2B5EF4-FFF2-40B4-BE49-F238E27FC236}">
                    <a16:creationId xmlns:a16="http://schemas.microsoft.com/office/drawing/2014/main" id="{009326C8-D383-1A81-8D68-F836B4B3759A}"/>
                  </a:ext>
                </a:extLst>
              </p:cNvPr>
              <p:cNvSpPr txBox="1">
                <a:spLocks noRot="1" noChangeAspect="1" noMove="1" noResize="1" noEditPoints="1" noAdjustHandles="1" noChangeArrowheads="1" noChangeShapeType="1" noTextEdit="1"/>
              </p:cNvSpPr>
              <p:nvPr/>
            </p:nvSpPr>
            <p:spPr>
              <a:xfrm>
                <a:off x="942510" y="2993453"/>
                <a:ext cx="6982691" cy="468205"/>
              </a:xfrm>
              <a:prstGeom prst="rect">
                <a:avLst/>
              </a:prstGeom>
              <a:blipFill>
                <a:blip r:embed="rId4"/>
                <a:stretch>
                  <a:fillRect l="-1223" t="-7792" b="-29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55E9B8C-48D2-5422-70FC-D61EAB824F1C}"/>
                  </a:ext>
                </a:extLst>
              </p:cNvPr>
              <p:cNvSpPr txBox="1"/>
              <p:nvPr/>
            </p:nvSpPr>
            <p:spPr>
              <a:xfrm>
                <a:off x="974839" y="3677406"/>
                <a:ext cx="6950362" cy="46827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Unnormalized distribution for model:</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acc>
                          <m:accPr>
                            <m:chr m:val="̃"/>
                            <m:ctrlPr>
                              <a:rPr lang="en-US" sz="2400" i="1" smtClean="0">
                                <a:latin typeface="Cambria Math" panose="02040503050406030204" pitchFamily="18" charset="0"/>
                                <a:cs typeface="Arial" panose="020B0604020202020204" pitchFamily="34" charset="0"/>
                              </a:rPr>
                            </m:ctrlPr>
                          </m:accPr>
                          <m:e>
                            <m:r>
                              <a:rPr lang="en-US" sz="2400" b="0" i="1" smtClean="0">
                                <a:latin typeface="Cambria Math" panose="02040503050406030204" pitchFamily="18" charset="0"/>
                                <a:cs typeface="Arial" panose="020B0604020202020204" pitchFamily="34" charset="0"/>
                              </a:rPr>
                              <m:t>𝑃</m:t>
                            </m:r>
                          </m:e>
                        </m:acc>
                      </m:e>
                      <m:sub>
                        <m:r>
                          <a:rPr lang="en-US" sz="2400" b="0" i="1" smtClean="0">
                            <a:latin typeface="Cambria Math" panose="02040503050406030204" pitchFamily="18" charset="0"/>
                            <a:cs typeface="Arial" panose="020B0604020202020204" pitchFamily="34" charset="0"/>
                          </a:rPr>
                          <m:t>𝑚</m:t>
                        </m:r>
                      </m:sub>
                    </m:sSub>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a:t>
                </a:r>
              </a:p>
            </p:txBody>
          </p:sp>
        </mc:Choice>
        <mc:Fallback>
          <p:sp>
            <p:nvSpPr>
              <p:cNvPr id="11" name="TextBox 10">
                <a:extLst>
                  <a:ext uri="{FF2B5EF4-FFF2-40B4-BE49-F238E27FC236}">
                    <a16:creationId xmlns:a16="http://schemas.microsoft.com/office/drawing/2014/main" id="{455E9B8C-48D2-5422-70FC-D61EAB824F1C}"/>
                  </a:ext>
                </a:extLst>
              </p:cNvPr>
              <p:cNvSpPr txBox="1">
                <a:spLocks noRot="1" noChangeAspect="1" noMove="1" noResize="1" noEditPoints="1" noAdjustHandles="1" noChangeArrowheads="1" noChangeShapeType="1" noTextEdit="1"/>
              </p:cNvSpPr>
              <p:nvPr/>
            </p:nvSpPr>
            <p:spPr>
              <a:xfrm>
                <a:off x="974839" y="3677406"/>
                <a:ext cx="6950362" cy="468270"/>
              </a:xfrm>
              <a:prstGeom prst="rect">
                <a:avLst/>
              </a:prstGeom>
              <a:blipFill>
                <a:blip r:embed="rId5"/>
                <a:stretch>
                  <a:fillRect l="-1228" t="-7792" b="-29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C91FD2D-F91E-6C01-3813-B38657F6C036}"/>
                  </a:ext>
                </a:extLst>
              </p:cNvPr>
              <p:cNvSpPr txBox="1"/>
              <p:nvPr/>
            </p:nvSpPr>
            <p:spPr>
              <a:xfrm>
                <a:off x="974839" y="4172174"/>
                <a:ext cx="12108875" cy="7064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Normalized distribution for model: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cs typeface="Arial" panose="020B0604020202020204" pitchFamily="34" charset="0"/>
                          </a:rPr>
                          <m:t>𝑚</m:t>
                        </m:r>
                        <m:r>
                          <a:rPr lang="en-US" sz="2400" b="0" i="1" smtClean="0">
                            <a:latin typeface="Cambria Math" panose="02040503050406030204" pitchFamily="18" charset="0"/>
                            <a:cs typeface="Arial" panose="020B0604020202020204" pitchFamily="34" charset="0"/>
                          </a:rPr>
                          <m:t> </m:t>
                        </m:r>
                      </m:sub>
                    </m:sSub>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cs typeface="Arial" panose="020B0604020202020204" pitchFamily="34" charset="0"/>
                          </a:rPr>
                          <m:t>𝑚</m:t>
                        </m:r>
                        <m:r>
                          <a:rPr lang="en-US" sz="2400" b="0" i="1" smtClean="0">
                            <a:latin typeface="Cambria Math" panose="02040503050406030204" pitchFamily="18" charset="0"/>
                            <a:cs typeface="Arial" panose="020B0604020202020204" pitchFamily="34" charset="0"/>
                          </a:rPr>
                          <m:t> </m:t>
                        </m:r>
                      </m:sub>
                    </m:sSub>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fPr>
                      <m:num>
                        <m:sSub>
                          <m:sSubPr>
                            <m:ctrlPr>
                              <a:rPr lang="en-US" sz="2400" i="1" smtClean="0">
                                <a:latin typeface="Cambria Math" panose="02040503050406030204" pitchFamily="18" charset="0"/>
                                <a:cs typeface="Arial" panose="020B0604020202020204" pitchFamily="34" charset="0"/>
                              </a:rPr>
                            </m:ctrlPr>
                          </m:sSubPr>
                          <m:e>
                            <m:acc>
                              <m:accPr>
                                <m:chr m:val="̃"/>
                                <m:ctrlPr>
                                  <a:rPr lang="en-US" sz="2400" i="1" smtClean="0">
                                    <a:latin typeface="Cambria Math" panose="02040503050406030204" pitchFamily="18" charset="0"/>
                                    <a:cs typeface="Arial" panose="020B0604020202020204" pitchFamily="34" charset="0"/>
                                  </a:rPr>
                                </m:ctrlPr>
                              </m:accPr>
                              <m:e>
                                <m:r>
                                  <a:rPr lang="en-US" sz="2400" b="0" i="1" smtClean="0">
                                    <a:latin typeface="Cambria Math" panose="02040503050406030204" pitchFamily="18" charset="0"/>
                                    <a:cs typeface="Arial" panose="020B0604020202020204" pitchFamily="34" charset="0"/>
                                  </a:rPr>
                                  <m:t>𝑃</m:t>
                                </m:r>
                              </m:e>
                            </m:acc>
                          </m:e>
                          <m:sub>
                            <m:r>
                              <a:rPr lang="en-US" sz="2400" b="0" i="1" smtClean="0">
                                <a:latin typeface="Cambria Math" panose="02040503050406030204" pitchFamily="18" charset="0"/>
                                <a:cs typeface="Arial" panose="020B0604020202020204" pitchFamily="34" charset="0"/>
                              </a:rPr>
                              <m:t>𝑚</m:t>
                            </m:r>
                          </m:sub>
                        </m:sSub>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num>
                      <m:den>
                        <m:r>
                          <a:rPr lang="en-US" sz="2400" b="0" i="1" smtClean="0">
                            <a:latin typeface="Cambria Math" panose="02040503050406030204" pitchFamily="18" charset="0"/>
                            <a:ea typeface="Cambria Math" panose="02040503050406030204" pitchFamily="18" charset="0"/>
                            <a:cs typeface="Arial" panose="020B0604020202020204" pitchFamily="34" charset="0"/>
                          </a:rPr>
                          <m:t>𝑍</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den>
                    </m:f>
                    <m:r>
                      <a:rPr lang="en-US" sz="2400" b="0" i="0" smtClean="0">
                        <a:latin typeface="Cambria Math" panose="02040503050406030204" pitchFamily="18" charset="0"/>
                        <a:ea typeface="Cambria Math" panose="02040503050406030204" pitchFamily="18" charset="0"/>
                        <a:cs typeface="Arial" panose="020B0604020202020204" pitchFamily="34" charset="0"/>
                      </a:rPr>
                      <m:t>. </m:t>
                    </m:r>
                    <m:r>
                      <m:rPr>
                        <m:sty m:val="p"/>
                      </m:rPr>
                      <a:rPr lang="en-US" sz="2400" b="0" i="0" smtClean="0">
                        <a:latin typeface="Cambria Math" panose="02040503050406030204" pitchFamily="18" charset="0"/>
                        <a:ea typeface="Cambria Math" panose="02040503050406030204" pitchFamily="18" charset="0"/>
                        <a:cs typeface="Arial" panose="020B0604020202020204" pitchFamily="34" charset="0"/>
                      </a:rPr>
                      <m:t>Z</m:t>
                    </m:r>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m:rPr>
                            <m:sty m:val="p"/>
                          </m:rPr>
                          <a:rPr lang="el-GR" sz="2400" b="0" i="1" smtClean="0">
                            <a:latin typeface="Cambria Math" panose="02040503050406030204" pitchFamily="18" charset="0"/>
                            <a:ea typeface="Cambria Math" panose="02040503050406030204" pitchFamily="18" charset="0"/>
                            <a:cs typeface="Arial" panose="020B0604020202020204" pitchFamily="34" charset="0"/>
                          </a:rPr>
                          <m:t>θ</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nary>
                      <m:naryPr>
                        <m:limLoc m:val="undOvr"/>
                        <m:subHide m:val="on"/>
                        <m:supHide m:val="on"/>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naryPr>
                      <m:sub/>
                      <m:sup/>
                      <m:e>
                        <m:sSub>
                          <m:sSubPr>
                            <m:ctrlPr>
                              <a:rPr lang="en-US" sz="2400" i="1" smtClean="0">
                                <a:latin typeface="Cambria Math" panose="02040503050406030204" pitchFamily="18" charset="0"/>
                                <a:cs typeface="Arial" panose="020B0604020202020204" pitchFamily="34" charset="0"/>
                              </a:rPr>
                            </m:ctrlPr>
                          </m:sSubPr>
                          <m:e>
                            <m:acc>
                              <m:accPr>
                                <m:chr m:val="̃"/>
                                <m:ctrlPr>
                                  <a:rPr lang="en-US" sz="2400" i="1" smtClean="0">
                                    <a:latin typeface="Cambria Math" panose="02040503050406030204" pitchFamily="18" charset="0"/>
                                    <a:cs typeface="Arial" panose="020B0604020202020204" pitchFamily="34" charset="0"/>
                                  </a:rPr>
                                </m:ctrlPr>
                              </m:accPr>
                              <m:e>
                                <m:r>
                                  <a:rPr lang="en-US" sz="2400" b="0" i="1" smtClean="0">
                                    <a:latin typeface="Cambria Math" panose="02040503050406030204" pitchFamily="18" charset="0"/>
                                    <a:cs typeface="Arial" panose="020B0604020202020204" pitchFamily="34" charset="0"/>
                                  </a:rPr>
                                  <m:t>𝑃</m:t>
                                </m:r>
                              </m:e>
                            </m:acc>
                          </m:e>
                          <m:sub>
                            <m:r>
                              <a:rPr lang="en-US" sz="2400" b="0" i="1" smtClean="0">
                                <a:latin typeface="Cambria Math" panose="02040503050406030204" pitchFamily="18" charset="0"/>
                                <a:cs typeface="Arial" panose="020B0604020202020204" pitchFamily="34" charset="0"/>
                              </a:rPr>
                              <m:t>𝑚</m:t>
                            </m:r>
                          </m:sub>
                        </m:sSub>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𝑑𝑥</m:t>
                        </m:r>
                      </m:e>
                    </m:nary>
                  </m:oMath>
                </a14:m>
                <a:endParaRPr lang="en-US" sz="2400" dirty="0">
                  <a:latin typeface="Arial" panose="020B0604020202020204" pitchFamily="34" charset="0"/>
                  <a:cs typeface="Arial" panose="020B0604020202020204" pitchFamily="34" charset="0"/>
                </a:endParaRPr>
              </a:p>
            </p:txBody>
          </p:sp>
        </mc:Choice>
        <mc:Fallback>
          <p:sp>
            <p:nvSpPr>
              <p:cNvPr id="12" name="TextBox 11">
                <a:extLst>
                  <a:ext uri="{FF2B5EF4-FFF2-40B4-BE49-F238E27FC236}">
                    <a16:creationId xmlns:a16="http://schemas.microsoft.com/office/drawing/2014/main" id="{EC91FD2D-F91E-6C01-3813-B38657F6C036}"/>
                  </a:ext>
                </a:extLst>
              </p:cNvPr>
              <p:cNvSpPr txBox="1">
                <a:spLocks noRot="1" noChangeAspect="1" noMove="1" noResize="1" noEditPoints="1" noAdjustHandles="1" noChangeArrowheads="1" noChangeShapeType="1" noTextEdit="1"/>
              </p:cNvSpPr>
              <p:nvPr/>
            </p:nvSpPr>
            <p:spPr>
              <a:xfrm>
                <a:off x="974839" y="4172174"/>
                <a:ext cx="12108875" cy="706475"/>
              </a:xfrm>
              <a:prstGeom prst="rect">
                <a:avLst/>
              </a:prstGeom>
              <a:blipFill>
                <a:blip r:embed="rId6"/>
                <a:stretch>
                  <a:fillRect l="-705" b="-8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9ED5C17-2D55-6A02-75AD-B1CFEFD2D6D3}"/>
                  </a:ext>
                </a:extLst>
              </p:cNvPr>
              <p:cNvSpPr txBox="1"/>
              <p:nvPr/>
            </p:nvSpPr>
            <p:spPr>
              <a:xfrm>
                <a:off x="1034473" y="4856127"/>
                <a:ext cx="828502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Score for Data: </a:t>
                </a:r>
                <a14:m>
                  <m:oMath xmlns:m="http://schemas.openxmlformats.org/officeDocument/2006/math">
                    <m:sSub>
                      <m:sSubPr>
                        <m:ctrlPr>
                          <a:rPr lang="en-US" sz="2400" b="1" i="1" smtClean="0">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    </m:t>
                        </m:r>
                        <m:r>
                          <a:rPr lang="en-US" sz="2400" b="1" i="1" smtClean="0">
                            <a:latin typeface="Cambria Math" panose="02040503050406030204" pitchFamily="18" charset="0"/>
                            <a:cs typeface="Arial" panose="020B0604020202020204" pitchFamily="34" charset="0"/>
                          </a:rPr>
                          <m:t>𝑺</m:t>
                        </m:r>
                      </m:e>
                      <m:sub>
                        <m:r>
                          <a:rPr lang="en-US" sz="2400" b="1" i="1" smtClean="0">
                            <a:latin typeface="Cambria Math" panose="02040503050406030204" pitchFamily="18" charset="0"/>
                            <a:cs typeface="Arial" panose="020B0604020202020204" pitchFamily="34" charset="0"/>
                          </a:rPr>
                          <m:t>𝒅𝒂𝒕𝒂</m:t>
                        </m:r>
                      </m:sub>
                    </m:sSub>
                    <m:d>
                      <m:dPr>
                        <m:ctrlPr>
                          <a:rPr lang="en-US" sz="2400" b="1" i="1" smtClean="0">
                            <a:latin typeface="Cambria Math" panose="02040503050406030204" pitchFamily="18" charset="0"/>
                            <a:cs typeface="Arial" panose="020B0604020202020204" pitchFamily="34" charset="0"/>
                          </a:rPr>
                        </m:ctrlPr>
                      </m:dPr>
                      <m:e>
                        <m:r>
                          <a:rPr lang="en-US" sz="2400" b="1" i="1" smtClean="0">
                            <a:latin typeface="Cambria Math" panose="02040503050406030204" pitchFamily="18" charset="0"/>
                            <a:cs typeface="Arial" panose="020B0604020202020204" pitchFamily="34" charset="0"/>
                          </a:rPr>
                          <m:t>𝒙</m:t>
                        </m:r>
                      </m:e>
                    </m:d>
                    <m:r>
                      <a:rPr lang="en-US" sz="2400" b="1" i="1" smtClean="0">
                        <a:latin typeface="Cambria Math" panose="02040503050406030204" pitchFamily="18" charset="0"/>
                        <a:cs typeface="Arial" panose="020B0604020202020204" pitchFamily="34" charset="0"/>
                      </a:rPr>
                      <m:t>=</m:t>
                    </m:r>
                    <m:sSub>
                      <m:sSubPr>
                        <m:ctrlPr>
                          <a:rPr lang="en-US" sz="2400" b="1" i="1" smtClean="0">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m:t>
                        </m:r>
                      </m:e>
                      <m:sub>
                        <m:r>
                          <a:rPr lang="en-US" sz="2400" b="1" i="1" smtClean="0">
                            <a:latin typeface="Cambria Math" panose="02040503050406030204" pitchFamily="18" charset="0"/>
                            <a:cs typeface="Arial" panose="020B0604020202020204" pitchFamily="34" charset="0"/>
                          </a:rPr>
                          <m:t>𝒙</m:t>
                        </m:r>
                      </m:sub>
                    </m:sSub>
                    <m:func>
                      <m:funcPr>
                        <m:ctrlPr>
                          <a:rPr lang="en-US" sz="2400" b="1" i="1" smtClean="0">
                            <a:latin typeface="Cambria Math" panose="02040503050406030204" pitchFamily="18" charset="0"/>
                            <a:cs typeface="Arial" panose="020B0604020202020204" pitchFamily="34" charset="0"/>
                          </a:rPr>
                        </m:ctrlPr>
                      </m:funcPr>
                      <m:fName>
                        <m:r>
                          <a:rPr lang="en-US" sz="2400" b="1" i="0" smtClean="0">
                            <a:latin typeface="Cambria Math" panose="02040503050406030204" pitchFamily="18" charset="0"/>
                            <a:cs typeface="Arial" panose="020B0604020202020204" pitchFamily="34" charset="0"/>
                          </a:rPr>
                          <m:t>𝐥𝐨𝐠</m:t>
                        </m:r>
                      </m:fName>
                      <m:e>
                        <m:sSub>
                          <m:sSubPr>
                            <m:ctrlPr>
                              <a:rPr lang="en-US" sz="2400" b="1" i="1" smtClean="0">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𝑷</m:t>
                            </m:r>
                          </m:e>
                          <m:sub>
                            <m:r>
                              <a:rPr lang="en-US" sz="2400" b="1" i="1" smtClean="0">
                                <a:latin typeface="Cambria Math" panose="02040503050406030204" pitchFamily="18" charset="0"/>
                                <a:cs typeface="Arial" panose="020B0604020202020204" pitchFamily="34" charset="0"/>
                              </a:rPr>
                              <m:t>𝒅𝒂𝒕𝒂</m:t>
                            </m:r>
                          </m:sub>
                        </m:sSub>
                        <m:r>
                          <a:rPr lang="en-US" sz="2400" b="1" i="1" smtClean="0">
                            <a:latin typeface="Cambria Math" panose="02040503050406030204" pitchFamily="18" charset="0"/>
                            <a:cs typeface="Arial" panose="020B0604020202020204" pitchFamily="34" charset="0"/>
                          </a:rPr>
                          <m:t>(</m:t>
                        </m:r>
                        <m:r>
                          <a:rPr lang="en-US" sz="2400" b="1" i="1" smtClean="0">
                            <a:latin typeface="Cambria Math" panose="02040503050406030204" pitchFamily="18" charset="0"/>
                            <a:cs typeface="Arial" panose="020B0604020202020204" pitchFamily="34" charset="0"/>
                          </a:rPr>
                          <m:t>𝒙</m:t>
                        </m:r>
                        <m:r>
                          <a:rPr lang="en-US" sz="2400" b="1" i="1" smtClean="0">
                            <a:latin typeface="Cambria Math" panose="02040503050406030204" pitchFamily="18" charset="0"/>
                            <a:ea typeface="Cambria Math" panose="02040503050406030204" pitchFamily="18" charset="0"/>
                            <a:cs typeface="Arial" panose="020B0604020202020204" pitchFamily="34" charset="0"/>
                          </a:rPr>
                          <m:t>)</m:t>
                        </m:r>
                      </m:e>
                    </m:func>
                  </m:oMath>
                </a14:m>
                <a:endParaRPr lang="en-US" sz="2400" b="1" dirty="0">
                  <a:latin typeface="Arial" panose="020B0604020202020204" pitchFamily="34" charset="0"/>
                  <a:cs typeface="Arial" panose="020B0604020202020204" pitchFamily="34" charset="0"/>
                </a:endParaRPr>
              </a:p>
            </p:txBody>
          </p:sp>
        </mc:Choice>
        <mc:Fallback>
          <p:sp>
            <p:nvSpPr>
              <p:cNvPr id="13" name="TextBox 12">
                <a:extLst>
                  <a:ext uri="{FF2B5EF4-FFF2-40B4-BE49-F238E27FC236}">
                    <a16:creationId xmlns:a16="http://schemas.microsoft.com/office/drawing/2014/main" id="{D9ED5C17-2D55-6A02-75AD-B1CFEFD2D6D3}"/>
                  </a:ext>
                </a:extLst>
              </p:cNvPr>
              <p:cNvSpPr txBox="1">
                <a:spLocks noRot="1" noChangeAspect="1" noMove="1" noResize="1" noEditPoints="1" noAdjustHandles="1" noChangeArrowheads="1" noChangeShapeType="1" noTextEdit="1"/>
              </p:cNvSpPr>
              <p:nvPr/>
            </p:nvSpPr>
            <p:spPr>
              <a:xfrm>
                <a:off x="1034473" y="4856127"/>
                <a:ext cx="8285020" cy="461665"/>
              </a:xfrm>
              <a:prstGeom prst="rect">
                <a:avLst/>
              </a:prstGeom>
              <a:blipFill>
                <a:blip r:embed="rId7"/>
                <a:stretch>
                  <a:fillRect l="-1030" t="-9333"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63D9AD6-315D-F009-4A31-B25AB7B792FC}"/>
                  </a:ext>
                </a:extLst>
              </p:cNvPr>
              <p:cNvSpPr txBox="1"/>
              <p:nvPr/>
            </p:nvSpPr>
            <p:spPr>
              <a:xfrm>
                <a:off x="1034473" y="5530910"/>
                <a:ext cx="9393382" cy="47083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Score for Model:  </a:t>
                </a:r>
                <a14:m>
                  <m:oMath xmlns:m="http://schemas.openxmlformats.org/officeDocument/2006/math">
                    <m:sSub>
                      <m:sSubPr>
                        <m:ctrlPr>
                          <a:rPr lang="en-US" sz="2400" b="1" i="1" smtClean="0">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𝑺</m:t>
                        </m:r>
                      </m:e>
                      <m:sub>
                        <m:r>
                          <a:rPr lang="en-US" sz="2400" b="1" i="1" smtClean="0">
                            <a:latin typeface="Cambria Math" panose="02040503050406030204" pitchFamily="18" charset="0"/>
                            <a:cs typeface="Arial" panose="020B0604020202020204" pitchFamily="34" charset="0"/>
                          </a:rPr>
                          <m:t>𝒎</m:t>
                        </m:r>
                      </m:sub>
                    </m:sSub>
                    <m:d>
                      <m:dPr>
                        <m:ctrlPr>
                          <a:rPr lang="en-US" sz="2400" b="1" i="1" smtClean="0">
                            <a:latin typeface="Cambria Math" panose="02040503050406030204" pitchFamily="18" charset="0"/>
                            <a:cs typeface="Arial" panose="020B0604020202020204" pitchFamily="34" charset="0"/>
                          </a:rPr>
                        </m:ctrlPr>
                      </m:dPr>
                      <m:e>
                        <m:r>
                          <a:rPr lang="en-US" sz="2400" b="1" i="1" smtClean="0">
                            <a:latin typeface="Cambria Math" panose="02040503050406030204" pitchFamily="18" charset="0"/>
                            <a:cs typeface="Arial" panose="020B0604020202020204" pitchFamily="34" charset="0"/>
                          </a:rPr>
                          <m:t>𝒙</m:t>
                        </m:r>
                        <m:r>
                          <a:rPr lang="en-US" sz="2400" b="1" i="1" smtClean="0">
                            <a:latin typeface="Cambria Math" panose="02040503050406030204" pitchFamily="18" charset="0"/>
                            <a:cs typeface="Arial" panose="020B0604020202020204" pitchFamily="34" charset="0"/>
                          </a:rPr>
                          <m:t>,</m:t>
                        </m:r>
                        <m:r>
                          <a:rPr lang="en-US" sz="2400" b="1" i="1" smtClean="0">
                            <a:latin typeface="Cambria Math" panose="02040503050406030204" pitchFamily="18" charset="0"/>
                            <a:ea typeface="Cambria Math" panose="02040503050406030204" pitchFamily="18" charset="0"/>
                            <a:cs typeface="Arial" panose="020B0604020202020204" pitchFamily="34" charset="0"/>
                          </a:rPr>
                          <m:t>𝜽</m:t>
                        </m:r>
                      </m:e>
                    </m:d>
                    <m:r>
                      <a:rPr lang="en-US" sz="2400" b="1"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𝒙</m:t>
                        </m:r>
                      </m:sub>
                    </m:sSub>
                    <m:func>
                      <m:func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funcPr>
                      <m:fName>
                        <m:r>
                          <a:rPr lang="en-US" sz="2400" b="1" i="0" smtClean="0">
                            <a:latin typeface="Cambria Math" panose="02040503050406030204" pitchFamily="18" charset="0"/>
                            <a:ea typeface="Cambria Math" panose="02040503050406030204" pitchFamily="18" charset="0"/>
                            <a:cs typeface="Arial" panose="020B0604020202020204" pitchFamily="34" charset="0"/>
                          </a:rPr>
                          <m:t>𝐥𝐨𝐠</m:t>
                        </m:r>
                      </m:fName>
                      <m:e>
                        <m:sSub>
                          <m:sSub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𝑷</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𝒎</m:t>
                            </m:r>
                          </m:sub>
                        </m:sSub>
                        <m:d>
                          <m:d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1" i="1" smtClean="0">
                                <a:latin typeface="Cambria Math" panose="02040503050406030204" pitchFamily="18" charset="0"/>
                                <a:ea typeface="Cambria Math" panose="02040503050406030204" pitchFamily="18" charset="0"/>
                                <a:cs typeface="Arial" panose="020B0604020202020204" pitchFamily="34" charset="0"/>
                              </a:rPr>
                              <m:t>𝒙</m:t>
                            </m:r>
                            <m:r>
                              <a:rPr lang="en-US" sz="2400" b="1" i="1" smtClean="0">
                                <a:latin typeface="Cambria Math" panose="02040503050406030204" pitchFamily="18" charset="0"/>
                                <a:ea typeface="Cambria Math" panose="02040503050406030204" pitchFamily="18" charset="0"/>
                                <a:cs typeface="Arial" panose="020B0604020202020204" pitchFamily="34" charset="0"/>
                              </a:rPr>
                              <m:t>,</m:t>
                            </m:r>
                            <m:r>
                              <a:rPr lang="en-US" sz="2400" b="1" i="1" smtClean="0">
                                <a:latin typeface="Cambria Math" panose="02040503050406030204" pitchFamily="18" charset="0"/>
                                <a:ea typeface="Cambria Math" panose="02040503050406030204" pitchFamily="18" charset="0"/>
                                <a:cs typeface="Arial" panose="020B0604020202020204" pitchFamily="34" charset="0"/>
                              </a:rPr>
                              <m:t>𝜽</m:t>
                            </m:r>
                          </m:e>
                        </m:d>
                        <m:r>
                          <a:rPr lang="en-US" sz="2400" b="1"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𝒙</m:t>
                            </m:r>
                          </m:sub>
                        </m:sSub>
                        <m:func>
                          <m:func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sz="2400" b="0" i="0" smtClean="0">
                                <a:latin typeface="Cambria Math" panose="02040503050406030204" pitchFamily="18" charset="0"/>
                                <a:ea typeface="Cambria Math" panose="02040503050406030204" pitchFamily="18" charset="0"/>
                                <a:cs typeface="Arial" panose="020B0604020202020204" pitchFamily="34" charset="0"/>
                              </a:rPr>
                              <m:t>log</m:t>
                            </m:r>
                          </m:fName>
                          <m:e>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acc>
                                  <m:accPr>
                                    <m: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accPr>
                                  <m:e>
                                    <m:r>
                                      <a:rPr lang="en-US" sz="2400" b="1" i="1" smtClean="0">
                                        <a:latin typeface="Cambria Math" panose="02040503050406030204" pitchFamily="18" charset="0"/>
                                        <a:ea typeface="Cambria Math" panose="02040503050406030204" pitchFamily="18" charset="0"/>
                                        <a:cs typeface="Arial" panose="020B0604020202020204" pitchFamily="34" charset="0"/>
                                      </a:rPr>
                                      <m:t>𝑷</m:t>
                                    </m:r>
                                  </m:e>
                                </m:acc>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𝑚</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e>
                        </m:func>
                      </m:e>
                    </m:func>
                  </m:oMath>
                </a14:m>
                <a:endParaRPr lang="en-US" sz="2400" b="1" dirty="0">
                  <a:latin typeface="Arial" panose="020B0604020202020204" pitchFamily="34" charset="0"/>
                  <a:cs typeface="Arial" panose="020B0604020202020204" pitchFamily="34" charset="0"/>
                </a:endParaRPr>
              </a:p>
            </p:txBody>
          </p:sp>
        </mc:Choice>
        <mc:Fallback>
          <p:sp>
            <p:nvSpPr>
              <p:cNvPr id="14" name="TextBox 13">
                <a:extLst>
                  <a:ext uri="{FF2B5EF4-FFF2-40B4-BE49-F238E27FC236}">
                    <a16:creationId xmlns:a16="http://schemas.microsoft.com/office/drawing/2014/main" id="{763D9AD6-315D-F009-4A31-B25AB7B792FC}"/>
                  </a:ext>
                </a:extLst>
              </p:cNvPr>
              <p:cNvSpPr txBox="1">
                <a:spLocks noRot="1" noChangeAspect="1" noMove="1" noResize="1" noEditPoints="1" noAdjustHandles="1" noChangeArrowheads="1" noChangeShapeType="1" noTextEdit="1"/>
              </p:cNvSpPr>
              <p:nvPr/>
            </p:nvSpPr>
            <p:spPr>
              <a:xfrm>
                <a:off x="1034473" y="5530910"/>
                <a:ext cx="9393382" cy="470835"/>
              </a:xfrm>
              <a:prstGeom prst="rect">
                <a:avLst/>
              </a:prstGeom>
              <a:blipFill>
                <a:blip r:embed="rId8"/>
                <a:stretch>
                  <a:fillRect l="-909" t="-7692" b="-2820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CA65D18-1ADB-23DF-5959-56AD7AB74EA3}"/>
              </a:ext>
            </a:extLst>
          </p:cNvPr>
          <p:cNvSpPr txBox="1"/>
          <p:nvPr/>
        </p:nvSpPr>
        <p:spPr>
          <a:xfrm>
            <a:off x="1074668" y="6211669"/>
            <a:ext cx="10564054" cy="400110"/>
          </a:xfrm>
          <a:prstGeom prst="rect">
            <a:avLst/>
          </a:prstGeom>
          <a:noFill/>
        </p:spPr>
        <p:txBody>
          <a:bodyPr wrap="square">
            <a:spAutoFit/>
          </a:bodyPr>
          <a:lstStyle/>
          <a:p>
            <a:r>
              <a:rPr lang="en-US" sz="2000" dirty="0"/>
              <a:t>Song et al. 2019, Sliced Score Matching: A Scalable Approach to Density and Score Estimation</a:t>
            </a:r>
          </a:p>
        </p:txBody>
      </p:sp>
      <p:pic>
        <p:nvPicPr>
          <p:cNvPr id="2" name="Picture 1">
            <a:extLst>
              <a:ext uri="{FF2B5EF4-FFF2-40B4-BE49-F238E27FC236}">
                <a16:creationId xmlns:a16="http://schemas.microsoft.com/office/drawing/2014/main" id="{8E32AB46-2FFD-D27A-8BDB-CE29C8402935}"/>
              </a:ext>
            </a:extLst>
          </p:cNvPr>
          <p:cNvPicPr>
            <a:picLocks noChangeAspect="1"/>
          </p:cNvPicPr>
          <p:nvPr/>
        </p:nvPicPr>
        <p:blipFill rotWithShape="1">
          <a:blip r:embed="rId9"/>
          <a:srcRect l="5190"/>
          <a:stretch/>
        </p:blipFill>
        <p:spPr>
          <a:xfrm>
            <a:off x="7817125" y="1744937"/>
            <a:ext cx="3722205" cy="2306562"/>
          </a:xfrm>
          <a:prstGeom prst="rect">
            <a:avLst/>
          </a:prstGeom>
        </p:spPr>
      </p:pic>
    </p:spTree>
    <p:extLst>
      <p:ext uri="{BB962C8B-B14F-4D97-AF65-F5344CB8AC3E}">
        <p14:creationId xmlns:p14="http://schemas.microsoft.com/office/powerpoint/2010/main" val="3617800620"/>
      </p:ext>
    </p:extLst>
  </p:cSld>
  <p:clrMapOvr>
    <a:masterClrMapping/>
  </p:clrMapOvr>
  <mc:AlternateContent xmlns:mc="http://schemas.openxmlformats.org/markup-compatibility/2006">
    <mc:Choice xmlns:p14="http://schemas.microsoft.com/office/powerpoint/2010/main" Requires="p14">
      <p:transition spd="slow" p14:dur="2000" advTm="11"/>
    </mc:Choice>
    <mc:Fallback>
      <p:transition spd="slow" advTm="1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core Matching 系列(一) Non-normalized 模型估計| 棒棒生">
            <a:extLst>
              <a:ext uri="{FF2B5EF4-FFF2-40B4-BE49-F238E27FC236}">
                <a16:creationId xmlns:a16="http://schemas.microsoft.com/office/drawing/2014/main" id="{8978ED63-CAEF-7A36-983C-AB2D38AB1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661988"/>
            <a:ext cx="6020007" cy="583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687421"/>
      </p:ext>
    </p:extLst>
  </p:cSld>
  <p:clrMapOvr>
    <a:masterClrMapping/>
  </p:clrMapOvr>
  <mc:AlternateContent xmlns:mc="http://schemas.openxmlformats.org/markup-compatibility/2006">
    <mc:Choice xmlns:p14="http://schemas.microsoft.com/office/powerpoint/2010/main" Requires="p14">
      <p:transition spd="slow" p14:dur="2000" advTm="9"/>
    </mc:Choice>
    <mc:Fallback>
      <p:transition spd="slow" advTm="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C35008-EA1A-953E-8998-B359F07C0E23}"/>
              </a:ext>
            </a:extLst>
          </p:cNvPr>
          <p:cNvSpPr txBox="1"/>
          <p:nvPr/>
        </p:nvSpPr>
        <p:spPr>
          <a:xfrm>
            <a:off x="1485900" y="150667"/>
            <a:ext cx="9452565" cy="584775"/>
          </a:xfrm>
          <a:prstGeom prst="rect">
            <a:avLst/>
          </a:prstGeom>
          <a:noFill/>
        </p:spPr>
        <p:txBody>
          <a:bodyPr wrap="square">
            <a:spAutoFit/>
          </a:bodyPr>
          <a:lstStyle/>
          <a:p>
            <a:r>
              <a:rPr lang="en-US" sz="3200" b="1" dirty="0">
                <a:solidFill>
                  <a:srgbClr val="FF0000"/>
                </a:solidFill>
                <a:latin typeface="Arial" panose="020B0604020202020204" pitchFamily="34" charset="0"/>
                <a:cs typeface="Arial" panose="020B0604020202020204" pitchFamily="34" charset="0"/>
              </a:rPr>
              <a:t>1.4.3.2. Fisher Divergence and Score Matching</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30C3BE7-FE4E-DBBE-99D7-2E2E6D6D1D9F}"/>
                  </a:ext>
                </a:extLst>
              </p:cNvPr>
              <p:cNvSpPr txBox="1"/>
              <p:nvPr/>
            </p:nvSpPr>
            <p:spPr>
              <a:xfrm>
                <a:off x="1066799" y="849687"/>
                <a:ext cx="9452565"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50"/>
                    </a:solidFill>
                    <a:latin typeface="Arial" panose="020B0604020202020204" pitchFamily="34" charset="0"/>
                    <a:cs typeface="Arial" panose="020B0604020202020204" pitchFamily="34" charset="0"/>
                  </a:rPr>
                  <a:t>Fisher Divergence between </a:t>
                </a:r>
                <a14:m>
                  <m:oMath xmlns:m="http://schemas.openxmlformats.org/officeDocument/2006/math">
                    <m:sSub>
                      <m:sSubPr>
                        <m:ctrlPr>
                          <a:rPr lang="en-US" sz="2800" b="1" i="1" smtClean="0">
                            <a:solidFill>
                              <a:srgbClr val="00B050"/>
                            </a:solidFill>
                            <a:latin typeface="Cambria Math" panose="02040503050406030204" pitchFamily="18" charset="0"/>
                            <a:cs typeface="Arial" panose="020B0604020202020204" pitchFamily="34" charset="0"/>
                          </a:rPr>
                        </m:ctrlPr>
                      </m:sSubPr>
                      <m:e>
                        <m:r>
                          <a:rPr lang="en-US" sz="2800" b="1" i="1" smtClean="0">
                            <a:solidFill>
                              <a:srgbClr val="00B050"/>
                            </a:solidFill>
                            <a:latin typeface="Cambria Math" panose="02040503050406030204" pitchFamily="18" charset="0"/>
                            <a:cs typeface="Arial" panose="020B0604020202020204" pitchFamily="34" charset="0"/>
                          </a:rPr>
                          <m:t>𝑷</m:t>
                        </m:r>
                      </m:e>
                      <m:sub>
                        <m:r>
                          <a:rPr lang="en-US" sz="2800" b="1" i="1" smtClean="0">
                            <a:solidFill>
                              <a:srgbClr val="00B050"/>
                            </a:solidFill>
                            <a:latin typeface="Cambria Math" panose="02040503050406030204" pitchFamily="18" charset="0"/>
                            <a:cs typeface="Arial" panose="020B0604020202020204" pitchFamily="34" charset="0"/>
                          </a:rPr>
                          <m:t>𝒅𝒂𝒕𝒂</m:t>
                        </m:r>
                      </m:sub>
                    </m:sSub>
                    <m:d>
                      <m:dPr>
                        <m:ctrlPr>
                          <a:rPr lang="en-US" sz="2800" b="1" i="1" smtClean="0">
                            <a:solidFill>
                              <a:srgbClr val="00B050"/>
                            </a:solidFill>
                            <a:latin typeface="Cambria Math" panose="02040503050406030204" pitchFamily="18" charset="0"/>
                            <a:cs typeface="Arial" panose="020B0604020202020204" pitchFamily="34" charset="0"/>
                          </a:rPr>
                        </m:ctrlPr>
                      </m:dPr>
                      <m:e>
                        <m:r>
                          <a:rPr lang="en-US" sz="2800" b="1" i="1" smtClean="0">
                            <a:solidFill>
                              <a:srgbClr val="00B050"/>
                            </a:solidFill>
                            <a:latin typeface="Cambria Math" panose="02040503050406030204" pitchFamily="18" charset="0"/>
                            <a:cs typeface="Arial" panose="020B0604020202020204" pitchFamily="34" charset="0"/>
                          </a:rPr>
                          <m:t>𝒙</m:t>
                        </m:r>
                      </m:e>
                    </m:d>
                    <m:r>
                      <a:rPr lang="en-US" sz="2800" b="1" i="1" smtClean="0">
                        <a:solidFill>
                          <a:srgbClr val="00B050"/>
                        </a:solidFill>
                        <a:latin typeface="Cambria Math" panose="02040503050406030204" pitchFamily="18" charset="0"/>
                        <a:cs typeface="Arial" panose="020B0604020202020204" pitchFamily="34" charset="0"/>
                      </a:rPr>
                      <m:t> </m:t>
                    </m:r>
                    <m:r>
                      <a:rPr lang="en-US" sz="2800" b="1" i="1" smtClean="0">
                        <a:solidFill>
                          <a:srgbClr val="00B050"/>
                        </a:solidFill>
                        <a:latin typeface="Cambria Math" panose="02040503050406030204" pitchFamily="18" charset="0"/>
                        <a:cs typeface="Arial" panose="020B0604020202020204" pitchFamily="34" charset="0"/>
                      </a:rPr>
                      <m:t>𝒂𝒏𝒅</m:t>
                    </m:r>
                    <m:r>
                      <a:rPr lang="en-US" sz="2800" b="1" i="1" smtClean="0">
                        <a:solidFill>
                          <a:srgbClr val="00B050"/>
                        </a:solidFill>
                        <a:latin typeface="Cambria Math" panose="02040503050406030204" pitchFamily="18" charset="0"/>
                        <a:cs typeface="Arial" panose="020B0604020202020204" pitchFamily="34" charset="0"/>
                      </a:rPr>
                      <m:t> </m:t>
                    </m:r>
                    <m:sSub>
                      <m:sSubPr>
                        <m:ctrlPr>
                          <a:rPr lang="en-US" sz="2800" b="1" i="1" smtClean="0">
                            <a:solidFill>
                              <a:srgbClr val="00B050"/>
                            </a:solidFill>
                            <a:latin typeface="Cambria Math" panose="02040503050406030204" pitchFamily="18" charset="0"/>
                            <a:cs typeface="Arial" panose="020B0604020202020204" pitchFamily="34" charset="0"/>
                          </a:rPr>
                        </m:ctrlPr>
                      </m:sSubPr>
                      <m:e>
                        <m:r>
                          <a:rPr lang="en-US" sz="2800" b="1" i="1" smtClean="0">
                            <a:solidFill>
                              <a:srgbClr val="00B050"/>
                            </a:solidFill>
                            <a:latin typeface="Cambria Math" panose="02040503050406030204" pitchFamily="18" charset="0"/>
                            <a:cs typeface="Arial" panose="020B0604020202020204" pitchFamily="34" charset="0"/>
                          </a:rPr>
                          <m:t>𝑷</m:t>
                        </m:r>
                      </m:e>
                      <m:sub>
                        <m:r>
                          <a:rPr lang="en-US" sz="2800" b="1" i="1" smtClean="0">
                            <a:solidFill>
                              <a:srgbClr val="00B050"/>
                            </a:solidFill>
                            <a:latin typeface="Cambria Math" panose="02040503050406030204" pitchFamily="18" charset="0"/>
                            <a:cs typeface="Arial" panose="020B0604020202020204" pitchFamily="34" charset="0"/>
                          </a:rPr>
                          <m:t>𝒎</m:t>
                        </m:r>
                      </m:sub>
                    </m:sSub>
                    <m:r>
                      <a:rPr lang="en-US" sz="2800" b="1" i="1" smtClean="0">
                        <a:solidFill>
                          <a:srgbClr val="00B050"/>
                        </a:solidFill>
                        <a:latin typeface="Cambria Math" panose="02040503050406030204" pitchFamily="18" charset="0"/>
                        <a:cs typeface="Arial" panose="020B0604020202020204" pitchFamily="34" charset="0"/>
                      </a:rPr>
                      <m:t>(</m:t>
                    </m:r>
                    <m:r>
                      <a:rPr lang="en-US" sz="2800" b="1" i="1" smtClean="0">
                        <a:solidFill>
                          <a:srgbClr val="00B050"/>
                        </a:solidFill>
                        <a:latin typeface="Cambria Math" panose="02040503050406030204" pitchFamily="18" charset="0"/>
                        <a:cs typeface="Arial" panose="020B0604020202020204" pitchFamily="34" charset="0"/>
                      </a:rPr>
                      <m:t>𝒙</m:t>
                    </m:r>
                    <m:r>
                      <a:rPr lang="en-US" sz="2800" b="1" i="1" smtClean="0">
                        <a:solidFill>
                          <a:srgbClr val="00B050"/>
                        </a:solidFill>
                        <a:latin typeface="Cambria Math" panose="02040503050406030204" pitchFamily="18" charset="0"/>
                        <a:cs typeface="Arial" panose="020B0604020202020204" pitchFamily="34" charset="0"/>
                      </a:rPr>
                      <m:t>,</m:t>
                    </m:r>
                    <m:r>
                      <a:rPr lang="en-US" sz="28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𝜽</m:t>
                    </m:r>
                    <m:r>
                      <a:rPr lang="en-US" sz="2800" b="1" i="1" smtClean="0">
                        <a:solidFill>
                          <a:srgbClr val="00B050"/>
                        </a:solidFill>
                        <a:latin typeface="Cambria Math" panose="02040503050406030204" pitchFamily="18" charset="0"/>
                        <a:cs typeface="Arial" panose="020B0604020202020204" pitchFamily="34" charset="0"/>
                      </a:rPr>
                      <m:t>)</m:t>
                    </m:r>
                  </m:oMath>
                </a14:m>
                <a:r>
                  <a:rPr lang="en-US" sz="2800" b="1" dirty="0">
                    <a:solidFill>
                      <a:srgbClr val="00B050"/>
                    </a:solidFill>
                    <a:latin typeface="Arial" panose="020B0604020202020204" pitchFamily="34" charset="0"/>
                    <a:cs typeface="Arial" panose="020B0604020202020204" pitchFamily="34" charset="0"/>
                  </a:rPr>
                  <a:t> :</a:t>
                </a:r>
              </a:p>
            </p:txBody>
          </p:sp>
        </mc:Choice>
        <mc:Fallback>
          <p:sp>
            <p:nvSpPr>
              <p:cNvPr id="4" name="TextBox 3">
                <a:extLst>
                  <a:ext uri="{FF2B5EF4-FFF2-40B4-BE49-F238E27FC236}">
                    <a16:creationId xmlns:a16="http://schemas.microsoft.com/office/drawing/2014/main" id="{E30C3BE7-FE4E-DBBE-99D7-2E2E6D6D1D9F}"/>
                  </a:ext>
                </a:extLst>
              </p:cNvPr>
              <p:cNvSpPr txBox="1">
                <a:spLocks noRot="1" noChangeAspect="1" noMove="1" noResize="1" noEditPoints="1" noAdjustHandles="1" noChangeArrowheads="1" noChangeShapeType="1" noTextEdit="1"/>
              </p:cNvSpPr>
              <p:nvPr/>
            </p:nvSpPr>
            <p:spPr>
              <a:xfrm>
                <a:off x="1066799" y="849687"/>
                <a:ext cx="9452565" cy="523220"/>
              </a:xfrm>
              <a:prstGeom prst="rect">
                <a:avLst/>
              </a:prstGeom>
              <a:blipFill>
                <a:blip r:embed="rId2"/>
                <a:stretch>
                  <a:fillRect l="-1161"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DF46DB7-7A7C-93BE-B9F9-7756456A810F}"/>
                  </a:ext>
                </a:extLst>
              </p:cNvPr>
              <p:cNvSpPr txBox="1"/>
              <p:nvPr/>
            </p:nvSpPr>
            <p:spPr>
              <a:xfrm>
                <a:off x="877455" y="1294236"/>
                <a:ext cx="6756400" cy="7838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anose="020B0604020202020204" pitchFamily="34" charset="0"/>
                        </a:rPr>
                        <m:t>𝐿</m:t>
                      </m:r>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ea typeface="Cambria Math" panose="02040503050406030204" pitchFamily="18" charset="0"/>
                              <a:cs typeface="Arial" panose="020B0604020202020204" pitchFamily="34" charset="0"/>
                            </a:rPr>
                            <m:t>1</m:t>
                          </m:r>
                        </m:num>
                        <m:den>
                          <m:r>
                            <a:rPr lang="en-US" sz="2400" b="0" i="1" smtClean="0">
                              <a:latin typeface="Cambria Math" panose="02040503050406030204" pitchFamily="18" charset="0"/>
                              <a:ea typeface="Cambria Math" panose="02040503050406030204" pitchFamily="18" charset="0"/>
                              <a:cs typeface="Arial" panose="020B0604020202020204" pitchFamily="34" charset="0"/>
                            </a:rPr>
                            <m:t>2</m:t>
                          </m:r>
                        </m:den>
                      </m:f>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𝐸</m:t>
                          </m:r>
                        </m:e>
                        <m:sub>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𝑑𝑎𝑡𝑎</m:t>
                              </m:r>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ub>
                          </m:sSub>
                        </m:sub>
                      </m:sSub>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SupPr>
                            <m:e>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𝑚</m:t>
                                      </m:r>
                                    </m:sub>
                                  </m:sSub>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𝑑𝑎𝑡𝑎</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e>
                              </m:d>
                            </m:e>
                            <m:sub>
                              <m:r>
                                <a:rPr lang="en-US" sz="2400" b="0" i="1" smtClean="0">
                                  <a:latin typeface="Cambria Math" panose="02040503050406030204" pitchFamily="18" charset="0"/>
                                  <a:ea typeface="Cambria Math" panose="02040503050406030204" pitchFamily="18" charset="0"/>
                                  <a:cs typeface="Arial" panose="020B0604020202020204" pitchFamily="34" charset="0"/>
                                </a:rPr>
                                <m:t>2</m:t>
                              </m:r>
                            </m:sub>
                            <m:sup>
                              <m:r>
                                <a:rPr lang="en-US" sz="2400" b="0" i="1" smtClean="0">
                                  <a:latin typeface="Cambria Math" panose="02040503050406030204" pitchFamily="18" charset="0"/>
                                  <a:ea typeface="Cambria Math" panose="02040503050406030204" pitchFamily="18" charset="0"/>
                                  <a:cs typeface="Arial" panose="020B0604020202020204" pitchFamily="34" charset="0"/>
                                </a:rPr>
                                <m:t>2</m:t>
                              </m:r>
                            </m:sup>
                          </m:sSubSup>
                        </m:e>
                      </m:d>
                    </m:oMath>
                  </m:oMathPara>
                </a14:m>
                <a:endParaRPr lang="en-US"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1DF46DB7-7A7C-93BE-B9F9-7756456A810F}"/>
                  </a:ext>
                </a:extLst>
              </p:cNvPr>
              <p:cNvSpPr txBox="1">
                <a:spLocks noRot="1" noChangeAspect="1" noMove="1" noResize="1" noEditPoints="1" noAdjustHandles="1" noChangeArrowheads="1" noChangeShapeType="1" noTextEdit="1"/>
              </p:cNvSpPr>
              <p:nvPr/>
            </p:nvSpPr>
            <p:spPr>
              <a:xfrm>
                <a:off x="877455" y="1294236"/>
                <a:ext cx="6756400" cy="7838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93622DD-F480-DE8C-5C76-97B4203BB859}"/>
                  </a:ext>
                </a:extLst>
              </p:cNvPr>
              <p:cNvSpPr txBox="1"/>
              <p:nvPr/>
            </p:nvSpPr>
            <p:spPr>
              <a:xfrm>
                <a:off x="1002146" y="2767101"/>
                <a:ext cx="10584872"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Since  we only have samples and </a:t>
                </a:r>
                <a:r>
                  <a:rPr lang="en-US" sz="2400" b="1" dirty="0">
                    <a:solidFill>
                      <a:srgbClr val="FF0000"/>
                    </a:solidFill>
                    <a:latin typeface="Arial" panose="020B0604020202020204" pitchFamily="34" charset="0"/>
                    <a:cs typeface="Arial" panose="020B0604020202020204" pitchFamily="34" charset="0"/>
                  </a:rPr>
                  <a:t>do not have access to the score function of the data </a:t>
                </a:r>
                <a14:m>
                  <m:oMath xmlns:m="http://schemas.openxmlformats.org/officeDocument/2006/math">
                    <m:sSub>
                      <m:sSub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𝒅𝒂𝒕𝒂</m:t>
                        </m:r>
                      </m:sub>
                    </m:s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𝒙</m:t>
                    </m:r>
                  </m:oMath>
                </a14:m>
                <a:r>
                  <a:rPr lang="en-US" sz="2400" b="1" dirty="0">
                    <a:solidFill>
                      <a:srgbClr val="FF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cannot compute the Fisher divergence.</a:t>
                </a:r>
              </a:p>
            </p:txBody>
          </p:sp>
        </mc:Choice>
        <mc:Fallback>
          <p:sp>
            <p:nvSpPr>
              <p:cNvPr id="6" name="TextBox 5">
                <a:extLst>
                  <a:ext uri="{FF2B5EF4-FFF2-40B4-BE49-F238E27FC236}">
                    <a16:creationId xmlns:a16="http://schemas.microsoft.com/office/drawing/2014/main" id="{093622DD-F480-DE8C-5C76-97B4203BB859}"/>
                  </a:ext>
                </a:extLst>
              </p:cNvPr>
              <p:cNvSpPr txBox="1">
                <a:spLocks noRot="1" noChangeAspect="1" noMove="1" noResize="1" noEditPoints="1" noAdjustHandles="1" noChangeArrowheads="1" noChangeShapeType="1" noTextEdit="1"/>
              </p:cNvSpPr>
              <p:nvPr/>
            </p:nvSpPr>
            <p:spPr>
              <a:xfrm>
                <a:off x="1002146" y="2767101"/>
                <a:ext cx="10584872" cy="830997"/>
              </a:xfrm>
              <a:prstGeom prst="rect">
                <a:avLst/>
              </a:prstGeom>
              <a:blipFill>
                <a:blip r:embed="rId4"/>
                <a:stretch>
                  <a:fillRect l="-864" t="-5147" b="-1691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807C9DB-1C6F-515E-2538-43FD128C4CA3}"/>
              </a:ext>
            </a:extLst>
          </p:cNvPr>
          <p:cNvSpPr txBox="1"/>
          <p:nvPr/>
        </p:nvSpPr>
        <p:spPr>
          <a:xfrm>
            <a:off x="1057563" y="2192285"/>
            <a:ext cx="10949709"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Fisher divergence is equal to zero, if and only if two densities are equal.</a:t>
            </a:r>
          </a:p>
        </p:txBody>
      </p:sp>
      <p:sp>
        <p:nvSpPr>
          <p:cNvPr id="8" name="TextBox 7">
            <a:extLst>
              <a:ext uri="{FF2B5EF4-FFF2-40B4-BE49-F238E27FC236}">
                <a16:creationId xmlns:a16="http://schemas.microsoft.com/office/drawing/2014/main" id="{AFC14E34-F8E4-14C9-E79D-906581167A21}"/>
              </a:ext>
            </a:extLst>
          </p:cNvPr>
          <p:cNvSpPr txBox="1"/>
          <p:nvPr/>
        </p:nvSpPr>
        <p:spPr>
          <a:xfrm>
            <a:off x="1002146" y="3630678"/>
            <a:ext cx="100584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However, the Fisher divergence can be transformed to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D2FBD9-2822-F360-C971-0C0BD46598CF}"/>
                  </a:ext>
                </a:extLst>
              </p:cNvPr>
              <p:cNvSpPr txBox="1"/>
              <p:nvPr/>
            </p:nvSpPr>
            <p:spPr>
              <a:xfrm>
                <a:off x="951345" y="4124923"/>
                <a:ext cx="11628582" cy="648767"/>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𝑑𝑎𝑡𝑎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ub>
                        </m:sSub>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𝑇𝑟</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𝑥</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𝑚</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e>
                            </m:d>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e>
                            </m:d>
                          </m:e>
                          <m:sub>
                            <m:r>
                              <a:rPr lang="en-US" sz="2400" b="0" i="1" smtClean="0">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d>
                    <m:r>
                      <a:rPr lang="en-US" sz="2400" b="0" i="1" smtClean="0">
                        <a:latin typeface="Cambria Math" panose="02040503050406030204" pitchFamily="18" charset="0"/>
                        <a:ea typeface="Cambria Math" panose="02040503050406030204" pitchFamily="18" charset="0"/>
                      </a:rPr>
                      <m:t>, </m:t>
                    </m:r>
                  </m:oMath>
                </a14:m>
                <a:r>
                  <a:rPr lang="en-US" sz="2400" dirty="0"/>
                  <a:t>Tr denotes trace of matrix.,</a:t>
                </a:r>
              </a:p>
            </p:txBody>
          </p:sp>
        </mc:Choice>
        <mc:Fallback xmlns="">
          <p:sp>
            <p:nvSpPr>
              <p:cNvPr id="9" name="TextBox 8">
                <a:extLst>
                  <a:ext uri="{FF2B5EF4-FFF2-40B4-BE49-F238E27FC236}">
                    <a16:creationId xmlns:a16="http://schemas.microsoft.com/office/drawing/2014/main" id="{AFD2FBD9-2822-F360-C971-0C0BD46598CF}"/>
                  </a:ext>
                </a:extLst>
              </p:cNvPr>
              <p:cNvSpPr txBox="1">
                <a:spLocks noRot="1" noChangeAspect="1" noMove="1" noResize="1" noEditPoints="1" noAdjustHandles="1" noChangeArrowheads="1" noChangeShapeType="1" noTextEdit="1"/>
              </p:cNvSpPr>
              <p:nvPr/>
            </p:nvSpPr>
            <p:spPr>
              <a:xfrm>
                <a:off x="951345" y="4124923"/>
                <a:ext cx="11628582" cy="648767"/>
              </a:xfrm>
              <a:prstGeom prst="rect">
                <a:avLst/>
              </a:prstGeom>
              <a:blipFill>
                <a:blip r:embed="rId5"/>
                <a:stretch>
                  <a:fillRect b="-84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14FC08E-74A3-51A3-9CCA-C45F14771D3D}"/>
                  </a:ext>
                </a:extLst>
              </p:cNvPr>
              <p:cNvSpPr txBox="1"/>
              <p:nvPr/>
            </p:nvSpPr>
            <p:spPr>
              <a:xfrm>
                <a:off x="951345" y="4773690"/>
                <a:ext cx="6169891" cy="2173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𝑥</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𝑚</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ea typeface="Cambria Math" panose="02040503050406030204" pitchFamily="18" charset="0"/>
                                </a:rPr>
                              </m:ctrlPr>
                            </m:mPr>
                            <m:mr>
                              <m:e>
                                <m:f>
                                  <m:fPr>
                                    <m:ctrlPr>
                                      <a:rPr lang="en-US" sz="2400" b="0" i="1" smtClean="0">
                                        <a:latin typeface="Cambria Math" panose="02040503050406030204" pitchFamily="18" charset="0"/>
                                        <a:ea typeface="Cambria Math" panose="02040503050406030204" pitchFamily="18" charset="0"/>
                                      </a:rPr>
                                    </m:ctrlPr>
                                  </m:fPr>
                                  <m:num>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2</m:t>
                                        </m:r>
                                      </m:sup>
                                    </m:sSubSup>
                                  </m:den>
                                </m:f>
                              </m:e>
                              <m:e>
                                <m:r>
                                  <a:rPr lang="en-US" sz="2400" b="0" i="1" smtClean="0">
                                    <a:latin typeface="Cambria Math" panose="02040503050406030204" pitchFamily="18" charset="0"/>
                                    <a:ea typeface="Cambria Math" panose="02040503050406030204" pitchFamily="18" charset="0"/>
                                  </a:rPr>
                                  <m:t>⋯</m:t>
                                </m:r>
                              </m:e>
                              <m:e>
                                <m:f>
                                  <m:fPr>
                                    <m:ctrlPr>
                                      <a:rPr lang="en-US" sz="2400" b="0" i="1" smtClean="0">
                                        <a:latin typeface="Cambria Math" panose="02040503050406030204" pitchFamily="18" charset="0"/>
                                        <a:ea typeface="Cambria Math" panose="02040503050406030204" pitchFamily="18" charset="0"/>
                                      </a:rPr>
                                    </m:ctrlPr>
                                  </m:fPr>
                                  <m:num>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ea typeface="Cambria Math" panose="02040503050406030204" pitchFamily="18" charset="0"/>
                                          </a:rPr>
                                          <m:t>2</m:t>
                                        </m:r>
                                      </m:sup>
                                    </m:s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𝑁</m:t>
                                        </m:r>
                                      </m:sub>
                                    </m:sSub>
                                  </m:den>
                                </m:f>
                              </m:e>
                            </m:mr>
                            <m:mr>
                              <m:e>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ea typeface="Cambria Math" panose="02040503050406030204" pitchFamily="18" charset="0"/>
                                  </a:rPr>
                                  <m:t>⋮</m:t>
                                </m:r>
                              </m:e>
                            </m:mr>
                            <m:mr>
                              <m:e>
                                <m:f>
                                  <m:fPr>
                                    <m:ctrlPr>
                                      <a:rPr lang="en-US" sz="2400" b="0" i="1" smtClean="0">
                                        <a:latin typeface="Cambria Math" panose="02040503050406030204" pitchFamily="18" charset="0"/>
                                        <a:ea typeface="Cambria Math" panose="02040503050406030204" pitchFamily="18" charset="0"/>
                                      </a:rPr>
                                    </m:ctrlPr>
                                  </m:fPr>
                                  <m:num>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ea typeface="Cambria Math" panose="02040503050406030204" pitchFamily="18" charset="0"/>
                                          </a:rPr>
                                          <m:t>2</m:t>
                                        </m:r>
                                      </m:sup>
                                    </m:s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𝑁</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den>
                                </m:f>
                              </m:e>
                              <m:e>
                                <m:r>
                                  <a:rPr lang="en-US" sz="2400" b="0" i="1" smtClean="0">
                                    <a:latin typeface="Cambria Math" panose="02040503050406030204" pitchFamily="18" charset="0"/>
                                    <a:ea typeface="Cambria Math" panose="02040503050406030204" pitchFamily="18" charset="0"/>
                                  </a:rPr>
                                  <m:t>⋯</m:t>
                                </m:r>
                              </m:e>
                              <m:e>
                                <m:f>
                                  <m:fPr>
                                    <m:ctrlPr>
                                      <a:rPr lang="en-US" sz="2400" b="0" i="1" smtClean="0">
                                        <a:latin typeface="Cambria Math" panose="02040503050406030204" pitchFamily="18" charset="0"/>
                                        <a:ea typeface="Cambria Math" panose="02040503050406030204" pitchFamily="18" charset="0"/>
                                      </a:rPr>
                                    </m:ctrlPr>
                                  </m:fPr>
                                  <m:num>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ea typeface="Cambria Math" panose="02040503050406030204" pitchFamily="18" charset="0"/>
                                          </a:rPr>
                                          <m:t>2</m:t>
                                        </m:r>
                                      </m:sup>
                                    </m:s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𝑁</m:t>
                                        </m:r>
                                      </m:sub>
                                      <m:sup>
                                        <m:r>
                                          <a:rPr lang="en-US" sz="2400" b="0" i="1" smtClean="0">
                                            <a:latin typeface="Cambria Math" panose="02040503050406030204" pitchFamily="18" charset="0"/>
                                            <a:ea typeface="Cambria Math" panose="02040503050406030204" pitchFamily="18" charset="0"/>
                                          </a:rPr>
                                          <m:t>2</m:t>
                                        </m:r>
                                      </m:sup>
                                    </m:sSubSup>
                                  </m:den>
                                </m:f>
                              </m:e>
                            </m:mr>
                          </m:m>
                        </m:e>
                      </m:d>
                    </m:oMath>
                  </m:oMathPara>
                </a14:m>
                <a:endParaRPr lang="en-US" sz="2400" dirty="0"/>
              </a:p>
            </p:txBody>
          </p:sp>
        </mc:Choice>
        <mc:Fallback>
          <p:sp>
            <p:nvSpPr>
              <p:cNvPr id="10" name="TextBox 9">
                <a:extLst>
                  <a:ext uri="{FF2B5EF4-FFF2-40B4-BE49-F238E27FC236}">
                    <a16:creationId xmlns:a16="http://schemas.microsoft.com/office/drawing/2014/main" id="{F14FC08E-74A3-51A3-9CCA-C45F14771D3D}"/>
                  </a:ext>
                </a:extLst>
              </p:cNvPr>
              <p:cNvSpPr txBox="1">
                <a:spLocks noRot="1" noChangeAspect="1" noMove="1" noResize="1" noEditPoints="1" noAdjustHandles="1" noChangeArrowheads="1" noChangeShapeType="1" noTextEdit="1"/>
              </p:cNvSpPr>
              <p:nvPr/>
            </p:nvSpPr>
            <p:spPr>
              <a:xfrm>
                <a:off x="951345" y="4773690"/>
                <a:ext cx="6169891" cy="2173480"/>
              </a:xfrm>
              <a:prstGeom prst="rect">
                <a:avLst/>
              </a:prstGeom>
              <a:blipFill>
                <a:blip r:embed="rId6"/>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C7C9951-E3E8-6556-D250-6343A1B7336B}"/>
              </a:ext>
            </a:extLst>
          </p:cNvPr>
          <p:cNvSpPr txBox="1"/>
          <p:nvPr/>
        </p:nvSpPr>
        <p:spPr>
          <a:xfrm>
            <a:off x="6996545" y="5300515"/>
            <a:ext cx="6289962" cy="830997"/>
          </a:xfrm>
          <a:prstGeom prst="rect">
            <a:avLst/>
          </a:prstGeom>
          <a:noFill/>
        </p:spPr>
        <p:txBody>
          <a:bodyPr wrap="square">
            <a:spAutoFit/>
          </a:bodyPr>
          <a:lstStyle/>
          <a:p>
            <a:r>
              <a:rPr lang="en-US" sz="2400" b="0" i="0" u="none" strike="noStrike" baseline="0" dirty="0">
                <a:latin typeface="NimbusRomNo9L-Regu"/>
              </a:rPr>
              <a:t>Is the Hessian of the log-density </a:t>
            </a:r>
          </a:p>
          <a:p>
            <a:r>
              <a:rPr lang="en-US" sz="2400" b="0" i="0" u="none" strike="noStrike" baseline="0" dirty="0">
                <a:latin typeface="NimbusRomNo9L-Regu"/>
              </a:rPr>
              <a:t>function of model.</a:t>
            </a:r>
            <a:endParaRPr lang="en-US" sz="2400" dirty="0"/>
          </a:p>
        </p:txBody>
      </p:sp>
    </p:spTree>
    <p:extLst>
      <p:ext uri="{BB962C8B-B14F-4D97-AF65-F5344CB8AC3E}">
        <p14:creationId xmlns:p14="http://schemas.microsoft.com/office/powerpoint/2010/main" val="230661939"/>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DDA88-BEAF-A72E-ADE2-438C022D41B1}"/>
              </a:ext>
            </a:extLst>
          </p:cNvPr>
          <p:cNvSpPr txBox="1"/>
          <p:nvPr/>
        </p:nvSpPr>
        <p:spPr>
          <a:xfrm>
            <a:off x="1219199" y="218361"/>
            <a:ext cx="8003309" cy="461665"/>
          </a:xfrm>
          <a:prstGeom prst="rect">
            <a:avLst/>
          </a:prstGeom>
          <a:noFill/>
        </p:spPr>
        <p:txBody>
          <a:bodyPr wrap="square" rtlCol="0">
            <a:spAutoFit/>
          </a:bodyPr>
          <a:lstStyle/>
          <a:p>
            <a:r>
              <a:rPr lang="en-US" sz="2400" b="1" dirty="0">
                <a:solidFill>
                  <a:srgbClr val="00B050"/>
                </a:solidFill>
                <a:latin typeface="Arial" panose="020B0604020202020204" pitchFamily="34" charset="0"/>
                <a:cs typeface="Arial" panose="020B0604020202020204" pitchFamily="34" charset="0"/>
              </a:rPr>
              <a:t>Sampling Formula for Computing Fisher Divergence: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9B249B-F180-92A8-E18F-6615DC2BA2AA}"/>
                  </a:ext>
                </a:extLst>
              </p:cNvPr>
              <p:cNvSpPr txBox="1"/>
              <p:nvPr/>
            </p:nvSpPr>
            <p:spPr>
              <a:xfrm>
                <a:off x="1219199" y="704403"/>
                <a:ext cx="9813637" cy="64876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cs typeface="Arial" panose="020B0604020202020204" pitchFamily="34" charset="0"/>
                      </a:rPr>
                      <m:t>𝐽</m:t>
                    </m:r>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r>
                          <a:rPr lang="en-US" sz="2400" b="0" i="1" smtClean="0">
                            <a:latin typeface="Cambria Math" panose="02040503050406030204" pitchFamily="18" charset="0"/>
                            <a:ea typeface="Cambria Math" panose="02040503050406030204" pitchFamily="18" charset="0"/>
                            <a:cs typeface="Arial" panose="020B0604020202020204" pitchFamily="34" charset="0"/>
                          </a:rPr>
                          <m:t>, </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1</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 …, </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𝑁</m:t>
                            </m:r>
                          </m:sub>
                        </m:sSub>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ea typeface="Cambria Math" panose="02040503050406030204" pitchFamily="18" charset="0"/>
                            <a:cs typeface="Arial" panose="020B0604020202020204" pitchFamily="34" charset="0"/>
                          </a:rPr>
                          <m:t>1</m:t>
                        </m:r>
                      </m:num>
                      <m:den>
                        <m:r>
                          <a:rPr lang="en-US" sz="2400" b="0" i="1" smtClean="0">
                            <a:latin typeface="Cambria Math" panose="02040503050406030204" pitchFamily="18" charset="0"/>
                            <a:ea typeface="Cambria Math" panose="02040503050406030204" pitchFamily="18" charset="0"/>
                            <a:cs typeface="Arial" panose="020B0604020202020204" pitchFamily="34" charset="0"/>
                          </a:rPr>
                          <m:t>𝑁</m:t>
                        </m:r>
                      </m:den>
                    </m:f>
                    <m:nary>
                      <m:naryPr>
                        <m:chr m:val="∑"/>
                        <m:limLoc m:val="subSup"/>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naryPr>
                      <m:sub>
                        <m:r>
                          <m:rPr>
                            <m:brk m:alnAt="25"/>
                          </m:rPr>
                          <a:rPr lang="en-US" sz="2400" b="0" i="1" smtClean="0">
                            <a:latin typeface="Cambria Math" panose="02040503050406030204" pitchFamily="18" charset="0"/>
                            <a:ea typeface="Cambria Math" panose="02040503050406030204" pitchFamily="18" charset="0"/>
                            <a:cs typeface="Arial" panose="020B0604020202020204" pitchFamily="34" charset="0"/>
                          </a:rPr>
                          <m:t>𝑖</m:t>
                        </m:r>
                        <m:r>
                          <a:rPr lang="en-US" sz="2400" b="0" i="1" smtClean="0">
                            <a:latin typeface="Cambria Math" panose="02040503050406030204" pitchFamily="18" charset="0"/>
                            <a:ea typeface="Cambria Math" panose="02040503050406030204" pitchFamily="18" charset="0"/>
                            <a:cs typeface="Arial" panose="020B0604020202020204" pitchFamily="34" charset="0"/>
                          </a:rPr>
                          <m:t>=1</m:t>
                        </m:r>
                      </m:sub>
                      <m:sup>
                        <m:r>
                          <a:rPr lang="en-US" sz="2400" b="0" i="1" smtClean="0">
                            <a:latin typeface="Cambria Math" panose="02040503050406030204" pitchFamily="18" charset="0"/>
                            <a:ea typeface="Cambria Math" panose="02040503050406030204" pitchFamily="18" charset="0"/>
                            <a:cs typeface="Arial" panose="020B0604020202020204" pitchFamily="34" charset="0"/>
                          </a:rPr>
                          <m:t>𝑁</m:t>
                        </m:r>
                      </m:sup>
                      <m:e>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𝑇𝑟</m:t>
                            </m:r>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400" b="0" i="1" smtClean="0">
                                        <a:latin typeface="Cambria Math" panose="02040503050406030204" pitchFamily="18" charset="0"/>
                                        <a:ea typeface="Cambria Math" panose="02040503050406030204" pitchFamily="18" charset="0"/>
                                        <a:cs typeface="Arial" panose="020B0604020202020204" pitchFamily="34" charset="0"/>
                                      </a:rPr>
                                      <m:t>∇</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sub>
                                </m:sSub>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𝑚</m:t>
                                    </m:r>
                                  </m:sub>
                                </m:sSub>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𝑖</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ea typeface="Cambria Math" panose="02040503050406030204" pitchFamily="18" charset="0"/>
                                    <a:cs typeface="Arial" panose="020B0604020202020204" pitchFamily="34" charset="0"/>
                                  </a:rPr>
                                  <m:t>1</m:t>
                                </m:r>
                              </m:num>
                              <m:den>
                                <m:r>
                                  <a:rPr lang="en-US" sz="2400" b="0" i="1" smtClean="0">
                                    <a:latin typeface="Cambria Math" panose="02040503050406030204" pitchFamily="18" charset="0"/>
                                    <a:ea typeface="Cambria Math" panose="02040503050406030204" pitchFamily="18" charset="0"/>
                                    <a:cs typeface="Arial" panose="020B0604020202020204" pitchFamily="34" charset="0"/>
                                  </a:rPr>
                                  <m:t>2</m:t>
                                </m:r>
                              </m:den>
                            </m:f>
                            <m:sSubSup>
                              <m:sSubSup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SupPr>
                              <m:e>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𝑚</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𝑖</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e>
                                </m:d>
                              </m:e>
                              <m:sub>
                                <m:r>
                                  <a:rPr lang="en-US" sz="2400" b="0" i="1" smtClean="0">
                                    <a:latin typeface="Cambria Math" panose="02040503050406030204" pitchFamily="18" charset="0"/>
                                    <a:ea typeface="Cambria Math" panose="02040503050406030204" pitchFamily="18" charset="0"/>
                                    <a:cs typeface="Arial" panose="020B0604020202020204" pitchFamily="34" charset="0"/>
                                  </a:rPr>
                                  <m:t>2</m:t>
                                </m:r>
                              </m:sub>
                              <m:sup>
                                <m:r>
                                  <a:rPr lang="en-US" sz="2400" b="0" i="1" smtClean="0">
                                    <a:latin typeface="Cambria Math" panose="02040503050406030204" pitchFamily="18" charset="0"/>
                                    <a:ea typeface="Cambria Math" panose="02040503050406030204" pitchFamily="18" charset="0"/>
                                    <a:cs typeface="Arial" panose="020B0604020202020204" pitchFamily="34" charset="0"/>
                                  </a:rPr>
                                  <m:t>2</m:t>
                                </m:r>
                              </m:sup>
                            </m:sSubSup>
                          </m:e>
                        </m:d>
                      </m:e>
                    </m:nary>
                  </m:oMath>
                </a14:m>
                <a:endParaRPr lang="en-US" sz="2400" dirty="0">
                  <a:latin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209B249B-F180-92A8-E18F-6615DC2BA2AA}"/>
                  </a:ext>
                </a:extLst>
              </p:cNvPr>
              <p:cNvSpPr txBox="1">
                <a:spLocks noRot="1" noChangeAspect="1" noMove="1" noResize="1" noEditPoints="1" noAdjustHandles="1" noChangeArrowheads="1" noChangeShapeType="1" noTextEdit="1"/>
              </p:cNvSpPr>
              <p:nvPr/>
            </p:nvSpPr>
            <p:spPr>
              <a:xfrm>
                <a:off x="1219199" y="704403"/>
                <a:ext cx="9813637" cy="648767"/>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39D30E7-5AD6-3A93-6A3C-DA19B4A089BA}"/>
              </a:ext>
            </a:extLst>
          </p:cNvPr>
          <p:cNvSpPr txBox="1"/>
          <p:nvPr/>
        </p:nvSpPr>
        <p:spPr>
          <a:xfrm>
            <a:off x="1265381" y="1479026"/>
            <a:ext cx="4779818" cy="461665"/>
          </a:xfrm>
          <a:prstGeom prst="rect">
            <a:avLst/>
          </a:prstGeom>
          <a:noFill/>
        </p:spPr>
        <p:txBody>
          <a:bodyPr wrap="square" rtlCol="0">
            <a:spAutoFit/>
          </a:bodyPr>
          <a:lstStyle/>
          <a:p>
            <a:r>
              <a:rPr lang="en-US" sz="2400" b="1" dirty="0">
                <a:solidFill>
                  <a:srgbClr val="FF0000"/>
                </a:solidFill>
                <a:latin typeface="Arial" panose="020B0604020202020204" pitchFamily="34" charset="0"/>
                <a:cs typeface="Arial" panose="020B0604020202020204" pitchFamily="34" charset="0"/>
              </a:rPr>
              <a:t>Proof</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27EC85-33C8-410A-2079-E2FFB4084981}"/>
                  </a:ext>
                </a:extLst>
              </p:cNvPr>
              <p:cNvSpPr txBox="1"/>
              <p:nvPr/>
            </p:nvSpPr>
            <p:spPr>
              <a:xfrm>
                <a:off x="1182253" y="1930955"/>
                <a:ext cx="6096000" cy="648767"/>
              </a:xfrm>
              <a:prstGeom prst="rect">
                <a:avLst/>
              </a:prstGeom>
              <a:noFill/>
            </p:spPr>
            <p:txBody>
              <a:bodyPr wrap="square">
                <a:spAutoFit/>
              </a:bodyPr>
              <a:lstStyle/>
              <a:p>
                <a:r>
                  <a:rPr lang="en-US" sz="2400" b="0" dirty="0">
                    <a:cs typeface="Arial" panose="020B0604020202020204" pitchFamily="34" charset="0"/>
                  </a:rPr>
                  <a:t>L</a:t>
                </a:r>
                <a14:m>
                  <m:oMath xmlns:m="http://schemas.openxmlformats.org/officeDocument/2006/math">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ea typeface="Cambria Math" panose="02040503050406030204" pitchFamily="18" charset="0"/>
                            <a:cs typeface="Arial" panose="020B0604020202020204" pitchFamily="34" charset="0"/>
                          </a:rPr>
                          <m:t>1</m:t>
                        </m:r>
                      </m:num>
                      <m:den>
                        <m:r>
                          <a:rPr lang="en-US" sz="2400" b="0" i="1" smtClean="0">
                            <a:latin typeface="Cambria Math" panose="02040503050406030204" pitchFamily="18" charset="0"/>
                            <a:ea typeface="Cambria Math" panose="02040503050406030204" pitchFamily="18" charset="0"/>
                            <a:cs typeface="Arial" panose="020B0604020202020204" pitchFamily="34" charset="0"/>
                          </a:rPr>
                          <m:t>2</m:t>
                        </m:r>
                      </m:den>
                    </m:f>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𝐸</m:t>
                        </m:r>
                      </m:e>
                      <m:sub>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𝑑𝑎𝑡𝑎</m:t>
                            </m:r>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ub>
                        </m:sSub>
                      </m:sub>
                    </m:sSub>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SupPr>
                          <m:e>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𝑚</m:t>
                                    </m:r>
                                  </m:sub>
                                </m:sSub>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𝑑𝑎𝑡𝑎</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e>
                            </m:d>
                          </m:e>
                          <m:sub>
                            <m:r>
                              <a:rPr lang="en-US" sz="2400" b="0" i="1" smtClean="0">
                                <a:latin typeface="Cambria Math" panose="02040503050406030204" pitchFamily="18" charset="0"/>
                                <a:ea typeface="Cambria Math" panose="02040503050406030204" pitchFamily="18" charset="0"/>
                                <a:cs typeface="Arial" panose="020B0604020202020204" pitchFamily="34" charset="0"/>
                              </a:rPr>
                              <m:t>2</m:t>
                            </m:r>
                          </m:sub>
                          <m:sup>
                            <m:r>
                              <a:rPr lang="en-US" sz="2400" b="0" i="1" smtClean="0">
                                <a:latin typeface="Cambria Math" panose="02040503050406030204" pitchFamily="18" charset="0"/>
                                <a:ea typeface="Cambria Math" panose="02040503050406030204" pitchFamily="18" charset="0"/>
                                <a:cs typeface="Arial" panose="020B0604020202020204" pitchFamily="34" charset="0"/>
                              </a:rPr>
                              <m:t>2</m:t>
                            </m:r>
                          </m:sup>
                        </m:sSubSup>
                      </m:e>
                    </m:d>
                  </m:oMath>
                </a14:m>
                <a:endParaRPr lang="en-US" sz="2400" dirty="0"/>
              </a:p>
            </p:txBody>
          </p:sp>
        </mc:Choice>
        <mc:Fallback xmlns="">
          <p:sp>
            <p:nvSpPr>
              <p:cNvPr id="6" name="TextBox 5">
                <a:extLst>
                  <a:ext uri="{FF2B5EF4-FFF2-40B4-BE49-F238E27FC236}">
                    <a16:creationId xmlns:a16="http://schemas.microsoft.com/office/drawing/2014/main" id="{E327EC85-33C8-410A-2079-E2FFB4084981}"/>
                  </a:ext>
                </a:extLst>
              </p:cNvPr>
              <p:cNvSpPr txBox="1">
                <a:spLocks noRot="1" noChangeAspect="1" noMove="1" noResize="1" noEditPoints="1" noAdjustHandles="1" noChangeArrowheads="1" noChangeShapeType="1" noTextEdit="1"/>
              </p:cNvSpPr>
              <p:nvPr/>
            </p:nvSpPr>
            <p:spPr>
              <a:xfrm>
                <a:off x="1182253" y="1930955"/>
                <a:ext cx="6096000" cy="648767"/>
              </a:xfrm>
              <a:prstGeom prst="rect">
                <a:avLst/>
              </a:prstGeom>
              <a:blipFill>
                <a:blip r:embed="rId3"/>
                <a:stretch>
                  <a:fillRect l="-1600" b="-84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ABB5149-5B9C-0A37-70CC-8C17B17002B4}"/>
                  </a:ext>
                </a:extLst>
              </p:cNvPr>
              <p:cNvSpPr txBox="1"/>
              <p:nvPr/>
            </p:nvSpPr>
            <p:spPr>
              <a:xfrm>
                <a:off x="808180" y="2590047"/>
                <a:ext cx="11563929" cy="7838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ea typeface="Cambria Math" panose="02040503050406030204" pitchFamily="18" charset="0"/>
                              <a:cs typeface="Arial" panose="020B0604020202020204" pitchFamily="34" charset="0"/>
                            </a:rPr>
                            <m:t>1</m:t>
                          </m:r>
                        </m:num>
                        <m:den>
                          <m:r>
                            <a:rPr lang="en-US" sz="2400" b="0" i="1" smtClean="0">
                              <a:latin typeface="Cambria Math" panose="02040503050406030204" pitchFamily="18" charset="0"/>
                              <a:ea typeface="Cambria Math" panose="02040503050406030204" pitchFamily="18" charset="0"/>
                              <a:cs typeface="Arial" panose="020B0604020202020204" pitchFamily="34" charset="0"/>
                            </a:rPr>
                            <m:t>2</m:t>
                          </m:r>
                        </m:den>
                      </m:f>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𝐸</m:t>
                          </m:r>
                        </m:e>
                        <m:sub>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𝑑𝑎𝑡𝑎</m:t>
                              </m:r>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ub>
                          </m:sSub>
                        </m:sub>
                      </m:sSub>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𝑑𝑎𝑡𝑎</m:t>
                              </m:r>
                            </m:sub>
                            <m:sup>
                              <m:r>
                                <a:rPr lang="en-US" sz="2400" b="0" i="1" smtClean="0">
                                  <a:latin typeface="Cambria Math" panose="02040503050406030204" pitchFamily="18" charset="0"/>
                                  <a:ea typeface="Cambria Math" panose="02040503050406030204" pitchFamily="18" charset="0"/>
                                  <a:cs typeface="Arial" panose="020B0604020202020204" pitchFamily="34" charset="0"/>
                                </a:rPr>
                                <m:t>𝑇</m:t>
                              </m:r>
                            </m:sup>
                          </m:sSubSup>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e>
                          </m:d>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𝑑𝑎𝑡𝑎</m:t>
                              </m:r>
                            </m:sub>
                          </m:sSub>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Sup>
                            <m:sSubSup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𝑚</m:t>
                              </m:r>
                            </m:sub>
                            <m:sup>
                              <m:r>
                                <a:rPr lang="en-US" sz="2400" b="0" i="1" smtClean="0">
                                  <a:latin typeface="Cambria Math" panose="02040503050406030204" pitchFamily="18" charset="0"/>
                                  <a:ea typeface="Cambria Math" panose="02040503050406030204" pitchFamily="18" charset="0"/>
                                  <a:cs typeface="Arial" panose="020B0604020202020204" pitchFamily="34" charset="0"/>
                                </a:rPr>
                                <m:t>𝑇</m:t>
                              </m:r>
                            </m:sup>
                          </m:sSubSup>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𝑚</m:t>
                              </m:r>
                            </m:sub>
                          </m:sSub>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−2</m:t>
                          </m:r>
                          <m:sSubSup>
                            <m:sSubSup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Sup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𝒎</m:t>
                              </m:r>
                            </m:sub>
                            <m:sup>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𝑻</m:t>
                              </m:r>
                            </m:sup>
                          </m:sSubSup>
                          <m:d>
                            <m:d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d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𝒙</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𝜽</m:t>
                              </m:r>
                            </m:e>
                          </m:d>
                          <m:sSub>
                            <m:sSub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𝒅𝒂𝒕𝒂</m:t>
                              </m:r>
                            </m:sub>
                          </m:sSub>
                          <m:d>
                            <m:d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d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𝒙</m:t>
                              </m:r>
                            </m:e>
                          </m:d>
                        </m:e>
                      </m:d>
                    </m:oMath>
                  </m:oMathPara>
                </a14:m>
                <a:endParaRPr lang="en-US" sz="2400" dirty="0"/>
              </a:p>
            </p:txBody>
          </p:sp>
        </mc:Choice>
        <mc:Fallback>
          <p:sp>
            <p:nvSpPr>
              <p:cNvPr id="7" name="TextBox 6">
                <a:extLst>
                  <a:ext uri="{FF2B5EF4-FFF2-40B4-BE49-F238E27FC236}">
                    <a16:creationId xmlns:a16="http://schemas.microsoft.com/office/drawing/2014/main" id="{6ABB5149-5B9C-0A37-70CC-8C17B17002B4}"/>
                  </a:ext>
                </a:extLst>
              </p:cNvPr>
              <p:cNvSpPr txBox="1">
                <a:spLocks noRot="1" noChangeAspect="1" noMove="1" noResize="1" noEditPoints="1" noAdjustHandles="1" noChangeArrowheads="1" noChangeShapeType="1" noTextEdit="1"/>
              </p:cNvSpPr>
              <p:nvPr/>
            </p:nvSpPr>
            <p:spPr>
              <a:xfrm>
                <a:off x="808180" y="2590047"/>
                <a:ext cx="11563929" cy="7838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3A58F2-5863-7EB5-6FF4-B5BB28E6D30F}"/>
                  </a:ext>
                </a:extLst>
              </p:cNvPr>
              <p:cNvSpPr txBox="1"/>
              <p:nvPr/>
            </p:nvSpPr>
            <p:spPr>
              <a:xfrm>
                <a:off x="1219199" y="3327065"/>
                <a:ext cx="10275455"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Since the first term does not depend on the parameter </a:t>
                </a:r>
                <a14:m>
                  <m:oMath xmlns:m="http://schemas.openxmlformats.org/officeDocument/2006/math">
                    <m:r>
                      <a:rPr lang="en-US" sz="2400" i="1" smtClean="0">
                        <a:latin typeface="Cambria Math" panose="02040503050406030204" pitchFamily="18" charset="0"/>
                        <a:ea typeface="Cambria Math" panose="02040503050406030204" pitchFamily="18" charset="0"/>
                        <a:cs typeface="Arial" panose="020B0604020202020204" pitchFamily="34" charset="0"/>
                      </a:rPr>
                      <m:t>𝜃</m:t>
                    </m:r>
                  </m:oMath>
                </a14:m>
                <a:r>
                  <a:rPr lang="en-US" sz="2400" dirty="0">
                    <a:latin typeface="Arial" panose="020B0604020202020204" pitchFamily="34" charset="0"/>
                    <a:cs typeface="Arial" panose="020B0604020202020204" pitchFamily="34" charset="0"/>
                  </a:rPr>
                  <a:t>, we </a:t>
                </a:r>
                <a:r>
                  <a:rPr lang="en-US" sz="2400" b="1" dirty="0">
                    <a:solidFill>
                      <a:srgbClr val="FF0000"/>
                    </a:solidFill>
                    <a:latin typeface="Arial" panose="020B0604020202020204" pitchFamily="34" charset="0"/>
                    <a:cs typeface="Arial" panose="020B0604020202020204" pitchFamily="34" charset="0"/>
                  </a:rPr>
                  <a:t>only need </a:t>
                </a:r>
                <a:r>
                  <a:rPr lang="en-US" sz="2400" dirty="0">
                    <a:latin typeface="Arial" panose="020B0604020202020204" pitchFamily="34" charset="0"/>
                    <a:cs typeface="Arial" panose="020B0604020202020204" pitchFamily="34" charset="0"/>
                  </a:rPr>
                  <a:t>to consider the second and third terms in the above equation.  </a:t>
                </a:r>
              </a:p>
            </p:txBody>
          </p:sp>
        </mc:Choice>
        <mc:Fallback xmlns="">
          <p:sp>
            <p:nvSpPr>
              <p:cNvPr id="8" name="TextBox 7">
                <a:extLst>
                  <a:ext uri="{FF2B5EF4-FFF2-40B4-BE49-F238E27FC236}">
                    <a16:creationId xmlns:a16="http://schemas.microsoft.com/office/drawing/2014/main" id="{083A58F2-5863-7EB5-6FF4-B5BB28E6D30F}"/>
                  </a:ext>
                </a:extLst>
              </p:cNvPr>
              <p:cNvSpPr txBox="1">
                <a:spLocks noRot="1" noChangeAspect="1" noMove="1" noResize="1" noEditPoints="1" noAdjustHandles="1" noChangeArrowheads="1" noChangeShapeType="1" noTextEdit="1"/>
              </p:cNvSpPr>
              <p:nvPr/>
            </p:nvSpPr>
            <p:spPr>
              <a:xfrm>
                <a:off x="1219199" y="3327065"/>
                <a:ext cx="10275455" cy="830997"/>
              </a:xfrm>
              <a:prstGeom prst="rect">
                <a:avLst/>
              </a:prstGeom>
              <a:blipFill>
                <a:blip r:embed="rId5"/>
                <a:stretch>
                  <a:fillRect l="-890" t="-5147" r="-534" b="-16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D5900D-E16E-B76E-834F-98412455DCFC}"/>
                  </a:ext>
                </a:extLst>
              </p:cNvPr>
              <p:cNvSpPr txBox="1"/>
              <p:nvPr/>
            </p:nvSpPr>
            <p:spPr>
              <a:xfrm>
                <a:off x="651162" y="4136804"/>
                <a:ext cx="9348356" cy="8336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SupPr>
                        <m:e>
                          <m:f>
                            <m:f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ea typeface="Cambria Math" panose="02040503050406030204" pitchFamily="18" charset="0"/>
                                  <a:cs typeface="Arial" panose="020B0604020202020204" pitchFamily="34" charset="0"/>
                                </a:rPr>
                                <m:t>1</m:t>
                              </m:r>
                            </m:num>
                            <m:den>
                              <m:r>
                                <a:rPr lang="en-US" sz="2400" b="0" i="1" smtClean="0">
                                  <a:latin typeface="Cambria Math" panose="02040503050406030204" pitchFamily="18" charset="0"/>
                                  <a:ea typeface="Cambria Math" panose="02040503050406030204" pitchFamily="18" charset="0"/>
                                  <a:cs typeface="Arial" panose="020B0604020202020204" pitchFamily="34" charset="0"/>
                                </a:rPr>
                                <m:t>2</m:t>
                              </m:r>
                            </m:den>
                          </m:f>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𝐸</m:t>
                              </m:r>
                            </m:e>
                            <m:sub>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𝑑𝑎𝑡𝑎</m:t>
                                  </m:r>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ub>
                              </m:sSub>
                            </m:sub>
                          </m:sSub>
                          <m:r>
                            <a:rPr lang="en-US" sz="2400" b="1" i="1" smtClean="0">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𝒎</m:t>
                          </m:r>
                        </m:sub>
                        <m:sup>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𝑻</m:t>
                          </m:r>
                        </m:sup>
                      </m:sSubSup>
                      <m:d>
                        <m:d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d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𝒙</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𝜽</m:t>
                          </m:r>
                        </m:e>
                      </m:d>
                      <m:sSub>
                        <m:sSub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𝒎</m:t>
                          </m:r>
                        </m:sub>
                      </m:sSub>
                      <m:d>
                        <m:d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d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𝒙</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𝜽</m:t>
                          </m:r>
                        </m:e>
                      </m:d>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f>
                        <m:f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fPr>
                        <m:num>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𝟏</m:t>
                          </m:r>
                        </m:num>
                        <m:den>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𝟐</m:t>
                          </m:r>
                        </m:den>
                      </m:f>
                      <m:nary>
                        <m:naryPr>
                          <m:chr m:val="∑"/>
                          <m:limLoc m:val="subSup"/>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naryPr>
                        <m:sub>
                          <m:r>
                            <m:rPr>
                              <m:brk m:alnAt="25"/>
                            </m:r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𝒊</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𝟏</m:t>
                          </m:r>
                        </m:sub>
                        <m:sup>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𝒏</m:t>
                          </m:r>
                        </m:sup>
                        <m:e>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𝐸</m:t>
                              </m:r>
                            </m:e>
                            <m:sub>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𝑑𝑎𝑡𝑎</m:t>
                                  </m:r>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ub>
                              </m:sSub>
                            </m:sub>
                          </m:sSub>
                          <m:sSup>
                            <m:sSup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p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d>
                                <m:d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𝒎</m:t>
                                      </m:r>
                                    </m:sub>
                                  </m:s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𝒙</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𝒊</m:t>
                                      </m:r>
                                    </m:sub>
                                  </m:s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𝜽</m:t>
                                  </m:r>
                                </m:e>
                              </m:d>
                            </m:e>
                            <m:sup>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𝟐</m:t>
                              </m:r>
                            </m:sup>
                          </m:sSup>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e>
                      </m:nary>
                    </m:oMath>
                  </m:oMathPara>
                </a14:m>
                <a:endParaRPr lang="en-US" sz="2400" b="1" dirty="0"/>
              </a:p>
            </p:txBody>
          </p:sp>
        </mc:Choice>
        <mc:Fallback xmlns="">
          <p:sp>
            <p:nvSpPr>
              <p:cNvPr id="10" name="TextBox 9">
                <a:extLst>
                  <a:ext uri="{FF2B5EF4-FFF2-40B4-BE49-F238E27FC236}">
                    <a16:creationId xmlns:a16="http://schemas.microsoft.com/office/drawing/2014/main" id="{A4D5900D-E16E-B76E-834F-98412455DCFC}"/>
                  </a:ext>
                </a:extLst>
              </p:cNvPr>
              <p:cNvSpPr txBox="1">
                <a:spLocks noRot="1" noChangeAspect="1" noMove="1" noResize="1" noEditPoints="1" noAdjustHandles="1" noChangeArrowheads="1" noChangeShapeType="1" noTextEdit="1"/>
              </p:cNvSpPr>
              <p:nvPr/>
            </p:nvSpPr>
            <p:spPr>
              <a:xfrm>
                <a:off x="651162" y="4136804"/>
                <a:ext cx="9348356" cy="83362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F744F6B-6391-EB65-0951-0987BA71715C}"/>
                  </a:ext>
                </a:extLst>
              </p:cNvPr>
              <p:cNvSpPr txBox="1"/>
              <p:nvPr/>
            </p:nvSpPr>
            <p:spPr>
              <a:xfrm>
                <a:off x="808180" y="5038327"/>
                <a:ext cx="10846955" cy="10610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SupPr>
                        <m:e>
                          <m:f>
                            <m:f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ea typeface="Cambria Math" panose="02040503050406030204" pitchFamily="18" charset="0"/>
                                  <a:cs typeface="Arial" panose="020B0604020202020204" pitchFamily="34" charset="0"/>
                                </a:rPr>
                                <m:t>1</m:t>
                              </m:r>
                            </m:num>
                            <m:den>
                              <m:r>
                                <a:rPr lang="en-US" sz="2400" b="0" i="1" smtClean="0">
                                  <a:latin typeface="Cambria Math" panose="02040503050406030204" pitchFamily="18" charset="0"/>
                                  <a:ea typeface="Cambria Math" panose="02040503050406030204" pitchFamily="18" charset="0"/>
                                  <a:cs typeface="Arial" panose="020B0604020202020204" pitchFamily="34" charset="0"/>
                                </a:rPr>
                                <m:t>2</m:t>
                              </m:r>
                            </m:den>
                          </m:f>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𝐸</m:t>
                              </m:r>
                            </m:e>
                            <m:sub>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𝑑𝑎𝑡𝑎</m:t>
                                  </m:r>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ub>
                              </m:sSub>
                            </m:sub>
                          </m:sSub>
                          <m:r>
                            <a:rPr lang="en-US" sz="2400" b="1" i="1" smtClean="0">
                              <a:latin typeface="Cambria Math" panose="02040503050406030204" pitchFamily="18" charset="0"/>
                              <a:ea typeface="Cambria Math" panose="02040503050406030204" pitchFamily="18" charset="0"/>
                              <a:cs typeface="Arial" panose="020B0604020202020204" pitchFamily="34" charset="0"/>
                            </a:rPr>
                            <m:t>[</m:t>
                          </m:r>
                          <m:r>
                            <a:rPr lang="en-US" sz="2400" b="1" i="1" smtClean="0">
                              <a:latin typeface="Cambria Math" panose="02040503050406030204" pitchFamily="18" charset="0"/>
                              <a:ea typeface="Cambria Math" panose="02040503050406030204" pitchFamily="18" charset="0"/>
                              <a:cs typeface="Arial" panose="020B0604020202020204" pitchFamily="34" charset="0"/>
                            </a:rPr>
                            <m:t>𝟐</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𝒎</m:t>
                          </m:r>
                        </m:sub>
                        <m:sup>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𝑻</m:t>
                          </m:r>
                        </m:sup>
                      </m:sSubSup>
                      <m:d>
                        <m:d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d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𝒙</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𝜽</m:t>
                          </m:r>
                        </m:e>
                      </m:d>
                      <m:sSub>
                        <m:sSub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𝒅𝒂𝒕𝒂</m:t>
                          </m:r>
                        </m:sub>
                      </m:sSub>
                      <m:d>
                        <m:d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d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𝒙</m:t>
                          </m:r>
                        </m:e>
                      </m:d>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nary>
                        <m:naryPr>
                          <m:chr m:val="∑"/>
                          <m:limLoc m:val="subSup"/>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naryPr>
                        <m:sub>
                          <m:r>
                            <m:rPr>
                              <m:brk m:alnAt="25"/>
                            </m:r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𝒊</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𝟏</m:t>
                          </m:r>
                        </m:sub>
                        <m:sup>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𝒏</m:t>
                          </m:r>
                        </m:sup>
                        <m:e>
                          <m:nary>
                            <m:naryPr>
                              <m:limLoc m:val="undOvr"/>
                              <m:subHide m:val="on"/>
                              <m:supHide m:val="on"/>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naryPr>
                            <m:sub/>
                            <m:sup/>
                            <m:e>
                              <m:sSub>
                                <m:sSub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𝑷</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𝒅𝒂𝒕𝒂</m:t>
                                  </m:r>
                                </m:sub>
                              </m:sSub>
                              <m:d>
                                <m:d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d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𝒙</m:t>
                                  </m:r>
                                </m:e>
                              </m:d>
                            </m:e>
                          </m:nary>
                          <m:sSub>
                            <m:sSub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𝒎</m:t>
                              </m:r>
                            </m:sub>
                          </m:sSub>
                        </m:e>
                      </m:nary>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𝒙</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𝒊</m:t>
                          </m:r>
                        </m:sub>
                      </m:s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𝜽</m:t>
                      </m:r>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f>
                        <m:f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fPr>
                        <m:num>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func>
                            <m:func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sz="2400" b="0" i="0"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log</m:t>
                              </m:r>
                            </m:fName>
                            <m:e>
                              <m:sSub>
                                <m:sSubPr>
                                  <m:ctrlPr>
                                    <a:rPr lang="en-US" sz="2400" b="0"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𝑑𝑎𝑡𝑎</m:t>
                                  </m:r>
                                </m:sub>
                              </m:sSub>
                              <m:r>
                                <a:rPr lang="en-US" sz="2400" b="0"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𝑥</m:t>
                                  </m:r>
                                </m:e>
                                <m:sub>
                                  <m:r>
                                    <a:rPr lang="en-US" sz="2400" b="0"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𝑖</m:t>
                                  </m:r>
                                </m:sub>
                              </m:sSub>
                              <m:r>
                                <a:rPr lang="en-US" sz="2400" b="0"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e>
                          </m:func>
                        </m:num>
                        <m:den>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𝒙</m:t>
                              </m:r>
                            </m:e>
                            <m:sub>
                              <m:r>
                                <a:rPr 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𝒊</m:t>
                              </m:r>
                            </m:sub>
                          </m:sSub>
                        </m:den>
                      </m:f>
                    </m:oMath>
                  </m:oMathPara>
                </a14:m>
                <a:endParaRPr lang="en-US" sz="2400" b="1" dirty="0"/>
              </a:p>
            </p:txBody>
          </p:sp>
        </mc:Choice>
        <mc:Fallback xmlns="">
          <p:sp>
            <p:nvSpPr>
              <p:cNvPr id="12" name="TextBox 11">
                <a:extLst>
                  <a:ext uri="{FF2B5EF4-FFF2-40B4-BE49-F238E27FC236}">
                    <a16:creationId xmlns:a16="http://schemas.microsoft.com/office/drawing/2014/main" id="{DF744F6B-6391-EB65-0951-0987BA71715C}"/>
                  </a:ext>
                </a:extLst>
              </p:cNvPr>
              <p:cNvSpPr txBox="1">
                <a:spLocks noRot="1" noChangeAspect="1" noMove="1" noResize="1" noEditPoints="1" noAdjustHandles="1" noChangeArrowheads="1" noChangeShapeType="1" noTextEdit="1"/>
              </p:cNvSpPr>
              <p:nvPr/>
            </p:nvSpPr>
            <p:spPr>
              <a:xfrm>
                <a:off x="808180" y="5038327"/>
                <a:ext cx="10846955" cy="106106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478B51C-E62E-0593-A601-10EFED849FDE}"/>
                  </a:ext>
                </a:extLst>
              </p:cNvPr>
              <p:cNvSpPr txBox="1"/>
              <p:nvPr/>
            </p:nvSpPr>
            <p:spPr>
              <a:xfrm>
                <a:off x="1265381" y="5962073"/>
                <a:ext cx="7361383" cy="10610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limLoc m:val="undOvr"/>
                              <m:subHide m:val="on"/>
                              <m:supHide m:val="on"/>
                              <m:ctrlPr>
                                <a:rPr lang="en-US" sz="2400" b="0" i="1" smtClean="0">
                                  <a:latin typeface="Cambria Math" panose="02040503050406030204" pitchFamily="18" charset="0"/>
                                </a:rPr>
                              </m:ctrlPr>
                            </m:naryP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𝑑𝑎𝑡𝑎</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den>
                              </m:f>
                            </m:e>
                          </m:nary>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oMath>
                  </m:oMathPara>
                </a14:m>
                <a:endParaRPr lang="en-US" sz="2400" dirty="0"/>
              </a:p>
            </p:txBody>
          </p:sp>
        </mc:Choice>
        <mc:Fallback xmlns="">
          <p:sp>
            <p:nvSpPr>
              <p:cNvPr id="13" name="TextBox 12">
                <a:extLst>
                  <a:ext uri="{FF2B5EF4-FFF2-40B4-BE49-F238E27FC236}">
                    <a16:creationId xmlns:a16="http://schemas.microsoft.com/office/drawing/2014/main" id="{C478B51C-E62E-0593-A601-10EFED849FDE}"/>
                  </a:ext>
                </a:extLst>
              </p:cNvPr>
              <p:cNvSpPr txBox="1">
                <a:spLocks noRot="1" noChangeAspect="1" noMove="1" noResize="1" noEditPoints="1" noAdjustHandles="1" noChangeArrowheads="1" noChangeShapeType="1" noTextEdit="1"/>
              </p:cNvSpPr>
              <p:nvPr/>
            </p:nvSpPr>
            <p:spPr>
              <a:xfrm>
                <a:off x="1265381" y="5962073"/>
                <a:ext cx="7361383" cy="106106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51975741"/>
      </p:ext>
    </p:extLst>
  </p:cSld>
  <p:clrMapOvr>
    <a:masterClrMapping/>
  </p:clrMapOvr>
  <mc:AlternateContent xmlns:mc="http://schemas.openxmlformats.org/markup-compatibility/2006">
    <mc:Choice xmlns:p14="http://schemas.microsoft.com/office/powerpoint/2010/main" Requires="p14">
      <p:transition spd="slow" p14:dur="2000" advTm="5090"/>
    </mc:Choice>
    <mc:Fallback>
      <p:transition spd="slow" advTm="509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6E4EDD3-FEAE-F945-85D6-33114B9E1785}"/>
                  </a:ext>
                </a:extLst>
              </p:cNvPr>
              <p:cNvSpPr txBox="1"/>
              <p:nvPr/>
            </p:nvSpPr>
            <p:spPr>
              <a:xfrm>
                <a:off x="-711200" y="512619"/>
                <a:ext cx="12441382" cy="12661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d>
                            <m:dPr>
                              <m:begChr m:val="["/>
                              <m:endChr m:val="]"/>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𝑑𝑎𝑡𝑎</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𝑚</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rPr>
                                <m:t>−</m:t>
                              </m:r>
                              <m:nary>
                                <m:naryPr>
                                  <m:limLoc m:val="undOvr"/>
                                  <m:subHide m:val="on"/>
                                  <m:supHide m:val="on"/>
                                  <m:ctrlPr>
                                    <a:rPr lang="en-US" sz="2400" b="0" i="1" smtClean="0">
                                      <a:latin typeface="Cambria Math" panose="02040503050406030204" pitchFamily="18" charset="0"/>
                                    </a:rPr>
                                  </m:ctrlPr>
                                </m:naryP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𝑑𝑎𝑡𝑎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den>
                                  </m:f>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e>
                          </m:d>
                        </m:e>
                      </m:nary>
                    </m:oMath>
                  </m:oMathPara>
                </a14:m>
                <a:endParaRPr lang="en-US" sz="2400" dirty="0"/>
              </a:p>
            </p:txBody>
          </p:sp>
        </mc:Choice>
        <mc:Fallback xmlns="">
          <p:sp>
            <p:nvSpPr>
              <p:cNvPr id="2" name="TextBox 1">
                <a:extLst>
                  <a:ext uri="{FF2B5EF4-FFF2-40B4-BE49-F238E27FC236}">
                    <a16:creationId xmlns:a16="http://schemas.microsoft.com/office/drawing/2014/main" id="{B6E4EDD3-FEAE-F945-85D6-33114B9E1785}"/>
                  </a:ext>
                </a:extLst>
              </p:cNvPr>
              <p:cNvSpPr txBox="1">
                <a:spLocks noRot="1" noChangeAspect="1" noMove="1" noResize="1" noEditPoints="1" noAdjustHandles="1" noChangeArrowheads="1" noChangeShapeType="1" noTextEdit="1"/>
              </p:cNvSpPr>
              <p:nvPr/>
            </p:nvSpPr>
            <p:spPr>
              <a:xfrm>
                <a:off x="-711200" y="512619"/>
                <a:ext cx="12441382" cy="126618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A5AB21E-21AA-F0C0-F701-5DBEE4B17CDD}"/>
                  </a:ext>
                </a:extLst>
              </p:cNvPr>
              <p:cNvSpPr txBox="1"/>
              <p:nvPr/>
            </p:nvSpPr>
            <p:spPr>
              <a:xfrm>
                <a:off x="-558801" y="1884218"/>
                <a:ext cx="8931564" cy="9307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𝑑𝑎𝑡𝑎</m:t>
                                  </m:r>
                                </m:sub>
                              </m:sSub>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rPr>
                                    <m:t>2</m:t>
                                  </m:r>
                                </m:sup>
                              </m:sSup>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e>
                              </m:func>
                            </m:num>
                            <m:den>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2</m:t>
                                  </m:r>
                                </m:sup>
                              </m:sSubSup>
                            </m:den>
                          </m:f>
                        </m:e>
                      </m:nary>
                    </m:oMath>
                  </m:oMathPara>
                </a14:m>
                <a:endParaRPr lang="en-US" sz="2400" dirty="0"/>
              </a:p>
            </p:txBody>
          </p:sp>
        </mc:Choice>
        <mc:Fallback xmlns="">
          <p:sp>
            <p:nvSpPr>
              <p:cNvPr id="3" name="TextBox 2">
                <a:extLst>
                  <a:ext uri="{FF2B5EF4-FFF2-40B4-BE49-F238E27FC236}">
                    <a16:creationId xmlns:a16="http://schemas.microsoft.com/office/drawing/2014/main" id="{4A5AB21E-21AA-F0C0-F701-5DBEE4B17CDD}"/>
                  </a:ext>
                </a:extLst>
              </p:cNvPr>
              <p:cNvSpPr txBox="1">
                <a:spLocks noRot="1" noChangeAspect="1" noMove="1" noResize="1" noEditPoints="1" noAdjustHandles="1" noChangeArrowheads="1" noChangeShapeType="1" noTextEdit="1"/>
              </p:cNvSpPr>
              <p:nvPr/>
            </p:nvSpPr>
            <p:spPr>
              <a:xfrm>
                <a:off x="-558801" y="1884218"/>
                <a:ext cx="8931564" cy="930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76225A9-1041-F858-995D-9164518A1315}"/>
                  </a:ext>
                </a:extLst>
              </p:cNvPr>
              <p:cNvSpPr txBox="1"/>
              <p:nvPr/>
            </p:nvSpPr>
            <p:spPr>
              <a:xfrm>
                <a:off x="143164" y="3052618"/>
                <a:ext cx="6668655" cy="5236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𝑑𝑎𝑡𝑎</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sub>
                      </m:sSub>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𝑇𝑟</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𝑥</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𝑚</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e>
                              </m:d>
                            </m:e>
                          </m:d>
                        </m:e>
                      </m:d>
                    </m:oMath>
                  </m:oMathPara>
                </a14:m>
                <a:endParaRPr lang="en-US" sz="2400" dirty="0"/>
              </a:p>
            </p:txBody>
          </p:sp>
        </mc:Choice>
        <mc:Fallback xmlns="">
          <p:sp>
            <p:nvSpPr>
              <p:cNvPr id="4" name="TextBox 3">
                <a:extLst>
                  <a:ext uri="{FF2B5EF4-FFF2-40B4-BE49-F238E27FC236}">
                    <a16:creationId xmlns:a16="http://schemas.microsoft.com/office/drawing/2014/main" id="{876225A9-1041-F858-995D-9164518A1315}"/>
                  </a:ext>
                </a:extLst>
              </p:cNvPr>
              <p:cNvSpPr txBox="1">
                <a:spLocks noRot="1" noChangeAspect="1" noMove="1" noResize="1" noEditPoints="1" noAdjustHandles="1" noChangeArrowheads="1" noChangeShapeType="1" noTextEdit="1"/>
              </p:cNvSpPr>
              <p:nvPr/>
            </p:nvSpPr>
            <p:spPr>
              <a:xfrm>
                <a:off x="143164" y="3052618"/>
                <a:ext cx="6668655" cy="52367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EDC62AF-51DD-F4A5-D4DB-EF5D8ACC956E}"/>
                  </a:ext>
                </a:extLst>
              </p:cNvPr>
              <p:cNvSpPr txBox="1"/>
              <p:nvPr/>
            </p:nvSpPr>
            <p:spPr>
              <a:xfrm>
                <a:off x="5952835" y="2852482"/>
                <a:ext cx="6451600" cy="681020"/>
              </a:xfrm>
              <a:prstGeom prst="rect">
                <a:avLst/>
              </a:prstGeom>
              <a:noFill/>
            </p:spPr>
            <p:txBody>
              <a:bodyPr wrap="square">
                <a:spAutoFit/>
              </a:bodyPr>
              <a:lstStyle/>
              <a:p>
                <a14:m>
                  <m:oMath xmlns:m="http://schemas.openxmlformats.org/officeDocument/2006/math">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m:t>
                        </m:r>
                      </m:e>
                      <m:sub>
                        <m:r>
                          <a:rPr lang="en-US" sz="2400" b="1" i="1" smtClean="0">
                            <a:solidFill>
                              <a:srgbClr val="00B050"/>
                            </a:solidFill>
                            <a:latin typeface="Cambria Math" panose="02040503050406030204" pitchFamily="18" charset="0"/>
                            <a:ea typeface="Cambria Math" panose="02040503050406030204" pitchFamily="18" charset="0"/>
                          </a:rPr>
                          <m:t>𝒙</m:t>
                        </m:r>
                      </m:sub>
                    </m:sSub>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𝑺</m:t>
                        </m:r>
                      </m:e>
                      <m:sub>
                        <m:r>
                          <a:rPr lang="en-US" sz="2400" b="1" i="1" smtClean="0">
                            <a:solidFill>
                              <a:srgbClr val="00B050"/>
                            </a:solidFill>
                            <a:latin typeface="Cambria Math" panose="02040503050406030204" pitchFamily="18" charset="0"/>
                            <a:ea typeface="Cambria Math" panose="02040503050406030204" pitchFamily="18" charset="0"/>
                          </a:rPr>
                          <m:t>𝒎</m:t>
                        </m:r>
                      </m:sub>
                    </m:sSub>
                    <m:d>
                      <m:dPr>
                        <m:ctrlPr>
                          <a:rPr lang="en-US" sz="2400" b="1" i="1" smtClean="0">
                            <a:solidFill>
                              <a:srgbClr val="00B050"/>
                            </a:solidFill>
                            <a:latin typeface="Cambria Math" panose="02040503050406030204" pitchFamily="18" charset="0"/>
                            <a:ea typeface="Cambria Math" panose="02040503050406030204" pitchFamily="18" charset="0"/>
                          </a:rPr>
                        </m:ctrlPr>
                      </m:dPr>
                      <m:e>
                        <m:r>
                          <a:rPr lang="en-US" sz="2400" b="1" i="1" smtClean="0">
                            <a:solidFill>
                              <a:srgbClr val="00B050"/>
                            </a:solidFill>
                            <a:latin typeface="Cambria Math" panose="02040503050406030204" pitchFamily="18" charset="0"/>
                            <a:ea typeface="Cambria Math" panose="02040503050406030204" pitchFamily="18" charset="0"/>
                          </a:rPr>
                          <m:t>𝒙</m:t>
                        </m:r>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𝜽</m:t>
                        </m:r>
                      </m:e>
                    </m:d>
                    <m:r>
                      <a:rPr lang="en-US" sz="2400" b="1" i="1" smtClean="0">
                        <a:solidFill>
                          <a:srgbClr val="00B050"/>
                        </a:solidFill>
                        <a:latin typeface="Cambria Math" panose="02040503050406030204" pitchFamily="18" charset="0"/>
                        <a:ea typeface="Cambria Math" panose="02040503050406030204" pitchFamily="18" charset="0"/>
                      </a:rPr>
                      <m:t>= </m:t>
                    </m:r>
                    <m:f>
                      <m:fPr>
                        <m:ctrlPr>
                          <a:rPr lang="en-US" sz="2400" b="1" i="1" smtClean="0">
                            <a:solidFill>
                              <a:srgbClr val="00B050"/>
                            </a:solidFill>
                            <a:latin typeface="Cambria Math" panose="02040503050406030204" pitchFamily="18" charset="0"/>
                            <a:ea typeface="Cambria Math" panose="02040503050406030204" pitchFamily="18" charset="0"/>
                          </a:rPr>
                        </m:ctrlPr>
                      </m:fPr>
                      <m:num>
                        <m:sSup>
                          <m:sSupPr>
                            <m:ctrlPr>
                              <a:rPr lang="en-US" sz="2400" b="1" i="1" smtClean="0">
                                <a:solidFill>
                                  <a:srgbClr val="00B050"/>
                                </a:solidFill>
                                <a:latin typeface="Cambria Math" panose="02040503050406030204" pitchFamily="18" charset="0"/>
                                <a:ea typeface="Cambria Math" panose="02040503050406030204" pitchFamily="18" charset="0"/>
                              </a:rPr>
                            </m:ctrlPr>
                          </m:sSupPr>
                          <m:e>
                            <m:r>
                              <a:rPr lang="en-US" sz="2400" b="1" i="1" smtClean="0">
                                <a:solidFill>
                                  <a:srgbClr val="00B050"/>
                                </a:solidFill>
                                <a:latin typeface="Cambria Math" panose="02040503050406030204" pitchFamily="18" charset="0"/>
                                <a:ea typeface="Cambria Math" panose="02040503050406030204" pitchFamily="18" charset="0"/>
                              </a:rPr>
                              <m:t>𝝏</m:t>
                            </m:r>
                          </m:e>
                          <m:sup>
                            <m:r>
                              <a:rPr lang="en-US" sz="2400" b="1" i="1" smtClean="0">
                                <a:solidFill>
                                  <a:srgbClr val="00B050"/>
                                </a:solidFill>
                                <a:latin typeface="Cambria Math" panose="02040503050406030204" pitchFamily="18" charset="0"/>
                                <a:ea typeface="Cambria Math" panose="02040503050406030204" pitchFamily="18" charset="0"/>
                              </a:rPr>
                              <m:t>𝟐</m:t>
                            </m:r>
                          </m:sup>
                        </m:sSup>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𝑷</m:t>
                            </m:r>
                          </m:e>
                          <m:sub>
                            <m:r>
                              <a:rPr lang="en-US" sz="2400" b="1" i="1" smtClean="0">
                                <a:solidFill>
                                  <a:srgbClr val="00B050"/>
                                </a:solidFill>
                                <a:latin typeface="Cambria Math" panose="02040503050406030204" pitchFamily="18" charset="0"/>
                                <a:ea typeface="Cambria Math" panose="02040503050406030204" pitchFamily="18" charset="0"/>
                              </a:rPr>
                              <m:t>𝒎</m:t>
                            </m:r>
                          </m:sub>
                        </m:sSub>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𝒙</m:t>
                        </m:r>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𝜽</m:t>
                        </m:r>
                        <m:r>
                          <a:rPr lang="en-US" sz="2400" b="1" i="1" smtClean="0">
                            <a:solidFill>
                              <a:srgbClr val="00B050"/>
                            </a:solidFill>
                            <a:latin typeface="Cambria Math" panose="02040503050406030204" pitchFamily="18" charset="0"/>
                            <a:ea typeface="Cambria Math" panose="02040503050406030204" pitchFamily="18" charset="0"/>
                          </a:rPr>
                          <m:t>)</m:t>
                        </m:r>
                      </m:num>
                      <m:den>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𝒙</m:t>
                        </m:r>
                        <m:r>
                          <a:rPr lang="en-US" sz="2400" b="1" i="1" smtClean="0">
                            <a:solidFill>
                              <a:srgbClr val="00B050"/>
                            </a:solidFill>
                            <a:latin typeface="Cambria Math" panose="02040503050406030204" pitchFamily="18" charset="0"/>
                            <a:ea typeface="Cambria Math" panose="02040503050406030204" pitchFamily="18" charset="0"/>
                          </a:rPr>
                          <m:t>𝝏</m:t>
                        </m:r>
                        <m:sSup>
                          <m:sSupPr>
                            <m:ctrlPr>
                              <a:rPr lang="en-US" sz="2400" b="1" i="1" smtClean="0">
                                <a:solidFill>
                                  <a:srgbClr val="00B050"/>
                                </a:solidFill>
                                <a:latin typeface="Cambria Math" panose="02040503050406030204" pitchFamily="18" charset="0"/>
                                <a:ea typeface="Cambria Math" panose="02040503050406030204" pitchFamily="18" charset="0"/>
                              </a:rPr>
                            </m:ctrlPr>
                          </m:sSupPr>
                          <m:e>
                            <m:r>
                              <a:rPr lang="en-US" sz="2400" b="1" i="1" smtClean="0">
                                <a:solidFill>
                                  <a:srgbClr val="00B050"/>
                                </a:solidFill>
                                <a:latin typeface="Cambria Math" panose="02040503050406030204" pitchFamily="18" charset="0"/>
                                <a:ea typeface="Cambria Math" panose="02040503050406030204" pitchFamily="18" charset="0"/>
                              </a:rPr>
                              <m:t>𝒙</m:t>
                            </m:r>
                          </m:e>
                          <m:sup>
                            <m:r>
                              <a:rPr lang="en-US" sz="2400" b="1" i="1" smtClean="0">
                                <a:solidFill>
                                  <a:srgbClr val="00B050"/>
                                </a:solidFill>
                                <a:latin typeface="Cambria Math" panose="02040503050406030204" pitchFamily="18" charset="0"/>
                                <a:ea typeface="Cambria Math" panose="02040503050406030204" pitchFamily="18" charset="0"/>
                              </a:rPr>
                              <m:t>𝑻</m:t>
                            </m:r>
                          </m:sup>
                        </m:sSup>
                      </m:den>
                    </m:f>
                  </m:oMath>
                </a14:m>
                <a:r>
                  <a:rPr lang="en-US" sz="2400" b="1" dirty="0">
                    <a:solidFill>
                      <a:srgbClr val="00B050"/>
                    </a:solidFill>
                  </a:rPr>
                  <a:t>)</a:t>
                </a:r>
                <a:endParaRPr lang="en-US" sz="2400" b="1" dirty="0"/>
              </a:p>
            </p:txBody>
          </p:sp>
        </mc:Choice>
        <mc:Fallback>
          <p:sp>
            <p:nvSpPr>
              <p:cNvPr id="6" name="TextBox 5">
                <a:extLst>
                  <a:ext uri="{FF2B5EF4-FFF2-40B4-BE49-F238E27FC236}">
                    <a16:creationId xmlns:a16="http://schemas.microsoft.com/office/drawing/2014/main" id="{EEDC62AF-51DD-F4A5-D4DB-EF5D8ACC956E}"/>
                  </a:ext>
                </a:extLst>
              </p:cNvPr>
              <p:cNvSpPr txBox="1">
                <a:spLocks noRot="1" noChangeAspect="1" noMove="1" noResize="1" noEditPoints="1" noAdjustHandles="1" noChangeArrowheads="1" noChangeShapeType="1" noTextEdit="1"/>
              </p:cNvSpPr>
              <p:nvPr/>
            </p:nvSpPr>
            <p:spPr>
              <a:xfrm>
                <a:off x="5952835" y="2852482"/>
                <a:ext cx="6451600" cy="681020"/>
              </a:xfrm>
              <a:prstGeom prst="rect">
                <a:avLst/>
              </a:prstGeom>
              <a:blipFill>
                <a:blip r:embed="rId5"/>
                <a:stretch>
                  <a:fillRect b="-803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95C1F3A-0B76-BDC2-6E5A-59BB1D9E4F85}"/>
              </a:ext>
            </a:extLst>
          </p:cNvPr>
          <p:cNvSpPr txBox="1"/>
          <p:nvPr/>
        </p:nvSpPr>
        <p:spPr>
          <a:xfrm>
            <a:off x="1131455" y="3851564"/>
            <a:ext cx="6567054" cy="461665"/>
          </a:xfrm>
          <a:prstGeom prst="rect">
            <a:avLst/>
          </a:prstGeom>
          <a:noFill/>
        </p:spPr>
        <p:txBody>
          <a:bodyPr wrap="square" rtlCol="0">
            <a:spAutoFit/>
          </a:bodyPr>
          <a:lstStyle/>
          <a:p>
            <a:r>
              <a:rPr lang="en-US" sz="2400" dirty="0"/>
              <a:t>which implies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842E05-43E3-7216-4DC7-7ABCFF2F942A}"/>
                  </a:ext>
                </a:extLst>
              </p:cNvPr>
              <p:cNvSpPr txBox="1"/>
              <p:nvPr/>
            </p:nvSpPr>
            <p:spPr>
              <a:xfrm>
                <a:off x="494146" y="4607185"/>
                <a:ext cx="7934036" cy="9142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50"/>
                          </a:solidFill>
                          <a:latin typeface="Cambria Math" panose="02040503050406030204" pitchFamily="18" charset="0"/>
                        </a:rPr>
                        <m:t>𝑱</m:t>
                      </m:r>
                      <m:d>
                        <m:dPr>
                          <m:ctrlPr>
                            <a:rPr lang="en-US" sz="2400" b="1" i="1" smtClean="0">
                              <a:solidFill>
                                <a:srgbClr val="00B050"/>
                              </a:solidFill>
                              <a:latin typeface="Cambria Math" panose="02040503050406030204" pitchFamily="18" charset="0"/>
                            </a:rPr>
                          </m:ctrlPr>
                        </m:dPr>
                        <m:e>
                          <m:r>
                            <a:rPr lang="en-US" sz="2400" b="1" i="1" smtClean="0">
                              <a:solidFill>
                                <a:srgbClr val="00B050"/>
                              </a:solidFill>
                              <a:latin typeface="Cambria Math" panose="02040503050406030204" pitchFamily="18" charset="0"/>
                              <a:ea typeface="Cambria Math" panose="02040503050406030204" pitchFamily="18" charset="0"/>
                            </a:rPr>
                            <m:t>𝜽</m:t>
                          </m:r>
                        </m:e>
                      </m:d>
                      <m:r>
                        <a:rPr lang="en-US" sz="2400" b="1" i="1" smtClean="0">
                          <a:solidFill>
                            <a:srgbClr val="00B050"/>
                          </a:solidFill>
                          <a:latin typeface="Cambria Math" panose="02040503050406030204" pitchFamily="18" charset="0"/>
                          <a:ea typeface="Cambria Math" panose="02040503050406030204" pitchFamily="18" charset="0"/>
                        </a:rPr>
                        <m:t>=</m:t>
                      </m:r>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𝑬</m:t>
                          </m:r>
                        </m:e>
                        <m:sub>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𝒑</m:t>
                              </m:r>
                            </m:e>
                            <m:sub>
                              <m:r>
                                <a:rPr lang="en-US" sz="2400" b="1" i="1" smtClean="0">
                                  <a:solidFill>
                                    <a:srgbClr val="00B050"/>
                                  </a:solidFill>
                                  <a:latin typeface="Cambria Math" panose="02040503050406030204" pitchFamily="18" charset="0"/>
                                  <a:ea typeface="Cambria Math" panose="02040503050406030204" pitchFamily="18" charset="0"/>
                                </a:rPr>
                                <m:t>𝒅𝒂𝒕𝒂</m:t>
                              </m:r>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𝒙</m:t>
                              </m:r>
                              <m:r>
                                <a:rPr lang="en-US" sz="2400" b="1" i="1" smtClean="0">
                                  <a:solidFill>
                                    <a:srgbClr val="00B050"/>
                                  </a:solidFill>
                                  <a:latin typeface="Cambria Math" panose="02040503050406030204" pitchFamily="18" charset="0"/>
                                  <a:ea typeface="Cambria Math" panose="02040503050406030204" pitchFamily="18" charset="0"/>
                                </a:rPr>
                                <m:t>)</m:t>
                              </m:r>
                            </m:sub>
                          </m:sSub>
                        </m:sub>
                      </m:sSub>
                      <m:d>
                        <m:dPr>
                          <m:begChr m:val="["/>
                          <m:endChr m:val="]"/>
                          <m:ctrlPr>
                            <a:rPr lang="en-US" sz="2400" b="1" i="1" smtClean="0">
                              <a:solidFill>
                                <a:srgbClr val="00B050"/>
                              </a:solidFill>
                              <a:latin typeface="Cambria Math" panose="02040503050406030204" pitchFamily="18" charset="0"/>
                              <a:ea typeface="Cambria Math" panose="02040503050406030204" pitchFamily="18" charset="0"/>
                            </a:rPr>
                          </m:ctrlPr>
                        </m:dPr>
                        <m:e>
                          <m:r>
                            <a:rPr lang="en-US" sz="2400" b="1" i="1" smtClean="0">
                              <a:solidFill>
                                <a:srgbClr val="00B050"/>
                              </a:solidFill>
                              <a:latin typeface="Cambria Math" panose="02040503050406030204" pitchFamily="18" charset="0"/>
                              <a:ea typeface="Cambria Math" panose="02040503050406030204" pitchFamily="18" charset="0"/>
                            </a:rPr>
                            <m:t>𝑻𝒓</m:t>
                          </m:r>
                          <m:d>
                            <m:dPr>
                              <m:ctrlPr>
                                <a:rPr lang="en-US" sz="2400" b="1" i="1" smtClean="0">
                                  <a:solidFill>
                                    <a:srgbClr val="00B050"/>
                                  </a:solidFill>
                                  <a:latin typeface="Cambria Math" panose="02040503050406030204" pitchFamily="18" charset="0"/>
                                  <a:ea typeface="Cambria Math" panose="02040503050406030204" pitchFamily="18" charset="0"/>
                                </a:rPr>
                              </m:ctrlPr>
                            </m:dPr>
                            <m:e>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m:t>
                                  </m:r>
                                </m:e>
                                <m:sub>
                                  <m:r>
                                    <a:rPr lang="en-US" sz="2400" b="1" i="1" smtClean="0">
                                      <a:solidFill>
                                        <a:srgbClr val="00B050"/>
                                      </a:solidFill>
                                      <a:latin typeface="Cambria Math" panose="02040503050406030204" pitchFamily="18" charset="0"/>
                                      <a:ea typeface="Cambria Math" panose="02040503050406030204" pitchFamily="18" charset="0"/>
                                    </a:rPr>
                                    <m:t>𝒙</m:t>
                                  </m:r>
                                </m:sub>
                              </m:sSub>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𝑺</m:t>
                                  </m:r>
                                </m:e>
                                <m:sub>
                                  <m:r>
                                    <a:rPr lang="en-US" sz="2400" b="1" i="1" smtClean="0">
                                      <a:solidFill>
                                        <a:srgbClr val="00B050"/>
                                      </a:solidFill>
                                      <a:latin typeface="Cambria Math" panose="02040503050406030204" pitchFamily="18" charset="0"/>
                                      <a:ea typeface="Cambria Math" panose="02040503050406030204" pitchFamily="18" charset="0"/>
                                    </a:rPr>
                                    <m:t>𝒎</m:t>
                                  </m:r>
                                </m:sub>
                              </m:sSub>
                              <m:d>
                                <m:dPr>
                                  <m:ctrlPr>
                                    <a:rPr lang="en-US" sz="2400" b="1" i="1" smtClean="0">
                                      <a:solidFill>
                                        <a:srgbClr val="00B050"/>
                                      </a:solidFill>
                                      <a:latin typeface="Cambria Math" panose="02040503050406030204" pitchFamily="18" charset="0"/>
                                      <a:ea typeface="Cambria Math" panose="02040503050406030204" pitchFamily="18" charset="0"/>
                                    </a:rPr>
                                  </m:ctrlPr>
                                </m:dPr>
                                <m:e>
                                  <m:r>
                                    <a:rPr lang="en-US" sz="2400" b="1" i="1" smtClean="0">
                                      <a:solidFill>
                                        <a:srgbClr val="00B050"/>
                                      </a:solidFill>
                                      <a:latin typeface="Cambria Math" panose="02040503050406030204" pitchFamily="18" charset="0"/>
                                      <a:ea typeface="Cambria Math" panose="02040503050406030204" pitchFamily="18" charset="0"/>
                                    </a:rPr>
                                    <m:t>𝒙</m:t>
                                  </m:r>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𝜽</m:t>
                                  </m:r>
                                </m:e>
                              </m:d>
                            </m:e>
                          </m:d>
                          <m:r>
                            <a:rPr lang="en-US" sz="2400" b="1" i="1" smtClean="0">
                              <a:solidFill>
                                <a:srgbClr val="00B050"/>
                              </a:solidFill>
                              <a:latin typeface="Cambria Math" panose="02040503050406030204" pitchFamily="18" charset="0"/>
                              <a:ea typeface="Cambria Math" panose="02040503050406030204" pitchFamily="18" charset="0"/>
                            </a:rPr>
                            <m:t>+</m:t>
                          </m:r>
                          <m:f>
                            <m:fPr>
                              <m:ctrlPr>
                                <a:rPr lang="en-US" sz="2400" b="1" i="1" smtClean="0">
                                  <a:solidFill>
                                    <a:srgbClr val="00B050"/>
                                  </a:solidFill>
                                  <a:latin typeface="Cambria Math" panose="02040503050406030204" pitchFamily="18" charset="0"/>
                                  <a:ea typeface="Cambria Math" panose="02040503050406030204" pitchFamily="18" charset="0"/>
                                </a:rPr>
                              </m:ctrlPr>
                            </m:fPr>
                            <m:num>
                              <m:r>
                                <a:rPr lang="en-US" sz="2400" b="1" i="1" smtClean="0">
                                  <a:solidFill>
                                    <a:srgbClr val="00B050"/>
                                  </a:solidFill>
                                  <a:latin typeface="Cambria Math" panose="02040503050406030204" pitchFamily="18" charset="0"/>
                                  <a:ea typeface="Cambria Math" panose="02040503050406030204" pitchFamily="18" charset="0"/>
                                </a:rPr>
                                <m:t>𝟏</m:t>
                              </m:r>
                            </m:num>
                            <m:den>
                              <m:r>
                                <a:rPr lang="en-US" sz="2400" b="1" i="1" smtClean="0">
                                  <a:solidFill>
                                    <a:srgbClr val="00B050"/>
                                  </a:solidFill>
                                  <a:latin typeface="Cambria Math" panose="02040503050406030204" pitchFamily="18" charset="0"/>
                                  <a:ea typeface="Cambria Math" panose="02040503050406030204" pitchFamily="18" charset="0"/>
                                </a:rPr>
                                <m:t>𝟐</m:t>
                              </m:r>
                            </m:den>
                          </m:f>
                          <m:sSubSup>
                            <m:sSubSupPr>
                              <m:ctrlPr>
                                <a:rPr lang="en-US" sz="2400" b="1" i="1" smtClean="0">
                                  <a:solidFill>
                                    <a:srgbClr val="00B050"/>
                                  </a:solidFill>
                                  <a:latin typeface="Cambria Math" panose="02040503050406030204" pitchFamily="18" charset="0"/>
                                  <a:ea typeface="Cambria Math" panose="02040503050406030204" pitchFamily="18" charset="0"/>
                                </a:rPr>
                              </m:ctrlPr>
                            </m:sSubSupPr>
                            <m:e>
                              <m:d>
                                <m:dPr>
                                  <m:begChr m:val="‖"/>
                                  <m:endChr m:val="‖"/>
                                  <m:ctrlPr>
                                    <a:rPr lang="en-US" sz="2400" b="1" i="1" smtClean="0">
                                      <a:solidFill>
                                        <a:srgbClr val="00B050"/>
                                      </a:solidFill>
                                      <a:latin typeface="Cambria Math" panose="02040503050406030204" pitchFamily="18" charset="0"/>
                                      <a:ea typeface="Cambria Math" panose="02040503050406030204" pitchFamily="18" charset="0"/>
                                    </a:rPr>
                                  </m:ctrlPr>
                                </m:dPr>
                                <m:e>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𝑺</m:t>
                                      </m:r>
                                    </m:e>
                                    <m:sub>
                                      <m:r>
                                        <a:rPr lang="en-US" sz="2400" b="1" i="1" smtClean="0">
                                          <a:solidFill>
                                            <a:srgbClr val="00B050"/>
                                          </a:solidFill>
                                          <a:latin typeface="Cambria Math" panose="02040503050406030204" pitchFamily="18" charset="0"/>
                                          <a:ea typeface="Cambria Math" panose="02040503050406030204" pitchFamily="18" charset="0"/>
                                        </a:rPr>
                                        <m:t>𝒎</m:t>
                                      </m:r>
                                    </m:sub>
                                  </m:sSub>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𝒙</m:t>
                                  </m:r>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𝜽</m:t>
                                  </m:r>
                                  <m:r>
                                    <a:rPr lang="en-US" sz="2400" b="1" i="1" smtClean="0">
                                      <a:solidFill>
                                        <a:srgbClr val="00B050"/>
                                      </a:solidFill>
                                      <a:latin typeface="Cambria Math" panose="02040503050406030204" pitchFamily="18" charset="0"/>
                                      <a:ea typeface="Cambria Math" panose="02040503050406030204" pitchFamily="18" charset="0"/>
                                    </a:rPr>
                                    <m:t>)</m:t>
                                  </m:r>
                                </m:e>
                              </m:d>
                            </m:e>
                            <m:sub>
                              <m:r>
                                <a:rPr lang="en-US" sz="2400" b="1" i="1" smtClean="0">
                                  <a:solidFill>
                                    <a:srgbClr val="00B050"/>
                                  </a:solidFill>
                                  <a:latin typeface="Cambria Math" panose="02040503050406030204" pitchFamily="18" charset="0"/>
                                  <a:ea typeface="Cambria Math" panose="02040503050406030204" pitchFamily="18" charset="0"/>
                                </a:rPr>
                                <m:t>𝟐</m:t>
                              </m:r>
                            </m:sub>
                            <m:sup>
                              <m:r>
                                <a:rPr lang="en-US" sz="2400" b="1" i="1" smtClean="0">
                                  <a:solidFill>
                                    <a:srgbClr val="00B050"/>
                                  </a:solidFill>
                                  <a:latin typeface="Cambria Math" panose="02040503050406030204" pitchFamily="18" charset="0"/>
                                  <a:ea typeface="Cambria Math" panose="02040503050406030204" pitchFamily="18" charset="0"/>
                                </a:rPr>
                                <m:t>𝟐</m:t>
                              </m:r>
                            </m:sup>
                          </m:sSubSup>
                        </m:e>
                      </m:d>
                    </m:oMath>
                  </m:oMathPara>
                </a14:m>
                <a:endParaRPr lang="en-US" sz="2400" b="1" dirty="0"/>
              </a:p>
            </p:txBody>
          </p:sp>
        </mc:Choice>
        <mc:Fallback xmlns="">
          <p:sp>
            <p:nvSpPr>
              <p:cNvPr id="9" name="TextBox 8">
                <a:extLst>
                  <a:ext uri="{FF2B5EF4-FFF2-40B4-BE49-F238E27FC236}">
                    <a16:creationId xmlns:a16="http://schemas.microsoft.com/office/drawing/2014/main" id="{DD842E05-43E3-7216-4DC7-7ABCFF2F942A}"/>
                  </a:ext>
                </a:extLst>
              </p:cNvPr>
              <p:cNvSpPr txBox="1">
                <a:spLocks noRot="1" noChangeAspect="1" noMove="1" noResize="1" noEditPoints="1" noAdjustHandles="1" noChangeArrowheads="1" noChangeShapeType="1" noTextEdit="1"/>
              </p:cNvSpPr>
              <p:nvPr/>
            </p:nvSpPr>
            <p:spPr>
              <a:xfrm>
                <a:off x="494146" y="4607185"/>
                <a:ext cx="7934036" cy="91422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5CFC75F-2946-22D9-59B6-973C773ED220}"/>
                  </a:ext>
                </a:extLst>
              </p:cNvPr>
              <p:cNvSpPr txBox="1"/>
              <p:nvPr/>
            </p:nvSpPr>
            <p:spPr>
              <a:xfrm>
                <a:off x="2569265" y="244226"/>
                <a:ext cx="2587487"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1" i="1" smtClean="0">
                          <a:solidFill>
                            <a:srgbClr val="00B050"/>
                          </a:solidFill>
                          <a:latin typeface="Cambria Math" panose="02040503050406030204" pitchFamily="18" charset="0"/>
                        </a:rPr>
                        <m:t>=</m:t>
                      </m:r>
                      <m:r>
                        <a:rPr lang="en-US" sz="2400" b="1" i="1" smtClean="0">
                          <a:solidFill>
                            <a:srgbClr val="00B050"/>
                          </a:solidFill>
                          <a:latin typeface="Cambria Math" panose="02040503050406030204" pitchFamily="18" charset="0"/>
                        </a:rPr>
                        <m:t>𝟎</m:t>
                      </m:r>
                    </m:oMath>
                  </m:oMathPara>
                </a14:m>
                <a:endParaRPr lang="en-US" sz="2400" b="1" dirty="0">
                  <a:solidFill>
                    <a:srgbClr val="00B050"/>
                  </a:solidFill>
                </a:endParaRPr>
              </a:p>
            </p:txBody>
          </p:sp>
        </mc:Choice>
        <mc:Fallback>
          <p:sp>
            <p:nvSpPr>
              <p:cNvPr id="5" name="TextBox 4">
                <a:extLst>
                  <a:ext uri="{FF2B5EF4-FFF2-40B4-BE49-F238E27FC236}">
                    <a16:creationId xmlns:a16="http://schemas.microsoft.com/office/drawing/2014/main" id="{05CFC75F-2946-22D9-59B6-973C773ED220}"/>
                  </a:ext>
                </a:extLst>
              </p:cNvPr>
              <p:cNvSpPr txBox="1">
                <a:spLocks noRot="1" noChangeAspect="1" noMove="1" noResize="1" noEditPoints="1" noAdjustHandles="1" noChangeArrowheads="1" noChangeShapeType="1" noTextEdit="1"/>
              </p:cNvSpPr>
              <p:nvPr/>
            </p:nvSpPr>
            <p:spPr>
              <a:xfrm>
                <a:off x="2569265" y="244226"/>
                <a:ext cx="2587487" cy="461665"/>
              </a:xfrm>
              <a:prstGeom prst="rect">
                <a:avLst/>
              </a:prstGeom>
              <a:blipFill>
                <a:blip r:embed="rId7"/>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ADDDAD05-E16D-D218-6AC5-F9C748B8D642}"/>
              </a:ext>
            </a:extLst>
          </p:cNvPr>
          <p:cNvCxnSpPr/>
          <p:nvPr/>
        </p:nvCxnSpPr>
        <p:spPr>
          <a:xfrm flipV="1">
            <a:off x="3727174" y="561561"/>
            <a:ext cx="0" cy="4124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84DFFB6-BF06-CC5B-B8C7-9573837403D6}"/>
                  </a:ext>
                </a:extLst>
              </p:cNvPr>
              <p:cNvSpPr txBox="1"/>
              <p:nvPr/>
            </p:nvSpPr>
            <p:spPr>
              <a:xfrm>
                <a:off x="5834117" y="3818118"/>
                <a:ext cx="3344518"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𝑇𝑟</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𝑘𝑘</m:t>
                          </m:r>
                        </m:sub>
                      </m:sSub>
                    </m:oMath>
                  </m:oMathPara>
                </a14:m>
                <a:endParaRPr lang="en-US" sz="2400" dirty="0"/>
              </a:p>
            </p:txBody>
          </p:sp>
        </mc:Choice>
        <mc:Fallback>
          <p:sp>
            <p:nvSpPr>
              <p:cNvPr id="13" name="TextBox 12">
                <a:extLst>
                  <a:ext uri="{FF2B5EF4-FFF2-40B4-BE49-F238E27FC236}">
                    <a16:creationId xmlns:a16="http://schemas.microsoft.com/office/drawing/2014/main" id="{884DFFB6-BF06-CC5B-B8C7-9573837403D6}"/>
                  </a:ext>
                </a:extLst>
              </p:cNvPr>
              <p:cNvSpPr txBox="1">
                <a:spLocks noRot="1" noChangeAspect="1" noMove="1" noResize="1" noEditPoints="1" noAdjustHandles="1" noChangeArrowheads="1" noChangeShapeType="1" noTextEdit="1"/>
              </p:cNvSpPr>
              <p:nvPr/>
            </p:nvSpPr>
            <p:spPr>
              <a:xfrm>
                <a:off x="5834117" y="3818118"/>
                <a:ext cx="3344518" cy="461665"/>
              </a:xfrm>
              <a:prstGeom prst="rect">
                <a:avLst/>
              </a:prstGeom>
              <a:blipFill>
                <a:blip r:embed="rId8"/>
                <a:stretch>
                  <a:fillRect b="-2632"/>
                </a:stretch>
              </a:blipFill>
            </p:spPr>
            <p:txBody>
              <a:bodyPr/>
              <a:lstStyle/>
              <a:p>
                <a:r>
                  <a:rPr lang="en-US">
                    <a:noFill/>
                  </a:rPr>
                  <a:t> </a:t>
                </a:r>
              </a:p>
            </p:txBody>
          </p:sp>
        </mc:Fallback>
      </mc:AlternateContent>
    </p:spTree>
    <p:extLst>
      <p:ext uri="{BB962C8B-B14F-4D97-AF65-F5344CB8AC3E}">
        <p14:creationId xmlns:p14="http://schemas.microsoft.com/office/powerpoint/2010/main" val="3220161900"/>
      </p:ext>
    </p:extLst>
  </p:cSld>
  <p:clrMapOvr>
    <a:masterClrMapping/>
  </p:clrMapOvr>
  <mc:AlternateContent xmlns:mc="http://schemas.openxmlformats.org/markup-compatibility/2006">
    <mc:Choice xmlns:p14="http://schemas.microsoft.com/office/powerpoint/2010/main" Requires="p14">
      <p:transition spd="slow" p14:dur="2000" advTm="2138"/>
    </mc:Choice>
    <mc:Fallback>
      <p:transition spd="slow" advTm="213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879250-E26F-89CE-7F41-AF62CFC3D39C}"/>
              </a:ext>
            </a:extLst>
          </p:cNvPr>
          <p:cNvSpPr txBox="1"/>
          <p:nvPr/>
        </p:nvSpPr>
        <p:spPr>
          <a:xfrm>
            <a:off x="1426265" y="292412"/>
            <a:ext cx="10113065" cy="584775"/>
          </a:xfrm>
          <a:prstGeom prst="rect">
            <a:avLst/>
          </a:prstGeom>
          <a:noFill/>
        </p:spPr>
        <p:txBody>
          <a:bodyPr wrap="square">
            <a:spAutoFit/>
          </a:bodyPr>
          <a:lstStyle/>
          <a:p>
            <a:r>
              <a:rPr lang="en-US" sz="3200" b="1" dirty="0">
                <a:solidFill>
                  <a:srgbClr val="FF0000"/>
                </a:solidFill>
                <a:latin typeface="Arial" panose="020B0604020202020204" pitchFamily="34" charset="0"/>
                <a:cs typeface="Arial" panose="020B0604020202020204" pitchFamily="34" charset="0"/>
              </a:rPr>
              <a:t>1.4.3.3. Score Estimation for Implicit Distribution</a:t>
            </a:r>
            <a:endParaRPr lang="en-US" sz="3200" dirty="0"/>
          </a:p>
        </p:txBody>
      </p:sp>
      <p:sp>
        <p:nvSpPr>
          <p:cNvPr id="4" name="TextBox 3">
            <a:extLst>
              <a:ext uri="{FF2B5EF4-FFF2-40B4-BE49-F238E27FC236}">
                <a16:creationId xmlns:a16="http://schemas.microsoft.com/office/drawing/2014/main" id="{57FE76CD-08F9-93A1-DBF1-08BBC0DB8A33}"/>
              </a:ext>
            </a:extLst>
          </p:cNvPr>
          <p:cNvSpPr txBox="1"/>
          <p:nvPr/>
        </p:nvSpPr>
        <p:spPr>
          <a:xfrm>
            <a:off x="591378" y="805069"/>
            <a:ext cx="4532243"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50"/>
                </a:solidFill>
                <a:latin typeface="Arial" panose="020B0604020202020204" pitchFamily="34" charset="0"/>
                <a:cs typeface="Arial" panose="020B0604020202020204" pitchFamily="34" charset="0"/>
              </a:rPr>
              <a:t>Motivation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FC86D71-F5FC-E05D-1918-27CEF517A50D}"/>
                  </a:ext>
                </a:extLst>
              </p:cNvPr>
              <p:cNvSpPr txBox="1"/>
              <p:nvPr/>
            </p:nvSpPr>
            <p:spPr>
              <a:xfrm>
                <a:off x="940489" y="1389844"/>
                <a:ext cx="10956649" cy="1938992"/>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Previous score matching is used for parameter estimation in unnormalized models. It  can also be used to estimate scores of implicit distributions. They  have a tractable sampling process but without a tractable density. For example, distribution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𝑞</m:t>
                        </m:r>
                      </m:e>
                      <m:sub>
                        <m:r>
                          <a:rPr lang="en-US" sz="2400" i="1" smtClean="0">
                            <a:latin typeface="Cambria Math" panose="02040503050406030204" pitchFamily="18" charset="0"/>
                            <a:ea typeface="Cambria Math" panose="02040503050406030204" pitchFamily="18" charset="0"/>
                            <a:cs typeface="Arial" panose="020B0604020202020204" pitchFamily="34" charset="0"/>
                          </a:rPr>
                          <m:t>𝜃</m:t>
                        </m:r>
                      </m:sub>
                    </m:sSub>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of generated samples from the generator of a GAN is an implicit distribution.</a:t>
                </a:r>
              </a:p>
            </p:txBody>
          </p:sp>
        </mc:Choice>
        <mc:Fallback>
          <p:sp>
            <p:nvSpPr>
              <p:cNvPr id="6" name="TextBox 5">
                <a:extLst>
                  <a:ext uri="{FF2B5EF4-FFF2-40B4-BE49-F238E27FC236}">
                    <a16:creationId xmlns:a16="http://schemas.microsoft.com/office/drawing/2014/main" id="{6FC86D71-F5FC-E05D-1918-27CEF517A50D}"/>
                  </a:ext>
                </a:extLst>
              </p:cNvPr>
              <p:cNvSpPr txBox="1">
                <a:spLocks noRot="1" noChangeAspect="1" noMove="1" noResize="1" noEditPoints="1" noAdjustHandles="1" noChangeArrowheads="1" noChangeShapeType="1" noTextEdit="1"/>
              </p:cNvSpPr>
              <p:nvPr/>
            </p:nvSpPr>
            <p:spPr>
              <a:xfrm>
                <a:off x="940489" y="1389844"/>
                <a:ext cx="10956649" cy="1938992"/>
              </a:xfrm>
              <a:prstGeom prst="rect">
                <a:avLst/>
              </a:prstGeom>
              <a:blipFill>
                <a:blip r:embed="rId2"/>
                <a:stretch>
                  <a:fillRect l="-834" t="-2201" r="-723" b="-66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4B397B5-F6DC-8C04-D6E9-A4000F5EDE53}"/>
                  </a:ext>
                </a:extLst>
              </p:cNvPr>
              <p:cNvSpPr txBox="1"/>
              <p:nvPr/>
            </p:nvSpPr>
            <p:spPr>
              <a:xfrm>
                <a:off x="940489" y="3298332"/>
                <a:ext cx="10504420" cy="90704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Sometimes, we need to estimate the score function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cs typeface="Arial" panose="020B0604020202020204" pitchFamily="34" charset="0"/>
                          </a:rPr>
                          <m:t>𝑞</m:t>
                        </m:r>
                      </m:sub>
                    </m:sSub>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e>
                    </m:d>
                    <m:r>
                      <a:rPr lang="en-US" sz="2400" b="0" i="1" smtClean="0">
                        <a:latin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cs typeface="Arial" panose="020B0604020202020204" pitchFamily="34" charset="0"/>
                          </a:rPr>
                        </m:ctrlPr>
                      </m:sSubPr>
                      <m:e>
                        <m:r>
                          <m:rPr>
                            <m:sty m:val="p"/>
                          </m:rPr>
                          <a:rPr lang="en-US" sz="2400" b="0" i="1" smtClean="0">
                            <a:latin typeface="Cambria Math" panose="02040503050406030204" pitchFamily="18" charset="0"/>
                            <a:ea typeface="Cambria Math" panose="02040503050406030204" pitchFamily="18" charset="0"/>
                            <a:cs typeface="Arial" panose="020B0604020202020204" pitchFamily="34" charset="0"/>
                          </a:rPr>
                          <m:t>∇</m:t>
                        </m:r>
                      </m:e>
                      <m:sub>
                        <m:r>
                          <a:rPr lang="en-US" sz="2400" b="0" i="1" smtClean="0">
                            <a:latin typeface="Cambria Math" panose="02040503050406030204" pitchFamily="18" charset="0"/>
                            <a:cs typeface="Arial" panose="020B0604020202020204" pitchFamily="34" charset="0"/>
                          </a:rPr>
                          <m:t>𝑥</m:t>
                        </m:r>
                      </m:sub>
                    </m:sSub>
                    <m:func>
                      <m:funcPr>
                        <m:ctrlPr>
                          <a:rPr lang="en-US" sz="2400" b="0" i="1" smtClean="0">
                            <a:latin typeface="Cambria Math" panose="02040503050406030204" pitchFamily="18" charset="0"/>
                            <a:cs typeface="Arial" panose="020B0604020202020204" pitchFamily="34" charset="0"/>
                          </a:rPr>
                        </m:ctrlPr>
                      </m:funcPr>
                      <m:fName>
                        <m:r>
                          <m:rPr>
                            <m:sty m:val="p"/>
                          </m:rPr>
                          <a:rPr lang="en-US" sz="2400" b="0" i="0" smtClean="0">
                            <a:latin typeface="Cambria Math" panose="02040503050406030204" pitchFamily="18" charset="0"/>
                            <a:cs typeface="Arial" panose="020B0604020202020204" pitchFamily="34" charset="0"/>
                          </a:rPr>
                          <m:t>log</m:t>
                        </m:r>
                      </m:fName>
                      <m:e>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𝑞</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sub>
                        </m:sSub>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e>
                        </m:d>
                        <m:r>
                          <a:rPr lang="en-US" sz="2400" b="0" i="1" smtClean="0">
                            <a:latin typeface="Cambria Math" panose="02040503050406030204" pitchFamily="18" charset="0"/>
                            <a:cs typeface="Arial" panose="020B0604020202020204" pitchFamily="34" charset="0"/>
                          </a:rPr>
                          <m:t>. </m:t>
                        </m:r>
                      </m:e>
                    </m:func>
                  </m:oMath>
                </a14:m>
                <a:r>
                  <a:rPr lang="en-US" sz="2400" dirty="0">
                    <a:latin typeface="Arial" panose="020B0604020202020204" pitchFamily="34" charset="0"/>
                    <a:cs typeface="Arial" panose="020B0604020202020204" pitchFamily="34" charset="0"/>
                  </a:rPr>
                  <a:t>For example, optimizing the entropy </a:t>
                </a:r>
                <a14:m>
                  <m:oMath xmlns:m="http://schemas.openxmlformats.org/officeDocument/2006/math">
                    <m:r>
                      <a:rPr lang="en-US" sz="2400" b="0" i="1" smtClean="0">
                        <a:latin typeface="Cambria Math" panose="02040503050406030204" pitchFamily="18" charset="0"/>
                        <a:cs typeface="Arial" panose="020B0604020202020204" pitchFamily="34" charset="0"/>
                      </a:rPr>
                      <m:t>𝐻</m:t>
                    </m:r>
                    <m:d>
                      <m:dPr>
                        <m:ctrlPr>
                          <a:rPr lang="en-US" sz="2400" b="0" i="1" smtClean="0">
                            <a:latin typeface="Cambria Math" panose="02040503050406030204" pitchFamily="18" charset="0"/>
                            <a:cs typeface="Arial" panose="020B0604020202020204" pitchFamily="34" charset="0"/>
                          </a:rPr>
                        </m:ctrlPr>
                      </m:dPr>
                      <m:e>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𝑞</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sub>
                        </m:sSub>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e>
                        </m:d>
                      </m:e>
                    </m:d>
                    <m:r>
                      <a:rPr lang="en-US" sz="2400" b="0" i="1" smtClean="0">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we need to calculate score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cs typeface="Arial" panose="020B0604020202020204" pitchFamily="34" charset="0"/>
                          </a:rPr>
                          <m:t>𝑞</m:t>
                        </m:r>
                      </m:sub>
                    </m:sSub>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e>
                    </m:d>
                    <m:r>
                      <a:rPr lang="en-US" sz="2400" b="0" i="1" smtClean="0">
                        <a:latin typeface="Cambria Math" panose="02040503050406030204" pitchFamily="18" charset="0"/>
                        <a:cs typeface="Arial" panose="020B0604020202020204" pitchFamily="34" charset="0"/>
                      </a:rPr>
                      <m:t>.</m:t>
                    </m:r>
                  </m:oMath>
                </a14:m>
                <a:endParaRPr lang="en-US" sz="2400" dirty="0">
                  <a:latin typeface="Arial" panose="020B060402020202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A4B397B5-F6DC-8C04-D6E9-A4000F5EDE53}"/>
                  </a:ext>
                </a:extLst>
              </p:cNvPr>
              <p:cNvSpPr txBox="1">
                <a:spLocks noRot="1" noChangeAspect="1" noMove="1" noResize="1" noEditPoints="1" noAdjustHandles="1" noChangeArrowheads="1" noChangeShapeType="1" noTextEdit="1"/>
              </p:cNvSpPr>
              <p:nvPr/>
            </p:nvSpPr>
            <p:spPr>
              <a:xfrm>
                <a:off x="940489" y="3298332"/>
                <a:ext cx="10504420" cy="907043"/>
              </a:xfrm>
              <a:prstGeom prst="rect">
                <a:avLst/>
              </a:prstGeom>
              <a:blipFill>
                <a:blip r:embed="rId3"/>
                <a:stretch>
                  <a:fillRect l="-871" t="-5369" r="-1335" b="-114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905FF3D-C0F0-2AB1-4415-98B82667EC44}"/>
                  </a:ext>
                </a:extLst>
              </p:cNvPr>
              <p:cNvSpPr txBox="1"/>
              <p:nvPr/>
            </p:nvSpPr>
            <p:spPr>
              <a:xfrm>
                <a:off x="921853" y="4205375"/>
                <a:ext cx="1008573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Let </a:t>
                </a:r>
                <a14:m>
                  <m:oMath xmlns:m="http://schemas.openxmlformats.org/officeDocument/2006/math">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𝑞</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sub>
                    </m:sSub>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e>
                    </m:d>
                    <m:r>
                      <a:rPr lang="en-US" sz="2400" b="0" i="0" smtClean="0">
                        <a:latin typeface="Cambria Math" panose="02040503050406030204" pitchFamily="18" charset="0"/>
                        <a:ea typeface="Cambria Math" panose="02040503050406030204" pitchFamily="18" charset="0"/>
                        <a:cs typeface="Arial" panose="020B0604020202020204" pitchFamily="34" charset="0"/>
                      </a:rPr>
                      <m:t>,  </m:t>
                    </m:r>
                    <m:r>
                      <m:rPr>
                        <m:sty m:val="p"/>
                      </m:rPr>
                      <a:rPr lang="en-US" sz="2400" b="0" i="0" smtClean="0">
                        <a:latin typeface="Cambria Math" panose="02040503050406030204" pitchFamily="18" charset="0"/>
                        <a:ea typeface="Cambria Math" panose="02040503050406030204" pitchFamily="18" charset="0"/>
                        <a:cs typeface="Arial" panose="020B0604020202020204" pitchFamily="34" charset="0"/>
                      </a:rPr>
                      <m:t>x</m:t>
                    </m:r>
                    <m:r>
                      <a:rPr lang="en-US" sz="2400" b="0" i="0"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𝑔</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sub>
                    </m:sSub>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𝜀</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𝜀</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𝑁</m:t>
                    </m:r>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0,</m:t>
                        </m:r>
                        <m:r>
                          <a:rPr lang="en-US" sz="2400" b="0" i="1" smtClean="0">
                            <a:latin typeface="Cambria Math" panose="02040503050406030204" pitchFamily="18" charset="0"/>
                            <a:ea typeface="Cambria Math" panose="02040503050406030204" pitchFamily="18" charset="0"/>
                            <a:cs typeface="Arial" panose="020B0604020202020204" pitchFamily="34" charset="0"/>
                          </a:rPr>
                          <m:t>𝐼</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 </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𝑔</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sub>
                    </m:sSub>
                  </m:oMath>
                </a14:m>
                <a:r>
                  <a:rPr lang="en-US" sz="2400" dirty="0">
                    <a:latin typeface="Arial" panose="020B0604020202020204" pitchFamily="34" charset="0"/>
                    <a:cs typeface="Arial" panose="020B0604020202020204" pitchFamily="34" charset="0"/>
                  </a:rPr>
                  <a:t> is a deterministic function. Then, </a:t>
                </a:r>
              </a:p>
            </p:txBody>
          </p:sp>
        </mc:Choice>
        <mc:Fallback>
          <p:sp>
            <p:nvSpPr>
              <p:cNvPr id="9" name="TextBox 8">
                <a:extLst>
                  <a:ext uri="{FF2B5EF4-FFF2-40B4-BE49-F238E27FC236}">
                    <a16:creationId xmlns:a16="http://schemas.microsoft.com/office/drawing/2014/main" id="{5905FF3D-C0F0-2AB1-4415-98B82667EC44}"/>
                  </a:ext>
                </a:extLst>
              </p:cNvPr>
              <p:cNvSpPr txBox="1">
                <a:spLocks noRot="1" noChangeAspect="1" noMove="1" noResize="1" noEditPoints="1" noAdjustHandles="1" noChangeArrowheads="1" noChangeShapeType="1" noTextEdit="1"/>
              </p:cNvSpPr>
              <p:nvPr/>
            </p:nvSpPr>
            <p:spPr>
              <a:xfrm>
                <a:off x="921853" y="4205375"/>
                <a:ext cx="10085734" cy="461665"/>
              </a:xfrm>
              <a:prstGeom prst="rect">
                <a:avLst/>
              </a:prstGeom>
              <a:blipFill>
                <a:blip r:embed="rId4"/>
                <a:stretch>
                  <a:fillRect l="-906" t="-9211" b="-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09D2019-6969-D6D6-8E87-37026E2555B9}"/>
                  </a:ext>
                </a:extLst>
              </p:cNvPr>
              <p:cNvSpPr txBox="1"/>
              <p:nvPr/>
            </p:nvSpPr>
            <p:spPr>
              <a:xfrm>
                <a:off x="660952" y="5268853"/>
                <a:ext cx="9178787" cy="64177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m:rPr>
                              <m:sty m:val="p"/>
                            </m:rPr>
                            <a:rPr lang="en-US" sz="2400" i="1" smtClean="0">
                              <a:latin typeface="Cambria Math" panose="02040503050406030204" pitchFamily="18" charset="0"/>
                              <a:ea typeface="Cambria Math" panose="02040503050406030204" pitchFamily="18" charset="0"/>
                            </a:rPr>
                            <m:t>∇</m:t>
                          </m:r>
                        </m:e>
                        <m:sub>
                          <m:r>
                            <a:rPr lang="en-US" sz="240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ea typeface="Cambria Math" panose="02040503050406030204" pitchFamily="18" charset="0"/>
                                </a:rPr>
                                <m:t>𝜃</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𝜃</m:t>
                          </m:r>
                        </m:sub>
                      </m:sSub>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ea typeface="Cambria Math" panose="02040503050406030204" pitchFamily="18" charset="0"/>
                                    </a:rPr>
                                    <m:t>𝜃</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sub>
                          </m:sSub>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ea typeface="Cambria Math" panose="02040503050406030204" pitchFamily="18" charset="0"/>
                                        </a:rPr>
                                        <m:t>𝜃</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e>
                              </m:func>
                            </m:e>
                          </m:d>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𝜃</m:t>
                          </m:r>
                        </m:sub>
                      </m:sSub>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m:t>
                              </m:r>
                            </m:sub>
                          </m:sSub>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𝜃</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𝜀</m:t>
                                      </m:r>
                                    </m:e>
                                  </m:d>
                                  <m:r>
                                    <a:rPr lang="en-US" sz="2400" b="0" i="1" smtClean="0">
                                      <a:latin typeface="Cambria Math" panose="02040503050406030204" pitchFamily="18" charset="0"/>
                                      <a:ea typeface="Cambria Math" panose="02040503050406030204" pitchFamily="18" charset="0"/>
                                    </a:rPr>
                                    <m:t>)</m:t>
                                  </m:r>
                                </m:e>
                              </m:func>
                            </m:e>
                          </m:d>
                        </m:e>
                      </m:d>
                    </m:oMath>
                  </m:oMathPara>
                </a14:m>
                <a:endParaRPr lang="en-US" sz="2400" dirty="0"/>
              </a:p>
            </p:txBody>
          </p:sp>
        </mc:Choice>
        <mc:Fallback>
          <p:sp>
            <p:nvSpPr>
              <p:cNvPr id="10" name="TextBox 9">
                <a:extLst>
                  <a:ext uri="{FF2B5EF4-FFF2-40B4-BE49-F238E27FC236}">
                    <a16:creationId xmlns:a16="http://schemas.microsoft.com/office/drawing/2014/main" id="{B09D2019-6969-D6D6-8E87-37026E2555B9}"/>
                  </a:ext>
                </a:extLst>
              </p:cNvPr>
              <p:cNvSpPr txBox="1">
                <a:spLocks noRot="1" noChangeAspect="1" noMove="1" noResize="1" noEditPoints="1" noAdjustHandles="1" noChangeArrowheads="1" noChangeShapeType="1" noTextEdit="1"/>
              </p:cNvSpPr>
              <p:nvPr/>
            </p:nvSpPr>
            <p:spPr>
              <a:xfrm>
                <a:off x="660952" y="5268853"/>
                <a:ext cx="9178787" cy="6417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DC43472-36EB-26EC-B6FE-E12A1CC9EC38}"/>
                  </a:ext>
                </a:extLst>
              </p:cNvPr>
              <p:cNvSpPr txBox="1"/>
              <p:nvPr/>
            </p:nvSpPr>
            <p:spPr>
              <a:xfrm>
                <a:off x="-1777863" y="4667040"/>
                <a:ext cx="9411115" cy="58137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i="1" smtClean="0">
                              <a:latin typeface="Cambria Math" panose="02040503050406030204" pitchFamily="18" charset="0"/>
                              <a:ea typeface="Cambria Math" panose="02040503050406030204" pitchFamily="18" charset="0"/>
                            </a:rPr>
                            <m:t>𝜃</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𝜀</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𝑔</m:t>
                                  </m:r>
                                </m:e>
                                <m:sub>
                                  <m:r>
                                    <a:rPr lang="en-US" sz="2400" i="1">
                                      <a:latin typeface="Cambria Math" panose="02040503050406030204" pitchFamily="18" charset="0"/>
                                      <a:ea typeface="Cambria Math" panose="02040503050406030204" pitchFamily="18" charset="0"/>
                                      <a:cs typeface="Arial" panose="020B0604020202020204" pitchFamily="34" charset="0"/>
                                    </a:rPr>
                                    <m:t>𝜃</m:t>
                                  </m:r>
                                </m:sub>
                              </m:sSub>
                              <m:d>
                                <m:dPr>
                                  <m:ctrlPr>
                                    <a:rPr lang="en-US" sz="2400" i="1">
                                      <a:latin typeface="Cambria Math" panose="02040503050406030204" pitchFamily="18" charset="0"/>
                                      <a:ea typeface="Cambria Math" panose="02040503050406030204" pitchFamily="18" charset="0"/>
                                      <a:cs typeface="Arial" panose="020B0604020202020204" pitchFamily="34" charset="0"/>
                                    </a:rPr>
                                  </m:ctrlPr>
                                </m:dPr>
                                <m:e>
                                  <m:r>
                                    <a:rPr lang="en-US" sz="2400" i="1">
                                      <a:latin typeface="Cambria Math" panose="02040503050406030204" pitchFamily="18" charset="0"/>
                                      <a:ea typeface="Cambria Math" panose="02040503050406030204" pitchFamily="18" charset="0"/>
                                      <a:cs typeface="Arial" panose="020B0604020202020204" pitchFamily="34" charset="0"/>
                                    </a:rPr>
                                    <m:t>𝜀</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e>
                          </m:d>
                        </m:e>
                        <m:sup>
                          <m:r>
                            <a:rPr lang="en-US" sz="2400" b="0" i="1" smtClean="0">
                              <a:latin typeface="Cambria Math" panose="02040503050406030204" pitchFamily="18" charset="0"/>
                              <a:ea typeface="Cambria Math" panose="02040503050406030204" pitchFamily="18" charset="0"/>
                            </a:rPr>
                            <m:t>−1</m:t>
                          </m:r>
                        </m:sup>
                      </m:sSup>
                    </m:oMath>
                  </m:oMathPara>
                </a14:m>
                <a:endParaRPr lang="en-US" sz="2400" dirty="0"/>
              </a:p>
            </p:txBody>
          </p:sp>
        </mc:Choice>
        <mc:Fallback>
          <p:sp>
            <p:nvSpPr>
              <p:cNvPr id="11" name="TextBox 10">
                <a:extLst>
                  <a:ext uri="{FF2B5EF4-FFF2-40B4-BE49-F238E27FC236}">
                    <a16:creationId xmlns:a16="http://schemas.microsoft.com/office/drawing/2014/main" id="{DDC43472-36EB-26EC-B6FE-E12A1CC9EC38}"/>
                  </a:ext>
                </a:extLst>
              </p:cNvPr>
              <p:cNvSpPr txBox="1">
                <a:spLocks noRot="1" noChangeAspect="1" noMove="1" noResize="1" noEditPoints="1" noAdjustHandles="1" noChangeArrowheads="1" noChangeShapeType="1" noTextEdit="1"/>
              </p:cNvSpPr>
              <p:nvPr/>
            </p:nvSpPr>
            <p:spPr>
              <a:xfrm>
                <a:off x="-1777863" y="4667040"/>
                <a:ext cx="9411115" cy="58137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30CB32D-9CCA-3BD1-8C58-FC2E29A2F20E}"/>
                  </a:ext>
                </a:extLst>
              </p:cNvPr>
              <p:cNvSpPr txBox="1"/>
              <p:nvPr/>
            </p:nvSpPr>
            <p:spPr>
              <a:xfrm>
                <a:off x="660952" y="5943775"/>
                <a:ext cx="8473108" cy="91422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m:t>
                          </m:r>
                        </m:sub>
                      </m:sSub>
                      <m:d>
                        <m:dPr>
                          <m:begChr m:val="["/>
                          <m:endChr m:val="]"/>
                          <m:ctrlPr>
                            <a:rPr lang="en-US" sz="2400" b="0" i="1" smtClean="0">
                              <a:latin typeface="Cambria Math" panose="02040503050406030204" pitchFamily="18" charset="0"/>
                            </a:rPr>
                          </m:ctrlPr>
                        </m:dPr>
                        <m:e>
                          <m:sSub>
                            <m:sSubPr>
                              <m:ctrlPr>
                                <a:rPr lang="en-US" sz="2400" b="1" i="1" smtClean="0">
                                  <a:solidFill>
                                    <a:srgbClr val="FF0000"/>
                                  </a:solidFill>
                                  <a:latin typeface="Cambria Math" panose="02040503050406030204" pitchFamily="18" charset="0"/>
                                </a:rPr>
                              </m:ctrlPr>
                            </m:sSubPr>
                            <m:e>
                              <m:d>
                                <m:dPr>
                                  <m:begChr m:val=""/>
                                  <m:endChr m:val="|"/>
                                  <m:ctrlPr>
                                    <a:rPr lang="en-US" sz="2400" b="1" i="1" smtClean="0">
                                      <a:solidFill>
                                        <a:srgbClr val="FF0000"/>
                                      </a:solidFill>
                                      <a:latin typeface="Cambria Math" panose="02040503050406030204" pitchFamily="18" charset="0"/>
                                    </a:rPr>
                                  </m:ctrlPr>
                                </m:dPr>
                                <m:e>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m:t>
                                      </m:r>
                                    </m:e>
                                    <m:sub>
                                      <m:r>
                                        <a:rPr lang="en-US" sz="2400" b="1" i="1" smtClean="0">
                                          <a:solidFill>
                                            <a:srgbClr val="FF0000"/>
                                          </a:solidFill>
                                          <a:latin typeface="Cambria Math" panose="02040503050406030204" pitchFamily="18" charset="0"/>
                                        </a:rPr>
                                        <m:t>𝒙</m:t>
                                      </m:r>
                                    </m:sub>
                                  </m:sSub>
                                  <m:func>
                                    <m:funcPr>
                                      <m:ctrlPr>
                                        <a:rPr lang="en-US" sz="2400" b="1" i="1" smtClean="0">
                                          <a:solidFill>
                                            <a:srgbClr val="FF0000"/>
                                          </a:solidFill>
                                          <a:latin typeface="Cambria Math" panose="02040503050406030204" pitchFamily="18" charset="0"/>
                                        </a:rPr>
                                      </m:ctrlPr>
                                    </m:funcPr>
                                    <m:fName>
                                      <m:r>
                                        <a:rPr lang="en-US" sz="2400" b="1" i="0" smtClean="0">
                                          <a:solidFill>
                                            <a:srgbClr val="FF0000"/>
                                          </a:solidFill>
                                          <a:latin typeface="Cambria Math" panose="02040503050406030204" pitchFamily="18" charset="0"/>
                                        </a:rPr>
                                        <m:t>𝐥𝐨𝐠</m:t>
                                      </m:r>
                                    </m:fName>
                                    <m:e>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𝒒</m:t>
                                          </m:r>
                                        </m:e>
                                        <m:sub>
                                          <m:r>
                                            <a:rPr lang="en-US" sz="2400" b="1" i="1" smtClean="0">
                                              <a:solidFill>
                                                <a:srgbClr val="FF0000"/>
                                              </a:solidFill>
                                              <a:latin typeface="Cambria Math" panose="02040503050406030204" pitchFamily="18" charset="0"/>
                                              <a:ea typeface="Cambria Math" panose="02040503050406030204" pitchFamily="18" charset="0"/>
                                            </a:rPr>
                                            <m:t>𝜽</m:t>
                                          </m:r>
                                        </m:sub>
                                      </m:sSub>
                                      <m:d>
                                        <m:dPr>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𝒙</m:t>
                                          </m:r>
                                        </m:e>
                                      </m:d>
                                    </m:e>
                                  </m:func>
                                </m:e>
                              </m:d>
                            </m:e>
                            <m:sub>
                              <m:r>
                                <a:rPr lang="en-US" sz="2400" b="1" i="1" smtClean="0">
                                  <a:solidFill>
                                    <a:srgbClr val="FF0000"/>
                                  </a:solidFill>
                                  <a:latin typeface="Cambria Math" panose="02040503050406030204" pitchFamily="18" charset="0"/>
                                </a:rPr>
                                <m:t>𝒙</m:t>
                              </m:r>
                              <m:r>
                                <a:rPr lang="en-US" sz="2400" b="1" i="1" smtClean="0">
                                  <a:solidFill>
                                    <a:srgbClr val="FF0000"/>
                                  </a:solidFill>
                                  <a:latin typeface="Cambria Math" panose="02040503050406030204" pitchFamily="18" charset="0"/>
                                </a:rPr>
                                <m:t>=</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𝒈</m:t>
                                  </m:r>
                                </m:e>
                                <m:sub>
                                  <m:r>
                                    <a:rPr lang="en-US" sz="2400" b="1" i="1" smtClean="0">
                                      <a:solidFill>
                                        <a:srgbClr val="FF0000"/>
                                      </a:solidFill>
                                      <a:latin typeface="Cambria Math" panose="02040503050406030204" pitchFamily="18" charset="0"/>
                                      <a:ea typeface="Cambria Math" panose="02040503050406030204" pitchFamily="18" charset="0"/>
                                    </a:rPr>
                                    <m:t>𝜽</m:t>
                                  </m:r>
                                </m:sub>
                              </m:sSub>
                              <m:d>
                                <m:dPr>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ea typeface="Cambria Math" panose="02040503050406030204" pitchFamily="18" charset="0"/>
                                    </a:rPr>
                                    <m:t>𝜺</m:t>
                                  </m:r>
                                </m:e>
                              </m:d>
                            </m:sub>
                          </m:sSub>
                          <m:sSub>
                            <m:sSubPr>
                              <m:ctrlPr>
                                <a:rPr lang="en-US" sz="2400" b="0" i="1" smtClean="0">
                                  <a:latin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𝜃</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m:t>
                          </m:r>
                        </m:e>
                      </m:d>
                    </m:oMath>
                  </m:oMathPara>
                </a14:m>
                <a:endParaRPr lang="en-US" sz="2400" dirty="0"/>
              </a:p>
            </p:txBody>
          </p:sp>
        </mc:Choice>
        <mc:Fallback>
          <p:sp>
            <p:nvSpPr>
              <p:cNvPr id="12" name="TextBox 11">
                <a:extLst>
                  <a:ext uri="{FF2B5EF4-FFF2-40B4-BE49-F238E27FC236}">
                    <a16:creationId xmlns:a16="http://schemas.microsoft.com/office/drawing/2014/main" id="{D30CB32D-9CCA-3BD1-8C58-FC2E29A2F20E}"/>
                  </a:ext>
                </a:extLst>
              </p:cNvPr>
              <p:cNvSpPr txBox="1">
                <a:spLocks noRot="1" noChangeAspect="1" noMove="1" noResize="1" noEditPoints="1" noAdjustHandles="1" noChangeArrowheads="1" noChangeShapeType="1" noTextEdit="1"/>
              </p:cNvSpPr>
              <p:nvPr/>
            </p:nvSpPr>
            <p:spPr>
              <a:xfrm>
                <a:off x="660952" y="5943775"/>
                <a:ext cx="8473108" cy="91422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6272638"/>
      </p:ext>
    </p:extLst>
  </p:cSld>
  <p:clrMapOvr>
    <a:masterClrMapping/>
  </p:clrMapOvr>
  <mc:AlternateContent xmlns:mc="http://schemas.openxmlformats.org/markup-compatibility/2006">
    <mc:Choice xmlns:p14="http://schemas.microsoft.com/office/powerpoint/2010/main" Requires="p14">
      <p:transition spd="slow" p14:dur="2000" advTm="11"/>
    </mc:Choice>
    <mc:Fallback>
      <p:transition spd="slow" advTm="1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9D7D0-E457-7E75-2DB1-2AA93275379E}"/>
              </a:ext>
            </a:extLst>
          </p:cNvPr>
          <p:cNvPicPr>
            <a:picLocks noChangeAspect="1"/>
          </p:cNvPicPr>
          <p:nvPr/>
        </p:nvPicPr>
        <p:blipFill>
          <a:blip r:embed="rId2"/>
          <a:stretch>
            <a:fillRect/>
          </a:stretch>
        </p:blipFill>
        <p:spPr>
          <a:xfrm>
            <a:off x="1381540" y="899491"/>
            <a:ext cx="8976898" cy="4614655"/>
          </a:xfrm>
          <a:prstGeom prst="rect">
            <a:avLst/>
          </a:prstGeom>
        </p:spPr>
      </p:pic>
    </p:spTree>
    <p:extLst>
      <p:ext uri="{BB962C8B-B14F-4D97-AF65-F5344CB8AC3E}">
        <p14:creationId xmlns:p14="http://schemas.microsoft.com/office/powerpoint/2010/main" val="3890835486"/>
      </p:ext>
    </p:extLst>
  </p:cSld>
  <p:clrMapOvr>
    <a:masterClrMapping/>
  </p:clrMapOvr>
  <mc:AlternateContent xmlns:mc="http://schemas.openxmlformats.org/markup-compatibility/2006">
    <mc:Choice xmlns:p14="http://schemas.microsoft.com/office/powerpoint/2010/main" Requires="p14">
      <p:transition spd="slow" p14:dur="2000" advTm="56"/>
    </mc:Choice>
    <mc:Fallback>
      <p:transition spd="slow" advTm="5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BDAAD-CA44-1426-3B26-06E9177941F4}"/>
              </a:ext>
            </a:extLst>
          </p:cNvPr>
          <p:cNvSpPr txBox="1"/>
          <p:nvPr/>
        </p:nvSpPr>
        <p:spPr>
          <a:xfrm>
            <a:off x="3146978" y="118478"/>
            <a:ext cx="6095170" cy="584775"/>
          </a:xfrm>
          <a:prstGeom prst="rect">
            <a:avLst/>
          </a:prstGeom>
          <a:noFill/>
        </p:spPr>
        <p:txBody>
          <a:bodyPr wrap="square">
            <a:spAutoFit/>
          </a:bodyPr>
          <a:lstStyle/>
          <a:p>
            <a:r>
              <a:rPr lang="en-US" sz="3200" b="1" dirty="0">
                <a:solidFill>
                  <a:srgbClr val="FF0000"/>
                </a:solidFill>
                <a:latin typeface="Arial" panose="020B0604020202020204" pitchFamily="34" charset="0"/>
                <a:cs typeface="Arial" panose="020B0604020202020204" pitchFamily="34" charset="0"/>
              </a:rPr>
              <a:t>1.4.3.4. Score Estimation </a:t>
            </a:r>
            <a:endParaRPr lang="en-US" sz="320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4360CB2-3E2B-329D-3444-103FD2F9F7B0}"/>
                  </a:ext>
                </a:extLst>
              </p:cNvPr>
              <p:cNvSpPr txBox="1"/>
              <p:nvPr/>
            </p:nvSpPr>
            <p:spPr>
              <a:xfrm>
                <a:off x="761583" y="705797"/>
                <a:ext cx="10519329" cy="461665"/>
              </a:xfrm>
              <a:prstGeom prst="rect">
                <a:avLst/>
              </a:prstGeom>
              <a:noFill/>
            </p:spPr>
            <p:txBody>
              <a:bodyPr wrap="square">
                <a:spAutoFit/>
              </a:bodyPr>
              <a:lstStyle/>
              <a:p>
                <a:pPr marL="342900" indent="-342900">
                  <a:buFont typeface="Arial" panose="020B0604020202020204" pitchFamily="34" charset="0"/>
                  <a:buChar char="•"/>
                </a:pPr>
                <a14:m>
                  <m:oMath xmlns:m="http://schemas.openxmlformats.org/officeDocument/2006/math">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m:t>
                        </m:r>
                      </m:e>
                      <m:sub>
                        <m:r>
                          <a:rPr lang="en-US" sz="2400" b="1" i="1" smtClean="0">
                            <a:solidFill>
                              <a:srgbClr val="00B050"/>
                            </a:solidFill>
                            <a:latin typeface="Cambria Math" panose="02040503050406030204" pitchFamily="18" charset="0"/>
                          </a:rPr>
                          <m:t>𝒙</m:t>
                        </m:r>
                      </m:sub>
                    </m:sSub>
                    <m:func>
                      <m:funcPr>
                        <m:ctrlPr>
                          <a:rPr lang="en-US" sz="2400" b="1" i="1" smtClean="0">
                            <a:solidFill>
                              <a:srgbClr val="00B050"/>
                            </a:solidFill>
                            <a:latin typeface="Cambria Math" panose="02040503050406030204" pitchFamily="18" charset="0"/>
                          </a:rPr>
                        </m:ctrlPr>
                      </m:funcPr>
                      <m:fName>
                        <m:r>
                          <a:rPr lang="en-US" sz="2400" b="1" i="0" smtClean="0">
                            <a:solidFill>
                              <a:srgbClr val="00B050"/>
                            </a:solidFill>
                            <a:latin typeface="Cambria Math" panose="02040503050406030204" pitchFamily="18" charset="0"/>
                          </a:rPr>
                          <m:t>𝐥𝐨𝐠</m:t>
                        </m:r>
                      </m:fName>
                      <m:e>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panose="02040503050406030204" pitchFamily="18" charset="0"/>
                              </a:rPr>
                              <m:t>𝒒</m:t>
                            </m:r>
                          </m:e>
                          <m:sub>
                            <m:r>
                              <a:rPr lang="en-US" sz="2400" b="1" i="1" smtClean="0">
                                <a:solidFill>
                                  <a:srgbClr val="00B050"/>
                                </a:solidFill>
                                <a:latin typeface="Cambria Math" panose="02040503050406030204" pitchFamily="18" charset="0"/>
                                <a:ea typeface="Cambria Math" panose="02040503050406030204" pitchFamily="18" charset="0"/>
                              </a:rPr>
                              <m:t>𝜽</m:t>
                            </m:r>
                          </m:sub>
                        </m:sSub>
                        <m:d>
                          <m:dPr>
                            <m:ctrlPr>
                              <a:rPr lang="en-US" sz="2400" b="1" i="1" smtClean="0">
                                <a:solidFill>
                                  <a:srgbClr val="00B050"/>
                                </a:solidFill>
                                <a:latin typeface="Cambria Math" panose="02040503050406030204" pitchFamily="18" charset="0"/>
                              </a:rPr>
                            </m:ctrlPr>
                          </m:dPr>
                          <m:e>
                            <m:r>
                              <a:rPr lang="en-US" sz="2400" b="1" i="1" smtClean="0">
                                <a:solidFill>
                                  <a:srgbClr val="00B050"/>
                                </a:solidFill>
                                <a:latin typeface="Cambria Math" panose="02040503050406030204" pitchFamily="18" charset="0"/>
                              </a:rPr>
                              <m:t>𝒙</m:t>
                            </m:r>
                          </m:e>
                        </m:d>
                      </m:e>
                    </m:func>
                  </m:oMath>
                </a14:m>
                <a:r>
                  <a:rPr lang="en-US" sz="2400" dirty="0">
                    <a:latin typeface="Arial" panose="020B0604020202020204" pitchFamily="34" charset="0"/>
                    <a:cs typeface="Arial" panose="020B0604020202020204" pitchFamily="34" charset="0"/>
                  </a:rPr>
                  <a:t> is intractable, but can be approximated by score function. </a:t>
                </a:r>
              </a:p>
            </p:txBody>
          </p:sp>
        </mc:Choice>
        <mc:Fallback>
          <p:sp>
            <p:nvSpPr>
              <p:cNvPr id="5" name="TextBox 4">
                <a:extLst>
                  <a:ext uri="{FF2B5EF4-FFF2-40B4-BE49-F238E27FC236}">
                    <a16:creationId xmlns:a16="http://schemas.microsoft.com/office/drawing/2014/main" id="{B4360CB2-3E2B-329D-3444-103FD2F9F7B0}"/>
                  </a:ext>
                </a:extLst>
              </p:cNvPr>
              <p:cNvSpPr txBox="1">
                <a:spLocks noRot="1" noChangeAspect="1" noMove="1" noResize="1" noEditPoints="1" noAdjustHandles="1" noChangeArrowheads="1" noChangeShapeType="1" noTextEdit="1"/>
              </p:cNvSpPr>
              <p:nvPr/>
            </p:nvSpPr>
            <p:spPr>
              <a:xfrm>
                <a:off x="761583" y="705797"/>
                <a:ext cx="10519329" cy="461665"/>
              </a:xfrm>
              <a:prstGeom prst="rect">
                <a:avLst/>
              </a:prstGeom>
              <a:blipFill>
                <a:blip r:embed="rId2"/>
                <a:stretch>
                  <a:fillRect l="-811" t="-9211" b="-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F55A2FC-44F7-AF9F-91D0-A631D2CD0F05}"/>
                  </a:ext>
                </a:extLst>
              </p:cNvPr>
              <p:cNvSpPr txBox="1"/>
              <p:nvPr/>
            </p:nvSpPr>
            <p:spPr>
              <a:xfrm>
                <a:off x="899491" y="1525657"/>
                <a:ext cx="9576352"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00B050"/>
                    </a:solidFill>
                  </a:rPr>
                  <a:t>Score function:</a:t>
                </a:r>
                <a14:m>
                  <m:oMath xmlns:m="http://schemas.openxmlformats.org/officeDocument/2006/math">
                    <m:r>
                      <a:rPr lang="en-US" sz="2400" b="1" i="1" smtClean="0">
                        <a:solidFill>
                          <a:schemeClr val="tx1"/>
                        </a:solidFill>
                        <a:latin typeface="Cambria Math" panose="02040503050406030204" pitchFamily="18" charset="0"/>
                      </a:rPr>
                      <m:t>𝒉</m:t>
                    </m:r>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𝒙</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𝜽</m:t>
                        </m:r>
                      </m:e>
                    </m:d>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rgbClr val="00B050"/>
                    </a:solidFill>
                  </a:rPr>
                  <a:t> </a:t>
                </a:r>
                <a:r>
                  <a:rPr lang="en-US" sz="2400" dirty="0"/>
                  <a:t>a neural network</a:t>
                </a:r>
              </a:p>
            </p:txBody>
          </p:sp>
        </mc:Choice>
        <mc:Fallback>
          <p:sp>
            <p:nvSpPr>
              <p:cNvPr id="6" name="TextBox 5">
                <a:extLst>
                  <a:ext uri="{FF2B5EF4-FFF2-40B4-BE49-F238E27FC236}">
                    <a16:creationId xmlns:a16="http://schemas.microsoft.com/office/drawing/2014/main" id="{CF55A2FC-44F7-AF9F-91D0-A631D2CD0F05}"/>
                  </a:ext>
                </a:extLst>
              </p:cNvPr>
              <p:cNvSpPr txBox="1">
                <a:spLocks noRot="1" noChangeAspect="1" noMove="1" noResize="1" noEditPoints="1" noAdjustHandles="1" noChangeArrowheads="1" noChangeShapeType="1" noTextEdit="1"/>
              </p:cNvSpPr>
              <p:nvPr/>
            </p:nvSpPr>
            <p:spPr>
              <a:xfrm>
                <a:off x="899491" y="1525657"/>
                <a:ext cx="9576352" cy="461665"/>
              </a:xfrm>
              <a:prstGeom prst="rect">
                <a:avLst/>
              </a:prstGeom>
              <a:blipFill>
                <a:blip r:embed="rId3"/>
                <a:stretch>
                  <a:fillRect l="-892" t="-10526" b="-28947"/>
                </a:stretch>
              </a:blipFill>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494357FB-6753-7E53-8960-FC0D74E7C0D6}"/>
              </a:ext>
            </a:extLst>
          </p:cNvPr>
          <p:cNvSpPr/>
          <p:nvPr/>
        </p:nvSpPr>
        <p:spPr>
          <a:xfrm>
            <a:off x="4421047" y="2215922"/>
            <a:ext cx="1600200" cy="61125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EB8561C-1040-0C65-4E5D-A7BA06EC53C4}"/>
                  </a:ext>
                </a:extLst>
              </p:cNvPr>
              <p:cNvSpPr txBox="1"/>
              <p:nvPr/>
            </p:nvSpPr>
            <p:spPr>
              <a:xfrm>
                <a:off x="3053179" y="2290717"/>
                <a:ext cx="1048579"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panose="02040503050406030204" pitchFamily="18" charset="0"/>
                        </a:rPr>
                        <m:t>𝒙</m:t>
                      </m:r>
                    </m:oMath>
                  </m:oMathPara>
                </a14:m>
                <a:endParaRPr lang="en-US" sz="2400" b="1" dirty="0">
                  <a:solidFill>
                    <a:srgbClr val="FF0000"/>
                  </a:solidFill>
                  <a:latin typeface="Arial" panose="020B060402020202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5EB8561C-1040-0C65-4E5D-A7BA06EC53C4}"/>
                  </a:ext>
                </a:extLst>
              </p:cNvPr>
              <p:cNvSpPr txBox="1">
                <a:spLocks noRot="1" noChangeAspect="1" noMove="1" noResize="1" noEditPoints="1" noAdjustHandles="1" noChangeArrowheads="1" noChangeShapeType="1" noTextEdit="1"/>
              </p:cNvSpPr>
              <p:nvPr/>
            </p:nvSpPr>
            <p:spPr>
              <a:xfrm>
                <a:off x="3053179" y="2290717"/>
                <a:ext cx="1048579" cy="461665"/>
              </a:xfrm>
              <a:prstGeom prst="rect">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35B6279-23D9-FCD9-FD1C-F3B1C0059ED6}"/>
              </a:ext>
            </a:extLst>
          </p:cNvPr>
          <p:cNvCxnSpPr>
            <a:endCxn id="7" idx="1"/>
          </p:cNvCxnSpPr>
          <p:nvPr/>
        </p:nvCxnSpPr>
        <p:spPr>
          <a:xfrm>
            <a:off x="3707296" y="2521549"/>
            <a:ext cx="713751" cy="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67D8D33-B8E8-E389-5DAD-55B26BF9BE4F}"/>
              </a:ext>
            </a:extLst>
          </p:cNvPr>
          <p:cNvCxnSpPr>
            <a:stCxn id="7" idx="3"/>
          </p:cNvCxnSpPr>
          <p:nvPr/>
        </p:nvCxnSpPr>
        <p:spPr>
          <a:xfrm flipV="1">
            <a:off x="6021247" y="2521549"/>
            <a:ext cx="891418" cy="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CE15CCA-A295-BD08-CA9D-4EF47A93F334}"/>
                  </a:ext>
                </a:extLst>
              </p:cNvPr>
              <p:cNvSpPr txBox="1"/>
              <p:nvPr/>
            </p:nvSpPr>
            <p:spPr>
              <a:xfrm>
                <a:off x="6276562" y="2282883"/>
                <a:ext cx="2435087"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panose="02040503050406030204" pitchFamily="18" charset="0"/>
                          <a:cs typeface="Arial" panose="020B0604020202020204" pitchFamily="34" charset="0"/>
                        </a:rPr>
                        <m:t>𝒉</m:t>
                      </m:r>
                      <m:r>
                        <a:rPr lang="en-US" sz="2400" b="1" i="1" smtClean="0">
                          <a:solidFill>
                            <a:srgbClr val="FF0000"/>
                          </a:solidFill>
                          <a:latin typeface="Cambria Math" panose="02040503050406030204" pitchFamily="18" charset="0"/>
                          <a:cs typeface="Arial" panose="020B0604020202020204" pitchFamily="34" charset="0"/>
                        </a:rPr>
                        <m:t>(</m:t>
                      </m:r>
                      <m:r>
                        <a:rPr lang="en-US" sz="2400" b="1" i="1" smtClean="0">
                          <a:solidFill>
                            <a:srgbClr val="FF0000"/>
                          </a:solidFill>
                          <a:latin typeface="Cambria Math" panose="02040503050406030204" pitchFamily="18" charset="0"/>
                          <a:cs typeface="Arial" panose="020B0604020202020204" pitchFamily="34" charset="0"/>
                        </a:rPr>
                        <m:t>𝒙</m:t>
                      </m:r>
                      <m:r>
                        <a:rPr lang="en-US" sz="2400" b="1" i="1" smtClean="0">
                          <a:solidFill>
                            <a:srgbClr val="FF0000"/>
                          </a:solidFill>
                          <a:latin typeface="Cambria Math" panose="02040503050406030204" pitchFamily="18" charset="0"/>
                          <a:cs typeface="Arial" panose="020B0604020202020204" pitchFamily="34" charset="0"/>
                        </a:rPr>
                        <m:t>,</m:t>
                      </m:r>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𝜽</m:t>
                      </m:r>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400" b="1" dirty="0">
                  <a:solidFill>
                    <a:srgbClr val="FF0000"/>
                  </a:solidFill>
                  <a:latin typeface="Arial" panose="020B0604020202020204" pitchFamily="34" charset="0"/>
                  <a:cs typeface="Arial" panose="020B0604020202020204" pitchFamily="34" charset="0"/>
                </a:endParaRPr>
              </a:p>
            </p:txBody>
          </p:sp>
        </mc:Choice>
        <mc:Fallback>
          <p:sp>
            <p:nvSpPr>
              <p:cNvPr id="15" name="TextBox 14">
                <a:extLst>
                  <a:ext uri="{FF2B5EF4-FFF2-40B4-BE49-F238E27FC236}">
                    <a16:creationId xmlns:a16="http://schemas.microsoft.com/office/drawing/2014/main" id="{2CE15CCA-A295-BD08-CA9D-4EF47A93F334}"/>
                  </a:ext>
                </a:extLst>
              </p:cNvPr>
              <p:cNvSpPr txBox="1">
                <a:spLocks noRot="1" noChangeAspect="1" noMove="1" noResize="1" noEditPoints="1" noAdjustHandles="1" noChangeArrowheads="1" noChangeShapeType="1" noTextEdit="1"/>
              </p:cNvSpPr>
              <p:nvPr/>
            </p:nvSpPr>
            <p:spPr>
              <a:xfrm>
                <a:off x="6276562" y="2282883"/>
                <a:ext cx="2435087" cy="461665"/>
              </a:xfrm>
              <a:prstGeom prst="rect">
                <a:avLst/>
              </a:prstGeom>
              <a:blipFill>
                <a:blip r:embed="rId5"/>
                <a:stretch>
                  <a:fillRect b="-197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1B7571A-2896-4EE7-B135-031ADD07538A}"/>
                  </a:ext>
                </a:extLst>
              </p:cNvPr>
              <p:cNvSpPr txBox="1"/>
              <p:nvPr/>
            </p:nvSpPr>
            <p:spPr>
              <a:xfrm>
                <a:off x="1030566" y="3210338"/>
                <a:ext cx="9417326" cy="64876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𝑑𝑎𝑡𝑎</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𝑑𝑎𝑡𝑎</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ub>
                    </m:sSub>
                    <m:d>
                      <m:dPr>
                        <m:begChr m:val="["/>
                        <m:endChr m:val="]"/>
                        <m:ctrlPr>
                          <a:rPr lang="en-US" sz="2400" b="0" i="1" smtClean="0">
                            <a:latin typeface="Cambria Math" panose="02040503050406030204" pitchFamily="18" charset="0"/>
                            <a:ea typeface="Cambria Math" panose="02040503050406030204" pitchFamily="18" charset="0"/>
                          </a:rPr>
                        </m:ctrlPr>
                      </m:dPr>
                      <m:e>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h</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sSub>
                                  <m:sSubPr>
                                    <m:ctrlPr>
                                      <a:rPr lang="en-US" sz="2400" b="1" i="1">
                                        <a:solidFill>
                                          <a:srgbClr val="00B050"/>
                                        </a:solidFill>
                                        <a:latin typeface="Cambria Math" panose="02040503050406030204" pitchFamily="18" charset="0"/>
                                      </a:rPr>
                                    </m:ctrlPr>
                                  </m:sSubPr>
                                  <m:e>
                                    <m:r>
                                      <a:rPr lang="en-US" sz="2400" b="1" i="1">
                                        <a:solidFill>
                                          <a:srgbClr val="00B050"/>
                                        </a:solidFill>
                                        <a:latin typeface="Cambria Math" panose="02040503050406030204" pitchFamily="18" charset="0"/>
                                        <a:ea typeface="Cambria Math" panose="02040503050406030204" pitchFamily="18" charset="0"/>
                                      </a:rPr>
                                      <m:t>𝜵</m:t>
                                    </m:r>
                                  </m:e>
                                  <m:sub>
                                    <m:r>
                                      <a:rPr lang="en-US" sz="2400" b="1" i="1">
                                        <a:solidFill>
                                          <a:srgbClr val="00B050"/>
                                        </a:solidFill>
                                        <a:latin typeface="Cambria Math" panose="02040503050406030204" pitchFamily="18" charset="0"/>
                                      </a:rPr>
                                      <m:t>𝒙</m:t>
                                    </m:r>
                                  </m:sub>
                                </m:sSub>
                                <m:func>
                                  <m:funcPr>
                                    <m:ctrlPr>
                                      <a:rPr lang="en-US" sz="2400" b="1" i="1">
                                        <a:solidFill>
                                          <a:srgbClr val="00B050"/>
                                        </a:solidFill>
                                        <a:latin typeface="Cambria Math" panose="02040503050406030204" pitchFamily="18" charset="0"/>
                                      </a:rPr>
                                    </m:ctrlPr>
                                  </m:funcPr>
                                  <m:fName>
                                    <m:r>
                                      <a:rPr lang="en-US" sz="2400" b="1">
                                        <a:solidFill>
                                          <a:srgbClr val="00B050"/>
                                        </a:solidFill>
                                        <a:latin typeface="Cambria Math" panose="02040503050406030204" pitchFamily="18" charset="0"/>
                                      </a:rPr>
                                      <m:t>𝐥𝐨𝐠</m:t>
                                    </m:r>
                                  </m:fName>
                                  <m:e>
                                    <m:sSub>
                                      <m:sSubPr>
                                        <m:ctrlPr>
                                          <a:rPr lang="en-US" sz="2400" b="1" i="1">
                                            <a:solidFill>
                                              <a:srgbClr val="00B050"/>
                                            </a:solidFill>
                                            <a:latin typeface="Cambria Math" panose="02040503050406030204" pitchFamily="18" charset="0"/>
                                          </a:rPr>
                                        </m:ctrlPr>
                                      </m:sSubPr>
                                      <m:e>
                                        <m:r>
                                          <a:rPr lang="en-US" sz="2400" b="1" i="1">
                                            <a:solidFill>
                                              <a:srgbClr val="00B050"/>
                                            </a:solidFill>
                                            <a:latin typeface="Cambria Math" panose="02040503050406030204" pitchFamily="18" charset="0"/>
                                          </a:rPr>
                                          <m:t>𝒒</m:t>
                                        </m:r>
                                      </m:e>
                                      <m:sub>
                                        <m:r>
                                          <a:rPr lang="en-US" sz="2400" b="1" i="1">
                                            <a:solidFill>
                                              <a:srgbClr val="00B050"/>
                                            </a:solidFill>
                                            <a:latin typeface="Cambria Math" panose="02040503050406030204" pitchFamily="18" charset="0"/>
                                            <a:ea typeface="Cambria Math" panose="02040503050406030204" pitchFamily="18" charset="0"/>
                                          </a:rPr>
                                          <m:t>𝜽</m:t>
                                        </m:r>
                                      </m:sub>
                                    </m:sSub>
                                    <m:d>
                                      <m:dPr>
                                        <m:ctrlPr>
                                          <a:rPr lang="en-US" sz="2400" b="1" i="1">
                                            <a:solidFill>
                                              <a:srgbClr val="00B050"/>
                                            </a:solidFill>
                                            <a:latin typeface="Cambria Math" panose="02040503050406030204" pitchFamily="18" charset="0"/>
                                          </a:rPr>
                                        </m:ctrlPr>
                                      </m:dPr>
                                      <m:e>
                                        <m:r>
                                          <a:rPr lang="en-US" sz="2400" b="1" i="1">
                                            <a:solidFill>
                                              <a:srgbClr val="00B050"/>
                                            </a:solidFill>
                                            <a:latin typeface="Cambria Math" panose="02040503050406030204" pitchFamily="18" charset="0"/>
                                          </a:rPr>
                                          <m:t>𝒙</m:t>
                                        </m:r>
                                      </m:e>
                                    </m:d>
                                  </m:e>
                                </m:func>
                              </m:e>
                            </m:d>
                          </m:e>
                          <m:sub>
                            <m:r>
                              <a:rPr lang="en-US" sz="2400" b="0" i="1" smtClean="0">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d>
                  </m:oMath>
                </a14:m>
                <a:endParaRPr lang="en-US" sz="2400" dirty="0"/>
              </a:p>
            </p:txBody>
          </p:sp>
        </mc:Choice>
        <mc:Fallback>
          <p:sp>
            <p:nvSpPr>
              <p:cNvPr id="16" name="TextBox 15">
                <a:extLst>
                  <a:ext uri="{FF2B5EF4-FFF2-40B4-BE49-F238E27FC236}">
                    <a16:creationId xmlns:a16="http://schemas.microsoft.com/office/drawing/2014/main" id="{A1B7571A-2896-4EE7-B135-031ADD07538A}"/>
                  </a:ext>
                </a:extLst>
              </p:cNvPr>
              <p:cNvSpPr txBox="1">
                <a:spLocks noRot="1" noChangeAspect="1" noMove="1" noResize="1" noEditPoints="1" noAdjustHandles="1" noChangeArrowheads="1" noChangeShapeType="1" noTextEdit="1"/>
              </p:cNvSpPr>
              <p:nvPr/>
            </p:nvSpPr>
            <p:spPr>
              <a:xfrm>
                <a:off x="1030566" y="3210338"/>
                <a:ext cx="9417326" cy="64876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462DF7C-8BF8-9964-4865-6FE34F11ED62}"/>
                  </a:ext>
                </a:extLst>
              </p:cNvPr>
              <p:cNvSpPr txBox="1"/>
              <p:nvPr/>
            </p:nvSpPr>
            <p:spPr>
              <a:xfrm>
                <a:off x="1466022" y="4368248"/>
                <a:ext cx="8736495" cy="100957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𝑳</m:t>
                      </m:r>
                      <m:d>
                        <m:dPr>
                          <m:ctrlPr>
                            <a:rPr lang="en-US" sz="2800" b="1" i="1" smtClean="0">
                              <a:solidFill>
                                <a:srgbClr val="FF0000"/>
                              </a:solidFill>
                              <a:latin typeface="Cambria Math" panose="02040503050406030204" pitchFamily="18" charset="0"/>
                            </a:rPr>
                          </m:ctrlPr>
                        </m:dPr>
                        <m:e>
                          <m:r>
                            <a:rPr lang="en-US" sz="2800" b="1" i="1">
                              <a:solidFill>
                                <a:srgbClr val="FF0000"/>
                              </a:solidFill>
                              <a:latin typeface="Cambria Math" panose="02040503050406030204" pitchFamily="18" charset="0"/>
                              <a:ea typeface="Cambria Math" panose="02040503050406030204" pitchFamily="18" charset="0"/>
                            </a:rPr>
                            <m:t>𝜽</m:t>
                          </m:r>
                          <m:r>
                            <a:rPr lang="en-US" sz="2800" b="1" i="1">
                              <a:solidFill>
                                <a:srgbClr val="FF0000"/>
                              </a:solidFill>
                              <a:latin typeface="Cambria Math" panose="02040503050406030204" pitchFamily="18" charset="0"/>
                              <a:ea typeface="Cambria Math" panose="02040503050406030204" pitchFamily="18" charset="0"/>
                            </a:rPr>
                            <m:t>, </m:t>
                          </m:r>
                          <m:sSub>
                            <m:sSubPr>
                              <m:ctrlPr>
                                <a:rPr lang="en-US" sz="2800" b="1" i="1">
                                  <a:solidFill>
                                    <a:srgbClr val="FF0000"/>
                                  </a:solidFill>
                                  <a:latin typeface="Cambria Math" panose="02040503050406030204" pitchFamily="18" charset="0"/>
                                  <a:ea typeface="Cambria Math" panose="02040503050406030204" pitchFamily="18" charset="0"/>
                                </a:rPr>
                              </m:ctrlPr>
                            </m:sSubPr>
                            <m:e>
                              <m:r>
                                <a:rPr lang="en-US" sz="2800" b="1" i="1">
                                  <a:solidFill>
                                    <a:srgbClr val="FF0000"/>
                                  </a:solidFill>
                                  <a:latin typeface="Cambria Math" panose="02040503050406030204" pitchFamily="18" charset="0"/>
                                  <a:ea typeface="Cambria Math" panose="02040503050406030204" pitchFamily="18" charset="0"/>
                                </a:rPr>
                                <m:t>𝑷</m:t>
                              </m:r>
                            </m:e>
                            <m:sub>
                              <m:r>
                                <a:rPr lang="en-US" sz="2800" b="1" i="1">
                                  <a:solidFill>
                                    <a:srgbClr val="FF0000"/>
                                  </a:solidFill>
                                  <a:latin typeface="Cambria Math" panose="02040503050406030204" pitchFamily="18" charset="0"/>
                                  <a:ea typeface="Cambria Math" panose="02040503050406030204" pitchFamily="18" charset="0"/>
                                </a:rPr>
                                <m:t>𝒅𝒂𝒕𝒂</m:t>
                              </m:r>
                            </m:sub>
                          </m:sSub>
                          <m:d>
                            <m:dPr>
                              <m:ctrlPr>
                                <a:rPr lang="en-US" sz="2800" b="1" i="1">
                                  <a:solidFill>
                                    <a:srgbClr val="FF0000"/>
                                  </a:solidFill>
                                  <a:latin typeface="Cambria Math" panose="02040503050406030204" pitchFamily="18" charset="0"/>
                                  <a:ea typeface="Cambria Math" panose="02040503050406030204" pitchFamily="18" charset="0"/>
                                </a:rPr>
                              </m:ctrlPr>
                            </m:dPr>
                            <m:e>
                              <m:r>
                                <a:rPr lang="en-US" sz="2800" b="1" i="1">
                                  <a:solidFill>
                                    <a:srgbClr val="FF0000"/>
                                  </a:solidFill>
                                  <a:latin typeface="Cambria Math" panose="02040503050406030204" pitchFamily="18" charset="0"/>
                                  <a:ea typeface="Cambria Math" panose="02040503050406030204" pitchFamily="18" charset="0"/>
                                </a:rPr>
                                <m:t>𝒙</m:t>
                              </m:r>
                            </m:e>
                          </m:d>
                        </m:e>
                      </m:d>
                      <m:r>
                        <a:rPr lang="en-US" sz="2800" b="1" i="1" smtClean="0">
                          <a:solidFill>
                            <a:srgbClr val="FF0000"/>
                          </a:solidFill>
                          <a:latin typeface="Cambria Math" panose="02040503050406030204" pitchFamily="18" charset="0"/>
                          <a:ea typeface="Cambria Math" panose="02040503050406030204" pitchFamily="18" charset="0"/>
                        </a:rPr>
                        <m:t>=</m:t>
                      </m:r>
                      <m:r>
                        <a:rPr lang="en-US" sz="2800" b="1" i="1" smtClean="0">
                          <a:solidFill>
                            <a:srgbClr val="FF0000"/>
                          </a:solidFill>
                          <a:latin typeface="Cambria Math" panose="02040503050406030204" pitchFamily="18" charset="0"/>
                          <a:ea typeface="Cambria Math" panose="02040503050406030204" pitchFamily="18" charset="0"/>
                        </a:rPr>
                        <m:t>𝟎</m:t>
                      </m:r>
                      <m:r>
                        <a:rPr lang="en-US" sz="2800" b="1" i="1" smtClean="0">
                          <a:solidFill>
                            <a:srgbClr val="FF0000"/>
                          </a:solidFill>
                          <a:latin typeface="Cambria Math" panose="02040503050406030204" pitchFamily="18" charset="0"/>
                          <a:ea typeface="Cambria Math" panose="02040503050406030204" pitchFamily="18" charset="0"/>
                        </a:rPr>
                        <m:t> ↔</m:t>
                      </m:r>
                      <m:r>
                        <a:rPr lang="en-US" sz="2800" b="1" i="1">
                          <a:solidFill>
                            <a:srgbClr val="FF0000"/>
                          </a:solidFill>
                          <a:latin typeface="Cambria Math" panose="02040503050406030204" pitchFamily="18" charset="0"/>
                          <a:cs typeface="Arial" panose="020B0604020202020204" pitchFamily="34" charset="0"/>
                        </a:rPr>
                        <m:t>𝒉</m:t>
                      </m:r>
                      <m:d>
                        <m:dPr>
                          <m:ctrlPr>
                            <a:rPr lang="en-US" sz="2800" b="1" i="1">
                              <a:solidFill>
                                <a:srgbClr val="FF0000"/>
                              </a:solidFill>
                              <a:latin typeface="Cambria Math" panose="02040503050406030204" pitchFamily="18" charset="0"/>
                              <a:cs typeface="Arial" panose="020B0604020202020204" pitchFamily="34" charset="0"/>
                            </a:rPr>
                          </m:ctrlPr>
                        </m:dPr>
                        <m:e>
                          <m:r>
                            <a:rPr lang="en-US" sz="2800" b="1" i="1">
                              <a:solidFill>
                                <a:srgbClr val="FF0000"/>
                              </a:solidFill>
                              <a:latin typeface="Cambria Math" panose="02040503050406030204" pitchFamily="18" charset="0"/>
                              <a:cs typeface="Arial" panose="020B0604020202020204" pitchFamily="34" charset="0"/>
                            </a:rPr>
                            <m:t>𝒙</m:t>
                          </m:r>
                          <m:r>
                            <a:rPr lang="en-US" sz="2800" b="1" i="1">
                              <a:solidFill>
                                <a:srgbClr val="FF0000"/>
                              </a:solidFill>
                              <a:latin typeface="Cambria Math" panose="02040503050406030204" pitchFamily="18" charset="0"/>
                              <a:cs typeface="Arial" panose="020B0604020202020204" pitchFamily="34" charset="0"/>
                            </a:rPr>
                            <m:t>,</m:t>
                          </m:r>
                          <m:r>
                            <a:rPr lang="en-US" sz="2800" b="1" i="1">
                              <a:solidFill>
                                <a:srgbClr val="FF0000"/>
                              </a:solidFill>
                              <a:latin typeface="Cambria Math" panose="02040503050406030204" pitchFamily="18" charset="0"/>
                              <a:ea typeface="Cambria Math" panose="02040503050406030204" pitchFamily="18" charset="0"/>
                              <a:cs typeface="Arial" panose="020B0604020202020204" pitchFamily="34" charset="0"/>
                            </a:rPr>
                            <m:t>𝜽</m:t>
                          </m:r>
                        </m:e>
                      </m:d>
                      <m:r>
                        <a:rPr lang="en-US" sz="28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800" b="1" i="1">
                              <a:solidFill>
                                <a:srgbClr val="FF0000"/>
                              </a:solidFill>
                              <a:latin typeface="Cambria Math" panose="02040503050406030204" pitchFamily="18" charset="0"/>
                            </a:rPr>
                          </m:ctrlPr>
                        </m:sSubPr>
                        <m:e>
                          <m:r>
                            <a:rPr lang="en-US" sz="2800" b="1" i="1">
                              <a:solidFill>
                                <a:srgbClr val="FF0000"/>
                              </a:solidFill>
                              <a:latin typeface="Cambria Math" panose="02040503050406030204" pitchFamily="18" charset="0"/>
                              <a:ea typeface="Cambria Math" panose="02040503050406030204" pitchFamily="18" charset="0"/>
                            </a:rPr>
                            <m:t>𝜵</m:t>
                          </m:r>
                        </m:e>
                        <m:sub>
                          <m:r>
                            <a:rPr lang="en-US" sz="2800" b="1" i="1">
                              <a:solidFill>
                                <a:srgbClr val="FF0000"/>
                              </a:solidFill>
                              <a:latin typeface="Cambria Math" panose="02040503050406030204" pitchFamily="18" charset="0"/>
                            </a:rPr>
                            <m:t>𝒙</m:t>
                          </m:r>
                        </m:sub>
                      </m:sSub>
                      <m:func>
                        <m:funcPr>
                          <m:ctrlPr>
                            <a:rPr lang="en-US" sz="2800" b="1" i="1">
                              <a:solidFill>
                                <a:srgbClr val="FF0000"/>
                              </a:solidFill>
                              <a:latin typeface="Cambria Math" panose="02040503050406030204" pitchFamily="18" charset="0"/>
                            </a:rPr>
                          </m:ctrlPr>
                        </m:funcPr>
                        <m:fName>
                          <m:r>
                            <a:rPr lang="en-US" sz="2800" b="1">
                              <a:solidFill>
                                <a:srgbClr val="FF0000"/>
                              </a:solidFill>
                              <a:latin typeface="Cambria Math" panose="02040503050406030204" pitchFamily="18" charset="0"/>
                            </a:rPr>
                            <m:t>𝐥𝐨𝐠</m:t>
                          </m:r>
                        </m:fName>
                        <m:e>
                          <m:sSub>
                            <m:sSubPr>
                              <m:ctrlPr>
                                <a:rPr lang="en-US" sz="2800" b="1" i="1">
                                  <a:solidFill>
                                    <a:srgbClr val="FF0000"/>
                                  </a:solidFill>
                                  <a:latin typeface="Cambria Math" panose="02040503050406030204" pitchFamily="18" charset="0"/>
                                </a:rPr>
                              </m:ctrlPr>
                            </m:sSubPr>
                            <m:e>
                              <m:r>
                                <a:rPr lang="en-US" sz="2800" b="1" i="1">
                                  <a:solidFill>
                                    <a:srgbClr val="FF0000"/>
                                  </a:solidFill>
                                  <a:latin typeface="Cambria Math" panose="02040503050406030204" pitchFamily="18" charset="0"/>
                                </a:rPr>
                                <m:t>𝒒</m:t>
                              </m:r>
                            </m:e>
                            <m:sub>
                              <m:r>
                                <a:rPr lang="en-US" sz="2800" b="1" i="1">
                                  <a:solidFill>
                                    <a:srgbClr val="FF0000"/>
                                  </a:solidFill>
                                  <a:latin typeface="Cambria Math" panose="02040503050406030204" pitchFamily="18" charset="0"/>
                                  <a:ea typeface="Cambria Math" panose="02040503050406030204" pitchFamily="18" charset="0"/>
                                </a:rPr>
                                <m:t>𝜽</m:t>
                              </m:r>
                            </m:sub>
                          </m:sSub>
                          <m:d>
                            <m:dPr>
                              <m:ctrlPr>
                                <a:rPr lang="en-US" sz="2800" b="1" i="1">
                                  <a:solidFill>
                                    <a:srgbClr val="FF0000"/>
                                  </a:solidFill>
                                  <a:latin typeface="Cambria Math" panose="02040503050406030204" pitchFamily="18" charset="0"/>
                                </a:rPr>
                              </m:ctrlPr>
                            </m:dPr>
                            <m:e>
                              <m:r>
                                <a:rPr lang="en-US" sz="2800" b="1" i="1">
                                  <a:solidFill>
                                    <a:srgbClr val="FF0000"/>
                                  </a:solidFill>
                                  <a:latin typeface="Cambria Math" panose="02040503050406030204" pitchFamily="18" charset="0"/>
                                </a:rPr>
                                <m:t>𝒙</m:t>
                              </m:r>
                            </m:e>
                          </m:d>
                        </m:e>
                      </m:func>
                    </m:oMath>
                  </m:oMathPara>
                </a14:m>
                <a:endParaRPr lang="en-US" sz="2800" b="1" dirty="0">
                  <a:solidFill>
                    <a:srgbClr val="FF0000"/>
                  </a:solidFill>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p:txBody>
          </p:sp>
        </mc:Choice>
        <mc:Fallback>
          <p:sp>
            <p:nvSpPr>
              <p:cNvPr id="17" name="TextBox 16">
                <a:extLst>
                  <a:ext uri="{FF2B5EF4-FFF2-40B4-BE49-F238E27FC236}">
                    <a16:creationId xmlns:a16="http://schemas.microsoft.com/office/drawing/2014/main" id="{6462DF7C-8BF8-9964-4865-6FE34F11ED62}"/>
                  </a:ext>
                </a:extLst>
              </p:cNvPr>
              <p:cNvSpPr txBox="1">
                <a:spLocks noRot="1" noChangeAspect="1" noMove="1" noResize="1" noEditPoints="1" noAdjustHandles="1" noChangeArrowheads="1" noChangeShapeType="1" noTextEdit="1"/>
              </p:cNvSpPr>
              <p:nvPr/>
            </p:nvSpPr>
            <p:spPr>
              <a:xfrm>
                <a:off x="1466022" y="4368248"/>
                <a:ext cx="8736495" cy="100957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7855765"/>
      </p:ext>
    </p:extLst>
  </p:cSld>
  <p:clrMapOvr>
    <a:masterClrMapping/>
  </p:clrMapOvr>
  <mc:AlternateContent xmlns:mc="http://schemas.openxmlformats.org/markup-compatibility/2006">
    <mc:Choice xmlns:p14="http://schemas.microsoft.com/office/powerpoint/2010/main" Requires="p14">
      <p:transition spd="slow" p14:dur="2000" advTm="5272"/>
    </mc:Choice>
    <mc:Fallback>
      <p:transition spd="slow" advTm="527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AADC2-5CAE-F77D-7DCF-68348B35D25A}"/>
              </a:ext>
            </a:extLst>
          </p:cNvPr>
          <p:cNvSpPr txBox="1"/>
          <p:nvPr/>
        </p:nvSpPr>
        <p:spPr>
          <a:xfrm>
            <a:off x="2495965" y="193021"/>
            <a:ext cx="6095170" cy="584775"/>
          </a:xfrm>
          <a:prstGeom prst="rect">
            <a:avLst/>
          </a:prstGeom>
          <a:noFill/>
        </p:spPr>
        <p:txBody>
          <a:bodyPr wrap="square">
            <a:spAutoFit/>
          </a:bodyPr>
          <a:lstStyle/>
          <a:p>
            <a:r>
              <a:rPr lang="en-US" sz="3200" b="1" dirty="0">
                <a:solidFill>
                  <a:srgbClr val="FF0000"/>
                </a:solidFill>
                <a:latin typeface="Arial" panose="020B0604020202020204" pitchFamily="34" charset="0"/>
                <a:cs typeface="Arial" panose="020B0604020202020204" pitchFamily="34" charset="0"/>
              </a:rPr>
              <a:t>1.4.3.5. Sliced Score Matching</a:t>
            </a:r>
            <a:endParaRPr lang="en-US" sz="3200" dirty="0"/>
          </a:p>
        </p:txBody>
      </p:sp>
      <p:sp>
        <p:nvSpPr>
          <p:cNvPr id="4" name="TextBox 3">
            <a:extLst>
              <a:ext uri="{FF2B5EF4-FFF2-40B4-BE49-F238E27FC236}">
                <a16:creationId xmlns:a16="http://schemas.microsoft.com/office/drawing/2014/main" id="{4F198FAE-2DEF-CA0D-7CDA-E1904F320B8D}"/>
              </a:ext>
            </a:extLst>
          </p:cNvPr>
          <p:cNvSpPr txBox="1"/>
          <p:nvPr/>
        </p:nvSpPr>
        <p:spPr>
          <a:xfrm>
            <a:off x="1108213" y="725557"/>
            <a:ext cx="7026965"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50"/>
                </a:solidFill>
                <a:latin typeface="Arial" panose="020B0604020202020204" pitchFamily="34" charset="0"/>
                <a:cs typeface="Arial" panose="020B0604020202020204" pitchFamily="34" charset="0"/>
              </a:rPr>
              <a:t>Motivation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9BF0BB4-E89C-4327-2BD7-8159EB00056A}"/>
                  </a:ext>
                </a:extLst>
              </p:cNvPr>
              <p:cNvSpPr txBox="1"/>
              <p:nvPr/>
            </p:nvSpPr>
            <p:spPr>
              <a:xfrm>
                <a:off x="1381538" y="1243807"/>
                <a:ext cx="10142883" cy="15762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To avoid difficulty in computing the trace of the Hessian of a log-density function </a:t>
                </a:r>
                <a14:m>
                  <m:oMath xmlns:m="http://schemas.openxmlformats.org/officeDocument/2006/math">
                    <m:sSubSup>
                      <m:sSubSupPr>
                        <m:ctrlPr>
                          <a:rPr lang="en-US" sz="2400" i="1" smtClean="0">
                            <a:latin typeface="Cambria Math" panose="02040503050406030204" pitchFamily="18" charset="0"/>
                            <a:cs typeface="Arial" panose="020B0604020202020204" pitchFamily="34" charset="0"/>
                          </a:rPr>
                        </m:ctrlPr>
                      </m:sSubSupPr>
                      <m:e>
                        <m:r>
                          <m:rPr>
                            <m:sty m:val="p"/>
                          </m:rPr>
                          <a:rPr lang="en-US" sz="2400" i="1" smtClean="0">
                            <a:latin typeface="Cambria Math" panose="02040503050406030204" pitchFamily="18" charset="0"/>
                            <a:ea typeface="Cambria Math" panose="02040503050406030204" pitchFamily="18" charset="0"/>
                            <a:cs typeface="Arial" panose="020B0604020202020204" pitchFamily="34" charset="0"/>
                          </a:rPr>
                          <m:t>∇</m:t>
                        </m:r>
                      </m:e>
                      <m:sub>
                        <m:r>
                          <a:rPr lang="en-US" sz="2400" b="0" i="1" smtClean="0">
                            <a:latin typeface="Cambria Math" panose="02040503050406030204" pitchFamily="18" charset="0"/>
                            <a:cs typeface="Arial" panose="020B0604020202020204" pitchFamily="34" charset="0"/>
                          </a:rPr>
                          <m:t>𝑥</m:t>
                        </m:r>
                      </m:sub>
                      <m:sup>
                        <m:r>
                          <a:rPr lang="en-US" sz="2400" b="0" i="1" smtClean="0">
                            <a:latin typeface="Cambria Math" panose="02040503050406030204" pitchFamily="18" charset="0"/>
                            <a:cs typeface="Arial" panose="020B0604020202020204" pitchFamily="34" charset="0"/>
                          </a:rPr>
                          <m:t>2</m:t>
                        </m:r>
                      </m:sup>
                    </m:sSubSup>
                    <m:func>
                      <m:funcPr>
                        <m:ctrlPr>
                          <a:rPr lang="en-US" sz="2400" i="1" smtClean="0">
                            <a:latin typeface="Cambria Math" panose="02040503050406030204" pitchFamily="18" charset="0"/>
                            <a:cs typeface="Arial" panose="020B0604020202020204" pitchFamily="34" charset="0"/>
                          </a:rPr>
                        </m:ctrlPr>
                      </m:funcPr>
                      <m:fName>
                        <m:r>
                          <m:rPr>
                            <m:sty m:val="p"/>
                          </m:rPr>
                          <a:rPr lang="en-US" sz="2400" i="0" smtClean="0">
                            <a:latin typeface="Cambria Math" panose="02040503050406030204" pitchFamily="18" charset="0"/>
                            <a:cs typeface="Arial" panose="020B0604020202020204" pitchFamily="34" charset="0"/>
                          </a:rPr>
                          <m:t>log</m:t>
                        </m:r>
                      </m:fName>
                      <m:e>
                        <m:sSub>
                          <m:sSubPr>
                            <m:ctrlPr>
                              <a:rPr lang="en-US" sz="2400" i="1" smtClean="0">
                                <a:latin typeface="Cambria Math" panose="02040503050406030204" pitchFamily="18" charset="0"/>
                                <a:cs typeface="Arial" panose="020B0604020202020204" pitchFamily="34" charset="0"/>
                              </a:rPr>
                            </m:ctrlPr>
                          </m:sSubPr>
                          <m:e>
                            <m:acc>
                              <m:accPr>
                                <m:chr m:val="̃"/>
                                <m:ctrlPr>
                                  <a:rPr lang="en-US" sz="2400" i="1" smtClean="0">
                                    <a:latin typeface="Cambria Math" panose="02040503050406030204" pitchFamily="18" charset="0"/>
                                    <a:cs typeface="Arial" panose="020B0604020202020204" pitchFamily="34" charset="0"/>
                                  </a:rPr>
                                </m:ctrlPr>
                              </m:accPr>
                              <m:e>
                                <m:r>
                                  <a:rPr lang="en-US" sz="2400" b="0" i="1" smtClean="0">
                                    <a:latin typeface="Cambria Math" panose="02040503050406030204" pitchFamily="18" charset="0"/>
                                    <a:cs typeface="Arial" panose="020B0604020202020204" pitchFamily="34" charset="0"/>
                                  </a:rPr>
                                  <m:t>𝑃</m:t>
                                </m:r>
                              </m:e>
                            </m:acc>
                          </m:e>
                          <m:sub>
                            <m:r>
                              <a:rPr lang="en-US" sz="2400" b="0" i="1" smtClean="0">
                                <a:latin typeface="Cambria Math" panose="02040503050406030204" pitchFamily="18" charset="0"/>
                                <a:cs typeface="Arial" panose="020B0604020202020204" pitchFamily="34" charset="0"/>
                              </a:rPr>
                              <m:t>𝑚</m:t>
                            </m:r>
                          </m:sub>
                        </m:sSub>
                      </m:e>
                    </m:func>
                  </m:oMath>
                </a14:m>
                <a:r>
                  <a:rPr lang="en-US" sz="2400" dirty="0">
                    <a:latin typeface="Arial" panose="020B0604020202020204" pitchFamily="34" charset="0"/>
                    <a:cs typeface="Arial" panose="020B0604020202020204" pitchFamily="34" charset="0"/>
                  </a:rPr>
                  <a:t>,  Consider projecting score functions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cs typeface="Arial" panose="020B0604020202020204" pitchFamily="34" charset="0"/>
                          </a:rPr>
                          <m:t>𝑑</m:t>
                        </m:r>
                      </m:sub>
                    </m:sSub>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e>
                    </m:d>
                  </m:oMath>
                </a14:m>
                <a:r>
                  <a:rPr lang="en-US" sz="2400" dirty="0">
                    <a:latin typeface="Arial" panose="020B0604020202020204" pitchFamily="34" charset="0"/>
                    <a:cs typeface="Arial" panose="020B0604020202020204" pitchFamily="34" charset="0"/>
                  </a:rPr>
                  <a:t> and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cs typeface="Arial" panose="020B0604020202020204" pitchFamily="34" charset="0"/>
                          </a:rPr>
                          <m:t>𝑚</m:t>
                        </m:r>
                      </m:sub>
                    </m:sSub>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 </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e>
                    </m:d>
                  </m:oMath>
                </a14:m>
                <a:endParaRPr lang="en-US" sz="2400" b="0" dirty="0">
                  <a:latin typeface="Arial" panose="020B0604020202020204" pitchFamily="34" charset="0"/>
                  <a:ea typeface="Cambria Math" panose="02040503050406030204" pitchFamily="18" charset="0"/>
                  <a:cs typeface="Arial" panose="020B0604020202020204" pitchFamily="34" charset="0"/>
                </a:endParaRPr>
              </a:p>
              <a:p>
                <a:r>
                  <a:rPr lang="en-US" sz="2400" dirty="0">
                    <a:latin typeface="Arial" panose="020B0604020202020204" pitchFamily="34" charset="0"/>
                    <a:cs typeface="Arial" panose="020B0604020202020204" pitchFamily="34" charset="0"/>
                  </a:rPr>
                  <a:t>On to some random direction </a:t>
                </a:r>
                <a14:m>
                  <m:oMath xmlns:m="http://schemas.openxmlformats.org/officeDocument/2006/math">
                    <m:r>
                      <a:rPr lang="en-US" sz="2400" b="0" i="1" smtClean="0">
                        <a:latin typeface="Cambria Math" panose="02040503050406030204" pitchFamily="18" charset="0"/>
                        <a:cs typeface="Arial" panose="020B0604020202020204" pitchFamily="34" charset="0"/>
                      </a:rPr>
                      <m:t>𝑣</m:t>
                    </m:r>
                  </m:oMath>
                </a14:m>
                <a:r>
                  <a:rPr lang="en-US" sz="2400" dirty="0">
                    <a:latin typeface="Arial" panose="020B0604020202020204" pitchFamily="34" charset="0"/>
                    <a:cs typeface="Arial" panose="020B0604020202020204" pitchFamily="34" charset="0"/>
                  </a:rPr>
                  <a:t> and compare their average difference along that random direction</a:t>
                </a:r>
              </a:p>
            </p:txBody>
          </p:sp>
        </mc:Choice>
        <mc:Fallback>
          <p:sp>
            <p:nvSpPr>
              <p:cNvPr id="5" name="TextBox 4">
                <a:extLst>
                  <a:ext uri="{FF2B5EF4-FFF2-40B4-BE49-F238E27FC236}">
                    <a16:creationId xmlns:a16="http://schemas.microsoft.com/office/drawing/2014/main" id="{A9BF0BB4-E89C-4327-2BD7-8159EB00056A}"/>
                  </a:ext>
                </a:extLst>
              </p:cNvPr>
              <p:cNvSpPr txBox="1">
                <a:spLocks noRot="1" noChangeAspect="1" noMove="1" noResize="1" noEditPoints="1" noAdjustHandles="1" noChangeArrowheads="1" noChangeShapeType="1" noTextEdit="1"/>
              </p:cNvSpPr>
              <p:nvPr/>
            </p:nvSpPr>
            <p:spPr>
              <a:xfrm>
                <a:off x="1381538" y="1243807"/>
                <a:ext cx="10142883" cy="1576265"/>
              </a:xfrm>
              <a:prstGeom prst="rect">
                <a:avLst/>
              </a:prstGeom>
              <a:blipFill>
                <a:blip r:embed="rId2"/>
                <a:stretch>
                  <a:fillRect l="-962" t="-2703" b="-810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A35B574-E4D5-8166-2EB9-9398DA07861F}"/>
              </a:ext>
            </a:extLst>
          </p:cNvPr>
          <p:cNvSpPr txBox="1"/>
          <p:nvPr/>
        </p:nvSpPr>
        <p:spPr>
          <a:xfrm>
            <a:off x="1038639" y="2731719"/>
            <a:ext cx="8005970"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50"/>
                </a:solidFill>
              </a:rPr>
              <a:t>Objective Function for Sliced Score Matching</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92F6066-817A-FB5D-8A52-378D978298E8}"/>
                  </a:ext>
                </a:extLst>
              </p:cNvPr>
              <p:cNvSpPr txBox="1"/>
              <p:nvPr/>
            </p:nvSpPr>
            <p:spPr>
              <a:xfrm>
                <a:off x="1038639" y="3117147"/>
                <a:ext cx="9725439" cy="79611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𝑣</m:t>
                              </m:r>
                            </m:sub>
                          </m:sSub>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𝑣</m:t>
                              </m:r>
                            </m:sub>
                          </m:sSub>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𝑑</m:t>
                              </m:r>
                            </m:sub>
                          </m:sSub>
                        </m:sub>
                      </m:sSub>
                      <m:d>
                        <m:dPr>
                          <m:begChr m:val="["/>
                          <m:endChr m:val="]"/>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𝑉</m:t>
                                      </m:r>
                                    </m:e>
                                    <m:sup>
                                      <m:r>
                                        <a:rPr lang="en-US" sz="2400" b="0" i="1" smtClean="0">
                                          <a:latin typeface="Cambria Math" panose="02040503050406030204" pitchFamily="18" charset="0"/>
                                          <a:ea typeface="Cambria Math" panose="02040503050406030204" pitchFamily="18" charset="0"/>
                                        </a:rPr>
                                        <m:t>𝑇</m:t>
                                      </m:r>
                                    </m:sup>
                                  </m:s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𝑚</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𝑉</m:t>
                                      </m:r>
                                    </m:e>
                                    <m:sup>
                                      <m:r>
                                        <a:rPr lang="en-US" sz="2400" b="0" i="1" smtClean="0">
                                          <a:latin typeface="Cambria Math" panose="02040503050406030204" pitchFamily="18" charset="0"/>
                                          <a:ea typeface="Cambria Math" panose="02040503050406030204" pitchFamily="18" charset="0"/>
                                        </a:rPr>
                                        <m:t>𝑇</m:t>
                                      </m:r>
                                    </m:sup>
                                  </m:s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𝑑</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e>
                              </m:d>
                            </m:e>
                            <m:sup>
                              <m:r>
                                <a:rPr lang="en-US" sz="2400" b="0" i="1" smtClean="0">
                                  <a:latin typeface="Cambria Math" panose="02040503050406030204" pitchFamily="18" charset="0"/>
                                  <a:ea typeface="Cambria Math" panose="02040503050406030204" pitchFamily="18" charset="0"/>
                                </a:rPr>
                                <m:t>2</m:t>
                              </m:r>
                            </m:sup>
                          </m:sSup>
                        </m:e>
                      </m:d>
                    </m:oMath>
                  </m:oMathPara>
                </a14:m>
                <a:endParaRPr lang="en-US" sz="2400" dirty="0"/>
              </a:p>
            </p:txBody>
          </p:sp>
        </mc:Choice>
        <mc:Fallback>
          <p:sp>
            <p:nvSpPr>
              <p:cNvPr id="7" name="TextBox 6">
                <a:extLst>
                  <a:ext uri="{FF2B5EF4-FFF2-40B4-BE49-F238E27FC236}">
                    <a16:creationId xmlns:a16="http://schemas.microsoft.com/office/drawing/2014/main" id="{792F6066-817A-FB5D-8A52-378D978298E8}"/>
                  </a:ext>
                </a:extLst>
              </p:cNvPr>
              <p:cNvSpPr txBox="1">
                <a:spLocks noRot="1" noChangeAspect="1" noMove="1" noResize="1" noEditPoints="1" noAdjustHandles="1" noChangeArrowheads="1" noChangeShapeType="1" noTextEdit="1"/>
              </p:cNvSpPr>
              <p:nvPr/>
            </p:nvSpPr>
            <p:spPr>
              <a:xfrm>
                <a:off x="1038639" y="3117147"/>
                <a:ext cx="9725439" cy="7961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B82770B-1C57-D517-87BE-B42D2BC3E77A}"/>
                  </a:ext>
                </a:extLst>
              </p:cNvPr>
              <p:cNvSpPr txBox="1"/>
              <p:nvPr/>
            </p:nvSpPr>
            <p:spPr>
              <a:xfrm>
                <a:off x="1470990" y="3787493"/>
                <a:ext cx="10540449" cy="950388"/>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where </a:t>
                </a:r>
                <a14:m>
                  <m:oMath xmlns:m="http://schemas.openxmlformats.org/officeDocument/2006/math">
                    <m:r>
                      <a:rPr lang="en-US" sz="2400" b="0" i="1" smtClean="0">
                        <a:latin typeface="Cambria Math" panose="02040503050406030204" pitchFamily="18" charset="0"/>
                        <a:cs typeface="Arial" panose="020B0604020202020204" pitchFamily="34" charset="0"/>
                      </a:rPr>
                      <m:t>𝑉</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𝑣</m:t>
                        </m:r>
                      </m:sub>
                    </m:sSub>
                  </m:oMath>
                </a14:m>
                <a:r>
                  <a:rPr lang="en-US" sz="2400" dirty="0">
                    <a:latin typeface="Arial" panose="020B0604020202020204" pitchFamily="34" charset="0"/>
                    <a:cs typeface="Arial" panose="020B0604020202020204" pitchFamily="34" charset="0"/>
                  </a:rPr>
                  <a:t> and </a:t>
                </a:r>
                <a14:m>
                  <m:oMath xmlns:m="http://schemas.openxmlformats.org/officeDocument/2006/math">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m:t>
                        </m:r>
                      </m:sub>
                    </m:sSub>
                  </m:oMath>
                </a14:m>
                <a:r>
                  <a:rPr lang="en-US" sz="2400" dirty="0">
                    <a:latin typeface="Arial" panose="020B0604020202020204" pitchFamily="34" charset="0"/>
                    <a:cs typeface="Arial" panose="020B0604020202020204" pitchFamily="34" charset="0"/>
                  </a:rPr>
                  <a:t> are independent,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𝐸</m:t>
                        </m:r>
                      </m:e>
                      <m:sub>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cs typeface="Arial" panose="020B0604020202020204" pitchFamily="34" charset="0"/>
                              </a:rPr>
                              <m:t>𝑣</m:t>
                            </m:r>
                          </m:sub>
                        </m:sSub>
                      </m:sub>
                    </m:sSub>
                    <m:d>
                      <m:dPr>
                        <m:begChr m:val="["/>
                        <m:endChr m:val="]"/>
                        <m:ctrlPr>
                          <a:rPr lang="en-US" sz="240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𝑉</m:t>
                        </m:r>
                        <m:sSup>
                          <m:sSupPr>
                            <m:ctrlPr>
                              <a:rPr lang="en-US" sz="2400" b="0" i="1" smtClean="0">
                                <a:latin typeface="Cambria Math" panose="02040503050406030204" pitchFamily="18" charset="0"/>
                                <a:cs typeface="Arial" panose="020B0604020202020204" pitchFamily="34" charset="0"/>
                              </a:rPr>
                            </m:ctrlPr>
                          </m:sSupPr>
                          <m:e>
                            <m:r>
                              <a:rPr lang="en-US" sz="2400" b="0" i="1" smtClean="0">
                                <a:latin typeface="Cambria Math" panose="02040503050406030204" pitchFamily="18" charset="0"/>
                                <a:cs typeface="Arial" panose="020B0604020202020204" pitchFamily="34" charset="0"/>
                              </a:rPr>
                              <m:t>𝑉</m:t>
                            </m:r>
                          </m:e>
                          <m:sup>
                            <m:r>
                              <a:rPr lang="en-US" sz="2400" b="0" i="1" smtClean="0">
                                <a:latin typeface="Cambria Math" panose="02040503050406030204" pitchFamily="18" charset="0"/>
                                <a:cs typeface="Arial" panose="020B0604020202020204" pitchFamily="34" charset="0"/>
                              </a:rPr>
                              <m:t>𝑇</m:t>
                            </m:r>
                          </m:sup>
                        </m:sSup>
                      </m:e>
                    </m:d>
                  </m:oMath>
                </a14:m>
                <a:r>
                  <a:rPr lang="en-US" sz="2400" dirty="0">
                    <a:latin typeface="Arial" panose="020B0604020202020204" pitchFamily="34" charset="0"/>
                    <a:cs typeface="Arial" panose="020B0604020202020204" pitchFamily="34" charset="0"/>
                  </a:rPr>
                  <a:t> is positive definite and</a:t>
                </a:r>
              </a:p>
              <a:p>
                <a:r>
                  <a:rPr lang="en-US" sz="2400" dirty="0">
                    <a:latin typeface="Arial" panose="020B0604020202020204" pitchFamily="34" charset="0"/>
                    <a:cs typeface="Arial" panose="020B0604020202020204" pitchFamily="34" charset="0"/>
                  </a:rPr>
                  <a:t>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𝐸</m:t>
                        </m:r>
                      </m:e>
                      <m:sub>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cs typeface="Arial" panose="020B0604020202020204" pitchFamily="34" charset="0"/>
                              </a:rPr>
                              <m:t>𝑣</m:t>
                            </m:r>
                          </m:sub>
                        </m:sSub>
                      </m:sub>
                    </m:sSub>
                    <m:d>
                      <m:dPr>
                        <m:begChr m:val="["/>
                        <m:endChr m:val="]"/>
                        <m:ctrlPr>
                          <a:rPr lang="en-US" sz="2400" i="1" smtClean="0">
                            <a:latin typeface="Cambria Math" panose="02040503050406030204" pitchFamily="18" charset="0"/>
                            <a:cs typeface="Arial" panose="020B0604020202020204" pitchFamily="34" charset="0"/>
                          </a:rPr>
                        </m:ctrlPr>
                      </m:dPr>
                      <m:e>
                        <m:sSubSup>
                          <m:sSubSupPr>
                            <m:ctrlPr>
                              <a:rPr lang="en-US" sz="2400" i="1" smtClean="0">
                                <a:latin typeface="Cambria Math" panose="02040503050406030204" pitchFamily="18" charset="0"/>
                                <a:cs typeface="Arial" panose="020B0604020202020204" pitchFamily="34" charset="0"/>
                              </a:rPr>
                            </m:ctrlPr>
                          </m:sSubSupPr>
                          <m:e>
                            <m:d>
                              <m:dPr>
                                <m:begChr m:val="‖"/>
                                <m:endChr m:val="‖"/>
                                <m:ctrlPr>
                                  <a:rPr lang="en-US" sz="240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𝑉</m:t>
                                </m:r>
                              </m:e>
                            </m:d>
                          </m:e>
                          <m:sub>
                            <m:r>
                              <a:rPr lang="en-US" sz="2400" b="0" i="1" smtClean="0">
                                <a:latin typeface="Cambria Math" panose="02040503050406030204" pitchFamily="18" charset="0"/>
                                <a:cs typeface="Arial" panose="020B0604020202020204" pitchFamily="34" charset="0"/>
                              </a:rPr>
                              <m:t>2</m:t>
                            </m:r>
                          </m:sub>
                          <m:sup>
                            <m:r>
                              <a:rPr lang="en-US" sz="2400" b="0" i="1" smtClean="0">
                                <a:latin typeface="Cambria Math" panose="02040503050406030204" pitchFamily="18" charset="0"/>
                                <a:cs typeface="Arial" panose="020B0604020202020204" pitchFamily="34" charset="0"/>
                              </a:rPr>
                              <m:t>2</m:t>
                            </m:r>
                          </m:sup>
                        </m:sSubSup>
                      </m:e>
                    </m:d>
                    <m:r>
                      <a:rPr lang="en-US" sz="2400" b="0" i="1" smtClean="0">
                        <a:latin typeface="Cambria Math" panose="02040503050406030204" pitchFamily="18" charset="0"/>
                        <a:cs typeface="Arial" panose="020B0604020202020204" pitchFamily="34" charset="0"/>
                      </a:rPr>
                      <m:t>&lt;</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is finite.</a:t>
                </a:r>
              </a:p>
            </p:txBody>
          </p:sp>
        </mc:Choice>
        <mc:Fallback>
          <p:sp>
            <p:nvSpPr>
              <p:cNvPr id="8" name="TextBox 7">
                <a:extLst>
                  <a:ext uri="{FF2B5EF4-FFF2-40B4-BE49-F238E27FC236}">
                    <a16:creationId xmlns:a16="http://schemas.microsoft.com/office/drawing/2014/main" id="{7B82770B-1C57-D517-87BE-B42D2BC3E77A}"/>
                  </a:ext>
                </a:extLst>
              </p:cNvPr>
              <p:cNvSpPr txBox="1">
                <a:spLocks noRot="1" noChangeAspect="1" noMove="1" noResize="1" noEditPoints="1" noAdjustHandles="1" noChangeArrowheads="1" noChangeShapeType="1" noTextEdit="1"/>
              </p:cNvSpPr>
              <p:nvPr/>
            </p:nvSpPr>
            <p:spPr>
              <a:xfrm>
                <a:off x="1470990" y="3787493"/>
                <a:ext cx="10540449" cy="950388"/>
              </a:xfrm>
              <a:prstGeom prst="rect">
                <a:avLst/>
              </a:prstGeom>
              <a:blipFill>
                <a:blip r:embed="rId4"/>
                <a:stretch>
                  <a:fillRect l="-868" t="-2564" b="-1025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6B29C39-7DFA-708F-79E8-45FAEBB3FA18}"/>
              </a:ext>
            </a:extLst>
          </p:cNvPr>
          <p:cNvSpPr txBox="1"/>
          <p:nvPr/>
        </p:nvSpPr>
        <p:spPr>
          <a:xfrm>
            <a:off x="1108213" y="4706474"/>
            <a:ext cx="9924222"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50"/>
                </a:solidFill>
              </a:rPr>
              <a:t>Reduction</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3CE880A-F6D1-BF5C-D60F-1957C2F663F2}"/>
                  </a:ext>
                </a:extLst>
              </p:cNvPr>
              <p:cNvSpPr txBox="1"/>
              <p:nvPr/>
            </p:nvSpPr>
            <p:spPr>
              <a:xfrm>
                <a:off x="1381538" y="5152528"/>
                <a:ext cx="1002361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To eliminate the dependence of </a:t>
                </a:r>
                <a14:m>
                  <m:oMath xmlns:m="http://schemas.openxmlformats.org/officeDocument/2006/math">
                    <m:r>
                      <a:rPr lang="en-US" sz="2400" b="0" i="1" smtClean="0">
                        <a:latin typeface="Cambria Math" panose="02040503050406030204" pitchFamily="18" charset="0"/>
                        <a:cs typeface="Arial" panose="020B0604020202020204" pitchFamily="34" charset="0"/>
                      </a:rPr>
                      <m:t>𝐿</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r>
                      <a:rPr lang="en-US" sz="2400" b="0" i="1" smtClean="0">
                        <a:latin typeface="Cambria Math" panose="02040503050406030204" pitchFamily="18" charset="0"/>
                        <a:ea typeface="Cambria Math" panose="02040503050406030204" pitchFamily="18" charset="0"/>
                        <a:cs typeface="Arial" panose="020B0604020202020204" pitchFamily="34" charset="0"/>
                      </a:rPr>
                      <m:t>, </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𝑣</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on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cs typeface="Arial" panose="020B0604020202020204" pitchFamily="34" charset="0"/>
                          </a:rPr>
                          <m:t>𝑑</m:t>
                        </m:r>
                      </m:sub>
                    </m:sSub>
                    <m:r>
                      <a:rPr lang="en-US" sz="2400" b="0" i="1" smtClean="0">
                        <a:latin typeface="Cambria Math" panose="02040503050406030204" pitchFamily="18" charset="0"/>
                        <a:cs typeface="Arial" panose="020B0604020202020204" pitchFamily="34" charset="0"/>
                      </a:rPr>
                      <m:t>,</m:t>
                    </m:r>
                    <m:r>
                      <a:rPr lang="en-US" sz="2400" i="1">
                        <a:latin typeface="Cambria Math" panose="02040503050406030204" pitchFamily="18" charset="0"/>
                      </a:rPr>
                      <m:t>𝐿</m:t>
                    </m:r>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𝑣</m:t>
                            </m:r>
                          </m:sub>
                        </m:sSub>
                      </m:e>
                    </m:d>
                  </m:oMath>
                </a14:m>
                <a:r>
                  <a:rPr lang="en-US" sz="2400" dirty="0">
                    <a:latin typeface="Arial" panose="020B0604020202020204" pitchFamily="34" charset="0"/>
                    <a:cs typeface="Arial" panose="020B0604020202020204" pitchFamily="34" charset="0"/>
                  </a:rPr>
                  <a:t> can be reduced to </a:t>
                </a:r>
              </a:p>
            </p:txBody>
          </p:sp>
        </mc:Choice>
        <mc:Fallback>
          <p:sp>
            <p:nvSpPr>
              <p:cNvPr id="10" name="TextBox 9">
                <a:extLst>
                  <a:ext uri="{FF2B5EF4-FFF2-40B4-BE49-F238E27FC236}">
                    <a16:creationId xmlns:a16="http://schemas.microsoft.com/office/drawing/2014/main" id="{B3CE880A-F6D1-BF5C-D60F-1957C2F663F2}"/>
                  </a:ext>
                </a:extLst>
              </p:cNvPr>
              <p:cNvSpPr txBox="1">
                <a:spLocks noRot="1" noChangeAspect="1" noMove="1" noResize="1" noEditPoints="1" noAdjustHandles="1" noChangeArrowheads="1" noChangeShapeType="1" noTextEdit="1"/>
              </p:cNvSpPr>
              <p:nvPr/>
            </p:nvSpPr>
            <p:spPr>
              <a:xfrm>
                <a:off x="1381538" y="5152528"/>
                <a:ext cx="10023613" cy="461665"/>
              </a:xfrm>
              <a:prstGeom prst="rect">
                <a:avLst/>
              </a:prstGeom>
              <a:blipFill>
                <a:blip r:embed="rId5"/>
                <a:stretch>
                  <a:fillRect l="-973" t="-9211" r="-912" b="-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F29F249-825D-8571-A206-AF5E236047E0}"/>
                  </a:ext>
                </a:extLst>
              </p:cNvPr>
              <p:cNvSpPr txBox="1"/>
              <p:nvPr/>
            </p:nvSpPr>
            <p:spPr>
              <a:xfrm>
                <a:off x="1485900" y="5615401"/>
                <a:ext cx="7111448"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𝑣</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𝐽</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𝑣</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oMath>
                  </m:oMathPara>
                </a14:m>
                <a:endParaRPr lang="en-US" sz="2400" dirty="0"/>
              </a:p>
            </p:txBody>
          </p:sp>
        </mc:Choice>
        <mc:Fallback>
          <p:sp>
            <p:nvSpPr>
              <p:cNvPr id="11" name="TextBox 10">
                <a:extLst>
                  <a:ext uri="{FF2B5EF4-FFF2-40B4-BE49-F238E27FC236}">
                    <a16:creationId xmlns:a16="http://schemas.microsoft.com/office/drawing/2014/main" id="{8F29F249-825D-8571-A206-AF5E236047E0}"/>
                  </a:ext>
                </a:extLst>
              </p:cNvPr>
              <p:cNvSpPr txBox="1">
                <a:spLocks noRot="1" noChangeAspect="1" noMove="1" noResize="1" noEditPoints="1" noAdjustHandles="1" noChangeArrowheads="1" noChangeShapeType="1" noTextEdit="1"/>
              </p:cNvSpPr>
              <p:nvPr/>
            </p:nvSpPr>
            <p:spPr>
              <a:xfrm>
                <a:off x="1485900" y="5615401"/>
                <a:ext cx="7111448" cy="461665"/>
              </a:xfrm>
              <a:prstGeom prst="rect">
                <a:avLst/>
              </a:prstGeom>
              <a:blipFill>
                <a:blip r:embed="rId6"/>
                <a:stretch>
                  <a:fillRect b="-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40C2D1D-DED8-39C1-AE19-0957193A1C2D}"/>
                  </a:ext>
                </a:extLst>
              </p:cNvPr>
              <p:cNvSpPr txBox="1"/>
              <p:nvPr/>
            </p:nvSpPr>
            <p:spPr>
              <a:xfrm>
                <a:off x="1234937" y="6038945"/>
                <a:ext cx="11288368" cy="727443"/>
              </a:xfrm>
              <a:prstGeom prst="rect">
                <a:avLst/>
              </a:prstGeom>
              <a:noFill/>
            </p:spPr>
            <p:txBody>
              <a:bodyPr wrap="square" rtlCol="0">
                <a:spAutoFit/>
              </a:bodyPr>
              <a:lstStyle/>
              <a:p>
                <a:r>
                  <a:rPr lang="en-US" sz="2400" dirty="0">
                    <a:latin typeface="Arial" panose="020B0604020202020204" pitchFamily="34" charset="0"/>
                    <a:ea typeface="Cambria Math" panose="02040503050406030204" pitchFamily="18" charset="0"/>
                    <a:cs typeface="Arial" panose="020B0604020202020204" pitchFamily="34" charset="0"/>
                  </a:rPr>
                  <a:t>w</a:t>
                </a:r>
                <a:r>
                  <a:rPr lang="en-US" sz="2400" b="0" dirty="0">
                    <a:latin typeface="Arial" panose="020B0604020202020204" pitchFamily="34" charset="0"/>
                    <a:ea typeface="Cambria Math" panose="02040503050406030204" pitchFamily="18" charset="0"/>
                    <a:cs typeface="Arial" panose="020B0604020202020204" pitchFamily="34" charset="0"/>
                  </a:rPr>
                  <a:t>here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𝑱</m:t>
                    </m:r>
                    <m:d>
                      <m:dPr>
                        <m:ctrlPr>
                          <a:rPr lang="en-US" sz="2400" b="1" i="1" smtClean="0">
                            <a:solidFill>
                              <a:srgbClr val="FF0000"/>
                            </a:solidFill>
                            <a:latin typeface="Cambria Math" panose="02040503050406030204" pitchFamily="18" charset="0"/>
                            <a:ea typeface="Cambria Math" panose="02040503050406030204" pitchFamily="18" charset="0"/>
                          </a:rPr>
                        </m:ctrlPr>
                      </m:dPr>
                      <m:e>
                        <m:r>
                          <a:rPr lang="en-US" sz="2400" b="1" i="1" smtClean="0">
                            <a:solidFill>
                              <a:srgbClr val="FF0000"/>
                            </a:solidFill>
                            <a:latin typeface="Cambria Math" panose="02040503050406030204" pitchFamily="18" charset="0"/>
                            <a:ea typeface="Cambria Math" panose="02040503050406030204" pitchFamily="18" charset="0"/>
                          </a:rPr>
                          <m:t>𝜽</m:t>
                        </m:r>
                        <m:r>
                          <a:rPr lang="en-US" sz="2400" b="1" i="1" smtClean="0">
                            <a:solidFill>
                              <a:srgbClr val="FF0000"/>
                            </a:solidFill>
                            <a:latin typeface="Cambria Math" panose="02040503050406030204" pitchFamily="18" charset="0"/>
                            <a:ea typeface="Cambria Math" panose="02040503050406030204" pitchFamily="18" charset="0"/>
                          </a:rPr>
                          <m:t>, </m:t>
                        </m:r>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𝑷</m:t>
                            </m:r>
                          </m:e>
                          <m:sub>
                            <m:r>
                              <a:rPr lang="en-US" sz="2400" b="1" i="1" smtClean="0">
                                <a:solidFill>
                                  <a:srgbClr val="FF0000"/>
                                </a:solidFill>
                                <a:latin typeface="Cambria Math" panose="02040503050406030204" pitchFamily="18" charset="0"/>
                                <a:ea typeface="Cambria Math" panose="02040503050406030204" pitchFamily="18" charset="0"/>
                              </a:rPr>
                              <m:t>𝒗</m:t>
                            </m:r>
                          </m:sub>
                        </m:sSub>
                      </m:e>
                    </m:d>
                    <m:r>
                      <a:rPr lang="en-US" sz="2400" b="1" i="0" smtClean="0">
                        <a:solidFill>
                          <a:srgbClr val="FF0000"/>
                        </a:solidFill>
                        <a:latin typeface="Cambria Math" panose="02040503050406030204" pitchFamily="18" charset="0"/>
                        <a:ea typeface="Cambria Math" panose="02040503050406030204" pitchFamily="18" charset="0"/>
                      </a:rPr>
                      <m:t>= </m:t>
                    </m:r>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𝑬</m:t>
                        </m:r>
                      </m:e>
                      <m:sub>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𝑷</m:t>
                            </m:r>
                          </m:e>
                          <m:sub>
                            <m:r>
                              <a:rPr lang="en-US" sz="2400" b="1" i="1" smtClean="0">
                                <a:solidFill>
                                  <a:srgbClr val="FF0000"/>
                                </a:solidFill>
                                <a:latin typeface="Cambria Math" panose="02040503050406030204" pitchFamily="18" charset="0"/>
                                <a:ea typeface="Cambria Math" panose="02040503050406030204" pitchFamily="18" charset="0"/>
                              </a:rPr>
                              <m:t>𝒗</m:t>
                            </m:r>
                          </m:sub>
                        </m:sSub>
                      </m:sub>
                    </m:sSub>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𝑬</m:t>
                        </m:r>
                      </m:e>
                      <m:sub>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𝑷</m:t>
                            </m:r>
                          </m:e>
                          <m:sub>
                            <m:r>
                              <a:rPr lang="en-US" sz="2400" b="1" i="1" smtClean="0">
                                <a:solidFill>
                                  <a:srgbClr val="FF0000"/>
                                </a:solidFill>
                                <a:latin typeface="Cambria Math" panose="02040503050406030204" pitchFamily="18" charset="0"/>
                                <a:ea typeface="Cambria Math" panose="02040503050406030204" pitchFamily="18" charset="0"/>
                              </a:rPr>
                              <m:t>𝒅</m:t>
                            </m:r>
                          </m:sub>
                        </m:sSub>
                      </m:sub>
                    </m:sSub>
                    <m:r>
                      <a:rPr lang="en-US" sz="2400" b="1" i="1" smtClean="0">
                        <a:solidFill>
                          <a:srgbClr val="FF0000"/>
                        </a:solidFill>
                        <a:latin typeface="Cambria Math" panose="02040503050406030204" pitchFamily="18" charset="0"/>
                        <a:ea typeface="Cambria Math" panose="02040503050406030204" pitchFamily="18" charset="0"/>
                      </a:rPr>
                      <m:t>[</m:t>
                    </m:r>
                    <m:sSup>
                      <m:sSupPr>
                        <m:ctrlPr>
                          <a:rPr lang="en-US" sz="2400" b="1" i="1" smtClean="0">
                            <a:solidFill>
                              <a:srgbClr val="FF0000"/>
                            </a:solidFill>
                            <a:latin typeface="Cambria Math" panose="02040503050406030204" pitchFamily="18" charset="0"/>
                            <a:ea typeface="Cambria Math" panose="02040503050406030204" pitchFamily="18" charset="0"/>
                          </a:rPr>
                        </m:ctrlPr>
                      </m:sSupPr>
                      <m:e>
                        <m:r>
                          <a:rPr lang="en-US" sz="2400" b="1" i="1" smtClean="0">
                            <a:solidFill>
                              <a:srgbClr val="FF0000"/>
                            </a:solidFill>
                            <a:latin typeface="Cambria Math" panose="02040503050406030204" pitchFamily="18" charset="0"/>
                            <a:ea typeface="Cambria Math" panose="02040503050406030204" pitchFamily="18" charset="0"/>
                          </a:rPr>
                          <m:t>𝑽</m:t>
                        </m:r>
                      </m:e>
                      <m:sup>
                        <m:r>
                          <a:rPr lang="en-US" sz="2400" b="1" i="1" smtClean="0">
                            <a:solidFill>
                              <a:srgbClr val="FF0000"/>
                            </a:solidFill>
                            <a:latin typeface="Cambria Math" panose="02040503050406030204" pitchFamily="18" charset="0"/>
                            <a:ea typeface="Cambria Math" panose="02040503050406030204" pitchFamily="18" charset="0"/>
                          </a:rPr>
                          <m:t>𝑻</m:t>
                        </m:r>
                      </m:sup>
                    </m:sSup>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m:t>
                        </m:r>
                      </m:e>
                      <m:sub>
                        <m:r>
                          <a:rPr lang="en-US" sz="2400" b="1" i="1" smtClean="0">
                            <a:solidFill>
                              <a:srgbClr val="FF0000"/>
                            </a:solidFill>
                            <a:latin typeface="Cambria Math" panose="02040503050406030204" pitchFamily="18" charset="0"/>
                            <a:ea typeface="Cambria Math" panose="02040503050406030204" pitchFamily="18" charset="0"/>
                          </a:rPr>
                          <m:t>𝒙</m:t>
                        </m:r>
                      </m:sub>
                    </m:sSub>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𝑺</m:t>
                        </m:r>
                      </m:e>
                      <m:sub>
                        <m:r>
                          <a:rPr lang="en-US" sz="2400" b="1" i="1" smtClean="0">
                            <a:solidFill>
                              <a:srgbClr val="FF0000"/>
                            </a:solidFill>
                            <a:latin typeface="Cambria Math" panose="02040503050406030204" pitchFamily="18" charset="0"/>
                            <a:ea typeface="Cambria Math" panose="02040503050406030204" pitchFamily="18" charset="0"/>
                          </a:rPr>
                          <m:t>𝒎</m:t>
                        </m:r>
                      </m:sub>
                    </m:sSub>
                    <m:d>
                      <m:dPr>
                        <m:ctrlPr>
                          <a:rPr lang="en-US" sz="2400" b="1" i="1" smtClean="0">
                            <a:solidFill>
                              <a:srgbClr val="FF0000"/>
                            </a:solidFill>
                            <a:latin typeface="Cambria Math" panose="02040503050406030204" pitchFamily="18" charset="0"/>
                            <a:ea typeface="Cambria Math" panose="02040503050406030204" pitchFamily="18" charset="0"/>
                          </a:rPr>
                        </m:ctrlPr>
                      </m:dPr>
                      <m:e>
                        <m:r>
                          <a:rPr lang="en-US" sz="2400" b="1" i="1" smtClean="0">
                            <a:solidFill>
                              <a:srgbClr val="FF0000"/>
                            </a:solidFill>
                            <a:latin typeface="Cambria Math" panose="02040503050406030204" pitchFamily="18" charset="0"/>
                            <a:ea typeface="Cambria Math" panose="02040503050406030204" pitchFamily="18" charset="0"/>
                          </a:rPr>
                          <m:t>𝒙</m:t>
                        </m:r>
                        <m:r>
                          <a:rPr lang="en-US" sz="2400" b="1" i="1" smtClean="0">
                            <a:solidFill>
                              <a:srgbClr val="FF0000"/>
                            </a:solidFill>
                            <a:latin typeface="Cambria Math" panose="02040503050406030204" pitchFamily="18" charset="0"/>
                            <a:ea typeface="Cambria Math" panose="02040503050406030204" pitchFamily="18" charset="0"/>
                          </a:rPr>
                          <m:t>,</m:t>
                        </m:r>
                        <m:r>
                          <a:rPr lang="en-US" sz="2400" b="1" i="1" smtClean="0">
                            <a:solidFill>
                              <a:srgbClr val="FF0000"/>
                            </a:solidFill>
                            <a:latin typeface="Cambria Math" panose="02040503050406030204" pitchFamily="18" charset="0"/>
                            <a:ea typeface="Cambria Math" panose="02040503050406030204" pitchFamily="18" charset="0"/>
                          </a:rPr>
                          <m:t>𝜽</m:t>
                        </m:r>
                      </m:e>
                    </m:d>
                    <m:r>
                      <a:rPr lang="en-US" sz="2400" b="1" i="1" smtClean="0">
                        <a:solidFill>
                          <a:srgbClr val="FF0000"/>
                        </a:solidFill>
                        <a:latin typeface="Cambria Math" panose="02040503050406030204" pitchFamily="18" charset="0"/>
                        <a:ea typeface="Cambria Math" panose="02040503050406030204" pitchFamily="18" charset="0"/>
                      </a:rPr>
                      <m:t>𝑽</m:t>
                    </m:r>
                    <m:r>
                      <a:rPr lang="en-US" sz="2400" b="1" i="1" smtClean="0">
                        <a:solidFill>
                          <a:srgbClr val="FF0000"/>
                        </a:solidFill>
                        <a:latin typeface="Cambria Math" panose="02040503050406030204" pitchFamily="18" charset="0"/>
                        <a:ea typeface="Cambria Math" panose="02040503050406030204" pitchFamily="18" charset="0"/>
                      </a:rPr>
                      <m:t>+</m:t>
                    </m:r>
                    <m:f>
                      <m:fPr>
                        <m:ctrlPr>
                          <a:rPr lang="en-US" sz="2400" b="1" i="1" smtClean="0">
                            <a:solidFill>
                              <a:srgbClr val="FF0000"/>
                            </a:solidFill>
                            <a:latin typeface="Cambria Math" panose="02040503050406030204" pitchFamily="18" charset="0"/>
                            <a:ea typeface="Cambria Math" panose="02040503050406030204" pitchFamily="18" charset="0"/>
                          </a:rPr>
                        </m:ctrlPr>
                      </m:fPr>
                      <m:num>
                        <m:r>
                          <a:rPr lang="en-US" sz="2400" b="1" i="1" smtClean="0">
                            <a:solidFill>
                              <a:srgbClr val="FF0000"/>
                            </a:solidFill>
                            <a:latin typeface="Cambria Math" panose="02040503050406030204" pitchFamily="18" charset="0"/>
                            <a:ea typeface="Cambria Math" panose="02040503050406030204" pitchFamily="18" charset="0"/>
                          </a:rPr>
                          <m:t>𝟏</m:t>
                        </m:r>
                      </m:num>
                      <m:den>
                        <m:r>
                          <a:rPr lang="en-US" sz="2400" b="1" i="1" smtClean="0">
                            <a:solidFill>
                              <a:srgbClr val="FF0000"/>
                            </a:solidFill>
                            <a:latin typeface="Cambria Math" panose="02040503050406030204" pitchFamily="18" charset="0"/>
                            <a:ea typeface="Cambria Math" panose="02040503050406030204" pitchFamily="18" charset="0"/>
                          </a:rPr>
                          <m:t>𝟐</m:t>
                        </m:r>
                      </m:den>
                    </m:f>
                    <m:sSup>
                      <m:sSupPr>
                        <m:ctrlPr>
                          <a:rPr lang="en-US" sz="2400" b="1" i="1" smtClean="0">
                            <a:solidFill>
                              <a:srgbClr val="FF0000"/>
                            </a:solidFill>
                            <a:latin typeface="Cambria Math" panose="02040503050406030204" pitchFamily="18" charset="0"/>
                            <a:ea typeface="Cambria Math" panose="02040503050406030204" pitchFamily="18" charset="0"/>
                          </a:rPr>
                        </m:ctrlPr>
                      </m:sSupPr>
                      <m:e>
                        <m:d>
                          <m:dPr>
                            <m:ctrlPr>
                              <a:rPr lang="en-US" sz="2400" b="1" i="1" smtClean="0">
                                <a:solidFill>
                                  <a:srgbClr val="FF0000"/>
                                </a:solidFill>
                                <a:latin typeface="Cambria Math" panose="02040503050406030204" pitchFamily="18" charset="0"/>
                                <a:ea typeface="Cambria Math" panose="02040503050406030204" pitchFamily="18" charset="0"/>
                              </a:rPr>
                            </m:ctrlPr>
                          </m:dPr>
                          <m:e>
                            <m:sSup>
                              <m:sSupPr>
                                <m:ctrlPr>
                                  <a:rPr lang="en-US" sz="2400" b="1" i="1" smtClean="0">
                                    <a:solidFill>
                                      <a:srgbClr val="FF0000"/>
                                    </a:solidFill>
                                    <a:latin typeface="Cambria Math" panose="02040503050406030204" pitchFamily="18" charset="0"/>
                                    <a:ea typeface="Cambria Math" panose="02040503050406030204" pitchFamily="18" charset="0"/>
                                  </a:rPr>
                                </m:ctrlPr>
                              </m:sSupPr>
                              <m:e>
                                <m:r>
                                  <a:rPr lang="en-US" sz="2400" b="1" i="1" smtClean="0">
                                    <a:solidFill>
                                      <a:srgbClr val="FF0000"/>
                                    </a:solidFill>
                                    <a:latin typeface="Cambria Math" panose="02040503050406030204" pitchFamily="18" charset="0"/>
                                    <a:ea typeface="Cambria Math" panose="02040503050406030204" pitchFamily="18" charset="0"/>
                                  </a:rPr>
                                  <m:t>𝑽</m:t>
                                </m:r>
                              </m:e>
                              <m:sup>
                                <m:r>
                                  <a:rPr lang="en-US" sz="2400" b="1" i="1" smtClean="0">
                                    <a:solidFill>
                                      <a:srgbClr val="FF0000"/>
                                    </a:solidFill>
                                    <a:latin typeface="Cambria Math" panose="02040503050406030204" pitchFamily="18" charset="0"/>
                                    <a:ea typeface="Cambria Math" panose="02040503050406030204" pitchFamily="18" charset="0"/>
                                  </a:rPr>
                                  <m:t>𝑻</m:t>
                                </m:r>
                              </m:sup>
                            </m:sSup>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𝑺</m:t>
                                </m:r>
                              </m:e>
                              <m:sub>
                                <m:r>
                                  <a:rPr lang="en-US" sz="2400" b="1" i="1" smtClean="0">
                                    <a:solidFill>
                                      <a:srgbClr val="FF0000"/>
                                    </a:solidFill>
                                    <a:latin typeface="Cambria Math" panose="02040503050406030204" pitchFamily="18" charset="0"/>
                                    <a:ea typeface="Cambria Math" panose="02040503050406030204" pitchFamily="18" charset="0"/>
                                  </a:rPr>
                                  <m:t>𝒎</m:t>
                                </m:r>
                              </m:sub>
                            </m:sSub>
                            <m:d>
                              <m:dPr>
                                <m:ctrlPr>
                                  <a:rPr lang="en-US" sz="2400" b="1" i="1" smtClean="0">
                                    <a:solidFill>
                                      <a:srgbClr val="FF0000"/>
                                    </a:solidFill>
                                    <a:latin typeface="Cambria Math" panose="02040503050406030204" pitchFamily="18" charset="0"/>
                                    <a:ea typeface="Cambria Math" panose="02040503050406030204" pitchFamily="18" charset="0"/>
                                  </a:rPr>
                                </m:ctrlPr>
                              </m:dPr>
                              <m:e>
                                <m:r>
                                  <a:rPr lang="en-US" sz="2400" b="1" i="1" smtClean="0">
                                    <a:solidFill>
                                      <a:srgbClr val="FF0000"/>
                                    </a:solidFill>
                                    <a:latin typeface="Cambria Math" panose="02040503050406030204" pitchFamily="18" charset="0"/>
                                    <a:ea typeface="Cambria Math" panose="02040503050406030204" pitchFamily="18" charset="0"/>
                                  </a:rPr>
                                  <m:t>𝒙</m:t>
                                </m:r>
                                <m:r>
                                  <a:rPr lang="en-US" sz="2400" b="1" i="1" smtClean="0">
                                    <a:solidFill>
                                      <a:srgbClr val="FF0000"/>
                                    </a:solidFill>
                                    <a:latin typeface="Cambria Math" panose="02040503050406030204" pitchFamily="18" charset="0"/>
                                    <a:ea typeface="Cambria Math" panose="02040503050406030204" pitchFamily="18" charset="0"/>
                                  </a:rPr>
                                  <m:t>,</m:t>
                                </m:r>
                                <m:r>
                                  <a:rPr lang="en-US" sz="2400" b="1" i="1" smtClean="0">
                                    <a:solidFill>
                                      <a:srgbClr val="FF0000"/>
                                    </a:solidFill>
                                    <a:latin typeface="Cambria Math" panose="02040503050406030204" pitchFamily="18" charset="0"/>
                                    <a:ea typeface="Cambria Math" panose="02040503050406030204" pitchFamily="18" charset="0"/>
                                  </a:rPr>
                                  <m:t>𝜽</m:t>
                                </m:r>
                              </m:e>
                            </m:d>
                          </m:e>
                        </m:d>
                      </m:e>
                      <m:sup>
                        <m:r>
                          <a:rPr lang="en-US" sz="2400" b="1" i="1" smtClean="0">
                            <a:solidFill>
                              <a:srgbClr val="FF0000"/>
                            </a:solidFill>
                            <a:latin typeface="Cambria Math" panose="02040503050406030204" pitchFamily="18" charset="0"/>
                            <a:ea typeface="Cambria Math" panose="02040503050406030204" pitchFamily="18" charset="0"/>
                          </a:rPr>
                          <m:t>𝟐</m:t>
                        </m:r>
                      </m:sup>
                    </m:sSup>
                    <m:r>
                      <a:rPr lang="en-US" sz="2400" b="1" i="1" smtClean="0">
                        <a:solidFill>
                          <a:srgbClr val="FF0000"/>
                        </a:solidFill>
                        <a:latin typeface="Cambria Math" panose="02040503050406030204" pitchFamily="18" charset="0"/>
                        <a:ea typeface="Cambria Math" panose="02040503050406030204" pitchFamily="18" charset="0"/>
                      </a:rPr>
                      <m:t>]</m:t>
                    </m:r>
                  </m:oMath>
                </a14:m>
                <a:r>
                  <a:rPr lang="en-US" sz="2400" b="1" dirty="0">
                    <a:latin typeface="Arial" panose="020B0604020202020204" pitchFamily="34" charset="0"/>
                    <a:cs typeface="Arial" panose="020B0604020202020204" pitchFamily="34" charset="0"/>
                  </a:rPr>
                  <a:t>, </a:t>
                </a:r>
                <a14:m>
                  <m:oMath xmlns:m="http://schemas.openxmlformats.org/officeDocument/2006/math">
                    <m:r>
                      <a:rPr lang="en-US" sz="2400" b="0" i="1" dirty="0" smtClean="0">
                        <a:latin typeface="Cambria Math" panose="02040503050406030204" pitchFamily="18" charset="0"/>
                        <a:cs typeface="Arial" panose="020B0604020202020204" pitchFamily="34" charset="0"/>
                      </a:rPr>
                      <m:t>𝐶</m:t>
                    </m:r>
                  </m:oMath>
                </a14:m>
                <a:r>
                  <a:rPr lang="en-US" sz="2400" dirty="0">
                    <a:latin typeface="Arial" panose="020B0604020202020204" pitchFamily="34" charset="0"/>
                    <a:cs typeface="Arial" panose="020B0604020202020204" pitchFamily="34" charset="0"/>
                  </a:rPr>
                  <a:t> is a constant. </a:t>
                </a:r>
              </a:p>
            </p:txBody>
          </p:sp>
        </mc:Choice>
        <mc:Fallback>
          <p:sp>
            <p:nvSpPr>
              <p:cNvPr id="12" name="TextBox 11">
                <a:extLst>
                  <a:ext uri="{FF2B5EF4-FFF2-40B4-BE49-F238E27FC236}">
                    <a16:creationId xmlns:a16="http://schemas.microsoft.com/office/drawing/2014/main" id="{F40C2D1D-DED8-39C1-AE19-0957193A1C2D}"/>
                  </a:ext>
                </a:extLst>
              </p:cNvPr>
              <p:cNvSpPr txBox="1">
                <a:spLocks noRot="1" noChangeAspect="1" noMove="1" noResize="1" noEditPoints="1" noAdjustHandles="1" noChangeArrowheads="1" noChangeShapeType="1" noTextEdit="1"/>
              </p:cNvSpPr>
              <p:nvPr/>
            </p:nvSpPr>
            <p:spPr>
              <a:xfrm>
                <a:off x="1234937" y="6038945"/>
                <a:ext cx="11288368" cy="727443"/>
              </a:xfrm>
              <a:prstGeom prst="rect">
                <a:avLst/>
              </a:prstGeom>
              <a:blipFill>
                <a:blip r:embed="rId7"/>
                <a:stretch>
                  <a:fillRect l="-864" b="-588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1995C60-D3BE-AB24-0676-30458059E3BB}"/>
              </a:ext>
            </a:extLst>
          </p:cNvPr>
          <p:cNvSpPr txBox="1"/>
          <p:nvPr/>
        </p:nvSpPr>
        <p:spPr>
          <a:xfrm>
            <a:off x="10192578" y="3254939"/>
            <a:ext cx="1331843" cy="461665"/>
          </a:xfrm>
          <a:prstGeom prst="rect">
            <a:avLst/>
          </a:prstGeom>
          <a:noFill/>
        </p:spPr>
        <p:txBody>
          <a:bodyPr wrap="square" rtlCol="0">
            <a:spAutoFit/>
          </a:bodyPr>
          <a:lstStyle/>
          <a:p>
            <a:r>
              <a:rPr lang="en-US" sz="2400" dirty="0">
                <a:solidFill>
                  <a:srgbClr val="00B050"/>
                </a:solidFill>
                <a:latin typeface="Arial" panose="020B0604020202020204" pitchFamily="34" charset="0"/>
                <a:cs typeface="Arial" panose="020B0604020202020204" pitchFamily="34" charset="0"/>
              </a:rPr>
              <a:t>(4.1)</a:t>
            </a:r>
          </a:p>
        </p:txBody>
      </p:sp>
      <p:sp>
        <p:nvSpPr>
          <p:cNvPr id="14" name="TextBox 13">
            <a:extLst>
              <a:ext uri="{FF2B5EF4-FFF2-40B4-BE49-F238E27FC236}">
                <a16:creationId xmlns:a16="http://schemas.microsoft.com/office/drawing/2014/main" id="{08315D44-3284-72FF-4BEE-4DC4477ADDB0}"/>
              </a:ext>
            </a:extLst>
          </p:cNvPr>
          <p:cNvSpPr txBox="1"/>
          <p:nvPr/>
        </p:nvSpPr>
        <p:spPr>
          <a:xfrm>
            <a:off x="10248900" y="5595737"/>
            <a:ext cx="1943100" cy="461665"/>
          </a:xfrm>
          <a:prstGeom prst="rect">
            <a:avLst/>
          </a:prstGeom>
          <a:noFill/>
        </p:spPr>
        <p:txBody>
          <a:bodyPr wrap="square" rtlCol="0">
            <a:spAutoFit/>
          </a:bodyPr>
          <a:lstStyle/>
          <a:p>
            <a:r>
              <a:rPr lang="en-US" sz="2400" dirty="0">
                <a:solidFill>
                  <a:srgbClr val="00B050"/>
                </a:solidFill>
                <a:latin typeface="Arial" panose="020B0604020202020204" pitchFamily="34" charset="0"/>
                <a:cs typeface="Arial" panose="020B0604020202020204" pitchFamily="34" charset="0"/>
              </a:rPr>
              <a:t>(4.2)</a:t>
            </a:r>
          </a:p>
        </p:txBody>
      </p:sp>
    </p:spTree>
    <p:extLst>
      <p:ext uri="{BB962C8B-B14F-4D97-AF65-F5344CB8AC3E}">
        <p14:creationId xmlns:p14="http://schemas.microsoft.com/office/powerpoint/2010/main" val="2059778739"/>
      </p:ext>
    </p:extLst>
  </p:cSld>
  <p:clrMapOvr>
    <a:masterClrMapping/>
  </p:clrMapOvr>
  <mc:AlternateContent xmlns:mc="http://schemas.openxmlformats.org/markup-compatibility/2006">
    <mc:Choice xmlns:p14="http://schemas.microsoft.com/office/powerpoint/2010/main" Requires="p14">
      <p:transition spd="slow" p14:dur="2000" advTm="7"/>
    </mc:Choice>
    <mc:Fallback>
      <p:transition spd="slow" advTm="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EBEF72-A7B9-1A3D-66B2-E8CF48F6C364}"/>
              </a:ext>
            </a:extLst>
          </p:cNvPr>
          <p:cNvSpPr txBox="1"/>
          <p:nvPr/>
        </p:nvSpPr>
        <p:spPr>
          <a:xfrm>
            <a:off x="-659999" y="828413"/>
            <a:ext cx="12792364" cy="1046440"/>
          </a:xfrm>
          <a:prstGeom prst="rect">
            <a:avLst/>
          </a:prstGeom>
          <a:noFill/>
        </p:spPr>
        <p:txBody>
          <a:bodyPr wrap="square" rtlCol="0">
            <a:spAutoFit/>
          </a:bodyPr>
          <a:lstStyle/>
          <a:p>
            <a:pPr algn="ctr"/>
            <a:r>
              <a:rPr lang="en-US" dirty="0"/>
              <a:t>			</a:t>
            </a:r>
            <a:endParaRPr lang="en-US" sz="4000" b="1" dirty="0"/>
          </a:p>
          <a:p>
            <a:pPr algn="ctr"/>
            <a:r>
              <a:rPr lang="en-US" sz="4400" b="1" dirty="0">
                <a:solidFill>
                  <a:srgbClr val="FF0000"/>
                </a:solidFill>
              </a:rPr>
              <a:t>Generative AI </a:t>
            </a:r>
          </a:p>
        </p:txBody>
      </p:sp>
      <p:sp>
        <p:nvSpPr>
          <p:cNvPr id="3" name="TextBox 2">
            <a:extLst>
              <a:ext uri="{FF2B5EF4-FFF2-40B4-BE49-F238E27FC236}">
                <a16:creationId xmlns:a16="http://schemas.microsoft.com/office/drawing/2014/main" id="{279EFE2A-C427-5B2D-F25E-9CE5FF86CC8E}"/>
              </a:ext>
            </a:extLst>
          </p:cNvPr>
          <p:cNvSpPr txBox="1"/>
          <p:nvPr/>
        </p:nvSpPr>
        <p:spPr>
          <a:xfrm>
            <a:off x="3650674" y="221019"/>
            <a:ext cx="5352473" cy="1015663"/>
          </a:xfrm>
          <a:prstGeom prst="rect">
            <a:avLst/>
          </a:prstGeom>
          <a:noFill/>
        </p:spPr>
        <p:txBody>
          <a:bodyPr wrap="square" rtlCol="0">
            <a:spAutoFit/>
          </a:bodyPr>
          <a:lstStyle/>
          <a:p>
            <a:r>
              <a:rPr lang="en-US" sz="6000" b="1" dirty="0">
                <a:solidFill>
                  <a:srgbClr val="FF0000"/>
                </a:solidFill>
              </a:rPr>
              <a:t>Introduction 3</a:t>
            </a:r>
          </a:p>
        </p:txBody>
      </p:sp>
      <p:sp>
        <p:nvSpPr>
          <p:cNvPr id="6" name="TextBox 5">
            <a:extLst>
              <a:ext uri="{FF2B5EF4-FFF2-40B4-BE49-F238E27FC236}">
                <a16:creationId xmlns:a16="http://schemas.microsoft.com/office/drawing/2014/main" id="{03C4CC45-6AF7-1D6F-8C58-92C84B2467CA}"/>
              </a:ext>
            </a:extLst>
          </p:cNvPr>
          <p:cNvSpPr txBox="1"/>
          <p:nvPr/>
        </p:nvSpPr>
        <p:spPr>
          <a:xfrm>
            <a:off x="993912" y="1722277"/>
            <a:ext cx="8994913" cy="584775"/>
          </a:xfrm>
          <a:prstGeom prst="rect">
            <a:avLst/>
          </a:prstGeom>
          <a:noFill/>
        </p:spPr>
        <p:txBody>
          <a:bodyPr wrap="square" rtlCol="0">
            <a:spAutoFit/>
          </a:bodyPr>
          <a:lstStyle/>
          <a:p>
            <a:r>
              <a:rPr lang="en-US" sz="3200" b="1" dirty="0">
                <a:solidFill>
                  <a:srgbClr val="00B050"/>
                </a:solidFill>
                <a:latin typeface="Arial" panose="020B0604020202020204" pitchFamily="34" charset="0"/>
                <a:cs typeface="Arial" panose="020B0604020202020204" pitchFamily="34" charset="0"/>
              </a:rPr>
              <a:t>Early Stage:</a:t>
            </a:r>
          </a:p>
        </p:txBody>
      </p:sp>
      <p:sp>
        <p:nvSpPr>
          <p:cNvPr id="7" name="TextBox 6">
            <a:extLst>
              <a:ext uri="{FF2B5EF4-FFF2-40B4-BE49-F238E27FC236}">
                <a16:creationId xmlns:a16="http://schemas.microsoft.com/office/drawing/2014/main" id="{E5C9EA8E-7D7C-CE15-2E1D-E030DD054551}"/>
              </a:ext>
            </a:extLst>
          </p:cNvPr>
          <p:cNvSpPr txBox="1"/>
          <p:nvPr/>
        </p:nvSpPr>
        <p:spPr>
          <a:xfrm>
            <a:off x="1779104" y="2349427"/>
            <a:ext cx="8025848" cy="584775"/>
          </a:xfrm>
          <a:prstGeom prst="rect">
            <a:avLst/>
          </a:prstGeom>
          <a:noFill/>
        </p:spPr>
        <p:txBody>
          <a:bodyPr wrap="square" rtlCol="0">
            <a:spAutoFit/>
          </a:bodyPr>
          <a:lstStyle/>
          <a:p>
            <a:r>
              <a:rPr lang="en-US" sz="3200" b="1" dirty="0">
                <a:solidFill>
                  <a:srgbClr val="00B050"/>
                </a:solidFill>
                <a:latin typeface="Arial" panose="020B0604020202020204" pitchFamily="34" charset="0"/>
                <a:cs typeface="Arial" panose="020B0604020202020204" pitchFamily="34" charset="0"/>
              </a:rPr>
              <a:t>Variational Autoencoder (VAE)</a:t>
            </a:r>
          </a:p>
        </p:txBody>
      </p:sp>
      <p:sp>
        <p:nvSpPr>
          <p:cNvPr id="10" name="TextBox 9">
            <a:extLst>
              <a:ext uri="{FF2B5EF4-FFF2-40B4-BE49-F238E27FC236}">
                <a16:creationId xmlns:a16="http://schemas.microsoft.com/office/drawing/2014/main" id="{4F3D1C7A-2B45-4F8C-2D71-F4E1E3945637}"/>
              </a:ext>
            </a:extLst>
          </p:cNvPr>
          <p:cNvSpPr txBox="1"/>
          <p:nvPr/>
        </p:nvSpPr>
        <p:spPr>
          <a:xfrm>
            <a:off x="1744317" y="2934202"/>
            <a:ext cx="9422296" cy="584775"/>
          </a:xfrm>
          <a:prstGeom prst="rect">
            <a:avLst/>
          </a:prstGeom>
          <a:noFill/>
        </p:spPr>
        <p:txBody>
          <a:bodyPr wrap="square" rtlCol="0">
            <a:spAutoFit/>
          </a:bodyPr>
          <a:lstStyle/>
          <a:p>
            <a:r>
              <a:rPr lang="en-US" sz="3200" b="1" dirty="0">
                <a:solidFill>
                  <a:srgbClr val="00B050"/>
                </a:solidFill>
                <a:latin typeface="Arial" panose="020B0604020202020204" pitchFamily="34" charset="0"/>
                <a:cs typeface="Arial" panose="020B0604020202020204" pitchFamily="34" charset="0"/>
              </a:rPr>
              <a:t>Generative Adversarial Neural Network (GAN)</a:t>
            </a:r>
          </a:p>
        </p:txBody>
      </p:sp>
      <p:sp>
        <p:nvSpPr>
          <p:cNvPr id="11" name="TextBox 10">
            <a:extLst>
              <a:ext uri="{FF2B5EF4-FFF2-40B4-BE49-F238E27FC236}">
                <a16:creationId xmlns:a16="http://schemas.microsoft.com/office/drawing/2014/main" id="{68B78339-044E-B028-A5B8-893F9A7EE6DF}"/>
              </a:ext>
            </a:extLst>
          </p:cNvPr>
          <p:cNvSpPr txBox="1"/>
          <p:nvPr/>
        </p:nvSpPr>
        <p:spPr>
          <a:xfrm>
            <a:off x="1744317" y="3470163"/>
            <a:ext cx="9705561" cy="584775"/>
          </a:xfrm>
          <a:prstGeom prst="rect">
            <a:avLst/>
          </a:prstGeom>
          <a:noFill/>
        </p:spPr>
        <p:txBody>
          <a:bodyPr wrap="square" rtlCol="0">
            <a:spAutoFit/>
          </a:bodyPr>
          <a:lstStyle/>
          <a:p>
            <a:r>
              <a:rPr lang="en-US" sz="3200" b="1" dirty="0">
                <a:solidFill>
                  <a:srgbClr val="00B050"/>
                </a:solidFill>
                <a:latin typeface="Arial" panose="020B0604020202020204" pitchFamily="34" charset="0"/>
                <a:cs typeface="Arial" panose="020B0604020202020204" pitchFamily="34" charset="0"/>
              </a:rPr>
              <a:t>Normalizing Flow</a:t>
            </a:r>
          </a:p>
        </p:txBody>
      </p:sp>
      <p:sp>
        <p:nvSpPr>
          <p:cNvPr id="12" name="TextBox 11">
            <a:extLst>
              <a:ext uri="{FF2B5EF4-FFF2-40B4-BE49-F238E27FC236}">
                <a16:creationId xmlns:a16="http://schemas.microsoft.com/office/drawing/2014/main" id="{B34BC216-9621-EA26-844A-1E0170E05A4E}"/>
              </a:ext>
            </a:extLst>
          </p:cNvPr>
          <p:cNvSpPr txBox="1"/>
          <p:nvPr/>
        </p:nvSpPr>
        <p:spPr>
          <a:xfrm>
            <a:off x="979003" y="3993551"/>
            <a:ext cx="6092687" cy="584775"/>
          </a:xfrm>
          <a:prstGeom prst="rect">
            <a:avLst/>
          </a:prstGeom>
          <a:noFill/>
        </p:spPr>
        <p:txBody>
          <a:bodyPr wrap="square" rtlCol="0">
            <a:spAutoFit/>
          </a:bodyPr>
          <a:lstStyle/>
          <a:p>
            <a:r>
              <a:rPr lang="en-US" sz="3200" b="1" dirty="0">
                <a:solidFill>
                  <a:srgbClr val="00B050"/>
                </a:solidFill>
                <a:latin typeface="Arial" panose="020B0604020202020204" pitchFamily="34" charset="0"/>
                <a:cs typeface="Arial" panose="020B0604020202020204" pitchFamily="34" charset="0"/>
              </a:rPr>
              <a:t>Current Stage</a:t>
            </a:r>
          </a:p>
        </p:txBody>
      </p:sp>
      <p:sp>
        <p:nvSpPr>
          <p:cNvPr id="14" name="TextBox 13">
            <a:extLst>
              <a:ext uri="{FF2B5EF4-FFF2-40B4-BE49-F238E27FC236}">
                <a16:creationId xmlns:a16="http://schemas.microsoft.com/office/drawing/2014/main" id="{497093FF-7403-BF3A-2E1B-ABA87BD2105F}"/>
              </a:ext>
            </a:extLst>
          </p:cNvPr>
          <p:cNvSpPr txBox="1"/>
          <p:nvPr/>
        </p:nvSpPr>
        <p:spPr>
          <a:xfrm>
            <a:off x="1744317" y="4578326"/>
            <a:ext cx="6425646" cy="584775"/>
          </a:xfrm>
          <a:prstGeom prst="rect">
            <a:avLst/>
          </a:prstGeom>
          <a:noFill/>
        </p:spPr>
        <p:txBody>
          <a:bodyPr wrap="square">
            <a:spAutoFit/>
          </a:bodyPr>
          <a:lstStyle/>
          <a:p>
            <a:r>
              <a:rPr lang="en-US" sz="3200" b="1" dirty="0">
                <a:solidFill>
                  <a:srgbClr val="00B050"/>
                </a:solidFill>
                <a:latin typeface="Arial" panose="020B0604020202020204" pitchFamily="34" charset="0"/>
                <a:cs typeface="Arial" panose="020B0604020202020204" pitchFamily="34" charset="0"/>
              </a:rPr>
              <a:t>Score Matching</a:t>
            </a:r>
          </a:p>
        </p:txBody>
      </p:sp>
      <p:sp>
        <p:nvSpPr>
          <p:cNvPr id="16" name="TextBox 15">
            <a:extLst>
              <a:ext uri="{FF2B5EF4-FFF2-40B4-BE49-F238E27FC236}">
                <a16:creationId xmlns:a16="http://schemas.microsoft.com/office/drawing/2014/main" id="{3A03457E-8FAC-AC8A-F98A-2B0396D9008E}"/>
              </a:ext>
            </a:extLst>
          </p:cNvPr>
          <p:cNvSpPr txBox="1"/>
          <p:nvPr/>
        </p:nvSpPr>
        <p:spPr>
          <a:xfrm>
            <a:off x="1679712" y="5205476"/>
            <a:ext cx="8562561" cy="584775"/>
          </a:xfrm>
          <a:prstGeom prst="rect">
            <a:avLst/>
          </a:prstGeom>
          <a:noFill/>
        </p:spPr>
        <p:txBody>
          <a:bodyPr wrap="square">
            <a:spAutoFit/>
          </a:bodyPr>
          <a:lstStyle/>
          <a:p>
            <a:r>
              <a:rPr lang="en-US" sz="3200" b="1" dirty="0">
                <a:solidFill>
                  <a:srgbClr val="00B050"/>
                </a:solidFill>
                <a:latin typeface="Arial" panose="020B0604020202020204" pitchFamily="34" charset="0"/>
                <a:cs typeface="Arial" panose="020B0604020202020204" pitchFamily="34" charset="0"/>
              </a:rPr>
              <a:t>Denoise Diffusion Probability Models</a:t>
            </a:r>
          </a:p>
        </p:txBody>
      </p:sp>
      <p:sp>
        <p:nvSpPr>
          <p:cNvPr id="18" name="TextBox 17">
            <a:extLst>
              <a:ext uri="{FF2B5EF4-FFF2-40B4-BE49-F238E27FC236}">
                <a16:creationId xmlns:a16="http://schemas.microsoft.com/office/drawing/2014/main" id="{F8AC95CA-9DB4-AD79-4BBE-F2DCED8EB339}"/>
              </a:ext>
            </a:extLst>
          </p:cNvPr>
          <p:cNvSpPr txBox="1"/>
          <p:nvPr/>
        </p:nvSpPr>
        <p:spPr>
          <a:xfrm>
            <a:off x="1689652" y="5881248"/>
            <a:ext cx="9476961" cy="584775"/>
          </a:xfrm>
          <a:prstGeom prst="rect">
            <a:avLst/>
          </a:prstGeom>
          <a:noFill/>
        </p:spPr>
        <p:txBody>
          <a:bodyPr wrap="square">
            <a:spAutoFit/>
          </a:bodyPr>
          <a:lstStyle/>
          <a:p>
            <a:r>
              <a:rPr lang="en-US" sz="3200" b="1" dirty="0">
                <a:solidFill>
                  <a:srgbClr val="00B050"/>
                </a:solidFill>
                <a:latin typeface="Arial" panose="020B0604020202020204" pitchFamily="34" charset="0"/>
                <a:cs typeface="Arial" panose="020B0604020202020204" pitchFamily="34" charset="0"/>
              </a:rPr>
              <a:t>Stochastic Differential Equations (SDE)</a:t>
            </a:r>
          </a:p>
        </p:txBody>
      </p:sp>
    </p:spTree>
    <p:extLst>
      <p:ext uri="{BB962C8B-B14F-4D97-AF65-F5344CB8AC3E}">
        <p14:creationId xmlns:p14="http://schemas.microsoft.com/office/powerpoint/2010/main" val="982014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C279D4-F93A-32AD-2EC9-267E92DECB0C}"/>
              </a:ext>
            </a:extLst>
          </p:cNvPr>
          <p:cNvSpPr txBox="1"/>
          <p:nvPr/>
        </p:nvSpPr>
        <p:spPr>
          <a:xfrm>
            <a:off x="1033670" y="427383"/>
            <a:ext cx="5062330" cy="523220"/>
          </a:xfrm>
          <a:prstGeom prst="rect">
            <a:avLst/>
          </a:prstGeom>
          <a:noFill/>
        </p:spPr>
        <p:txBody>
          <a:bodyPr wrap="square" rtlCol="0">
            <a:spAutoFit/>
          </a:bodyPr>
          <a:lstStyle/>
          <a:p>
            <a:r>
              <a:rPr lang="en-US" sz="2800" b="1" dirty="0">
                <a:solidFill>
                  <a:srgbClr val="00B050"/>
                </a:solidFill>
              </a:rPr>
              <a:t>Proof</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7845EC4-AB59-A62C-4065-64A541D06926}"/>
                  </a:ext>
                </a:extLst>
              </p:cNvPr>
              <p:cNvSpPr txBox="1"/>
              <p:nvPr/>
            </p:nvSpPr>
            <p:spPr>
              <a:xfrm>
                <a:off x="1138030" y="1102386"/>
                <a:ext cx="5968448" cy="64876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Let </a:t>
                </a:r>
                <a14:m>
                  <m:oMath xmlns:m="http://schemas.openxmlformats.org/officeDocument/2006/math">
                    <m:r>
                      <a:rPr lang="en-US" sz="2400" b="0" i="1" smtClean="0">
                        <a:latin typeface="Cambria Math" panose="02040503050406030204" pitchFamily="18" charset="0"/>
                        <a:cs typeface="Arial" panose="020B0604020202020204" pitchFamily="34" charset="0"/>
                      </a:rPr>
                      <m:t>𝐶</m:t>
                    </m:r>
                    <m:r>
                      <a:rPr lang="en-US" sz="2400" b="0" i="1" smtClean="0">
                        <a:latin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cs typeface="Arial" panose="020B0604020202020204" pitchFamily="34" charset="0"/>
                          </a:rPr>
                          <m:t>1</m:t>
                        </m:r>
                      </m:num>
                      <m:den>
                        <m:r>
                          <a:rPr lang="en-US" sz="2400" b="0" i="1" smtClean="0">
                            <a:latin typeface="Cambria Math" panose="02040503050406030204" pitchFamily="18" charset="0"/>
                            <a:cs typeface="Arial" panose="020B0604020202020204" pitchFamily="34" charset="0"/>
                          </a:rPr>
                          <m:t>2</m:t>
                        </m:r>
                      </m:den>
                    </m:f>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𝐸</m:t>
                        </m:r>
                      </m:e>
                      <m:sub>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cs typeface="Arial" panose="020B0604020202020204" pitchFamily="34" charset="0"/>
                              </a:rPr>
                              <m:t>𝑉</m:t>
                            </m:r>
                          </m:sub>
                        </m:sSub>
                      </m:sub>
                    </m:sSub>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𝐸</m:t>
                        </m:r>
                      </m:e>
                      <m:sub>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cs typeface="Arial" panose="020B0604020202020204" pitchFamily="34" charset="0"/>
                              </a:rPr>
                              <m:t>𝑑</m:t>
                            </m:r>
                          </m:sub>
                        </m:sSub>
                      </m:sub>
                    </m:sSub>
                    <m:d>
                      <m:dPr>
                        <m:begChr m:val="["/>
                        <m:endChr m:val="]"/>
                        <m:ctrlPr>
                          <a:rPr lang="en-US" sz="2400" b="0" i="1" smtClean="0">
                            <a:latin typeface="Cambria Math" panose="02040503050406030204" pitchFamily="18" charset="0"/>
                            <a:cs typeface="Arial" panose="020B0604020202020204" pitchFamily="34" charset="0"/>
                          </a:rPr>
                        </m:ctrlPr>
                      </m:dPr>
                      <m:e>
                        <m:sSup>
                          <m:sSupPr>
                            <m:ctrlPr>
                              <a:rPr lang="en-US" sz="2400" b="0" i="1" smtClean="0">
                                <a:latin typeface="Cambria Math" panose="02040503050406030204" pitchFamily="18" charset="0"/>
                                <a:cs typeface="Arial" panose="020B0604020202020204" pitchFamily="34" charset="0"/>
                              </a:rPr>
                            </m:ctrlPr>
                          </m:sSupPr>
                          <m:e>
                            <m:d>
                              <m:dPr>
                                <m:ctrlPr>
                                  <a:rPr lang="en-US" sz="2400" b="0" i="1" smtClean="0">
                                    <a:latin typeface="Cambria Math" panose="02040503050406030204" pitchFamily="18" charset="0"/>
                                    <a:cs typeface="Arial" panose="020B0604020202020204" pitchFamily="34" charset="0"/>
                                  </a:rPr>
                                </m:ctrlPr>
                              </m:dPr>
                              <m:e>
                                <m:sSup>
                                  <m:sSupPr>
                                    <m:ctrlPr>
                                      <a:rPr lang="en-US" sz="2400" b="0" i="1" smtClean="0">
                                        <a:latin typeface="Cambria Math" panose="02040503050406030204" pitchFamily="18" charset="0"/>
                                        <a:cs typeface="Arial" panose="020B0604020202020204" pitchFamily="34" charset="0"/>
                                      </a:rPr>
                                    </m:ctrlPr>
                                  </m:sSupPr>
                                  <m:e>
                                    <m:r>
                                      <a:rPr lang="en-US" sz="2400" b="0" i="1" smtClean="0">
                                        <a:latin typeface="Cambria Math" panose="02040503050406030204" pitchFamily="18" charset="0"/>
                                        <a:cs typeface="Arial" panose="020B0604020202020204" pitchFamily="34" charset="0"/>
                                      </a:rPr>
                                      <m:t>𝑉</m:t>
                                    </m:r>
                                  </m:e>
                                  <m:sup>
                                    <m:r>
                                      <a:rPr lang="en-US" sz="2400" b="0" i="1" smtClean="0">
                                        <a:latin typeface="Cambria Math" panose="02040503050406030204" pitchFamily="18" charset="0"/>
                                        <a:cs typeface="Arial" panose="020B0604020202020204" pitchFamily="34" charset="0"/>
                                      </a:rPr>
                                      <m:t>𝑇</m:t>
                                    </m:r>
                                  </m:sup>
                                </m:sSup>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cs typeface="Arial" panose="020B0604020202020204" pitchFamily="34" charset="0"/>
                                      </a:rPr>
                                      <m:t>𝑑</m:t>
                                    </m:r>
                                  </m:sub>
                                </m:sSub>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𝑥</m:t>
                                </m:r>
                                <m:r>
                                  <a:rPr lang="en-US" sz="2400" b="0" i="1" smtClean="0">
                                    <a:latin typeface="Cambria Math" panose="02040503050406030204" pitchFamily="18" charset="0"/>
                                    <a:cs typeface="Arial" panose="020B0604020202020204" pitchFamily="34" charset="0"/>
                                  </a:rPr>
                                  <m:t>)</m:t>
                                </m:r>
                              </m:e>
                            </m:d>
                          </m:e>
                          <m:sup>
                            <m:r>
                              <a:rPr lang="en-US" sz="2400" b="0" i="1" smtClean="0">
                                <a:latin typeface="Cambria Math" panose="02040503050406030204" pitchFamily="18" charset="0"/>
                                <a:cs typeface="Arial" panose="020B0604020202020204" pitchFamily="34" charset="0"/>
                              </a:rPr>
                              <m:t>2</m:t>
                            </m:r>
                          </m:sup>
                        </m:sSup>
                      </m:e>
                    </m:d>
                  </m:oMath>
                </a14:m>
                <a:endParaRPr lang="en-US" sz="2400" dirty="0">
                  <a:latin typeface="Arial" panose="020B0604020202020204" pitchFamily="34" charset="0"/>
                  <a:cs typeface="Arial" panose="020B0604020202020204" pitchFamily="34" charset="0"/>
                </a:endParaRPr>
              </a:p>
            </p:txBody>
          </p:sp>
        </mc:Choice>
        <mc:Fallback>
          <p:sp>
            <p:nvSpPr>
              <p:cNvPr id="3" name="TextBox 2">
                <a:extLst>
                  <a:ext uri="{FF2B5EF4-FFF2-40B4-BE49-F238E27FC236}">
                    <a16:creationId xmlns:a16="http://schemas.microsoft.com/office/drawing/2014/main" id="{97845EC4-AB59-A62C-4065-64A541D06926}"/>
                  </a:ext>
                </a:extLst>
              </p:cNvPr>
              <p:cNvSpPr txBox="1">
                <a:spLocks noRot="1" noChangeAspect="1" noMove="1" noResize="1" noEditPoints="1" noAdjustHandles="1" noChangeArrowheads="1" noChangeShapeType="1" noTextEdit="1"/>
              </p:cNvSpPr>
              <p:nvPr/>
            </p:nvSpPr>
            <p:spPr>
              <a:xfrm>
                <a:off x="1138030" y="1102386"/>
                <a:ext cx="5968448" cy="648767"/>
              </a:xfrm>
              <a:prstGeom prst="rect">
                <a:avLst/>
              </a:prstGeom>
              <a:blipFill>
                <a:blip r:embed="rId2"/>
                <a:stretch>
                  <a:fillRect l="-1634" b="-75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DC9257B-5376-B695-84EC-C46129A17C67}"/>
                  </a:ext>
                </a:extLst>
              </p:cNvPr>
              <p:cNvSpPr txBox="1"/>
              <p:nvPr/>
            </p:nvSpPr>
            <p:spPr>
              <a:xfrm>
                <a:off x="1088335" y="1888435"/>
                <a:ext cx="10530509" cy="163551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Note  </a:t>
                </a: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anose="020B0604020202020204" pitchFamily="34" charset="0"/>
                        </a:rPr>
                        <m:t>−</m:t>
                      </m:r>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𝐸</m:t>
                          </m:r>
                        </m:e>
                        <m:sub>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𝑃</m:t>
                              </m:r>
                            </m:e>
                            <m:sub>
                              <m:r>
                                <a:rPr lang="en-US" sz="2400" i="1">
                                  <a:latin typeface="Cambria Math" panose="02040503050406030204" pitchFamily="18" charset="0"/>
                                  <a:cs typeface="Arial" panose="020B0604020202020204" pitchFamily="34" charset="0"/>
                                </a:rPr>
                                <m:t>𝑉</m:t>
                              </m:r>
                            </m:sub>
                          </m:sSub>
                        </m:sub>
                      </m:sSub>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𝐸</m:t>
                          </m:r>
                        </m:e>
                        <m:sub>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𝑃</m:t>
                              </m:r>
                            </m:e>
                            <m:sub>
                              <m:r>
                                <a:rPr lang="en-US" sz="2400" i="1">
                                  <a:latin typeface="Cambria Math" panose="02040503050406030204" pitchFamily="18" charset="0"/>
                                  <a:cs typeface="Arial" panose="020B0604020202020204" pitchFamily="34" charset="0"/>
                                </a:rPr>
                                <m:t>𝑑</m:t>
                              </m:r>
                            </m:sub>
                          </m:sSub>
                        </m:sub>
                      </m:sSub>
                      <m:d>
                        <m:dPr>
                          <m:begChr m:val="["/>
                          <m:endChr m:val="]"/>
                          <m:ctrlPr>
                            <a:rPr lang="en-US" sz="2400" b="0" i="1" smtClean="0">
                              <a:latin typeface="Cambria Math" panose="02040503050406030204" pitchFamily="18" charset="0"/>
                              <a:cs typeface="Arial" panose="020B0604020202020204" pitchFamily="34" charset="0"/>
                            </a:rPr>
                          </m:ctrlPr>
                        </m:dPr>
                        <m:e>
                          <m:sSup>
                            <m:sSupPr>
                              <m:ctrlPr>
                                <a:rPr lang="en-US" sz="2400" b="0" i="1" smtClean="0">
                                  <a:latin typeface="Cambria Math" panose="02040503050406030204" pitchFamily="18" charset="0"/>
                                  <a:cs typeface="Arial" panose="020B0604020202020204" pitchFamily="34" charset="0"/>
                                </a:rPr>
                              </m:ctrlPr>
                            </m:sSupPr>
                            <m:e>
                              <m:r>
                                <a:rPr lang="en-US" sz="2400" b="0" i="1" smtClean="0">
                                  <a:latin typeface="Cambria Math" panose="02040503050406030204" pitchFamily="18" charset="0"/>
                                  <a:cs typeface="Arial" panose="020B0604020202020204" pitchFamily="34" charset="0"/>
                                </a:rPr>
                                <m:t>𝑉</m:t>
                              </m:r>
                            </m:e>
                            <m:sup>
                              <m:r>
                                <a:rPr lang="en-US" sz="2400" b="0" i="1" smtClean="0">
                                  <a:latin typeface="Cambria Math" panose="02040503050406030204" pitchFamily="18" charset="0"/>
                                  <a:cs typeface="Arial" panose="020B0604020202020204" pitchFamily="34" charset="0"/>
                                </a:rPr>
                                <m:t>𝑇</m:t>
                              </m:r>
                            </m:sup>
                          </m:sSup>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cs typeface="Arial" panose="020B0604020202020204" pitchFamily="34" charset="0"/>
                                </a:rPr>
                                <m:t>𝑚</m:t>
                              </m:r>
                            </m:sub>
                          </m:sSub>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𝜃</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e>
                          </m:d>
                          <m:sSubSup>
                            <m:sSubSup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m:t>
                              </m:r>
                            </m:sub>
                            <m:sup>
                              <m:r>
                                <a:rPr lang="en-US" sz="2400" b="0" i="1" smtClean="0">
                                  <a:latin typeface="Cambria Math" panose="02040503050406030204" pitchFamily="18" charset="0"/>
                                  <a:ea typeface="Cambria Math" panose="02040503050406030204" pitchFamily="18" charset="0"/>
                                  <a:cs typeface="Arial" panose="020B0604020202020204" pitchFamily="34" charset="0"/>
                                </a:rPr>
                                <m:t>𝑇</m:t>
                              </m:r>
                            </m:sup>
                          </m:sSubSup>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𝑉</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𝐸</m:t>
                          </m:r>
                        </m:e>
                        <m:sub>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𝑉</m:t>
                              </m:r>
                            </m:sub>
                          </m:sSub>
                        </m:sub>
                      </m:sSub>
                      <m:d>
                        <m:dPr>
                          <m:begChr m:val="["/>
                          <m:endChr m:val="]"/>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nary>
                            <m:naryPr>
                              <m:limLoc m:val="undOvr"/>
                              <m:subHide m:val="on"/>
                              <m:supHide m:val="on"/>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naryPr>
                            <m:sub/>
                            <m:sup/>
                            <m:e>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2400" i="1">
                                      <a:latin typeface="Cambria Math" panose="02040503050406030204" pitchFamily="18" charset="0"/>
                                      <a:cs typeface="Arial" panose="020B0604020202020204" pitchFamily="34" charset="0"/>
                                    </a:rPr>
                                  </m:ctrlPr>
                                </m:sSupPr>
                                <m:e>
                                  <m:r>
                                    <a:rPr lang="en-US" sz="2400" i="1">
                                      <a:latin typeface="Cambria Math" panose="02040503050406030204" pitchFamily="18" charset="0"/>
                                      <a:cs typeface="Arial" panose="020B0604020202020204" pitchFamily="34" charset="0"/>
                                    </a:rPr>
                                    <m:t>𝑉</m:t>
                                  </m:r>
                                </m:e>
                                <m:sup>
                                  <m:r>
                                    <a:rPr lang="en-US" sz="2400" i="1">
                                      <a:latin typeface="Cambria Math" panose="02040503050406030204" pitchFamily="18" charset="0"/>
                                      <a:cs typeface="Arial" panose="020B0604020202020204" pitchFamily="34" charset="0"/>
                                    </a:rPr>
                                    <m:t>𝑇</m:t>
                                  </m:r>
                                </m:sup>
                              </m:sSup>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𝑆</m:t>
                                  </m:r>
                                </m:e>
                                <m:sub>
                                  <m:r>
                                    <a:rPr lang="en-US" sz="2400" i="1">
                                      <a:latin typeface="Cambria Math" panose="02040503050406030204" pitchFamily="18" charset="0"/>
                                      <a:cs typeface="Arial" panose="020B0604020202020204" pitchFamily="34" charset="0"/>
                                    </a:rPr>
                                    <m:t>𝑚</m:t>
                                  </m:r>
                                </m:sub>
                              </m:sSub>
                              <m:d>
                                <m:dPr>
                                  <m:ctrlPr>
                                    <a:rPr lang="en-US" sz="2400" i="1">
                                      <a:latin typeface="Cambria Math" panose="02040503050406030204" pitchFamily="18" charset="0"/>
                                      <a:cs typeface="Arial" panose="020B0604020202020204" pitchFamily="34" charset="0"/>
                                    </a:rPr>
                                  </m:ctrlPr>
                                </m:dPr>
                                <m:e>
                                  <m:r>
                                    <a:rPr lang="en-US" sz="2400" i="1">
                                      <a:latin typeface="Cambria Math" panose="02040503050406030204" pitchFamily="18" charset="0"/>
                                      <a:ea typeface="Cambria Math" panose="02040503050406030204" pitchFamily="18" charset="0"/>
                                      <a:cs typeface="Arial" panose="020B0604020202020204" pitchFamily="34" charset="0"/>
                                    </a:rPr>
                                    <m:t>𝜃</m:t>
                                  </m:r>
                                  <m:r>
                                    <a:rPr lang="en-US" sz="2400" i="1">
                                      <a:latin typeface="Cambria Math" panose="02040503050406030204" pitchFamily="18" charset="0"/>
                                      <a:ea typeface="Cambria Math" panose="02040503050406030204" pitchFamily="18" charset="0"/>
                                      <a:cs typeface="Arial" panose="020B0604020202020204" pitchFamily="34" charset="0"/>
                                    </a:rPr>
                                    <m:t>,</m:t>
                                  </m:r>
                                  <m:r>
                                    <a:rPr lang="en-US" sz="2400" i="1">
                                      <a:latin typeface="Cambria Math" panose="02040503050406030204" pitchFamily="18" charset="0"/>
                                      <a:ea typeface="Cambria Math" panose="02040503050406030204" pitchFamily="18" charset="0"/>
                                      <a:cs typeface="Arial" panose="020B0604020202020204" pitchFamily="34" charset="0"/>
                                    </a:rPr>
                                    <m:t>𝑥</m:t>
                                  </m:r>
                                </m:e>
                              </m:d>
                              <m:sSup>
                                <m:sSupPr>
                                  <m:ctrlPr>
                                    <a:rPr lang="en-US" sz="240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2400" i="1" smtClean="0">
                                          <a:latin typeface="Cambria Math" panose="02040503050406030204" pitchFamily="18" charset="0"/>
                                          <a:ea typeface="Cambria Math" panose="02040503050406030204" pitchFamily="18" charset="0"/>
                                          <a:cs typeface="Arial" panose="020B0604020202020204" pitchFamily="34" charset="0"/>
                                        </a:rPr>
                                      </m:ctrlPr>
                                    </m:dPr>
                                    <m:e>
                                      <m:f>
                                        <m:fPr>
                                          <m:ctrlPr>
                                            <a:rPr lang="en-US" sz="2400"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i="1" smtClean="0">
                                              <a:latin typeface="Cambria Math" panose="02040503050406030204" pitchFamily="18" charset="0"/>
                                              <a:ea typeface="Cambria Math" panose="02040503050406030204" pitchFamily="18" charset="0"/>
                                              <a:cs typeface="Arial" panose="020B0604020202020204" pitchFamily="34" charset="0"/>
                                            </a:rPr>
                                            <m:t>𝜕</m:t>
                                          </m:r>
                                          <m:func>
                                            <m:funcPr>
                                              <m:ctrlPr>
                                                <a:rPr lang="en-US" sz="2400" i="1" smtClean="0">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sz="2400" i="0" smtClean="0">
                                                  <a:latin typeface="Cambria Math" panose="02040503050406030204" pitchFamily="18" charset="0"/>
                                                  <a:ea typeface="Cambria Math" panose="02040503050406030204" pitchFamily="18" charset="0"/>
                                                  <a:cs typeface="Arial" panose="020B0604020202020204" pitchFamily="34" charset="0"/>
                                                </a:rPr>
                                                <m:t>log</m:t>
                                              </m:r>
                                            </m:fName>
                                            <m:e>
                                              <m:sSub>
                                                <m:sSubPr>
                                                  <m:ctrlPr>
                                                    <a:rPr lang="en-US" sz="240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e>
                                          </m:func>
                                        </m:num>
                                        <m:den>
                                          <m:r>
                                            <a:rPr lang="en-US" sz="240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den>
                                      </m:f>
                                    </m:e>
                                  </m:d>
                                </m:e>
                                <m:sup>
                                  <m:r>
                                    <a:rPr lang="en-US" sz="2400" b="0" i="1" smtClean="0">
                                      <a:latin typeface="Cambria Math" panose="02040503050406030204" pitchFamily="18" charset="0"/>
                                      <a:ea typeface="Cambria Math" panose="02040503050406030204" pitchFamily="18" charset="0"/>
                                      <a:cs typeface="Arial" panose="020B0604020202020204" pitchFamily="34" charset="0"/>
                                    </a:rPr>
                                    <m:t>𝑇</m:t>
                                  </m:r>
                                </m:sup>
                              </m:sSup>
                              <m:r>
                                <a:rPr lang="en-US" sz="2400" b="0" i="1" smtClean="0">
                                  <a:latin typeface="Cambria Math" panose="02040503050406030204" pitchFamily="18" charset="0"/>
                                  <a:ea typeface="Cambria Math" panose="02040503050406030204" pitchFamily="18" charset="0"/>
                                  <a:cs typeface="Arial" panose="020B0604020202020204" pitchFamily="34" charset="0"/>
                                </a:rPr>
                                <m:t>𝑉𝑑𝑥</m:t>
                              </m:r>
                            </m:e>
                          </m:nary>
                        </m:e>
                      </m:d>
                    </m:oMath>
                  </m:oMathPara>
                </a14:m>
                <a:endParaRPr lang="en-US" sz="2400" dirty="0">
                  <a:latin typeface="Arial" panose="020B0604020202020204" pitchFamily="34" charset="0"/>
                  <a:cs typeface="Arial" panose="020B0604020202020204" pitchFamily="34" charset="0"/>
                </a:endParaRPr>
              </a:p>
            </p:txBody>
          </p:sp>
        </mc:Choice>
        <mc:Fallback>
          <p:sp>
            <p:nvSpPr>
              <p:cNvPr id="4" name="TextBox 3">
                <a:extLst>
                  <a:ext uri="{FF2B5EF4-FFF2-40B4-BE49-F238E27FC236}">
                    <a16:creationId xmlns:a16="http://schemas.microsoft.com/office/drawing/2014/main" id="{5DC9257B-5376-B695-84EC-C46129A17C67}"/>
                  </a:ext>
                </a:extLst>
              </p:cNvPr>
              <p:cNvSpPr txBox="1">
                <a:spLocks noRot="1" noChangeAspect="1" noMove="1" noResize="1" noEditPoints="1" noAdjustHandles="1" noChangeArrowheads="1" noChangeShapeType="1" noTextEdit="1"/>
              </p:cNvSpPr>
              <p:nvPr/>
            </p:nvSpPr>
            <p:spPr>
              <a:xfrm>
                <a:off x="1088335" y="1888435"/>
                <a:ext cx="10530509" cy="1635512"/>
              </a:xfrm>
              <a:prstGeom prst="rect">
                <a:avLst/>
              </a:prstGeom>
              <a:blipFill>
                <a:blip r:embed="rId3"/>
                <a:stretch>
                  <a:fillRect l="-926" t="-26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71AE4C9-8A4A-1D67-B28F-8B9EDEE31E1C}"/>
                  </a:ext>
                </a:extLst>
              </p:cNvPr>
              <p:cNvSpPr txBox="1"/>
              <p:nvPr/>
            </p:nvSpPr>
            <p:spPr>
              <a:xfrm>
                <a:off x="1311964" y="3429000"/>
                <a:ext cx="10745469" cy="642355"/>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m:t>
                    </m:r>
                  </m:oMath>
                </a14:m>
                <a:r>
                  <a:rPr lang="en-US" sz="2400" dirty="0">
                    <a:ea typeface="Cambria Math" panose="02040503050406030204" pitchFamily="18" charset="0"/>
                    <a:cs typeface="Arial" panose="020B0604020202020204" pitchFamily="34"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𝐸</m:t>
                        </m:r>
                      </m:e>
                      <m:sub>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𝑃</m:t>
                            </m:r>
                          </m:e>
                          <m:sub>
                            <m:r>
                              <a:rPr lang="en-US" sz="2400" i="1">
                                <a:latin typeface="Cambria Math" panose="02040503050406030204" pitchFamily="18" charset="0"/>
                                <a:ea typeface="Cambria Math" panose="02040503050406030204" pitchFamily="18" charset="0"/>
                                <a:cs typeface="Arial" panose="020B0604020202020204" pitchFamily="34" charset="0"/>
                              </a:rPr>
                              <m:t>𝑉</m:t>
                            </m:r>
                          </m:sub>
                        </m:sSub>
                      </m:sub>
                    </m:sSub>
                    <m:d>
                      <m:dPr>
                        <m:begChr m:val="["/>
                        <m:endChr m:val="]"/>
                        <m:ctrlPr>
                          <a:rPr lang="en-US" sz="240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Sup>
                          <m:sSubSupPr>
                            <m:ctrlPr>
                              <a:rPr lang="en-US" sz="2400" i="1" smtClean="0">
                                <a:latin typeface="Cambria Math" panose="02040503050406030204" pitchFamily="18" charset="0"/>
                                <a:ea typeface="Cambria Math" panose="02040503050406030204" pitchFamily="18" charset="0"/>
                                <a:cs typeface="Arial" panose="020B0604020202020204" pitchFamily="34" charset="0"/>
                              </a:rPr>
                            </m:ctrlPr>
                          </m:sSubSupPr>
                          <m:e>
                            <m:d>
                              <m:dPr>
                                <m:begChr m:val=""/>
                                <m:endChr m:val="⌋"/>
                                <m:ctrlPr>
                                  <a:rPr lang="en-US" sz="2400" i="1" smtClean="0">
                                    <a:latin typeface="Cambria Math" panose="02040503050406030204" pitchFamily="18" charset="0"/>
                                    <a:ea typeface="Cambria Math" panose="02040503050406030204" pitchFamily="18" charset="0"/>
                                    <a:cs typeface="Arial" panose="020B0604020202020204" pitchFamily="34" charset="0"/>
                                  </a:rPr>
                                </m:ctrlPr>
                              </m:dPr>
                              <m:e>
                                <m:sSup>
                                  <m:sSupPr>
                                    <m:ctrlPr>
                                      <a:rPr lang="en-US" sz="2400" i="1">
                                        <a:latin typeface="Cambria Math" panose="02040503050406030204" pitchFamily="18" charset="0"/>
                                        <a:cs typeface="Arial" panose="020B0604020202020204" pitchFamily="34" charset="0"/>
                                      </a:rPr>
                                    </m:ctrlPr>
                                  </m:sSupPr>
                                  <m:e>
                                    <m:r>
                                      <a:rPr lang="en-US" sz="2400" i="1">
                                        <a:latin typeface="Cambria Math" panose="02040503050406030204" pitchFamily="18" charset="0"/>
                                        <a:cs typeface="Arial" panose="020B0604020202020204" pitchFamily="34" charset="0"/>
                                      </a:rPr>
                                      <m:t>𝑉</m:t>
                                    </m:r>
                                  </m:e>
                                  <m:sup>
                                    <m:r>
                                      <a:rPr lang="en-US" sz="2400" i="1">
                                        <a:latin typeface="Cambria Math" panose="02040503050406030204" pitchFamily="18" charset="0"/>
                                        <a:cs typeface="Arial" panose="020B0604020202020204" pitchFamily="34" charset="0"/>
                                      </a:rPr>
                                      <m:t>𝑇</m:t>
                                    </m:r>
                                  </m:sup>
                                </m:sSup>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𝑆</m:t>
                                    </m:r>
                                  </m:e>
                                  <m:sub>
                                    <m:r>
                                      <a:rPr lang="en-US" sz="2400" i="1">
                                        <a:latin typeface="Cambria Math" panose="02040503050406030204" pitchFamily="18" charset="0"/>
                                        <a:cs typeface="Arial" panose="020B0604020202020204" pitchFamily="34" charset="0"/>
                                      </a:rPr>
                                      <m:t>𝑚</m:t>
                                    </m:r>
                                  </m:sub>
                                </m:sSub>
                                <m:d>
                                  <m:dPr>
                                    <m:ctrlPr>
                                      <a:rPr lang="en-US" sz="2400" i="1">
                                        <a:latin typeface="Cambria Math" panose="02040503050406030204" pitchFamily="18" charset="0"/>
                                        <a:cs typeface="Arial" panose="020B0604020202020204" pitchFamily="34" charset="0"/>
                                      </a:rPr>
                                    </m:ctrlPr>
                                  </m:dPr>
                                  <m:e>
                                    <m:r>
                                      <a:rPr lang="en-US" sz="2400" i="1">
                                        <a:latin typeface="Cambria Math" panose="02040503050406030204" pitchFamily="18" charset="0"/>
                                        <a:ea typeface="Cambria Math" panose="02040503050406030204" pitchFamily="18" charset="0"/>
                                        <a:cs typeface="Arial" panose="020B0604020202020204" pitchFamily="34" charset="0"/>
                                      </a:rPr>
                                      <m:t>𝜃</m:t>
                                    </m:r>
                                    <m:r>
                                      <a:rPr lang="en-US" sz="2400" i="1">
                                        <a:latin typeface="Cambria Math" panose="02040503050406030204" pitchFamily="18" charset="0"/>
                                        <a:ea typeface="Cambria Math" panose="02040503050406030204" pitchFamily="18" charset="0"/>
                                        <a:cs typeface="Arial" panose="020B0604020202020204" pitchFamily="34" charset="0"/>
                                      </a:rPr>
                                      <m:t>,</m:t>
                                    </m:r>
                                    <m:r>
                                      <a:rPr lang="en-US" sz="2400" i="1">
                                        <a:latin typeface="Cambria Math" panose="02040503050406030204" pitchFamily="18" charset="0"/>
                                        <a:ea typeface="Cambria Math" panose="02040503050406030204" pitchFamily="18" charset="0"/>
                                        <a:cs typeface="Arial" panose="020B0604020202020204" pitchFamily="34" charset="0"/>
                                      </a:rPr>
                                      <m:t>𝑥</m:t>
                                    </m:r>
                                  </m:e>
                                </m:d>
                                <m:sSubSup>
                                  <m:sSubSupPr>
                                    <m:ctrlPr>
                                      <a:rPr lang="en-US" sz="2400"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400" b="0" i="1" smtClean="0">
                                        <a:latin typeface="Cambria Math" panose="02040503050406030204" pitchFamily="18" charset="0"/>
                                        <a:ea typeface="Cambria Math" panose="02040503050406030204" pitchFamily="18" charset="0"/>
                                        <a:cs typeface="Arial" panose="020B0604020202020204" pitchFamily="34" charset="0"/>
                                      </a:rPr>
                                      <m:t>𝑃</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𝑑</m:t>
                                    </m:r>
                                  </m:sub>
                                  <m:sup>
                                    <m:r>
                                      <a:rPr lang="en-US" sz="2400" b="0" i="1" smtClean="0">
                                        <a:latin typeface="Cambria Math" panose="02040503050406030204" pitchFamily="18" charset="0"/>
                                        <a:ea typeface="Cambria Math" panose="02040503050406030204" pitchFamily="18" charset="0"/>
                                        <a:cs typeface="Arial" panose="020B0604020202020204" pitchFamily="34" charset="0"/>
                                      </a:rPr>
                                      <m:t>𝑇</m:t>
                                    </m:r>
                                  </m:sup>
                                </m:sSubSup>
                                <m:d>
                                  <m:d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𝑉</m:t>
                                </m:r>
                              </m:e>
                            </m:d>
                          </m:e>
                          <m:sub>
                            <m:r>
                              <a:rPr lang="en-US" sz="2400" b="0" i="1" smtClean="0">
                                <a:latin typeface="Cambria Math" panose="02040503050406030204" pitchFamily="18" charset="0"/>
                                <a:ea typeface="Cambria Math" panose="02040503050406030204" pitchFamily="18" charset="0"/>
                                <a:cs typeface="Arial" panose="020B0604020202020204" pitchFamily="34" charset="0"/>
                              </a:rPr>
                              <m:t>−∞</m:t>
                            </m:r>
                          </m:sub>
                          <m:sup>
                            <m:r>
                              <a:rPr lang="en-US" sz="2400" i="1" smtClean="0">
                                <a:latin typeface="Cambria Math" panose="02040503050406030204" pitchFamily="18" charset="0"/>
                                <a:ea typeface="Cambria Math" panose="02040503050406030204" pitchFamily="18" charset="0"/>
                                <a:cs typeface="Arial" panose="020B0604020202020204" pitchFamily="34" charset="0"/>
                              </a:rPr>
                              <m:t>∞</m:t>
                            </m:r>
                          </m:sup>
                        </m:sSubSup>
                        <m:r>
                          <a:rPr lang="en-US" sz="2400" b="0" i="1" smtClean="0">
                            <a:latin typeface="Cambria Math" panose="02040503050406030204" pitchFamily="18" charset="0"/>
                            <a:ea typeface="Cambria Math" panose="02040503050406030204" pitchFamily="18" charset="0"/>
                            <a:cs typeface="Arial" panose="020B0604020202020204" pitchFamily="34" charset="0"/>
                          </a:rPr>
                          <m:t>+</m:t>
                        </m:r>
                        <m:nary>
                          <m:naryPr>
                            <m:limLoc m:val="undOvr"/>
                            <m:subHide m:val="on"/>
                            <m:supHide m:val="on"/>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naryPr>
                          <m:sub/>
                          <m:sup/>
                          <m:e>
                            <m:sSup>
                              <m:sSup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2400" b="0" i="1" smtClean="0">
                                    <a:latin typeface="Cambria Math" panose="02040503050406030204" pitchFamily="18" charset="0"/>
                                    <a:ea typeface="Cambria Math" panose="02040503050406030204" pitchFamily="18" charset="0"/>
                                    <a:cs typeface="Arial" panose="020B0604020202020204" pitchFamily="34" charset="0"/>
                                  </a:rPr>
                                  <m:t>𝑉</m:t>
                                </m:r>
                              </m:e>
                              <m:sup>
                                <m:r>
                                  <a:rPr lang="en-US" sz="2400" b="0" i="1" smtClean="0">
                                    <a:latin typeface="Cambria Math" panose="02040503050406030204" pitchFamily="18" charset="0"/>
                                    <a:ea typeface="Cambria Math" panose="02040503050406030204" pitchFamily="18" charset="0"/>
                                    <a:cs typeface="Arial" panose="020B0604020202020204" pitchFamily="34" charset="0"/>
                                  </a:rPr>
                                  <m:t>𝑇</m:t>
                                </m:r>
                              </m:sup>
                            </m:sSup>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400" b="0" i="1" smtClean="0">
                                    <a:latin typeface="Cambria Math" panose="02040503050406030204" pitchFamily="18" charset="0"/>
                                    <a:ea typeface="Cambria Math" panose="02040503050406030204" pitchFamily="18" charset="0"/>
                                    <a:cs typeface="Arial" panose="020B0604020202020204" pitchFamily="34" charset="0"/>
                                  </a:rPr>
                                  <m:t>∇</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sub>
                            </m:sSub>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𝑆</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𝑚</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Sup>
                              <m:sSubSupPr>
                                <m:ctrlPr>
                                  <a:rPr lang="en-US" sz="2400" i="1">
                                    <a:latin typeface="Cambria Math" panose="02040503050406030204" pitchFamily="18" charset="0"/>
                                    <a:ea typeface="Cambria Math" panose="02040503050406030204" pitchFamily="18" charset="0"/>
                                    <a:cs typeface="Arial" panose="020B0604020202020204" pitchFamily="34" charset="0"/>
                                  </a:rPr>
                                </m:ctrlPr>
                              </m:sSubSupPr>
                              <m:e>
                                <m:r>
                                  <a:rPr lang="en-US" sz="2400" i="1">
                                    <a:latin typeface="Cambria Math" panose="02040503050406030204" pitchFamily="18" charset="0"/>
                                    <a:ea typeface="Cambria Math" panose="02040503050406030204" pitchFamily="18" charset="0"/>
                                    <a:cs typeface="Arial" panose="020B0604020202020204" pitchFamily="34" charset="0"/>
                                  </a:rPr>
                                  <m:t>𝑃</m:t>
                                </m:r>
                              </m:e>
                              <m:sub>
                                <m:r>
                                  <a:rPr lang="en-US" sz="2400" i="1">
                                    <a:latin typeface="Cambria Math" panose="02040503050406030204" pitchFamily="18" charset="0"/>
                                    <a:ea typeface="Cambria Math" panose="02040503050406030204" pitchFamily="18" charset="0"/>
                                    <a:cs typeface="Arial" panose="020B0604020202020204" pitchFamily="34" charset="0"/>
                                  </a:rPr>
                                  <m:t>𝑑</m:t>
                                </m:r>
                              </m:sub>
                              <m:sup>
                                <m:r>
                                  <a:rPr lang="en-US" sz="2400" i="1">
                                    <a:latin typeface="Cambria Math" panose="02040503050406030204" pitchFamily="18" charset="0"/>
                                    <a:ea typeface="Cambria Math" panose="02040503050406030204" pitchFamily="18" charset="0"/>
                                    <a:cs typeface="Arial" panose="020B0604020202020204" pitchFamily="34" charset="0"/>
                                  </a:rPr>
                                  <m:t>𝑇</m:t>
                                </m:r>
                              </m:sup>
                            </m:sSubSup>
                            <m:d>
                              <m:dPr>
                                <m:ctrlPr>
                                  <a:rPr lang="en-US" sz="2400" i="1">
                                    <a:latin typeface="Cambria Math" panose="02040503050406030204" pitchFamily="18" charset="0"/>
                                    <a:ea typeface="Cambria Math" panose="02040503050406030204" pitchFamily="18" charset="0"/>
                                    <a:cs typeface="Arial" panose="020B0604020202020204" pitchFamily="34" charset="0"/>
                                  </a:rPr>
                                </m:ctrlPr>
                              </m:dPr>
                              <m:e>
                                <m:r>
                                  <a:rPr lang="en-US" sz="2400" i="1">
                                    <a:latin typeface="Cambria Math" panose="02040503050406030204" pitchFamily="18" charset="0"/>
                                    <a:ea typeface="Cambria Math" panose="02040503050406030204" pitchFamily="18" charset="0"/>
                                    <a:cs typeface="Arial" panose="020B0604020202020204" pitchFamily="34" charset="0"/>
                                  </a:rPr>
                                  <m:t>𝑥</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𝑉𝑑𝑥</m:t>
                            </m:r>
                          </m:e>
                        </m:nary>
                      </m:e>
                    </m:d>
                  </m:oMath>
                </a14:m>
                <a:r>
                  <a:rPr lang="en-US" sz="2400" dirty="0"/>
                  <a:t>  (part by integration)</a:t>
                </a:r>
              </a:p>
            </p:txBody>
          </p:sp>
        </mc:Choice>
        <mc:Fallback>
          <p:sp>
            <p:nvSpPr>
              <p:cNvPr id="5" name="TextBox 4">
                <a:extLst>
                  <a:ext uri="{FF2B5EF4-FFF2-40B4-BE49-F238E27FC236}">
                    <a16:creationId xmlns:a16="http://schemas.microsoft.com/office/drawing/2014/main" id="{371AE4C9-8A4A-1D67-B28F-8B9EDEE31E1C}"/>
                  </a:ext>
                </a:extLst>
              </p:cNvPr>
              <p:cNvSpPr txBox="1">
                <a:spLocks noRot="1" noChangeAspect="1" noMove="1" noResize="1" noEditPoints="1" noAdjustHandles="1" noChangeArrowheads="1" noChangeShapeType="1" noTextEdit="1"/>
              </p:cNvSpPr>
              <p:nvPr/>
            </p:nvSpPr>
            <p:spPr>
              <a:xfrm>
                <a:off x="1311964" y="3429000"/>
                <a:ext cx="10745469" cy="642355"/>
              </a:xfrm>
              <a:prstGeom prst="rect">
                <a:avLst/>
              </a:prstGeom>
              <a:blipFill>
                <a:blip r:embed="rId4"/>
                <a:stretch>
                  <a:fillRect b="-7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657F7E4-5682-9B81-43AE-536C666120ED}"/>
                  </a:ext>
                </a:extLst>
              </p:cNvPr>
              <p:cNvSpPr txBox="1"/>
              <p:nvPr/>
            </p:nvSpPr>
            <p:spPr>
              <a:xfrm>
                <a:off x="-1451113" y="4189343"/>
                <a:ext cx="8816009" cy="5226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𝐸</m:t>
                          </m:r>
                        </m:e>
                        <m:sub>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𝑃</m:t>
                              </m:r>
                            </m:e>
                            <m:sub>
                              <m:r>
                                <a:rPr lang="en-US" sz="2400" i="1">
                                  <a:latin typeface="Cambria Math" panose="02040503050406030204" pitchFamily="18" charset="0"/>
                                  <a:cs typeface="Arial" panose="020B0604020202020204" pitchFamily="34" charset="0"/>
                                </a:rPr>
                                <m:t>𝑉</m:t>
                              </m:r>
                            </m:sub>
                          </m:sSub>
                        </m:sub>
                      </m:sSub>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𝐸</m:t>
                          </m:r>
                        </m:e>
                        <m:sub>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cs typeface="Arial" panose="020B0604020202020204" pitchFamily="34" charset="0"/>
                                </a:rPr>
                                <m:t>𝑃</m:t>
                              </m:r>
                            </m:e>
                            <m:sub>
                              <m:r>
                                <a:rPr lang="en-US" sz="2400" i="1">
                                  <a:latin typeface="Cambria Math" panose="02040503050406030204" pitchFamily="18" charset="0"/>
                                  <a:cs typeface="Arial" panose="020B0604020202020204" pitchFamily="34" charset="0"/>
                                </a:rPr>
                                <m:t>𝑑</m:t>
                              </m:r>
                            </m:sub>
                          </m:sSub>
                        </m:sub>
                      </m:sSub>
                      <m:d>
                        <m:dPr>
                          <m:begChr m:val="⌈"/>
                          <m:endChr m:val="⌉"/>
                          <m:ctrlPr>
                            <a:rPr lang="en-US" sz="2400" i="1" smtClean="0">
                              <a:latin typeface="Cambria Math" panose="02040503050406030204" pitchFamily="18" charset="0"/>
                              <a:cs typeface="Arial" panose="020B0604020202020204" pitchFamily="34" charset="0"/>
                            </a:rPr>
                          </m:ctrlPr>
                        </m:dPr>
                        <m:e>
                          <m:sSup>
                            <m:sSupPr>
                              <m:ctrlPr>
                                <a:rPr lang="en-US" sz="2400" i="1">
                                  <a:latin typeface="Cambria Math" panose="02040503050406030204" pitchFamily="18" charset="0"/>
                                  <a:ea typeface="Cambria Math" panose="02040503050406030204" pitchFamily="18" charset="0"/>
                                  <a:cs typeface="Arial" panose="020B0604020202020204" pitchFamily="34" charset="0"/>
                                </a:rPr>
                              </m:ctrlPr>
                            </m:sSupPr>
                            <m:e>
                              <m:r>
                                <a:rPr lang="en-US" sz="2400" i="1">
                                  <a:latin typeface="Cambria Math" panose="02040503050406030204" pitchFamily="18" charset="0"/>
                                  <a:ea typeface="Cambria Math" panose="02040503050406030204" pitchFamily="18" charset="0"/>
                                  <a:cs typeface="Arial" panose="020B0604020202020204" pitchFamily="34" charset="0"/>
                                </a:rPr>
                                <m:t>𝑉</m:t>
                              </m:r>
                            </m:e>
                            <m:sup>
                              <m:r>
                                <a:rPr lang="en-US" sz="2400" i="1">
                                  <a:latin typeface="Cambria Math" panose="02040503050406030204" pitchFamily="18" charset="0"/>
                                  <a:ea typeface="Cambria Math" panose="02040503050406030204" pitchFamily="18" charset="0"/>
                                  <a:cs typeface="Arial" panose="020B0604020202020204" pitchFamily="34" charset="0"/>
                                </a:rPr>
                                <m:t>𝑇</m:t>
                              </m:r>
                            </m:sup>
                          </m:sSup>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400" i="1">
                                  <a:latin typeface="Cambria Math" panose="02040503050406030204" pitchFamily="18" charset="0"/>
                                  <a:ea typeface="Cambria Math" panose="02040503050406030204" pitchFamily="18" charset="0"/>
                                  <a:cs typeface="Arial" panose="020B0604020202020204" pitchFamily="34" charset="0"/>
                                </a:rPr>
                                <m:t>∇</m:t>
                              </m:r>
                            </m:e>
                            <m:sub>
                              <m:r>
                                <a:rPr lang="en-US" sz="2400" i="1">
                                  <a:latin typeface="Cambria Math" panose="02040503050406030204" pitchFamily="18" charset="0"/>
                                  <a:ea typeface="Cambria Math" panose="02040503050406030204" pitchFamily="18" charset="0"/>
                                  <a:cs typeface="Arial" panose="020B0604020202020204" pitchFamily="34" charset="0"/>
                                </a:rPr>
                                <m:t>𝑥</m:t>
                              </m:r>
                            </m:sub>
                          </m:sSub>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𝑆</m:t>
                              </m:r>
                            </m:e>
                            <m:sub>
                              <m:r>
                                <a:rPr lang="en-US" sz="2400" i="1">
                                  <a:latin typeface="Cambria Math" panose="02040503050406030204" pitchFamily="18" charset="0"/>
                                  <a:ea typeface="Cambria Math" panose="02040503050406030204" pitchFamily="18" charset="0"/>
                                  <a:cs typeface="Arial" panose="020B0604020202020204" pitchFamily="34" charset="0"/>
                                </a:rPr>
                                <m:t>𝑚</m:t>
                              </m:r>
                            </m:sub>
                          </m:sSub>
                          <m:d>
                            <m:dPr>
                              <m:ctrlPr>
                                <a:rPr lang="en-US" sz="2400" i="1">
                                  <a:latin typeface="Cambria Math" panose="02040503050406030204" pitchFamily="18" charset="0"/>
                                  <a:ea typeface="Cambria Math" panose="02040503050406030204" pitchFamily="18" charset="0"/>
                                  <a:cs typeface="Arial" panose="020B0604020202020204" pitchFamily="34" charset="0"/>
                                </a:rPr>
                              </m:ctrlPr>
                            </m:dPr>
                            <m:e>
                              <m:r>
                                <a:rPr lang="en-US" sz="2400" i="1">
                                  <a:latin typeface="Cambria Math" panose="02040503050406030204" pitchFamily="18" charset="0"/>
                                  <a:ea typeface="Cambria Math" panose="02040503050406030204" pitchFamily="18" charset="0"/>
                                  <a:cs typeface="Arial" panose="020B0604020202020204" pitchFamily="34" charset="0"/>
                                </a:rPr>
                                <m:t>𝑥</m:t>
                              </m:r>
                            </m:e>
                          </m:d>
                          <m:r>
                            <a:rPr lang="en-US" sz="2400" b="0" i="1" smtClean="0">
                              <a:latin typeface="Cambria Math" panose="02040503050406030204" pitchFamily="18" charset="0"/>
                              <a:ea typeface="Cambria Math" panose="02040503050406030204" pitchFamily="18" charset="0"/>
                              <a:cs typeface="Arial" panose="020B0604020202020204" pitchFamily="34" charset="0"/>
                            </a:rPr>
                            <m:t>𝑉</m:t>
                          </m:r>
                        </m:e>
                      </m:d>
                    </m:oMath>
                  </m:oMathPara>
                </a14:m>
                <a:endParaRPr lang="en-US" sz="2400" dirty="0"/>
              </a:p>
            </p:txBody>
          </p:sp>
        </mc:Choice>
        <mc:Fallback>
          <p:sp>
            <p:nvSpPr>
              <p:cNvPr id="6" name="TextBox 5">
                <a:extLst>
                  <a:ext uri="{FF2B5EF4-FFF2-40B4-BE49-F238E27FC236}">
                    <a16:creationId xmlns:a16="http://schemas.microsoft.com/office/drawing/2014/main" id="{7657F7E4-5682-9B81-43AE-536C666120ED}"/>
                  </a:ext>
                </a:extLst>
              </p:cNvPr>
              <p:cNvSpPr txBox="1">
                <a:spLocks noRot="1" noChangeAspect="1" noMove="1" noResize="1" noEditPoints="1" noAdjustHandles="1" noChangeArrowheads="1" noChangeShapeType="1" noTextEdit="1"/>
              </p:cNvSpPr>
              <p:nvPr/>
            </p:nvSpPr>
            <p:spPr>
              <a:xfrm>
                <a:off x="-1451113" y="4189343"/>
                <a:ext cx="8816009" cy="522644"/>
              </a:xfrm>
              <a:prstGeom prst="rect">
                <a:avLst/>
              </a:prstGeom>
              <a:blipFill>
                <a:blip r:embed="rId5"/>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283B321-E6F1-29E0-565A-D984CFFEB335}"/>
              </a:ext>
            </a:extLst>
          </p:cNvPr>
          <p:cNvSpPr txBox="1"/>
          <p:nvPr/>
        </p:nvSpPr>
        <p:spPr>
          <a:xfrm>
            <a:off x="9228483" y="4071355"/>
            <a:ext cx="2072308" cy="461665"/>
          </a:xfrm>
          <a:prstGeom prst="rect">
            <a:avLst/>
          </a:prstGeom>
          <a:noFill/>
        </p:spPr>
        <p:txBody>
          <a:bodyPr wrap="square" rtlCol="0">
            <a:spAutoFit/>
          </a:bodyPr>
          <a:lstStyle/>
          <a:p>
            <a:r>
              <a:rPr lang="en-US" sz="2400" dirty="0">
                <a:solidFill>
                  <a:srgbClr val="00B050"/>
                </a:solidFill>
                <a:latin typeface="Arial" panose="020B0604020202020204" pitchFamily="34" charset="0"/>
                <a:cs typeface="Arial" panose="020B0604020202020204" pitchFamily="34" charset="0"/>
              </a:rPr>
              <a:t>(4.4)</a:t>
            </a:r>
          </a:p>
        </p:txBody>
      </p:sp>
      <p:sp>
        <p:nvSpPr>
          <p:cNvPr id="9" name="TextBox 8">
            <a:extLst>
              <a:ext uri="{FF2B5EF4-FFF2-40B4-BE49-F238E27FC236}">
                <a16:creationId xmlns:a16="http://schemas.microsoft.com/office/drawing/2014/main" id="{F33BFCD0-A78C-FD06-6C76-226746D2C821}"/>
              </a:ext>
            </a:extLst>
          </p:cNvPr>
          <p:cNvSpPr txBox="1"/>
          <p:nvPr/>
        </p:nvSpPr>
        <p:spPr>
          <a:xfrm>
            <a:off x="9240907" y="1153066"/>
            <a:ext cx="1451113" cy="461665"/>
          </a:xfrm>
          <a:prstGeom prst="rect">
            <a:avLst/>
          </a:prstGeom>
          <a:noFill/>
        </p:spPr>
        <p:txBody>
          <a:bodyPr wrap="square" rtlCol="0">
            <a:spAutoFit/>
          </a:bodyPr>
          <a:lstStyle/>
          <a:p>
            <a:r>
              <a:rPr lang="en-US" sz="2400" dirty="0">
                <a:solidFill>
                  <a:srgbClr val="00B050"/>
                </a:solidFill>
                <a:latin typeface="Arial" panose="020B0604020202020204" pitchFamily="34" charset="0"/>
                <a:cs typeface="Arial" panose="020B0604020202020204" pitchFamily="34" charset="0"/>
              </a:rPr>
              <a:t>(4.3)</a:t>
            </a:r>
          </a:p>
        </p:txBody>
      </p:sp>
      <p:sp>
        <p:nvSpPr>
          <p:cNvPr id="10" name="TextBox 9">
            <a:extLst>
              <a:ext uri="{FF2B5EF4-FFF2-40B4-BE49-F238E27FC236}">
                <a16:creationId xmlns:a16="http://schemas.microsoft.com/office/drawing/2014/main" id="{0801F463-536E-0121-CF70-83862FEC1477}"/>
              </a:ext>
            </a:extLst>
          </p:cNvPr>
          <p:cNvSpPr txBox="1"/>
          <p:nvPr/>
        </p:nvSpPr>
        <p:spPr>
          <a:xfrm>
            <a:off x="879613" y="5160195"/>
            <a:ext cx="1081377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Substituting equations (4.3) and (4.4) into </a:t>
            </a:r>
            <a:r>
              <a:rPr lang="en-US" sz="2400" dirty="0" err="1">
                <a:latin typeface="Arial" panose="020B0604020202020204" pitchFamily="34" charset="0"/>
                <a:cs typeface="Arial" panose="020B0604020202020204" pitchFamily="34" charset="0"/>
              </a:rPr>
              <a:t>equatiom</a:t>
            </a:r>
            <a:r>
              <a:rPr lang="en-US" sz="2400" dirty="0">
                <a:latin typeface="Arial" panose="020B0604020202020204" pitchFamily="34" charset="0"/>
                <a:cs typeface="Arial" panose="020B0604020202020204" pitchFamily="34" charset="0"/>
              </a:rPr>
              <a:t> (4.1) yields equation (4.2).</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8EBC1-B7FA-9E02-DD1C-00A03141C765}"/>
                  </a:ext>
                </a:extLst>
              </p:cNvPr>
              <p:cNvSpPr txBox="1"/>
              <p:nvPr/>
            </p:nvSpPr>
            <p:spPr>
              <a:xfrm>
                <a:off x="2569265" y="3028890"/>
                <a:ext cx="242514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𝟎</m:t>
                      </m:r>
                    </m:oMath>
                  </m:oMathPara>
                </a14:m>
                <a:endParaRPr lang="en-US" sz="2000" b="1" dirty="0">
                  <a:solidFill>
                    <a:srgbClr val="FF0000"/>
                  </a:solidFill>
                </a:endParaRPr>
              </a:p>
            </p:txBody>
          </p:sp>
        </mc:Choice>
        <mc:Fallback>
          <p:sp>
            <p:nvSpPr>
              <p:cNvPr id="8" name="TextBox 7">
                <a:extLst>
                  <a:ext uri="{FF2B5EF4-FFF2-40B4-BE49-F238E27FC236}">
                    <a16:creationId xmlns:a16="http://schemas.microsoft.com/office/drawing/2014/main" id="{8D78EBC1-B7FA-9E02-DD1C-00A03141C765}"/>
                  </a:ext>
                </a:extLst>
              </p:cNvPr>
              <p:cNvSpPr txBox="1">
                <a:spLocks noRot="1" noChangeAspect="1" noMove="1" noResize="1" noEditPoints="1" noAdjustHandles="1" noChangeArrowheads="1" noChangeShapeType="1" noTextEdit="1"/>
              </p:cNvSpPr>
              <p:nvPr/>
            </p:nvSpPr>
            <p:spPr>
              <a:xfrm>
                <a:off x="2569265" y="3028890"/>
                <a:ext cx="2425148" cy="400110"/>
              </a:xfrm>
              <a:prstGeom prst="rect">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5A4C2BCE-2940-BEE3-8411-3F27CE6C4FC6}"/>
              </a:ext>
            </a:extLst>
          </p:cNvPr>
          <p:cNvCxnSpPr/>
          <p:nvPr/>
        </p:nvCxnSpPr>
        <p:spPr>
          <a:xfrm flipV="1">
            <a:off x="2956891" y="3403563"/>
            <a:ext cx="700709" cy="14780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708825"/>
      </p:ext>
    </p:extLst>
  </p:cSld>
  <p:clrMapOvr>
    <a:masterClrMapping/>
  </p:clrMapOvr>
  <mc:AlternateContent xmlns:mc="http://schemas.openxmlformats.org/markup-compatibility/2006">
    <mc:Choice xmlns:p14="http://schemas.microsoft.com/office/powerpoint/2010/main" Requires="p14">
      <p:transition spd="slow" p14:dur="2000" advTm="36"/>
    </mc:Choice>
    <mc:Fallback>
      <p:transition spd="slow" advTm="3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F626413-0602-1868-657C-4CB9AD408531}"/>
                  </a:ext>
                </a:extLst>
              </p:cNvPr>
              <p:cNvSpPr txBox="1"/>
              <p:nvPr/>
            </p:nvSpPr>
            <p:spPr>
              <a:xfrm>
                <a:off x="2376694" y="401743"/>
                <a:ext cx="609517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FF0000"/>
                          </a:solidFill>
                          <a:latin typeface="Cambria Math" panose="02040503050406030204" pitchFamily="18" charset="0"/>
                          <a:ea typeface="Cambria Math" panose="02040503050406030204" pitchFamily="18" charset="0"/>
                        </a:rPr>
                        <m:t>,</m:t>
                      </m:r>
                    </m:oMath>
                  </m:oMathPara>
                </a14:m>
                <a:endParaRPr lang="en-US" dirty="0"/>
              </a:p>
            </p:txBody>
          </p:sp>
        </mc:Choice>
        <mc:Fallback>
          <p:sp>
            <p:nvSpPr>
              <p:cNvPr id="3" name="TextBox 2">
                <a:extLst>
                  <a:ext uri="{FF2B5EF4-FFF2-40B4-BE49-F238E27FC236}">
                    <a16:creationId xmlns:a16="http://schemas.microsoft.com/office/drawing/2014/main" id="{5F626413-0602-1868-657C-4CB9AD408531}"/>
                  </a:ext>
                </a:extLst>
              </p:cNvPr>
              <p:cNvSpPr txBox="1">
                <a:spLocks noRot="1" noChangeAspect="1" noMove="1" noResize="1" noEditPoints="1" noAdjustHandles="1" noChangeArrowheads="1" noChangeShapeType="1" noTextEdit="1"/>
              </p:cNvSpPr>
              <p:nvPr/>
            </p:nvSpPr>
            <p:spPr>
              <a:xfrm>
                <a:off x="2376694" y="401743"/>
                <a:ext cx="6095170" cy="369332"/>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EF6637B-DCD9-3CF9-2DBE-E5AE17D1D804}"/>
              </a:ext>
            </a:extLst>
          </p:cNvPr>
          <p:cNvSpPr txBox="1"/>
          <p:nvPr/>
        </p:nvSpPr>
        <p:spPr>
          <a:xfrm>
            <a:off x="1874767" y="186300"/>
            <a:ext cx="9023489" cy="584775"/>
          </a:xfrm>
          <a:prstGeom prst="rect">
            <a:avLst/>
          </a:prstGeom>
          <a:noFill/>
        </p:spPr>
        <p:txBody>
          <a:bodyPr wrap="square" rtlCol="0">
            <a:spAutoFit/>
          </a:bodyPr>
          <a:lstStyle/>
          <a:p>
            <a:r>
              <a:rPr lang="en-US" sz="3200" b="1" dirty="0">
                <a:solidFill>
                  <a:srgbClr val="FF0000"/>
                </a:solidFill>
                <a:latin typeface="Arial" panose="020B0604020202020204" pitchFamily="34" charset="0"/>
                <a:cs typeface="Arial" panose="020B0604020202020204" pitchFamily="34" charset="0"/>
              </a:rPr>
              <a:t>1.4.3.6. Sampling Formula of Sliced Score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FF3C0D4-725C-8B07-FFC8-B8EAB797053F}"/>
                  </a:ext>
                </a:extLst>
              </p:cNvPr>
              <p:cNvSpPr txBox="1"/>
              <p:nvPr/>
            </p:nvSpPr>
            <p:spPr>
              <a:xfrm>
                <a:off x="1053548" y="988943"/>
                <a:ext cx="9422295" cy="608821"/>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Let </a:t>
                </a:r>
                <a14:m>
                  <m:oMath xmlns:m="http://schemas.openxmlformats.org/officeDocument/2006/math">
                    <m:sSubSup>
                      <m:sSubSupPr>
                        <m:ctrlPr>
                          <a:rPr lang="en-US" sz="2400" i="1" smtClean="0">
                            <a:latin typeface="Cambria Math" panose="02040503050406030204" pitchFamily="18" charset="0"/>
                            <a:cs typeface="Arial" panose="020B0604020202020204" pitchFamily="34" charset="0"/>
                          </a:rPr>
                        </m:ctrlPr>
                      </m:sSubSupPr>
                      <m:e>
                        <m:r>
                          <a:rPr lang="en-US" sz="2400" b="0" i="1" smtClean="0">
                            <a:latin typeface="Cambria Math" panose="02040503050406030204" pitchFamily="18" charset="0"/>
                            <a:cs typeface="Arial" panose="020B0604020202020204" pitchFamily="34" charset="0"/>
                          </a:rPr>
                          <m:t>𝑋</m:t>
                        </m:r>
                      </m:e>
                      <m:sub>
                        <m:r>
                          <a:rPr lang="en-US" sz="2400" b="0" i="1" smtClean="0">
                            <a:latin typeface="Cambria Math" panose="02040503050406030204" pitchFamily="18" charset="0"/>
                            <a:cs typeface="Arial" panose="020B0604020202020204" pitchFamily="34" charset="0"/>
                          </a:rPr>
                          <m:t>1</m:t>
                        </m:r>
                      </m:sub>
                      <m:sup>
                        <m:r>
                          <a:rPr lang="en-US" sz="2400" b="0" i="1" smtClean="0">
                            <a:latin typeface="Cambria Math" panose="02040503050406030204" pitchFamily="18" charset="0"/>
                            <a:cs typeface="Arial" panose="020B0604020202020204" pitchFamily="34" charset="0"/>
                          </a:rPr>
                          <m:t>𝑁</m:t>
                        </m:r>
                      </m:sup>
                    </m:sSubSup>
                    <m:r>
                      <a:rPr lang="en-US" sz="2400" b="0" i="1" smtClean="0">
                        <a:latin typeface="Cambria Math" panose="02040503050406030204" pitchFamily="18" charset="0"/>
                        <a:cs typeface="Arial" panose="020B0604020202020204" pitchFamily="34" charset="0"/>
                      </a:rPr>
                      <m:t>=</m:t>
                    </m:r>
                    <m:d>
                      <m:dPr>
                        <m:begChr m:val="{"/>
                        <m:endChr m:val="}"/>
                        <m:ctrlPr>
                          <a:rPr lang="en-US" sz="2400" b="0" i="1" smtClean="0">
                            <a:latin typeface="Cambria Math" panose="02040503050406030204" pitchFamily="18" charset="0"/>
                            <a:cs typeface="Arial" panose="020B0604020202020204" pitchFamily="34" charset="0"/>
                          </a:rPr>
                        </m:ctrlPr>
                      </m:dPr>
                      <m:e>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𝑥</m:t>
                            </m:r>
                          </m:e>
                          <m:sub>
                            <m:r>
                              <a:rPr lang="en-US" sz="2400" b="0" i="1" smtClean="0">
                                <a:latin typeface="Cambria Math" panose="02040503050406030204" pitchFamily="18" charset="0"/>
                                <a:cs typeface="Arial" panose="020B0604020202020204" pitchFamily="34" charset="0"/>
                              </a:rPr>
                              <m:t>1</m:t>
                            </m:r>
                          </m:sub>
                        </m:sSub>
                        <m:r>
                          <a:rPr lang="en-US" sz="2400" b="0" i="1" smtClean="0">
                            <a:latin typeface="Cambria Math" panose="02040503050406030204" pitchFamily="18" charset="0"/>
                            <a:cs typeface="Arial" panose="020B0604020202020204" pitchFamily="34" charset="0"/>
                          </a:rPr>
                          <m:t>,…, </m:t>
                        </m:r>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𝑥</m:t>
                            </m:r>
                          </m:e>
                          <m:sub>
                            <m:r>
                              <a:rPr lang="en-US" sz="2400" b="0" i="1" smtClean="0">
                                <a:latin typeface="Cambria Math" panose="02040503050406030204" pitchFamily="18" charset="0"/>
                                <a:cs typeface="Arial" panose="020B0604020202020204" pitchFamily="34" charset="0"/>
                              </a:rPr>
                              <m:t>𝑁</m:t>
                            </m:r>
                          </m:sub>
                        </m:sSub>
                      </m:e>
                    </m:d>
                    <m:r>
                      <a:rPr lang="en-US" sz="2400" b="0" i="1" smtClean="0">
                        <a:latin typeface="Cambria Math" panose="02040503050406030204" pitchFamily="18" charset="0"/>
                        <a:cs typeface="Arial" panose="020B0604020202020204" pitchFamily="34" charset="0"/>
                      </a:rPr>
                      <m:t> </m:t>
                    </m:r>
                  </m:oMath>
                </a14:m>
                <a:r>
                  <a:rPr lang="en-US" sz="2400" dirty="0">
                    <a:latin typeface="Arial" panose="020B0604020202020204" pitchFamily="34" charset="0"/>
                    <a:cs typeface="Arial" panose="020B0604020202020204" pitchFamily="34" charset="0"/>
                  </a:rPr>
                  <a:t>and </a:t>
                </a:r>
                <a14:m>
                  <m:oMath xmlns:m="http://schemas.openxmlformats.org/officeDocument/2006/math">
                    <m:sSubSup>
                      <m:sSubSupPr>
                        <m:ctrlPr>
                          <a:rPr lang="en-US" sz="2400" i="1" smtClean="0">
                            <a:latin typeface="Cambria Math" panose="02040503050406030204" pitchFamily="18" charset="0"/>
                            <a:cs typeface="Arial" panose="020B0604020202020204" pitchFamily="34" charset="0"/>
                          </a:rPr>
                        </m:ctrlPr>
                      </m:sSubSupPr>
                      <m:e>
                        <m:r>
                          <a:rPr lang="en-US" sz="2400" b="0" i="1" smtClean="0">
                            <a:latin typeface="Cambria Math" panose="02040503050406030204" pitchFamily="18" charset="0"/>
                            <a:cs typeface="Arial" panose="020B0604020202020204" pitchFamily="34" charset="0"/>
                          </a:rPr>
                          <m:t>𝑉</m:t>
                        </m:r>
                      </m:e>
                      <m:sub>
                        <m:r>
                          <a:rPr lang="en-US" sz="2400" b="0" i="1" smtClean="0">
                            <a:latin typeface="Cambria Math" panose="02040503050406030204" pitchFamily="18" charset="0"/>
                            <a:cs typeface="Arial" panose="020B0604020202020204" pitchFamily="34" charset="0"/>
                          </a:rPr>
                          <m:t>11</m:t>
                        </m:r>
                      </m:sub>
                      <m:sup>
                        <m:r>
                          <a:rPr lang="en-US" sz="2400" b="0" i="1" smtClean="0">
                            <a:latin typeface="Cambria Math" panose="02040503050406030204" pitchFamily="18" charset="0"/>
                            <a:cs typeface="Arial" panose="020B0604020202020204" pitchFamily="34" charset="0"/>
                          </a:rPr>
                          <m:t>𝑁𝑀</m:t>
                        </m:r>
                      </m:sup>
                    </m:sSubSup>
                    <m:r>
                      <a:rPr lang="en-US" sz="2400" b="0" i="1" smtClean="0">
                        <a:latin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cs typeface="Arial" panose="020B0604020202020204" pitchFamily="34" charset="0"/>
                          </a:rPr>
                        </m:ctrlPr>
                      </m:sSubPr>
                      <m:e>
                        <m:d>
                          <m:dPr>
                            <m:begChr m:val="{"/>
                            <m:endChr m:val="}"/>
                            <m:ctrlPr>
                              <a:rPr lang="en-US" sz="2400" b="0" i="1" smtClean="0">
                                <a:latin typeface="Cambria Math" panose="02040503050406030204" pitchFamily="18" charset="0"/>
                                <a:cs typeface="Arial" panose="020B0604020202020204" pitchFamily="34" charset="0"/>
                              </a:rPr>
                            </m:ctrlPr>
                          </m:dPr>
                          <m:e>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𝑉</m:t>
                                </m:r>
                              </m:e>
                              <m:sub>
                                <m:r>
                                  <a:rPr lang="en-US" sz="2400" b="0" i="1" smtClean="0">
                                    <a:latin typeface="Cambria Math" panose="02040503050406030204" pitchFamily="18" charset="0"/>
                                    <a:cs typeface="Arial" panose="020B0604020202020204" pitchFamily="34" charset="0"/>
                                  </a:rPr>
                                  <m:t>𝑖𝑗</m:t>
                                </m:r>
                              </m:sub>
                            </m:sSub>
                          </m:e>
                        </m:d>
                      </m:e>
                      <m:sub>
                        <m:r>
                          <a:rPr lang="en-US" sz="2400" b="0" i="1" smtClean="0">
                            <a:latin typeface="Cambria Math" panose="02040503050406030204" pitchFamily="18" charset="0"/>
                            <a:cs typeface="Arial" panose="020B0604020202020204" pitchFamily="34" charset="0"/>
                          </a:rPr>
                          <m:t>1</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𝑖</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𝑁</m:t>
                        </m:r>
                        <m:r>
                          <a:rPr lang="en-US" sz="2400" b="0" i="1" smtClean="0">
                            <a:latin typeface="Cambria Math" panose="02040503050406030204" pitchFamily="18" charset="0"/>
                            <a:ea typeface="Cambria Math" panose="02040503050406030204" pitchFamily="18" charset="0"/>
                            <a:cs typeface="Arial" panose="020B0604020202020204" pitchFamily="34" charset="0"/>
                          </a:rPr>
                          <m:t>, 1≤</m:t>
                        </m:r>
                        <m:r>
                          <a:rPr lang="en-US" sz="2400" b="0" i="1" smtClean="0">
                            <a:latin typeface="Cambria Math" panose="02040503050406030204" pitchFamily="18" charset="0"/>
                            <a:ea typeface="Cambria Math" panose="02040503050406030204" pitchFamily="18" charset="0"/>
                            <a:cs typeface="Arial" panose="020B0604020202020204" pitchFamily="34" charset="0"/>
                          </a:rPr>
                          <m:t>𝑗</m:t>
                        </m:r>
                        <m:r>
                          <a:rPr lang="en-US" sz="2400" b="0" i="1" smtClean="0">
                            <a:latin typeface="Cambria Math" panose="02040503050406030204" pitchFamily="18" charset="0"/>
                            <a:ea typeface="Cambria Math" panose="02040503050406030204" pitchFamily="18" charset="0"/>
                            <a:cs typeface="Arial" panose="020B0604020202020204" pitchFamily="34" charset="0"/>
                          </a:rPr>
                          <m:t>≤</m:t>
                        </m:r>
                        <m:r>
                          <a:rPr lang="en-US" sz="2400" b="0" i="1" smtClean="0">
                            <a:latin typeface="Cambria Math" panose="02040503050406030204" pitchFamily="18" charset="0"/>
                            <a:ea typeface="Cambria Math" panose="02040503050406030204" pitchFamily="18" charset="0"/>
                            <a:cs typeface="Arial" panose="020B0604020202020204" pitchFamily="34" charset="0"/>
                          </a:rPr>
                          <m:t>𝑀</m:t>
                        </m:r>
                      </m:sub>
                    </m:sSub>
                  </m:oMath>
                </a14:m>
                <a:r>
                  <a:rPr lang="en-US" sz="2400" dirty="0">
                    <a:latin typeface="Arial" panose="020B0604020202020204" pitchFamily="34" charset="0"/>
                    <a:cs typeface="Arial" panose="020B0604020202020204" pitchFamily="34" charset="0"/>
                  </a:rPr>
                  <a:t> </a:t>
                </a:r>
              </a:p>
            </p:txBody>
          </p:sp>
        </mc:Choice>
        <mc:Fallback>
          <p:sp>
            <p:nvSpPr>
              <p:cNvPr id="5" name="TextBox 4">
                <a:extLst>
                  <a:ext uri="{FF2B5EF4-FFF2-40B4-BE49-F238E27FC236}">
                    <a16:creationId xmlns:a16="http://schemas.microsoft.com/office/drawing/2014/main" id="{EFF3C0D4-725C-8B07-FFC8-B8EAB797053F}"/>
                  </a:ext>
                </a:extLst>
              </p:cNvPr>
              <p:cNvSpPr txBox="1">
                <a:spLocks noRot="1" noChangeAspect="1" noMove="1" noResize="1" noEditPoints="1" noAdjustHandles="1" noChangeArrowheads="1" noChangeShapeType="1" noTextEdit="1"/>
              </p:cNvSpPr>
              <p:nvPr/>
            </p:nvSpPr>
            <p:spPr>
              <a:xfrm>
                <a:off x="1053548" y="988943"/>
                <a:ext cx="9422295" cy="608821"/>
              </a:xfrm>
              <a:prstGeom prst="rect">
                <a:avLst/>
              </a:prstGeom>
              <a:blipFill>
                <a:blip r:embed="rId3"/>
                <a:stretch>
                  <a:fillRect l="-1036" t="-4000" b="-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1E38C19-D32F-0783-2E4F-12EA0C856AB0}"/>
                  </a:ext>
                </a:extLst>
              </p:cNvPr>
              <p:cNvSpPr txBox="1"/>
              <p:nvPr/>
            </p:nvSpPr>
            <p:spPr>
              <a:xfrm>
                <a:off x="1018761" y="1724439"/>
                <a:ext cx="6689035"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Define Sampling Formula of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𝑱</m:t>
                    </m:r>
                    <m:d>
                      <m:dPr>
                        <m:ctrlPr>
                          <a:rPr lang="en-US" sz="2400" b="1" i="1" smtClean="0">
                            <a:solidFill>
                              <a:srgbClr val="FF0000"/>
                            </a:solidFill>
                            <a:latin typeface="Cambria Math" panose="02040503050406030204" pitchFamily="18" charset="0"/>
                            <a:ea typeface="Cambria Math" panose="02040503050406030204" pitchFamily="18" charset="0"/>
                          </a:rPr>
                        </m:ctrlPr>
                      </m:dPr>
                      <m:e>
                        <m:r>
                          <a:rPr lang="en-US" sz="2400" b="1" i="1" smtClean="0">
                            <a:solidFill>
                              <a:srgbClr val="FF0000"/>
                            </a:solidFill>
                            <a:latin typeface="Cambria Math" panose="02040503050406030204" pitchFamily="18" charset="0"/>
                            <a:ea typeface="Cambria Math" panose="02040503050406030204" pitchFamily="18" charset="0"/>
                          </a:rPr>
                          <m:t>𝜽</m:t>
                        </m:r>
                        <m:r>
                          <a:rPr lang="en-US" sz="2400" b="1" i="1" smtClean="0">
                            <a:solidFill>
                              <a:srgbClr val="FF0000"/>
                            </a:solidFill>
                            <a:latin typeface="Cambria Math" panose="02040503050406030204" pitchFamily="18" charset="0"/>
                            <a:ea typeface="Cambria Math" panose="02040503050406030204" pitchFamily="18" charset="0"/>
                          </a:rPr>
                          <m:t>, </m:t>
                        </m:r>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𝑷</m:t>
                            </m:r>
                          </m:e>
                          <m:sub>
                            <m:r>
                              <a:rPr lang="en-US" sz="2400" b="1" i="1" smtClean="0">
                                <a:solidFill>
                                  <a:srgbClr val="FF0000"/>
                                </a:solidFill>
                                <a:latin typeface="Cambria Math" panose="02040503050406030204" pitchFamily="18" charset="0"/>
                                <a:ea typeface="Cambria Math" panose="02040503050406030204" pitchFamily="18" charset="0"/>
                              </a:rPr>
                              <m:t>𝒗</m:t>
                            </m:r>
                          </m:sub>
                        </m:sSub>
                      </m:e>
                    </m:d>
                  </m:oMath>
                </a14:m>
                <a:r>
                  <a:rPr lang="en-US" sz="2400" dirty="0">
                    <a:latin typeface="Arial" panose="020B0604020202020204" pitchFamily="34" charset="0"/>
                    <a:cs typeface="Arial" panose="020B0604020202020204" pitchFamily="34" charset="0"/>
                  </a:rPr>
                  <a:t>: </a:t>
                </a:r>
              </a:p>
            </p:txBody>
          </p:sp>
        </mc:Choice>
        <mc:Fallback>
          <p:sp>
            <p:nvSpPr>
              <p:cNvPr id="6" name="TextBox 5">
                <a:extLst>
                  <a:ext uri="{FF2B5EF4-FFF2-40B4-BE49-F238E27FC236}">
                    <a16:creationId xmlns:a16="http://schemas.microsoft.com/office/drawing/2014/main" id="{D1E38C19-D32F-0783-2E4F-12EA0C856AB0}"/>
                  </a:ext>
                </a:extLst>
              </p:cNvPr>
              <p:cNvSpPr txBox="1">
                <a:spLocks noRot="1" noChangeAspect="1" noMove="1" noResize="1" noEditPoints="1" noAdjustHandles="1" noChangeArrowheads="1" noChangeShapeType="1" noTextEdit="1"/>
              </p:cNvSpPr>
              <p:nvPr/>
            </p:nvSpPr>
            <p:spPr>
              <a:xfrm>
                <a:off x="1018761" y="1724439"/>
                <a:ext cx="6689035" cy="461665"/>
              </a:xfrm>
              <a:prstGeom prst="rect">
                <a:avLst/>
              </a:prstGeom>
              <a:blipFill>
                <a:blip r:embed="rId4"/>
                <a:stretch>
                  <a:fillRect l="-1367" t="-9211" b="-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25D0A06-98D6-C0D0-F421-23C42D9817BE}"/>
                  </a:ext>
                </a:extLst>
              </p:cNvPr>
              <p:cNvSpPr txBox="1"/>
              <p:nvPr/>
            </p:nvSpPr>
            <p:spPr>
              <a:xfrm>
                <a:off x="834887" y="2623931"/>
                <a:ext cx="10222395" cy="91422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cs typeface="Arial" panose="020B0604020202020204" pitchFamily="34" charset="0"/>
                            </a:rPr>
                          </m:ctrlPr>
                        </m:accPr>
                        <m:e>
                          <m:r>
                            <a:rPr lang="en-US" sz="2400" b="1" i="1" smtClean="0">
                              <a:latin typeface="Cambria Math" panose="02040503050406030204" pitchFamily="18" charset="0"/>
                              <a:cs typeface="Arial" panose="020B0604020202020204" pitchFamily="34" charset="0"/>
                            </a:rPr>
                            <m:t>𝑱</m:t>
                          </m:r>
                        </m:e>
                      </m:acc>
                      <m:d>
                        <m:dPr>
                          <m:ctrlPr>
                            <a:rPr lang="en-US" sz="2400" b="1" i="1" smtClean="0">
                              <a:latin typeface="Cambria Math" panose="02040503050406030204" pitchFamily="18" charset="0"/>
                              <a:cs typeface="Arial" panose="020B0604020202020204" pitchFamily="34" charset="0"/>
                            </a:rPr>
                          </m:ctrlPr>
                        </m:dPr>
                        <m:e>
                          <m:r>
                            <a:rPr lang="en-US" sz="2400" b="1" i="1" smtClean="0">
                              <a:latin typeface="Cambria Math" panose="02040503050406030204" pitchFamily="18" charset="0"/>
                              <a:ea typeface="Cambria Math" panose="02040503050406030204" pitchFamily="18" charset="0"/>
                              <a:cs typeface="Arial" panose="020B0604020202020204" pitchFamily="34" charset="0"/>
                            </a:rPr>
                            <m:t>𝜽</m:t>
                          </m:r>
                          <m:r>
                            <a:rPr lang="en-US" sz="2400" b="1" i="1" smtClean="0">
                              <a:latin typeface="Cambria Math" panose="02040503050406030204" pitchFamily="18" charset="0"/>
                              <a:ea typeface="Cambria Math" panose="02040503050406030204" pitchFamily="18" charset="0"/>
                              <a:cs typeface="Arial" panose="020B0604020202020204" pitchFamily="34" charset="0"/>
                            </a:rPr>
                            <m:t>, </m:t>
                          </m:r>
                          <m:sSubSup>
                            <m:sSubSup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400" b="1" i="1" smtClean="0">
                                  <a:latin typeface="Cambria Math" panose="02040503050406030204" pitchFamily="18" charset="0"/>
                                  <a:ea typeface="Cambria Math" panose="02040503050406030204" pitchFamily="18" charset="0"/>
                                  <a:cs typeface="Arial" panose="020B0604020202020204" pitchFamily="34" charset="0"/>
                                </a:rPr>
                                <m:t>𝑿</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𝟏</m:t>
                              </m:r>
                            </m:sub>
                            <m:sup>
                              <m:r>
                                <a:rPr lang="en-US" sz="2400" b="1" i="1" smtClean="0">
                                  <a:latin typeface="Cambria Math" panose="02040503050406030204" pitchFamily="18" charset="0"/>
                                  <a:ea typeface="Cambria Math" panose="02040503050406030204" pitchFamily="18" charset="0"/>
                                  <a:cs typeface="Arial" panose="020B0604020202020204" pitchFamily="34" charset="0"/>
                                </a:rPr>
                                <m:t>𝑵𝑵</m:t>
                              </m:r>
                            </m:sup>
                          </m:sSubSup>
                          <m:r>
                            <a:rPr lang="en-US" sz="2400" b="1" i="1" smtClean="0">
                              <a:latin typeface="Cambria Math" panose="02040503050406030204" pitchFamily="18" charset="0"/>
                              <a:ea typeface="Cambria Math" panose="02040503050406030204" pitchFamily="18" charset="0"/>
                              <a:cs typeface="Arial" panose="020B0604020202020204" pitchFamily="34" charset="0"/>
                            </a:rPr>
                            <m:t>, </m:t>
                          </m:r>
                          <m:sSubSup>
                            <m:sSubSup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400" b="1" i="1" smtClean="0">
                                  <a:latin typeface="Cambria Math" panose="02040503050406030204" pitchFamily="18" charset="0"/>
                                  <a:ea typeface="Cambria Math" panose="02040503050406030204" pitchFamily="18" charset="0"/>
                                  <a:cs typeface="Arial" panose="020B0604020202020204" pitchFamily="34" charset="0"/>
                                </a:rPr>
                                <m:t>𝑽</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𝟏𝟏</m:t>
                              </m:r>
                            </m:sub>
                            <m:sup>
                              <m:r>
                                <a:rPr lang="en-US" sz="2400" b="1" i="1" smtClean="0">
                                  <a:latin typeface="Cambria Math" panose="02040503050406030204" pitchFamily="18" charset="0"/>
                                  <a:ea typeface="Cambria Math" panose="02040503050406030204" pitchFamily="18" charset="0"/>
                                  <a:cs typeface="Arial" panose="020B0604020202020204" pitchFamily="34" charset="0"/>
                                </a:rPr>
                                <m:t>𝑵𝑴</m:t>
                              </m:r>
                            </m:sup>
                          </m:sSubSup>
                        </m:e>
                      </m:d>
                      <m:r>
                        <a:rPr lang="en-US" sz="2400" b="1"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1" i="1" smtClean="0">
                              <a:latin typeface="Cambria Math" panose="02040503050406030204" pitchFamily="18" charset="0"/>
                              <a:ea typeface="Cambria Math" panose="02040503050406030204" pitchFamily="18" charset="0"/>
                              <a:cs typeface="Arial" panose="020B0604020202020204" pitchFamily="34" charset="0"/>
                            </a:rPr>
                            <m:t>𝟏</m:t>
                          </m:r>
                        </m:num>
                        <m:den>
                          <m:r>
                            <a:rPr lang="en-US" sz="2400" b="1" i="1" smtClean="0">
                              <a:latin typeface="Cambria Math" panose="02040503050406030204" pitchFamily="18" charset="0"/>
                              <a:ea typeface="Cambria Math" panose="02040503050406030204" pitchFamily="18" charset="0"/>
                              <a:cs typeface="Arial" panose="020B0604020202020204" pitchFamily="34" charset="0"/>
                            </a:rPr>
                            <m:t>𝑵</m:t>
                          </m:r>
                        </m:den>
                      </m:f>
                      <m:f>
                        <m:f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1" i="1" smtClean="0">
                              <a:latin typeface="Cambria Math" panose="02040503050406030204" pitchFamily="18" charset="0"/>
                              <a:ea typeface="Cambria Math" panose="02040503050406030204" pitchFamily="18" charset="0"/>
                              <a:cs typeface="Arial" panose="020B0604020202020204" pitchFamily="34" charset="0"/>
                            </a:rPr>
                            <m:t>𝟏</m:t>
                          </m:r>
                        </m:num>
                        <m:den>
                          <m:r>
                            <a:rPr lang="en-US" sz="2400" b="1" i="1" smtClean="0">
                              <a:latin typeface="Cambria Math" panose="02040503050406030204" pitchFamily="18" charset="0"/>
                              <a:ea typeface="Cambria Math" panose="02040503050406030204" pitchFamily="18" charset="0"/>
                              <a:cs typeface="Arial" panose="020B0604020202020204" pitchFamily="34" charset="0"/>
                            </a:rPr>
                            <m:t>𝑴</m:t>
                          </m:r>
                        </m:den>
                      </m:f>
                      <m:nary>
                        <m:naryPr>
                          <m:chr m:val="∑"/>
                          <m:limLoc m:val="subSup"/>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naryPr>
                        <m:sub>
                          <m:r>
                            <m:rPr>
                              <m:brk m:alnAt="25"/>
                            </m:rPr>
                            <a:rPr lang="en-US" sz="2400" b="1" i="1" smtClean="0">
                              <a:latin typeface="Cambria Math" panose="02040503050406030204" pitchFamily="18" charset="0"/>
                              <a:ea typeface="Cambria Math" panose="02040503050406030204" pitchFamily="18" charset="0"/>
                              <a:cs typeface="Arial" panose="020B0604020202020204" pitchFamily="34" charset="0"/>
                            </a:rPr>
                            <m:t>𝒊</m:t>
                          </m:r>
                          <m:r>
                            <a:rPr lang="en-US" sz="2400" b="1" i="1" smtClean="0">
                              <a:latin typeface="Cambria Math" panose="02040503050406030204" pitchFamily="18" charset="0"/>
                              <a:ea typeface="Cambria Math" panose="02040503050406030204" pitchFamily="18" charset="0"/>
                              <a:cs typeface="Arial" panose="020B0604020202020204" pitchFamily="34" charset="0"/>
                            </a:rPr>
                            <m:t>−</m:t>
                          </m:r>
                          <m:r>
                            <a:rPr lang="en-US" sz="2400" b="1" i="1" smtClean="0">
                              <a:latin typeface="Cambria Math" panose="02040503050406030204" pitchFamily="18" charset="0"/>
                              <a:ea typeface="Cambria Math" panose="02040503050406030204" pitchFamily="18" charset="0"/>
                              <a:cs typeface="Arial" panose="020B0604020202020204" pitchFamily="34" charset="0"/>
                            </a:rPr>
                            <m:t>𝟏</m:t>
                          </m:r>
                        </m:sub>
                        <m:sup>
                          <m:r>
                            <a:rPr lang="en-US" sz="2400" b="1" i="1" smtClean="0">
                              <a:latin typeface="Cambria Math" panose="02040503050406030204" pitchFamily="18" charset="0"/>
                              <a:ea typeface="Cambria Math" panose="02040503050406030204" pitchFamily="18" charset="0"/>
                              <a:cs typeface="Arial" panose="020B0604020202020204" pitchFamily="34" charset="0"/>
                            </a:rPr>
                            <m:t>𝑵</m:t>
                          </m:r>
                        </m:sup>
                        <m:e>
                          <m:nary>
                            <m:naryPr>
                              <m:chr m:val="∑"/>
                              <m:limLoc m:val="subSup"/>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naryPr>
                            <m:sub>
                              <m:r>
                                <m:rPr>
                                  <m:brk m:alnAt="25"/>
                                </m:rPr>
                                <a:rPr lang="en-US" sz="2400" b="1" i="1" smtClean="0">
                                  <a:latin typeface="Cambria Math" panose="02040503050406030204" pitchFamily="18" charset="0"/>
                                  <a:ea typeface="Cambria Math" panose="02040503050406030204" pitchFamily="18" charset="0"/>
                                  <a:cs typeface="Arial" panose="020B0604020202020204" pitchFamily="34" charset="0"/>
                                </a:rPr>
                                <m:t>𝒋</m:t>
                              </m:r>
                              <m:r>
                                <a:rPr lang="en-US" sz="2400" b="1" i="1" smtClean="0">
                                  <a:latin typeface="Cambria Math" panose="02040503050406030204" pitchFamily="18" charset="0"/>
                                  <a:ea typeface="Cambria Math" panose="02040503050406030204" pitchFamily="18" charset="0"/>
                                  <a:cs typeface="Arial" panose="020B0604020202020204" pitchFamily="34" charset="0"/>
                                </a:rPr>
                                <m:t>=</m:t>
                              </m:r>
                              <m:r>
                                <a:rPr lang="en-US" sz="2400" b="1" i="1" smtClean="0">
                                  <a:latin typeface="Cambria Math" panose="02040503050406030204" pitchFamily="18" charset="0"/>
                                  <a:ea typeface="Cambria Math" panose="02040503050406030204" pitchFamily="18" charset="0"/>
                                  <a:cs typeface="Arial" panose="020B0604020202020204" pitchFamily="34" charset="0"/>
                                </a:rPr>
                                <m:t>𝟏</m:t>
                              </m:r>
                            </m:sub>
                            <m:sup>
                              <m:r>
                                <a:rPr lang="en-US" sz="2400" b="1" i="1" smtClean="0">
                                  <a:latin typeface="Cambria Math" panose="02040503050406030204" pitchFamily="18" charset="0"/>
                                  <a:ea typeface="Cambria Math" panose="02040503050406030204" pitchFamily="18" charset="0"/>
                                  <a:cs typeface="Arial" panose="020B0604020202020204" pitchFamily="34" charset="0"/>
                                </a:rPr>
                                <m:t>𝑴</m:t>
                              </m:r>
                            </m:sup>
                            <m:e>
                              <m:d>
                                <m:dPr>
                                  <m:begChr m:val="["/>
                                  <m:endChr m:val="]"/>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400" b="1" i="1" smtClean="0">
                                          <a:latin typeface="Cambria Math" panose="02040503050406030204" pitchFamily="18" charset="0"/>
                                          <a:ea typeface="Cambria Math" panose="02040503050406030204" pitchFamily="18" charset="0"/>
                                          <a:cs typeface="Arial" panose="020B0604020202020204" pitchFamily="34" charset="0"/>
                                        </a:rPr>
                                        <m:t>𝑽</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𝒊𝒋</m:t>
                                      </m:r>
                                    </m:sub>
                                    <m:sup>
                                      <m:r>
                                        <a:rPr lang="en-US" sz="2400" b="1" i="1" smtClean="0">
                                          <a:latin typeface="Cambria Math" panose="02040503050406030204" pitchFamily="18" charset="0"/>
                                          <a:ea typeface="Cambria Math" panose="02040503050406030204" pitchFamily="18" charset="0"/>
                                          <a:cs typeface="Arial" panose="020B0604020202020204" pitchFamily="34" charset="0"/>
                                        </a:rPr>
                                        <m:t>𝑻</m:t>
                                      </m:r>
                                    </m:sup>
                                  </m:sSubSup>
                                  <m:sSub>
                                    <m:sSub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𝒙</m:t>
                                      </m:r>
                                    </m:sub>
                                  </m:sSub>
                                  <m:sSub>
                                    <m:sSub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𝒎</m:t>
                                      </m:r>
                                    </m:sub>
                                  </m:sSub>
                                  <m:d>
                                    <m:d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𝒙</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𝒊</m:t>
                                          </m:r>
                                        </m:sub>
                                      </m:sSub>
                                      <m:r>
                                        <a:rPr lang="en-US" sz="2400" b="1" i="1" smtClean="0">
                                          <a:latin typeface="Cambria Math" panose="02040503050406030204" pitchFamily="18" charset="0"/>
                                          <a:ea typeface="Cambria Math" panose="02040503050406030204" pitchFamily="18" charset="0"/>
                                          <a:cs typeface="Arial" panose="020B0604020202020204" pitchFamily="34" charset="0"/>
                                        </a:rPr>
                                        <m:t>, </m:t>
                                      </m:r>
                                      <m:r>
                                        <a:rPr lang="en-US" sz="2400" b="1" i="1" smtClean="0">
                                          <a:latin typeface="Cambria Math" panose="02040503050406030204" pitchFamily="18" charset="0"/>
                                          <a:ea typeface="Cambria Math" panose="02040503050406030204" pitchFamily="18" charset="0"/>
                                          <a:cs typeface="Arial" panose="020B0604020202020204" pitchFamily="34" charset="0"/>
                                        </a:rPr>
                                        <m:t>𝜽</m:t>
                                      </m:r>
                                    </m:e>
                                  </m:d>
                                  <m:sSub>
                                    <m:sSub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𝑽</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𝒊𝒋</m:t>
                                      </m:r>
                                    </m:sub>
                                  </m:sSub>
                                  <m:r>
                                    <a:rPr lang="en-US" sz="2400" b="1"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1" i="1" smtClean="0">
                                          <a:latin typeface="Cambria Math" panose="02040503050406030204" pitchFamily="18" charset="0"/>
                                          <a:ea typeface="Cambria Math" panose="02040503050406030204" pitchFamily="18" charset="0"/>
                                          <a:cs typeface="Arial" panose="020B0604020202020204" pitchFamily="34" charset="0"/>
                                        </a:rPr>
                                        <m:t>𝟏</m:t>
                                      </m:r>
                                    </m:num>
                                    <m:den>
                                      <m:r>
                                        <a:rPr lang="en-US" sz="2400" b="1" i="1" smtClean="0">
                                          <a:latin typeface="Cambria Math" panose="02040503050406030204" pitchFamily="18" charset="0"/>
                                          <a:ea typeface="Cambria Math" panose="02040503050406030204" pitchFamily="18" charset="0"/>
                                          <a:cs typeface="Arial" panose="020B0604020202020204" pitchFamily="34" charset="0"/>
                                        </a:rPr>
                                        <m:t>𝟐</m:t>
                                      </m:r>
                                    </m:den>
                                  </m:f>
                                  <m:sSup>
                                    <m:sSup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400" b="1" i="1" smtClean="0">
                                                  <a:latin typeface="Cambria Math" panose="02040503050406030204" pitchFamily="18" charset="0"/>
                                                  <a:ea typeface="Cambria Math" panose="02040503050406030204" pitchFamily="18" charset="0"/>
                                                  <a:cs typeface="Arial" panose="020B0604020202020204" pitchFamily="34" charset="0"/>
                                                </a:rPr>
                                                <m:t>𝑽</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𝒋</m:t>
                                              </m:r>
                                            </m:sub>
                                            <m:sup>
                                              <m:r>
                                                <a:rPr lang="en-US" sz="2400" b="1" i="1" smtClean="0">
                                                  <a:latin typeface="Cambria Math" panose="02040503050406030204" pitchFamily="18" charset="0"/>
                                                  <a:ea typeface="Cambria Math" panose="02040503050406030204" pitchFamily="18" charset="0"/>
                                                  <a:cs typeface="Arial" panose="020B0604020202020204" pitchFamily="34" charset="0"/>
                                                </a:rPr>
                                                <m:t>𝑻</m:t>
                                              </m:r>
                                            </m:sup>
                                          </m:sSubSup>
                                          <m:sSub>
                                            <m:sSub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𝒎</m:t>
                                              </m:r>
                                            </m:sub>
                                          </m:sSub>
                                          <m:r>
                                            <a:rPr lang="en-US" sz="2400" b="1"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𝒙</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𝒊</m:t>
                                              </m:r>
                                            </m:sub>
                                          </m:sSub>
                                          <m:r>
                                            <a:rPr lang="en-US" sz="2400" b="1" i="1" smtClean="0">
                                              <a:latin typeface="Cambria Math" panose="02040503050406030204" pitchFamily="18" charset="0"/>
                                              <a:ea typeface="Cambria Math" panose="02040503050406030204" pitchFamily="18" charset="0"/>
                                              <a:cs typeface="Arial" panose="020B0604020202020204" pitchFamily="34" charset="0"/>
                                            </a:rPr>
                                            <m:t>, </m:t>
                                          </m:r>
                                          <m:r>
                                            <a:rPr lang="en-US" sz="2400" b="1" i="1" smtClean="0">
                                              <a:latin typeface="Cambria Math" panose="02040503050406030204" pitchFamily="18" charset="0"/>
                                              <a:ea typeface="Cambria Math" panose="02040503050406030204" pitchFamily="18" charset="0"/>
                                              <a:cs typeface="Arial" panose="020B0604020202020204" pitchFamily="34" charset="0"/>
                                            </a:rPr>
                                            <m:t>𝜽</m:t>
                                          </m:r>
                                          <m:r>
                                            <a:rPr lang="en-US" sz="2400" b="1" i="1" smtClean="0">
                                              <a:latin typeface="Cambria Math" panose="02040503050406030204" pitchFamily="18" charset="0"/>
                                              <a:ea typeface="Cambria Math" panose="02040503050406030204" pitchFamily="18" charset="0"/>
                                              <a:cs typeface="Arial" panose="020B0604020202020204" pitchFamily="34" charset="0"/>
                                            </a:rPr>
                                            <m:t>)</m:t>
                                          </m:r>
                                        </m:e>
                                      </m:d>
                                    </m:e>
                                    <m:sup>
                                      <m:r>
                                        <a:rPr lang="en-US" sz="2400" b="1" i="1" smtClean="0">
                                          <a:latin typeface="Cambria Math" panose="02040503050406030204" pitchFamily="18" charset="0"/>
                                          <a:ea typeface="Cambria Math" panose="02040503050406030204" pitchFamily="18" charset="0"/>
                                          <a:cs typeface="Arial" panose="020B0604020202020204" pitchFamily="34" charset="0"/>
                                        </a:rPr>
                                        <m:t>𝟐</m:t>
                                      </m:r>
                                    </m:sup>
                                  </m:sSup>
                                </m:e>
                              </m:d>
                            </m:e>
                          </m:nary>
                        </m:e>
                      </m:nary>
                    </m:oMath>
                  </m:oMathPara>
                </a14:m>
                <a:endParaRPr lang="en-US" sz="2400" b="1" dirty="0">
                  <a:latin typeface="Arial" panose="020B0604020202020204" pitchFamily="34" charset="0"/>
                  <a:cs typeface="Arial" panose="020B0604020202020204" pitchFamily="34" charset="0"/>
                </a:endParaRPr>
              </a:p>
            </p:txBody>
          </p:sp>
        </mc:Choice>
        <mc:Fallback>
          <p:sp>
            <p:nvSpPr>
              <p:cNvPr id="7" name="TextBox 6">
                <a:extLst>
                  <a:ext uri="{FF2B5EF4-FFF2-40B4-BE49-F238E27FC236}">
                    <a16:creationId xmlns:a16="http://schemas.microsoft.com/office/drawing/2014/main" id="{D25D0A06-98D6-C0D0-F421-23C42D9817BE}"/>
                  </a:ext>
                </a:extLst>
              </p:cNvPr>
              <p:cNvSpPr txBox="1">
                <a:spLocks noRot="1" noChangeAspect="1" noMove="1" noResize="1" noEditPoints="1" noAdjustHandles="1" noChangeArrowheads="1" noChangeShapeType="1" noTextEdit="1"/>
              </p:cNvSpPr>
              <p:nvPr/>
            </p:nvSpPr>
            <p:spPr>
              <a:xfrm>
                <a:off x="834887" y="2623931"/>
                <a:ext cx="10222395" cy="914225"/>
              </a:xfrm>
              <a:prstGeom prst="rect">
                <a:avLst/>
              </a:prstGeom>
              <a:blipFill>
                <a:blip r:embed="rId5"/>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D31C5E5-B178-3DF1-2D61-4E62D6088F94}"/>
              </a:ext>
            </a:extLst>
          </p:cNvPr>
          <p:cNvSpPr txBox="1"/>
          <p:nvPr/>
        </p:nvSpPr>
        <p:spPr>
          <a:xfrm>
            <a:off x="8827851" y="3769468"/>
            <a:ext cx="2229431" cy="461665"/>
          </a:xfrm>
          <a:prstGeom prst="rect">
            <a:avLst/>
          </a:prstGeom>
          <a:noFill/>
        </p:spPr>
        <p:txBody>
          <a:bodyPr wrap="square" rtlCol="0">
            <a:spAutoFit/>
          </a:bodyPr>
          <a:lstStyle/>
          <a:p>
            <a:r>
              <a:rPr lang="en-US" sz="2400" dirty="0">
                <a:solidFill>
                  <a:srgbClr val="00B050"/>
                </a:solidFill>
              </a:rPr>
              <a:t>(4.5)</a:t>
            </a:r>
          </a:p>
        </p:txBody>
      </p:sp>
    </p:spTree>
    <p:extLst>
      <p:ext uri="{BB962C8B-B14F-4D97-AF65-F5344CB8AC3E}">
        <p14:creationId xmlns:p14="http://schemas.microsoft.com/office/powerpoint/2010/main" val="2001151430"/>
      </p:ext>
    </p:extLst>
  </p:cSld>
  <p:clrMapOvr>
    <a:masterClrMapping/>
  </p:clrMapOvr>
  <mc:AlternateContent xmlns:mc="http://schemas.openxmlformats.org/markup-compatibility/2006">
    <mc:Choice xmlns:p14="http://schemas.microsoft.com/office/powerpoint/2010/main" Requires="p14">
      <p:transition spd="slow" p14:dur="2000" advTm="10010"/>
    </mc:Choice>
    <mc:Fallback>
      <p:transition spd="slow" advTm="1001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9A633-68F9-DB2A-0FCD-861F33E0260A}"/>
              </a:ext>
            </a:extLst>
          </p:cNvPr>
          <p:cNvSpPr txBox="1"/>
          <p:nvPr/>
        </p:nvSpPr>
        <p:spPr>
          <a:xfrm>
            <a:off x="1984098" y="312292"/>
            <a:ext cx="8924098" cy="584775"/>
          </a:xfrm>
          <a:prstGeom prst="rect">
            <a:avLst/>
          </a:prstGeom>
          <a:noFill/>
        </p:spPr>
        <p:txBody>
          <a:bodyPr wrap="square">
            <a:spAutoFit/>
          </a:bodyPr>
          <a:lstStyle/>
          <a:p>
            <a:r>
              <a:rPr lang="en-US" dirty="0"/>
              <a:t> </a:t>
            </a:r>
            <a:r>
              <a:rPr lang="en-US" sz="3200" b="1" dirty="0">
                <a:solidFill>
                  <a:srgbClr val="FF0000"/>
                </a:solidFill>
                <a:latin typeface="Arial" panose="020B0604020202020204" pitchFamily="34" charset="0"/>
                <a:cs typeface="Arial" panose="020B0604020202020204" pitchFamily="34" charset="0"/>
              </a:rPr>
              <a:t>1.4.3.7. Estimator with Reduced Variance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6FC2002-BC42-094F-06AC-1368EF341E01}"/>
                  </a:ext>
                </a:extLst>
              </p:cNvPr>
              <p:cNvSpPr txBox="1"/>
              <p:nvPr/>
            </p:nvSpPr>
            <p:spPr>
              <a:xfrm>
                <a:off x="1376570" y="1187726"/>
                <a:ext cx="7648160" cy="523220"/>
              </a:xfrm>
              <a:prstGeom prst="rect">
                <a:avLst/>
              </a:prstGeom>
              <a:noFill/>
            </p:spPr>
            <p:txBody>
              <a:bodyPr wrap="square" rtlCol="0">
                <a:spAutoFit/>
              </a:bodyPr>
              <a:lstStyle/>
              <a:p>
                <a:r>
                  <a:rPr lang="en-US" sz="2800" b="1" dirty="0">
                    <a:solidFill>
                      <a:srgbClr val="00B050"/>
                    </a:solidFill>
                    <a:latin typeface="Arial" panose="020B0604020202020204" pitchFamily="34" charset="0"/>
                    <a:cs typeface="Arial" panose="020B0604020202020204" pitchFamily="34" charset="0"/>
                  </a:rPr>
                  <a:t>Assume that </a:t>
                </a:r>
                <a14:m>
                  <m:oMath xmlns:m="http://schemas.openxmlformats.org/officeDocument/2006/math">
                    <m:r>
                      <a:rPr lang="en-US" sz="2800" b="1" i="1" smtClean="0">
                        <a:solidFill>
                          <a:srgbClr val="00B050"/>
                        </a:solidFill>
                        <a:latin typeface="Cambria Math" panose="02040503050406030204" pitchFamily="18" charset="0"/>
                        <a:cs typeface="Arial" panose="020B0604020202020204" pitchFamily="34" charset="0"/>
                      </a:rPr>
                      <m:t>𝑽</m:t>
                    </m:r>
                    <m:r>
                      <a:rPr lang="en-US" sz="28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8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𝑵</m:t>
                    </m:r>
                    <m:d>
                      <m:dPr>
                        <m:ctrlPr>
                          <a:rPr lang="en-US" sz="28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ctrlPr>
                      </m:dPr>
                      <m:e>
                        <m:r>
                          <a:rPr lang="en-US" sz="28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𝟎</m:t>
                        </m:r>
                        <m:r>
                          <a:rPr lang="en-US" sz="28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8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𝑰</m:t>
                        </m:r>
                      </m:e>
                    </m:d>
                    <m:r>
                      <a:rPr lang="en-US" sz="28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 </m:t>
                    </m:r>
                  </m:oMath>
                </a14:m>
                <a:r>
                  <a:rPr lang="en-US" sz="2800" b="1" dirty="0">
                    <a:solidFill>
                      <a:srgbClr val="00B050"/>
                    </a:solidFill>
                    <a:latin typeface="Arial" panose="020B0604020202020204" pitchFamily="34" charset="0"/>
                    <a:cs typeface="Arial" panose="020B0604020202020204" pitchFamily="34" charset="0"/>
                  </a:rPr>
                  <a:t>Then,  </a:t>
                </a:r>
              </a:p>
            </p:txBody>
          </p:sp>
        </mc:Choice>
        <mc:Fallback>
          <p:sp>
            <p:nvSpPr>
              <p:cNvPr id="4" name="TextBox 3">
                <a:extLst>
                  <a:ext uri="{FF2B5EF4-FFF2-40B4-BE49-F238E27FC236}">
                    <a16:creationId xmlns:a16="http://schemas.microsoft.com/office/drawing/2014/main" id="{26FC2002-BC42-094F-06AC-1368EF341E01}"/>
                  </a:ext>
                </a:extLst>
              </p:cNvPr>
              <p:cNvSpPr txBox="1">
                <a:spLocks noRot="1" noChangeAspect="1" noMove="1" noResize="1" noEditPoints="1" noAdjustHandles="1" noChangeArrowheads="1" noChangeShapeType="1" noTextEdit="1"/>
              </p:cNvSpPr>
              <p:nvPr/>
            </p:nvSpPr>
            <p:spPr>
              <a:xfrm>
                <a:off x="1376570" y="1187726"/>
                <a:ext cx="7648160" cy="523220"/>
              </a:xfrm>
              <a:prstGeom prst="rect">
                <a:avLst/>
              </a:prstGeom>
              <a:blipFill>
                <a:blip r:embed="rId2"/>
                <a:stretch>
                  <a:fillRect l="-1675" t="-12791" b="-313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7DC54C5-1DFB-E2F4-7083-2FD55EA469BC}"/>
                  </a:ext>
                </a:extLst>
              </p:cNvPr>
              <p:cNvSpPr txBox="1"/>
              <p:nvPr/>
            </p:nvSpPr>
            <p:spPr>
              <a:xfrm>
                <a:off x="826217" y="1818860"/>
                <a:ext cx="7598465" cy="74962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𝑉</m:t>
                              </m:r>
                            </m:sub>
                          </m:sSub>
                        </m:sub>
                      </m:sSub>
                      <m:d>
                        <m:dPr>
                          <m:begChr m:val="["/>
                          <m:endChr m:val="]"/>
                          <m:ctrlPr>
                            <a:rPr lang="en-US" sz="2400" i="1" smtClean="0">
                              <a:latin typeface="Cambria Math" panose="02040503050406030204" pitchFamily="18" charset="0"/>
                            </a:rPr>
                          </m:ctrlPr>
                        </m:dPr>
                        <m:e>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𝑇</m:t>
                                      </m:r>
                                    </m:sup>
                                  </m:sSup>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𝑉</m:t>
                              </m:r>
                            </m:sub>
                          </m:sSub>
                        </m:sub>
                      </m:sSub>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𝑇𝑟</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𝑚</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e>
                                  </m:d>
                                </m:e>
                                <m:sup>
                                  <m:r>
                                    <a:rPr lang="en-US" sz="2400" i="1">
                                      <a:latin typeface="Cambria Math" panose="02040503050406030204" pitchFamily="18" charset="0"/>
                                    </a:rPr>
                                    <m:t>2</m:t>
                                  </m:r>
                                </m:sup>
                              </m:sSup>
                            </m:e>
                          </m:d>
                        </m:e>
                      </m:d>
                    </m:oMath>
                  </m:oMathPara>
                </a14:m>
                <a:endParaRPr lang="en-US" sz="2400" dirty="0"/>
              </a:p>
            </p:txBody>
          </p:sp>
        </mc:Choice>
        <mc:Fallback>
          <p:sp>
            <p:nvSpPr>
              <p:cNvPr id="5" name="TextBox 4">
                <a:extLst>
                  <a:ext uri="{FF2B5EF4-FFF2-40B4-BE49-F238E27FC236}">
                    <a16:creationId xmlns:a16="http://schemas.microsoft.com/office/drawing/2014/main" id="{47DC54C5-1DFB-E2F4-7083-2FD55EA469BC}"/>
                  </a:ext>
                </a:extLst>
              </p:cNvPr>
              <p:cNvSpPr txBox="1">
                <a:spLocks noRot="1" noChangeAspect="1" noMove="1" noResize="1" noEditPoints="1" noAdjustHandles="1" noChangeArrowheads="1" noChangeShapeType="1" noTextEdit="1"/>
              </p:cNvSpPr>
              <p:nvPr/>
            </p:nvSpPr>
            <p:spPr>
              <a:xfrm>
                <a:off x="826217" y="1818860"/>
                <a:ext cx="7598465" cy="7496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86F348B-D5AB-C07E-E05C-4207C050C2C3}"/>
                  </a:ext>
                </a:extLst>
              </p:cNvPr>
              <p:cNvSpPr txBox="1"/>
              <p:nvPr/>
            </p:nvSpPr>
            <p:spPr>
              <a:xfrm>
                <a:off x="3174601" y="2568489"/>
                <a:ext cx="6743700" cy="64504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anose="020B0604020202020204" pitchFamily="34"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𝑉</m:t>
                              </m:r>
                            </m:sub>
                          </m:sSub>
                        </m:sub>
                      </m:sSub>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𝑇𝑟</m:t>
                          </m:r>
                          <m:d>
                            <m:dPr>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𝑚</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𝜃</m:t>
                                  </m:r>
                                </m:e>
                              </m:d>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𝑉</m:t>
                              </m:r>
                            </m:e>
                          </m:d>
                        </m:e>
                      </m:d>
                    </m:oMath>
                  </m:oMathPara>
                </a14:m>
                <a:endParaRPr lang="en-US" sz="2400" dirty="0">
                  <a:latin typeface="Arial" panose="020B0604020202020204" pitchFamily="34"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386F348B-D5AB-C07E-E05C-4207C050C2C3}"/>
                  </a:ext>
                </a:extLst>
              </p:cNvPr>
              <p:cNvSpPr txBox="1">
                <a:spLocks noRot="1" noChangeAspect="1" noMove="1" noResize="1" noEditPoints="1" noAdjustHandles="1" noChangeArrowheads="1" noChangeShapeType="1" noTextEdit="1"/>
              </p:cNvSpPr>
              <p:nvPr/>
            </p:nvSpPr>
            <p:spPr>
              <a:xfrm>
                <a:off x="3174601" y="2568489"/>
                <a:ext cx="6743700" cy="6450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4CB054B-3B66-42F2-9096-19F5EC771754}"/>
                  </a:ext>
                </a:extLst>
              </p:cNvPr>
              <p:cNvSpPr txBox="1"/>
              <p:nvPr/>
            </p:nvSpPr>
            <p:spPr>
              <a:xfrm>
                <a:off x="2474878" y="3354171"/>
                <a:ext cx="7845358" cy="52187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𝑉</m:t>
                              </m:r>
                            </m:sub>
                          </m:sSub>
                        </m:sub>
                      </m:sSub>
                      <m:d>
                        <m:dPr>
                          <m:begChr m:val="["/>
                          <m:endChr m:val="]"/>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𝑇𝑟</m:t>
                              </m:r>
                              <m:r>
                                <a:rPr lang="en-US" sz="2400" b="0" i="1" smtClean="0">
                                  <a:latin typeface="Cambria Math" panose="02040503050406030204" pitchFamily="18" charset="0"/>
                                </a:rPr>
                                <m:t>(</m:t>
                              </m:r>
                              <m:r>
                                <a:rPr lang="en-US" sz="2400" b="0" i="1" smtClean="0">
                                  <a:latin typeface="Cambria Math" panose="02040503050406030204" pitchFamily="18" charset="0"/>
                                </a:rPr>
                                <m:t>𝑆</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𝜃</m:t>
                                  </m:r>
                                </m:e>
                              </m:d>
                            </m:e>
                            <m:sup>
                              <m:r>
                                <a:rPr lang="en-US" sz="2400" i="1">
                                  <a:latin typeface="Cambria Math" panose="02040503050406030204" pitchFamily="18" charset="0"/>
                                </a:rPr>
                                <m:t>𝑇</m:t>
                              </m:r>
                            </m:sup>
                          </m:sSup>
                          <m:r>
                            <a:rPr lang="en-US" sz="2400" b="0" i="1" smtClean="0">
                              <a:latin typeface="Cambria Math" panose="02040503050406030204" pitchFamily="18" charset="0"/>
                            </a:rPr>
                            <m:t>𝑉</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m:t>
                          </m:r>
                        </m:e>
                      </m:d>
                    </m:oMath>
                  </m:oMathPara>
                </a14:m>
                <a:endParaRPr lang="en-US" sz="2400" dirty="0"/>
              </a:p>
            </p:txBody>
          </p:sp>
        </mc:Choice>
        <mc:Fallback>
          <p:sp>
            <p:nvSpPr>
              <p:cNvPr id="7" name="TextBox 6">
                <a:extLst>
                  <a:ext uri="{FF2B5EF4-FFF2-40B4-BE49-F238E27FC236}">
                    <a16:creationId xmlns:a16="http://schemas.microsoft.com/office/drawing/2014/main" id="{54CB054B-3B66-42F2-9096-19F5EC771754}"/>
                  </a:ext>
                </a:extLst>
              </p:cNvPr>
              <p:cNvSpPr txBox="1">
                <a:spLocks noRot="1" noChangeAspect="1" noMove="1" noResize="1" noEditPoints="1" noAdjustHandles="1" noChangeArrowheads="1" noChangeShapeType="1" noTextEdit="1"/>
              </p:cNvSpPr>
              <p:nvPr/>
            </p:nvSpPr>
            <p:spPr>
              <a:xfrm>
                <a:off x="2474878" y="3354171"/>
                <a:ext cx="7845358" cy="5218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496B2D8-321D-1B68-2252-16CABD77492B}"/>
                  </a:ext>
                </a:extLst>
              </p:cNvPr>
              <p:cNvSpPr txBox="1"/>
              <p:nvPr/>
            </p:nvSpPr>
            <p:spPr>
              <a:xfrm>
                <a:off x="4069404" y="4070328"/>
                <a:ext cx="8185826" cy="521874"/>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𝑇𝑟</m:t>
                        </m:r>
                        <m:r>
                          <a:rPr lang="en-US" sz="2400" i="1">
                            <a:latin typeface="Cambria Math" panose="02040503050406030204" pitchFamily="18" charset="0"/>
                          </a:rPr>
                          <m:t>(</m:t>
                        </m:r>
                        <m:r>
                          <a:rPr lang="en-US" sz="2400" i="1">
                            <a:latin typeface="Cambria Math" panose="02040503050406030204" pitchFamily="18" charset="0"/>
                          </a:rPr>
                          <m:t>𝑆</m:t>
                        </m:r>
                      </m:e>
                      <m:sub>
                        <m:r>
                          <a:rPr lang="en-US" sz="2400" i="1">
                            <a:latin typeface="Cambria Math" panose="02040503050406030204" pitchFamily="18" charset="0"/>
                          </a:rPr>
                          <m:t>𝑚</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𝜃</m:t>
                            </m:r>
                          </m:e>
                        </m:d>
                      </m:e>
                      <m:sup>
                        <m:r>
                          <a:rPr lang="en-US" sz="2400" i="1">
                            <a:latin typeface="Cambria Math" panose="02040503050406030204" pitchFamily="18" charset="0"/>
                          </a:rPr>
                          <m:t>𝑇</m:t>
                        </m:r>
                      </m:sup>
                    </m:sSup>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𝑉</m:t>
                            </m:r>
                          </m:sub>
                        </m:sSub>
                      </m:sub>
                    </m:sSub>
                    <m:d>
                      <m:dPr>
                        <m:begChr m:val="["/>
                        <m:endChr m:val="]"/>
                        <m:ctrlPr>
                          <a:rPr lang="en-US" sz="2400" i="1" smtClean="0">
                            <a:latin typeface="Cambria Math" panose="02040503050406030204" pitchFamily="18" charset="0"/>
                          </a:rPr>
                        </m:ctrlPr>
                      </m:dPr>
                      <m:e>
                        <m:r>
                          <a:rPr lang="en-US" sz="2400" i="1">
                            <a:latin typeface="Cambria Math" panose="02040503050406030204" pitchFamily="18" charset="0"/>
                          </a:rPr>
                          <m:t>𝑉</m:t>
                        </m:r>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𝑇</m:t>
                            </m:r>
                          </m:sup>
                        </m:sSup>
                      </m:e>
                    </m:d>
                  </m:oMath>
                </a14:m>
                <a:r>
                  <a:rPr lang="en-US" sz="2400" dirty="0"/>
                  <a:t>)</a:t>
                </a:r>
              </a:p>
            </p:txBody>
          </p:sp>
        </mc:Choice>
        <mc:Fallback>
          <p:sp>
            <p:nvSpPr>
              <p:cNvPr id="8" name="TextBox 7">
                <a:extLst>
                  <a:ext uri="{FF2B5EF4-FFF2-40B4-BE49-F238E27FC236}">
                    <a16:creationId xmlns:a16="http://schemas.microsoft.com/office/drawing/2014/main" id="{B496B2D8-321D-1B68-2252-16CABD77492B}"/>
                  </a:ext>
                </a:extLst>
              </p:cNvPr>
              <p:cNvSpPr txBox="1">
                <a:spLocks noRot="1" noChangeAspect="1" noMove="1" noResize="1" noEditPoints="1" noAdjustHandles="1" noChangeArrowheads="1" noChangeShapeType="1" noTextEdit="1"/>
              </p:cNvSpPr>
              <p:nvPr/>
            </p:nvSpPr>
            <p:spPr>
              <a:xfrm>
                <a:off x="4069404" y="4070328"/>
                <a:ext cx="8185826" cy="521874"/>
              </a:xfrm>
              <a:prstGeom prst="rect">
                <a:avLst/>
              </a:prstGeom>
              <a:blipFill>
                <a:blip r:embed="rId6"/>
                <a:stretch>
                  <a:fillRect t="-3529" b="-21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1553880-DFCC-2520-4EC9-48E5A9DEB767}"/>
                  </a:ext>
                </a:extLst>
              </p:cNvPr>
              <p:cNvSpPr txBox="1"/>
              <p:nvPr/>
            </p:nvSpPr>
            <p:spPr>
              <a:xfrm>
                <a:off x="3409651" y="1187726"/>
                <a:ext cx="7648160" cy="5934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𝐸</m:t>
                          </m:r>
                        </m:e>
                        <m:sub>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𝑉</m:t>
                              </m:r>
                            </m:sub>
                          </m:sSub>
                        </m:sub>
                      </m:s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𝑉</m:t>
                          </m:r>
                          <m:sSup>
                            <m:sSupPr>
                              <m:ctrlPr>
                                <a:rPr lang="en-US" sz="2800" i="1">
                                  <a:latin typeface="Cambria Math" panose="02040503050406030204" pitchFamily="18" charset="0"/>
                                </a:rPr>
                              </m:ctrlPr>
                            </m:sSupPr>
                            <m:e>
                              <m:r>
                                <a:rPr lang="en-US" sz="2800" i="1">
                                  <a:latin typeface="Cambria Math" panose="02040503050406030204" pitchFamily="18" charset="0"/>
                                </a:rPr>
                                <m:t>𝑉</m:t>
                              </m:r>
                            </m:e>
                            <m:sup>
                              <m:r>
                                <a:rPr lang="en-US" sz="2800" i="1">
                                  <a:latin typeface="Cambria Math" panose="02040503050406030204" pitchFamily="18" charset="0"/>
                                </a:rPr>
                                <m:t>𝑇</m:t>
                              </m:r>
                            </m:sup>
                          </m:sSup>
                        </m:e>
                      </m:d>
                      <m:r>
                        <a:rPr lang="en-US" sz="2800" b="0" i="1" smtClean="0">
                          <a:latin typeface="Cambria Math" panose="02040503050406030204" pitchFamily="18" charset="0"/>
                        </a:rPr>
                        <m:t>=</m:t>
                      </m:r>
                      <m:r>
                        <a:rPr lang="en-US" sz="2800" b="0" i="1" smtClean="0">
                          <a:latin typeface="Cambria Math" panose="02040503050406030204" pitchFamily="18" charset="0"/>
                        </a:rPr>
                        <m:t>𝐼</m:t>
                      </m:r>
                    </m:oMath>
                  </m:oMathPara>
                </a14:m>
                <a:endParaRPr lang="en-US" sz="2800" b="1" dirty="0">
                  <a:solidFill>
                    <a:srgbClr val="00B050"/>
                  </a:solidFill>
                  <a:latin typeface="Arial" panose="020B060402020202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D1553880-DFCC-2520-4EC9-48E5A9DEB767}"/>
                  </a:ext>
                </a:extLst>
              </p:cNvPr>
              <p:cNvSpPr txBox="1">
                <a:spLocks noRot="1" noChangeAspect="1" noMove="1" noResize="1" noEditPoints="1" noAdjustHandles="1" noChangeArrowheads="1" noChangeShapeType="1" noTextEdit="1"/>
              </p:cNvSpPr>
              <p:nvPr/>
            </p:nvSpPr>
            <p:spPr>
              <a:xfrm>
                <a:off x="3409651" y="1187726"/>
                <a:ext cx="7648160" cy="59349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4805276-5464-82D0-CA87-675306A128C3}"/>
                  </a:ext>
                </a:extLst>
              </p:cNvPr>
              <p:cNvSpPr txBox="1"/>
              <p:nvPr/>
            </p:nvSpPr>
            <p:spPr>
              <a:xfrm>
                <a:off x="2639438" y="4786486"/>
                <a:ext cx="8185826" cy="46666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𝑇𝑟</m:t>
                          </m:r>
                          <m:r>
                            <a:rPr lang="en-US" sz="2400" i="1">
                              <a:latin typeface="Cambria Math" panose="02040503050406030204" pitchFamily="18" charset="0"/>
                            </a:rPr>
                            <m:t>(</m:t>
                          </m:r>
                          <m:r>
                            <a:rPr lang="en-US" sz="2400" i="1">
                              <a:latin typeface="Cambria Math" panose="02040503050406030204" pitchFamily="18" charset="0"/>
                            </a:rPr>
                            <m:t>𝑆</m:t>
                          </m:r>
                        </m:e>
                        <m:sub>
                          <m:r>
                            <a:rPr lang="en-US" sz="2400" i="1">
                              <a:latin typeface="Cambria Math" panose="02040503050406030204" pitchFamily="18" charset="0"/>
                            </a:rPr>
                            <m:t>𝑚</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𝜃</m:t>
                              </m:r>
                            </m:e>
                          </m:d>
                        </m:e>
                        <m:sup>
                          <m:r>
                            <a:rPr lang="en-US" sz="2400" i="1">
                              <a:latin typeface="Cambria Math" panose="02040503050406030204" pitchFamily="18" charset="0"/>
                            </a:rPr>
                            <m:t>𝑇</m:t>
                          </m:r>
                        </m:sup>
                      </m:sSup>
                      <m:r>
                        <a:rPr lang="en-US" sz="2400" b="0" i="0" smtClean="0">
                          <a:latin typeface="Cambria Math" panose="02040503050406030204" pitchFamily="18" charset="0"/>
                        </a:rPr>
                        <m:t>)=</m:t>
                      </m:r>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𝑚</m:t>
                                  </m:r>
                                </m:sub>
                              </m:sSub>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𝜃</m:t>
                                  </m:r>
                                </m:e>
                              </m:d>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oMath>
                  </m:oMathPara>
                </a14:m>
                <a:endParaRPr lang="en-US" sz="2400" dirty="0"/>
              </a:p>
            </p:txBody>
          </p:sp>
        </mc:Choice>
        <mc:Fallback>
          <p:sp>
            <p:nvSpPr>
              <p:cNvPr id="10" name="TextBox 9">
                <a:extLst>
                  <a:ext uri="{FF2B5EF4-FFF2-40B4-BE49-F238E27FC236}">
                    <a16:creationId xmlns:a16="http://schemas.microsoft.com/office/drawing/2014/main" id="{24805276-5464-82D0-CA87-675306A128C3}"/>
                  </a:ext>
                </a:extLst>
              </p:cNvPr>
              <p:cNvSpPr txBox="1">
                <a:spLocks noRot="1" noChangeAspect="1" noMove="1" noResize="1" noEditPoints="1" noAdjustHandles="1" noChangeArrowheads="1" noChangeShapeType="1" noTextEdit="1"/>
              </p:cNvSpPr>
              <p:nvPr/>
            </p:nvSpPr>
            <p:spPr>
              <a:xfrm>
                <a:off x="2639438" y="4786486"/>
                <a:ext cx="8185826" cy="466666"/>
              </a:xfrm>
              <a:prstGeom prst="rect">
                <a:avLst/>
              </a:prstGeom>
              <a:blipFill>
                <a:blip r:embed="rId8"/>
                <a:stretch>
                  <a:fillRect b="-1688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A38C42A-43EF-9084-08E5-287E997C37EA}"/>
              </a:ext>
            </a:extLst>
          </p:cNvPr>
          <p:cNvSpPr txBox="1"/>
          <p:nvPr/>
        </p:nvSpPr>
        <p:spPr>
          <a:xfrm>
            <a:off x="10165404" y="4834647"/>
            <a:ext cx="1483468" cy="461665"/>
          </a:xfrm>
          <a:prstGeom prst="rect">
            <a:avLst/>
          </a:prstGeom>
          <a:noFill/>
        </p:spPr>
        <p:txBody>
          <a:bodyPr wrap="square" rtlCol="0">
            <a:spAutoFit/>
          </a:bodyPr>
          <a:lstStyle/>
          <a:p>
            <a:r>
              <a:rPr lang="en-US" sz="2400" dirty="0">
                <a:solidFill>
                  <a:srgbClr val="00B050"/>
                </a:solidFill>
              </a:rPr>
              <a:t>(4.6)</a:t>
            </a:r>
          </a:p>
        </p:txBody>
      </p:sp>
      <p:sp>
        <p:nvSpPr>
          <p:cNvPr id="12" name="TextBox 11">
            <a:extLst>
              <a:ext uri="{FF2B5EF4-FFF2-40B4-BE49-F238E27FC236}">
                <a16:creationId xmlns:a16="http://schemas.microsoft.com/office/drawing/2014/main" id="{A0936D3F-4665-C5C8-8A53-3A756C35917B}"/>
              </a:ext>
            </a:extLst>
          </p:cNvPr>
          <p:cNvSpPr txBox="1"/>
          <p:nvPr/>
        </p:nvSpPr>
        <p:spPr>
          <a:xfrm>
            <a:off x="1104089" y="5355077"/>
            <a:ext cx="7003915" cy="461665"/>
          </a:xfrm>
          <a:prstGeom prst="rect">
            <a:avLst/>
          </a:prstGeom>
          <a:noFill/>
        </p:spPr>
        <p:txBody>
          <a:bodyPr wrap="square" rtlCol="0">
            <a:spAutoFit/>
          </a:bodyPr>
          <a:lstStyle/>
          <a:p>
            <a:r>
              <a:rPr lang="en-US" sz="2400" dirty="0"/>
              <a:t>Substituting equation (4.6) into equation (4.2) yields</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4C0D188-5DC8-5282-E84B-2C8FBA004430}"/>
                  </a:ext>
                </a:extLst>
              </p:cNvPr>
              <p:cNvSpPr txBox="1"/>
              <p:nvPr/>
            </p:nvSpPr>
            <p:spPr>
              <a:xfrm>
                <a:off x="958173" y="5918667"/>
                <a:ext cx="9061315" cy="9142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𝑱</m:t>
                          </m:r>
                        </m:e>
                        <m:sub>
                          <m:r>
                            <a:rPr lang="en-US" sz="2400" b="1" i="1" smtClean="0">
                              <a:solidFill>
                                <a:srgbClr val="FF0000"/>
                              </a:solidFill>
                              <a:latin typeface="Cambria Math" panose="02040503050406030204" pitchFamily="18" charset="0"/>
                              <a:ea typeface="Cambria Math" panose="02040503050406030204" pitchFamily="18" charset="0"/>
                            </a:rPr>
                            <m:t>𝒗𝒓</m:t>
                          </m:r>
                        </m:sub>
                      </m:sSub>
                      <m:d>
                        <m:dPr>
                          <m:ctrlPr>
                            <a:rPr lang="en-US" sz="2400" b="1" i="1" smtClean="0">
                              <a:solidFill>
                                <a:srgbClr val="FF0000"/>
                              </a:solidFill>
                              <a:latin typeface="Cambria Math" panose="02040503050406030204" pitchFamily="18" charset="0"/>
                              <a:ea typeface="Cambria Math" panose="02040503050406030204" pitchFamily="18" charset="0"/>
                            </a:rPr>
                          </m:ctrlPr>
                        </m:dPr>
                        <m:e>
                          <m:r>
                            <a:rPr lang="en-US" sz="2400" b="1" i="1" smtClean="0">
                              <a:solidFill>
                                <a:srgbClr val="FF0000"/>
                              </a:solidFill>
                              <a:latin typeface="Cambria Math" panose="02040503050406030204" pitchFamily="18" charset="0"/>
                              <a:ea typeface="Cambria Math" panose="02040503050406030204" pitchFamily="18" charset="0"/>
                            </a:rPr>
                            <m:t>𝜽</m:t>
                          </m:r>
                          <m:r>
                            <a:rPr lang="en-US" sz="2400" b="1" i="1" smtClean="0">
                              <a:solidFill>
                                <a:srgbClr val="FF0000"/>
                              </a:solidFill>
                              <a:latin typeface="Cambria Math" panose="02040503050406030204" pitchFamily="18" charset="0"/>
                              <a:ea typeface="Cambria Math" panose="02040503050406030204" pitchFamily="18" charset="0"/>
                            </a:rPr>
                            <m:t>, </m:t>
                          </m:r>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𝑷</m:t>
                              </m:r>
                            </m:e>
                            <m:sub>
                              <m:r>
                                <a:rPr lang="en-US" sz="2400" b="1" i="1" smtClean="0">
                                  <a:solidFill>
                                    <a:srgbClr val="FF0000"/>
                                  </a:solidFill>
                                  <a:latin typeface="Cambria Math" panose="02040503050406030204" pitchFamily="18" charset="0"/>
                                  <a:ea typeface="Cambria Math" panose="02040503050406030204" pitchFamily="18" charset="0"/>
                                </a:rPr>
                                <m:t>𝒗</m:t>
                              </m:r>
                            </m:sub>
                          </m:sSub>
                        </m:e>
                      </m:d>
                      <m:r>
                        <a:rPr lang="en-US" sz="2400" b="1" i="0" smtClean="0">
                          <a:solidFill>
                            <a:srgbClr val="FF0000"/>
                          </a:solidFill>
                          <a:latin typeface="Cambria Math" panose="02040503050406030204" pitchFamily="18" charset="0"/>
                          <a:ea typeface="Cambria Math" panose="02040503050406030204" pitchFamily="18" charset="0"/>
                        </a:rPr>
                        <m:t>= </m:t>
                      </m:r>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𝑬</m:t>
                          </m:r>
                        </m:e>
                        <m:sub>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𝑷</m:t>
                              </m:r>
                            </m:e>
                            <m:sub>
                              <m:r>
                                <a:rPr lang="en-US" sz="2400" b="1" i="1" smtClean="0">
                                  <a:solidFill>
                                    <a:srgbClr val="FF0000"/>
                                  </a:solidFill>
                                  <a:latin typeface="Cambria Math" panose="02040503050406030204" pitchFamily="18" charset="0"/>
                                  <a:ea typeface="Cambria Math" panose="02040503050406030204" pitchFamily="18" charset="0"/>
                                </a:rPr>
                                <m:t>𝒗</m:t>
                              </m:r>
                            </m:sub>
                          </m:sSub>
                        </m:sub>
                      </m:sSub>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𝑬</m:t>
                          </m:r>
                        </m:e>
                        <m:sub>
                          <m:sSub>
                            <m:sSubPr>
                              <m:ctrlPr>
                                <a:rPr lang="en-US" sz="2400" b="1" i="1" smtClean="0">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𝑷</m:t>
                              </m:r>
                            </m:e>
                            <m:sub>
                              <m:r>
                                <a:rPr lang="en-US" sz="2400" b="1" i="1" smtClean="0">
                                  <a:solidFill>
                                    <a:srgbClr val="FF0000"/>
                                  </a:solidFill>
                                  <a:latin typeface="Cambria Math" panose="02040503050406030204" pitchFamily="18" charset="0"/>
                                  <a:ea typeface="Cambria Math" panose="02040503050406030204" pitchFamily="18" charset="0"/>
                                </a:rPr>
                                <m:t>𝒅</m:t>
                              </m:r>
                            </m:sub>
                          </m:sSub>
                        </m:sub>
                      </m:sSub>
                      <m:r>
                        <a:rPr lang="en-US" sz="2400" b="1" i="1" smtClean="0">
                          <a:solidFill>
                            <a:srgbClr val="FF0000"/>
                          </a:solidFill>
                          <a:latin typeface="Cambria Math" panose="02040503050406030204" pitchFamily="18" charset="0"/>
                          <a:ea typeface="Cambria Math" panose="02040503050406030204" pitchFamily="18" charset="0"/>
                        </a:rPr>
                        <m:t> </m:t>
                      </m:r>
                      <m:d>
                        <m:dPr>
                          <m:begChr m:val="["/>
                          <m:endChr m:val="]"/>
                          <m:ctrlPr>
                            <a:rPr lang="en-US" sz="2400" b="1" i="1" smtClean="0">
                              <a:solidFill>
                                <a:srgbClr val="FF0000"/>
                              </a:solidFill>
                              <a:latin typeface="Cambria Math" panose="02040503050406030204" pitchFamily="18" charset="0"/>
                              <a:ea typeface="Cambria Math" panose="02040503050406030204" pitchFamily="18" charset="0"/>
                            </a:rPr>
                          </m:ctrlPr>
                        </m:dPr>
                        <m:e>
                          <m:sSup>
                            <m:sSupPr>
                              <m:ctrlPr>
                                <a:rPr lang="en-US" sz="2400" b="1" i="1">
                                  <a:solidFill>
                                    <a:srgbClr val="FF0000"/>
                                  </a:solidFill>
                                  <a:latin typeface="Cambria Math" panose="02040503050406030204" pitchFamily="18" charset="0"/>
                                  <a:ea typeface="Cambria Math" panose="02040503050406030204" pitchFamily="18" charset="0"/>
                                </a:rPr>
                              </m:ctrlPr>
                            </m:sSupPr>
                            <m:e>
                              <m:r>
                                <a:rPr lang="en-US" sz="2400" b="1" i="1">
                                  <a:solidFill>
                                    <a:srgbClr val="FF0000"/>
                                  </a:solidFill>
                                  <a:latin typeface="Cambria Math" panose="02040503050406030204" pitchFamily="18" charset="0"/>
                                  <a:ea typeface="Cambria Math" panose="02040503050406030204" pitchFamily="18" charset="0"/>
                                </a:rPr>
                                <m:t>𝑽</m:t>
                              </m:r>
                            </m:e>
                            <m:sup>
                              <m:r>
                                <a:rPr lang="en-US" sz="2400" b="1" i="1">
                                  <a:solidFill>
                                    <a:srgbClr val="FF0000"/>
                                  </a:solidFill>
                                  <a:latin typeface="Cambria Math" panose="02040503050406030204" pitchFamily="18" charset="0"/>
                                  <a:ea typeface="Cambria Math" panose="02040503050406030204" pitchFamily="18" charset="0"/>
                                </a:rPr>
                                <m:t>𝑻</m:t>
                              </m:r>
                            </m:sup>
                          </m:sSup>
                          <m:sSub>
                            <m:sSubPr>
                              <m:ctrlPr>
                                <a:rPr lang="en-US" sz="2400" b="1" i="1">
                                  <a:solidFill>
                                    <a:srgbClr val="FF0000"/>
                                  </a:solidFill>
                                  <a:latin typeface="Cambria Math" panose="02040503050406030204" pitchFamily="18" charset="0"/>
                                  <a:ea typeface="Cambria Math" panose="02040503050406030204" pitchFamily="18" charset="0"/>
                                </a:rPr>
                              </m:ctrlPr>
                            </m:sSubPr>
                            <m:e>
                              <m:r>
                                <a:rPr lang="en-US" sz="2400" b="1" i="1">
                                  <a:solidFill>
                                    <a:srgbClr val="FF0000"/>
                                  </a:solidFill>
                                  <a:latin typeface="Cambria Math" panose="02040503050406030204" pitchFamily="18" charset="0"/>
                                  <a:ea typeface="Cambria Math" panose="02040503050406030204" pitchFamily="18" charset="0"/>
                                </a:rPr>
                                <m:t>𝜵</m:t>
                              </m:r>
                            </m:e>
                            <m:sub>
                              <m:r>
                                <a:rPr lang="en-US" sz="2400" b="1" i="1">
                                  <a:solidFill>
                                    <a:srgbClr val="FF0000"/>
                                  </a:solidFill>
                                  <a:latin typeface="Cambria Math" panose="02040503050406030204" pitchFamily="18" charset="0"/>
                                  <a:ea typeface="Cambria Math" panose="02040503050406030204" pitchFamily="18" charset="0"/>
                                </a:rPr>
                                <m:t>𝒙</m:t>
                              </m:r>
                            </m:sub>
                          </m:sSub>
                          <m:sSub>
                            <m:sSubPr>
                              <m:ctrlPr>
                                <a:rPr lang="en-US" sz="2400" b="1" i="1">
                                  <a:solidFill>
                                    <a:srgbClr val="FF0000"/>
                                  </a:solidFill>
                                  <a:latin typeface="Cambria Math" panose="02040503050406030204" pitchFamily="18" charset="0"/>
                                  <a:ea typeface="Cambria Math" panose="02040503050406030204" pitchFamily="18" charset="0"/>
                                </a:rPr>
                              </m:ctrlPr>
                            </m:sSubPr>
                            <m:e>
                              <m:r>
                                <a:rPr lang="en-US" sz="2400" b="1" i="1">
                                  <a:solidFill>
                                    <a:srgbClr val="FF0000"/>
                                  </a:solidFill>
                                  <a:latin typeface="Cambria Math" panose="02040503050406030204" pitchFamily="18" charset="0"/>
                                  <a:ea typeface="Cambria Math" panose="02040503050406030204" pitchFamily="18" charset="0"/>
                                </a:rPr>
                                <m:t>𝑺</m:t>
                              </m:r>
                            </m:e>
                            <m:sub>
                              <m:r>
                                <a:rPr lang="en-US" sz="2400" b="1" i="1">
                                  <a:solidFill>
                                    <a:srgbClr val="FF0000"/>
                                  </a:solidFill>
                                  <a:latin typeface="Cambria Math" panose="02040503050406030204" pitchFamily="18" charset="0"/>
                                  <a:ea typeface="Cambria Math" panose="02040503050406030204" pitchFamily="18" charset="0"/>
                                </a:rPr>
                                <m:t>𝒎</m:t>
                              </m:r>
                            </m:sub>
                          </m:sSub>
                          <m:d>
                            <m:dPr>
                              <m:ctrlPr>
                                <a:rPr lang="en-US" sz="2400" b="1" i="1">
                                  <a:solidFill>
                                    <a:srgbClr val="FF0000"/>
                                  </a:solidFill>
                                  <a:latin typeface="Cambria Math" panose="02040503050406030204" pitchFamily="18" charset="0"/>
                                  <a:ea typeface="Cambria Math" panose="02040503050406030204" pitchFamily="18" charset="0"/>
                                </a:rPr>
                              </m:ctrlPr>
                            </m:dPr>
                            <m:e>
                              <m:r>
                                <a:rPr lang="en-US" sz="2400" b="1" i="1">
                                  <a:solidFill>
                                    <a:srgbClr val="FF0000"/>
                                  </a:solidFill>
                                  <a:latin typeface="Cambria Math" panose="02040503050406030204" pitchFamily="18" charset="0"/>
                                  <a:ea typeface="Cambria Math" panose="02040503050406030204" pitchFamily="18" charset="0"/>
                                </a:rPr>
                                <m:t>𝒙</m:t>
                              </m:r>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𝜽</m:t>
                              </m:r>
                            </m:e>
                          </m:d>
                          <m:r>
                            <a:rPr lang="en-US" sz="2400" b="1" i="1">
                              <a:solidFill>
                                <a:srgbClr val="FF0000"/>
                              </a:solidFill>
                              <a:latin typeface="Cambria Math" panose="02040503050406030204" pitchFamily="18" charset="0"/>
                              <a:ea typeface="Cambria Math" panose="02040503050406030204" pitchFamily="18" charset="0"/>
                            </a:rPr>
                            <m:t>𝑽</m:t>
                          </m:r>
                          <m:r>
                            <a:rPr lang="en-US" sz="2400" b="1" i="1">
                              <a:solidFill>
                                <a:srgbClr val="FF0000"/>
                              </a:solidFill>
                              <a:latin typeface="Cambria Math" panose="02040503050406030204" pitchFamily="18" charset="0"/>
                              <a:ea typeface="Cambria Math" panose="02040503050406030204" pitchFamily="18" charset="0"/>
                            </a:rPr>
                            <m:t>+</m:t>
                          </m:r>
                          <m:f>
                            <m:fPr>
                              <m:ctrlPr>
                                <a:rPr lang="en-US" sz="2400" b="1" i="1" smtClean="0">
                                  <a:solidFill>
                                    <a:srgbClr val="FF0000"/>
                                  </a:solidFill>
                                  <a:latin typeface="Cambria Math" panose="02040503050406030204" pitchFamily="18" charset="0"/>
                                  <a:ea typeface="Cambria Math" panose="02040503050406030204" pitchFamily="18" charset="0"/>
                                </a:rPr>
                              </m:ctrlPr>
                            </m:fPr>
                            <m:num>
                              <m:r>
                                <a:rPr lang="en-US" sz="2400" b="1" i="1">
                                  <a:solidFill>
                                    <a:srgbClr val="FF0000"/>
                                  </a:solidFill>
                                  <a:latin typeface="Cambria Math" panose="02040503050406030204" pitchFamily="18" charset="0"/>
                                  <a:ea typeface="Cambria Math" panose="02040503050406030204" pitchFamily="18" charset="0"/>
                                </a:rPr>
                                <m:t>𝟏</m:t>
                              </m:r>
                              <m:r>
                                <a:rPr lang="en-US" sz="2400" b="1" i="1" smtClean="0">
                                  <a:solidFill>
                                    <a:srgbClr val="FF0000"/>
                                  </a:solidFill>
                                  <a:latin typeface="Cambria Math" panose="02040503050406030204" pitchFamily="18" charset="0"/>
                                  <a:ea typeface="Cambria Math" panose="02040503050406030204" pitchFamily="18" charset="0"/>
                                </a:rPr>
                                <m:t> </m:t>
                              </m:r>
                            </m:num>
                            <m:den>
                              <m:r>
                                <a:rPr lang="en-US" sz="2400" b="1" i="1">
                                  <a:solidFill>
                                    <a:srgbClr val="FF0000"/>
                                  </a:solidFill>
                                  <a:latin typeface="Cambria Math" panose="02040503050406030204" pitchFamily="18" charset="0"/>
                                  <a:ea typeface="Cambria Math" panose="02040503050406030204" pitchFamily="18" charset="0"/>
                                </a:rPr>
                                <m:t>𝟐</m:t>
                              </m:r>
                            </m:den>
                          </m:f>
                          <m:sSubSup>
                            <m:sSubSupPr>
                              <m:ctrlPr>
                                <a:rPr lang="en-US" sz="2400" b="1" i="1">
                                  <a:solidFill>
                                    <a:srgbClr val="FF0000"/>
                                  </a:solidFill>
                                  <a:latin typeface="Cambria Math" panose="02040503050406030204" pitchFamily="18" charset="0"/>
                                </a:rPr>
                              </m:ctrlPr>
                            </m:sSubSupPr>
                            <m:e>
                              <m:d>
                                <m:dPr>
                                  <m:begChr m:val="‖"/>
                                  <m:endChr m:val="‖"/>
                                  <m:ctrlPr>
                                    <a:rPr lang="en-US" sz="2400" b="1" i="1">
                                      <a:solidFill>
                                        <a:srgbClr val="FF0000"/>
                                      </a:solidFill>
                                      <a:latin typeface="Cambria Math" panose="02040503050406030204" pitchFamily="18" charset="0"/>
                                    </a:rPr>
                                  </m:ctrlPr>
                                </m:dPr>
                                <m:e>
                                  <m:sSub>
                                    <m:sSubPr>
                                      <m:ctrlPr>
                                        <a:rPr lang="en-US" sz="2400" b="1" i="1">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𝑺</m:t>
                                      </m:r>
                                    </m:e>
                                    <m:sub>
                                      <m:r>
                                        <a:rPr lang="en-US" sz="2400" b="1" i="1">
                                          <a:solidFill>
                                            <a:srgbClr val="FF0000"/>
                                          </a:solidFill>
                                          <a:latin typeface="Cambria Math" panose="02040503050406030204" pitchFamily="18" charset="0"/>
                                        </a:rPr>
                                        <m:t>𝒎</m:t>
                                      </m:r>
                                    </m:sub>
                                  </m:sSub>
                                  <m:d>
                                    <m:dPr>
                                      <m:ctrlPr>
                                        <a:rPr lang="en-US" sz="2400" b="1"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rPr>
                                        <m:t>𝒙</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𝜽</m:t>
                                      </m:r>
                                    </m:e>
                                  </m:d>
                                </m:e>
                              </m:d>
                            </m:e>
                            <m:sub>
                              <m:r>
                                <a:rPr lang="en-US" sz="2400" b="1" i="1">
                                  <a:solidFill>
                                    <a:srgbClr val="FF0000"/>
                                  </a:solidFill>
                                  <a:latin typeface="Cambria Math" panose="02040503050406030204" pitchFamily="18" charset="0"/>
                                </a:rPr>
                                <m:t>𝟐</m:t>
                              </m:r>
                            </m:sub>
                            <m:sup>
                              <m:r>
                                <a:rPr lang="en-US" sz="2400" b="1" i="1">
                                  <a:solidFill>
                                    <a:srgbClr val="FF0000"/>
                                  </a:solidFill>
                                  <a:latin typeface="Cambria Math" panose="02040503050406030204" pitchFamily="18" charset="0"/>
                                </a:rPr>
                                <m:t>𝟐</m:t>
                              </m:r>
                            </m:sup>
                          </m:sSubSup>
                        </m:e>
                      </m:d>
                    </m:oMath>
                  </m:oMathPara>
                </a14:m>
                <a:endParaRPr lang="en-US" sz="2400" b="1" dirty="0"/>
              </a:p>
            </p:txBody>
          </p:sp>
        </mc:Choice>
        <mc:Fallback>
          <p:sp>
            <p:nvSpPr>
              <p:cNvPr id="14" name="TextBox 13">
                <a:extLst>
                  <a:ext uri="{FF2B5EF4-FFF2-40B4-BE49-F238E27FC236}">
                    <a16:creationId xmlns:a16="http://schemas.microsoft.com/office/drawing/2014/main" id="{A4C0D188-5DC8-5282-E84B-2C8FBA004430}"/>
                  </a:ext>
                </a:extLst>
              </p:cNvPr>
              <p:cNvSpPr txBox="1">
                <a:spLocks noRot="1" noChangeAspect="1" noMove="1" noResize="1" noEditPoints="1" noAdjustHandles="1" noChangeArrowheads="1" noChangeShapeType="1" noTextEdit="1"/>
              </p:cNvSpPr>
              <p:nvPr/>
            </p:nvSpPr>
            <p:spPr>
              <a:xfrm>
                <a:off x="958173" y="5918667"/>
                <a:ext cx="9061315" cy="914225"/>
              </a:xfrm>
              <a:prstGeom prst="rect">
                <a:avLst/>
              </a:prstGeom>
              <a:blipFill>
                <a:blip r:embed="rId9"/>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41B51A1D-24D4-CA2F-8F55-05AACE2BC2AB}"/>
              </a:ext>
            </a:extLst>
          </p:cNvPr>
          <p:cNvSpPr txBox="1"/>
          <p:nvPr/>
        </p:nvSpPr>
        <p:spPr>
          <a:xfrm>
            <a:off x="10111902" y="6172200"/>
            <a:ext cx="1536970" cy="461665"/>
          </a:xfrm>
          <a:prstGeom prst="rect">
            <a:avLst/>
          </a:prstGeom>
          <a:noFill/>
        </p:spPr>
        <p:txBody>
          <a:bodyPr wrap="square" rtlCol="0">
            <a:spAutoFit/>
          </a:bodyPr>
          <a:lstStyle/>
          <a:p>
            <a:r>
              <a:rPr lang="en-US" sz="2400" dirty="0">
                <a:solidFill>
                  <a:srgbClr val="00B050"/>
                </a:solidFill>
              </a:rPr>
              <a:t>(4.7)</a:t>
            </a:r>
          </a:p>
        </p:txBody>
      </p:sp>
    </p:spTree>
    <p:extLst>
      <p:ext uri="{BB962C8B-B14F-4D97-AF65-F5344CB8AC3E}">
        <p14:creationId xmlns:p14="http://schemas.microsoft.com/office/powerpoint/2010/main" val="839999323"/>
      </p:ext>
    </p:extLst>
  </p:cSld>
  <p:clrMapOvr>
    <a:masterClrMapping/>
  </p:clrMapOvr>
  <mc:AlternateContent xmlns:mc="http://schemas.openxmlformats.org/markup-compatibility/2006">
    <mc:Choice xmlns:p14="http://schemas.microsoft.com/office/powerpoint/2010/main" Requires="p14">
      <p:transition spd="slow" p14:dur="2000" advTm="1507"/>
    </mc:Choice>
    <mc:Fallback>
      <p:transition spd="slow" advTm="150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B93CCA6-631D-DFEC-77AA-4D3D187A3D29}"/>
                  </a:ext>
                </a:extLst>
              </p:cNvPr>
              <p:cNvSpPr txBox="1"/>
              <p:nvPr/>
            </p:nvSpPr>
            <p:spPr>
              <a:xfrm>
                <a:off x="165368" y="524319"/>
                <a:ext cx="10359959" cy="9167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FF0000"/>
                              </a:solidFill>
                              <a:latin typeface="Cambria Math" panose="02040503050406030204" pitchFamily="18" charset="0"/>
                              <a:cs typeface="Arial" panose="020B0604020202020204" pitchFamily="34" charset="0"/>
                            </a:rPr>
                          </m:ctrlPr>
                        </m:sSubPr>
                        <m:e>
                          <m:acc>
                            <m:accPr>
                              <m:chr m:val="̂"/>
                              <m:ctrlPr>
                                <a:rPr lang="en-US" sz="2400" b="1" i="1" smtClean="0">
                                  <a:solidFill>
                                    <a:srgbClr val="FF0000"/>
                                  </a:solidFill>
                                  <a:latin typeface="Cambria Math" panose="02040503050406030204" pitchFamily="18" charset="0"/>
                                  <a:cs typeface="Arial" panose="020B0604020202020204" pitchFamily="34" charset="0"/>
                                </a:rPr>
                              </m:ctrlPr>
                            </m:accPr>
                            <m:e>
                              <m:r>
                                <a:rPr lang="en-US" sz="2400" b="1" i="1" smtClean="0">
                                  <a:solidFill>
                                    <a:srgbClr val="FF0000"/>
                                  </a:solidFill>
                                  <a:latin typeface="Cambria Math" panose="02040503050406030204" pitchFamily="18" charset="0"/>
                                  <a:cs typeface="Arial" panose="020B0604020202020204" pitchFamily="34" charset="0"/>
                                </a:rPr>
                                <m:t>𝑱</m:t>
                              </m:r>
                            </m:e>
                          </m:acc>
                        </m:e>
                        <m:sub>
                          <m:r>
                            <a:rPr lang="en-US" sz="2400" b="1" i="1" smtClean="0">
                              <a:solidFill>
                                <a:srgbClr val="FF0000"/>
                              </a:solidFill>
                              <a:latin typeface="Cambria Math" panose="02040503050406030204" pitchFamily="18" charset="0"/>
                              <a:cs typeface="Arial" panose="020B0604020202020204" pitchFamily="34" charset="0"/>
                            </a:rPr>
                            <m:t>𝒗𝒓</m:t>
                          </m:r>
                        </m:sub>
                      </m:sSub>
                      <m:d>
                        <m:dPr>
                          <m:ctrlPr>
                            <a:rPr lang="en-US" sz="2400" b="1" i="1" smtClean="0">
                              <a:solidFill>
                                <a:srgbClr val="FF0000"/>
                              </a:solidFill>
                              <a:latin typeface="Cambria Math" panose="02040503050406030204" pitchFamily="18" charset="0"/>
                              <a:cs typeface="Arial" panose="020B0604020202020204" pitchFamily="34" charset="0"/>
                            </a:rPr>
                          </m:ctrlPr>
                        </m:dPr>
                        <m:e>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𝜽</m:t>
                          </m:r>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 </m:t>
                          </m:r>
                          <m:sSubSup>
                            <m:sSubSup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𝑿</m:t>
                              </m:r>
                            </m:e>
                            <m: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𝟏</m:t>
                              </m:r>
                            </m:sub>
                            <m:sup>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𝑵𝑵</m:t>
                              </m:r>
                            </m:sup>
                          </m:sSubSup>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 </m:t>
                          </m:r>
                          <m:sSubSup>
                            <m:sSubSup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𝑽</m:t>
                              </m:r>
                            </m:e>
                            <m: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𝟏𝟏</m:t>
                              </m:r>
                            </m:sub>
                            <m:sup>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𝑵𝑴</m:t>
                              </m:r>
                            </m:sup>
                          </m:sSubSup>
                        </m:e>
                      </m:d>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f>
                        <m:f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fPr>
                        <m:num>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𝟏</m:t>
                          </m:r>
                        </m:num>
                        <m:den>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𝑵</m:t>
                          </m:r>
                        </m:den>
                      </m:f>
                      <m:f>
                        <m:f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fPr>
                        <m:num>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𝟏</m:t>
                          </m:r>
                        </m:num>
                        <m:den>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𝑴</m:t>
                          </m:r>
                        </m:den>
                      </m:f>
                      <m:nary>
                        <m:naryPr>
                          <m:chr m:val="∑"/>
                          <m:limLoc m:val="subSup"/>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naryPr>
                        <m:sub>
                          <m:r>
                            <m:rPr>
                              <m:brk m:alnAt="25"/>
                            </m:r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𝒊</m:t>
                          </m:r>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𝟏</m:t>
                          </m:r>
                        </m:sub>
                        <m:sup>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𝑵</m:t>
                          </m:r>
                        </m:sup>
                        <m:e>
                          <m:nary>
                            <m:naryPr>
                              <m:chr m:val="∑"/>
                              <m:limLoc m:val="subSup"/>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naryPr>
                            <m:sub>
                              <m:r>
                                <m:rPr>
                                  <m:brk m:alnAt="25"/>
                                </m:r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𝒋</m:t>
                              </m:r>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𝟏</m:t>
                              </m:r>
                            </m:sub>
                            <m:sup>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𝑴</m:t>
                              </m:r>
                            </m:sup>
                            <m:e>
                              <m:d>
                                <m:dPr>
                                  <m:begChr m:val="["/>
                                  <m:endChr m:val="]"/>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dPr>
                                <m:e>
                                  <m:sSubSup>
                                    <m:sSubSup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𝑽</m:t>
                                      </m:r>
                                    </m:e>
                                    <m: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𝒊𝒋</m:t>
                                      </m:r>
                                    </m:sub>
                                    <m:sup>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𝑻</m:t>
                                      </m:r>
                                    </m:sup>
                                  </m:sSubSup>
                                  <m:sSub>
                                    <m:sSub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e>
                                    <m: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𝒙</m:t>
                                      </m:r>
                                    </m:sub>
                                  </m:sSub>
                                  <m:sSub>
                                    <m:sSub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𝒎</m:t>
                                      </m:r>
                                    </m:sub>
                                  </m:sSub>
                                  <m:d>
                                    <m:d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𝒙</m:t>
                                          </m:r>
                                        </m:e>
                                        <m: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𝒊</m:t>
                                          </m:r>
                                        </m:sub>
                                      </m:s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 </m:t>
                                      </m:r>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𝜽</m:t>
                                      </m:r>
                                    </m:e>
                                  </m:d>
                                  <m:sSub>
                                    <m:sSub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𝑽</m:t>
                                      </m:r>
                                    </m:e>
                                    <m: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𝒊𝒋</m:t>
                                      </m:r>
                                    </m:sub>
                                  </m:s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f>
                                    <m:f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fPr>
                                    <m:num>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𝟏</m:t>
                                      </m:r>
                                    </m:num>
                                    <m:den>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𝟐</m:t>
                                      </m:r>
                                    </m:den>
                                  </m:f>
                                  <m:sSubSup>
                                    <m:sSubSupPr>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SupPr>
                                    <m:e>
                                      <m:d>
                                        <m:dPr>
                                          <m:begChr m:val="‖"/>
                                          <m:endChr m:val="‖"/>
                                          <m:ctrlP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400" b="1" i="1">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a:solidFill>
                                                    <a:srgbClr val="FF0000"/>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a:solidFill>
                                                    <a:srgbClr val="FF0000"/>
                                                  </a:solidFill>
                                                  <a:latin typeface="Cambria Math" panose="02040503050406030204" pitchFamily="18" charset="0"/>
                                                  <a:ea typeface="Cambria Math" panose="02040503050406030204" pitchFamily="18" charset="0"/>
                                                  <a:cs typeface="Arial" panose="020B0604020202020204" pitchFamily="34" charset="0"/>
                                                </a:rPr>
                                                <m:t>𝒎</m:t>
                                              </m:r>
                                            </m:sub>
                                          </m:sSub>
                                          <m:d>
                                            <m:dPr>
                                              <m:ctrlPr>
                                                <a:rPr lang="en-US" sz="2400" b="1" i="1">
                                                  <a:solidFill>
                                                    <a:srgbClr val="FF0000"/>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2400" b="1" i="1">
                                                      <a:solidFill>
                                                        <a:srgbClr val="FF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a:solidFill>
                                                        <a:srgbClr val="FF0000"/>
                                                      </a:solidFill>
                                                      <a:latin typeface="Cambria Math" panose="02040503050406030204" pitchFamily="18" charset="0"/>
                                                      <a:ea typeface="Cambria Math" panose="02040503050406030204" pitchFamily="18" charset="0"/>
                                                      <a:cs typeface="Arial" panose="020B0604020202020204" pitchFamily="34" charset="0"/>
                                                    </a:rPr>
                                                    <m:t>𝒙</m:t>
                                                  </m:r>
                                                </m:e>
                                                <m:sub>
                                                  <m:r>
                                                    <a:rPr lang="en-US" sz="2400" b="1" i="1">
                                                      <a:solidFill>
                                                        <a:srgbClr val="FF0000"/>
                                                      </a:solidFill>
                                                      <a:latin typeface="Cambria Math" panose="02040503050406030204" pitchFamily="18" charset="0"/>
                                                      <a:ea typeface="Cambria Math" panose="02040503050406030204" pitchFamily="18" charset="0"/>
                                                      <a:cs typeface="Arial" panose="020B0604020202020204" pitchFamily="34" charset="0"/>
                                                    </a:rPr>
                                                    <m:t>𝒊</m:t>
                                                  </m:r>
                                                </m:sub>
                                              </m:sSub>
                                              <m:r>
                                                <a:rPr lang="en-US" sz="2400" b="1" i="1">
                                                  <a:solidFill>
                                                    <a:srgbClr val="FF0000"/>
                                                  </a:solidFill>
                                                  <a:latin typeface="Cambria Math" panose="02040503050406030204" pitchFamily="18" charset="0"/>
                                                  <a:ea typeface="Cambria Math" panose="02040503050406030204" pitchFamily="18" charset="0"/>
                                                  <a:cs typeface="Arial" panose="020B0604020202020204" pitchFamily="34" charset="0"/>
                                                </a:rPr>
                                                <m:t>, </m:t>
                                              </m:r>
                                              <m:r>
                                                <a:rPr lang="en-US" sz="2400" b="1" i="1">
                                                  <a:solidFill>
                                                    <a:srgbClr val="FF0000"/>
                                                  </a:solidFill>
                                                  <a:latin typeface="Cambria Math" panose="02040503050406030204" pitchFamily="18" charset="0"/>
                                                  <a:ea typeface="Cambria Math" panose="02040503050406030204" pitchFamily="18" charset="0"/>
                                                  <a:cs typeface="Arial" panose="020B0604020202020204" pitchFamily="34" charset="0"/>
                                                </a:rPr>
                                                <m:t>𝜽</m:t>
                                              </m:r>
                                            </m:e>
                                          </m:d>
                                        </m:e>
                                      </m:d>
                                    </m:e>
                                    <m:sub>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𝟐</m:t>
                                      </m:r>
                                    </m:sub>
                                    <m:sup>
                                      <m:r>
                                        <a:rPr lang="en-US" sz="2400" b="1"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𝟐</m:t>
                                      </m:r>
                                    </m:sup>
                                  </m:sSubSup>
                                </m:e>
                              </m:d>
                            </m:e>
                          </m:nary>
                        </m:e>
                      </m:nary>
                    </m:oMath>
                  </m:oMathPara>
                </a14:m>
                <a:endParaRPr lang="en-US" sz="2400" dirty="0"/>
              </a:p>
            </p:txBody>
          </p:sp>
        </mc:Choice>
        <mc:Fallback>
          <p:sp>
            <p:nvSpPr>
              <p:cNvPr id="3" name="TextBox 2">
                <a:extLst>
                  <a:ext uri="{FF2B5EF4-FFF2-40B4-BE49-F238E27FC236}">
                    <a16:creationId xmlns:a16="http://schemas.microsoft.com/office/drawing/2014/main" id="{0B93CCA6-631D-DFEC-77AA-4D3D187A3D29}"/>
                  </a:ext>
                </a:extLst>
              </p:cNvPr>
              <p:cNvSpPr txBox="1">
                <a:spLocks noRot="1" noChangeAspect="1" noMove="1" noResize="1" noEditPoints="1" noAdjustHandles="1" noChangeArrowheads="1" noChangeShapeType="1" noTextEdit="1"/>
              </p:cNvSpPr>
              <p:nvPr/>
            </p:nvSpPr>
            <p:spPr>
              <a:xfrm>
                <a:off x="165368" y="524319"/>
                <a:ext cx="10359959" cy="916726"/>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6BD2BC1-6D92-CD49-B79E-296B862BCD48}"/>
              </a:ext>
            </a:extLst>
          </p:cNvPr>
          <p:cNvSpPr txBox="1"/>
          <p:nvPr/>
        </p:nvSpPr>
        <p:spPr>
          <a:xfrm>
            <a:off x="10685833" y="888036"/>
            <a:ext cx="2582694" cy="461665"/>
          </a:xfrm>
          <a:prstGeom prst="rect">
            <a:avLst/>
          </a:prstGeom>
          <a:noFill/>
        </p:spPr>
        <p:txBody>
          <a:bodyPr wrap="square" rtlCol="0">
            <a:spAutoFit/>
          </a:bodyPr>
          <a:lstStyle/>
          <a:p>
            <a:r>
              <a:rPr lang="en-US" sz="2400" dirty="0">
                <a:solidFill>
                  <a:srgbClr val="00B050"/>
                </a:solidFill>
              </a:rPr>
              <a:t>(4.8)</a:t>
            </a:r>
          </a:p>
        </p:txBody>
      </p:sp>
      <p:sp>
        <p:nvSpPr>
          <p:cNvPr id="8" name="TextBox 7">
            <a:extLst>
              <a:ext uri="{FF2B5EF4-FFF2-40B4-BE49-F238E27FC236}">
                <a16:creationId xmlns:a16="http://schemas.microsoft.com/office/drawing/2014/main" id="{D111FBB8-641B-20A7-DB27-07307FBF0A3D}"/>
              </a:ext>
            </a:extLst>
          </p:cNvPr>
          <p:cNvSpPr txBox="1"/>
          <p:nvPr/>
        </p:nvSpPr>
        <p:spPr>
          <a:xfrm>
            <a:off x="317101" y="6102848"/>
            <a:ext cx="12018524" cy="461665"/>
          </a:xfrm>
          <a:prstGeom prst="rect">
            <a:avLst/>
          </a:prstGeom>
          <a:noFill/>
        </p:spPr>
        <p:txBody>
          <a:bodyPr wrap="square">
            <a:spAutoFit/>
          </a:bodyPr>
          <a:lstStyle/>
          <a:p>
            <a:r>
              <a:rPr lang="en-US" dirty="0"/>
              <a:t>S</a:t>
            </a:r>
            <a:r>
              <a:rPr lang="en-US" sz="2400" dirty="0"/>
              <a:t>ong et al. 2019, Sliced Score Matching: A Scalable Approach to Density and Score Estimation</a:t>
            </a:r>
          </a:p>
        </p:txBody>
      </p:sp>
      <p:pic>
        <p:nvPicPr>
          <p:cNvPr id="2" name="Picture 1">
            <a:extLst>
              <a:ext uri="{FF2B5EF4-FFF2-40B4-BE49-F238E27FC236}">
                <a16:creationId xmlns:a16="http://schemas.microsoft.com/office/drawing/2014/main" id="{7D6F8483-C55D-ADC0-5860-335F8715E0B0}"/>
              </a:ext>
            </a:extLst>
          </p:cNvPr>
          <p:cNvPicPr>
            <a:picLocks noChangeAspect="1"/>
          </p:cNvPicPr>
          <p:nvPr/>
        </p:nvPicPr>
        <p:blipFill>
          <a:blip r:embed="rId3"/>
          <a:stretch>
            <a:fillRect/>
          </a:stretch>
        </p:blipFill>
        <p:spPr>
          <a:xfrm>
            <a:off x="2102127" y="1714861"/>
            <a:ext cx="6754928" cy="3965351"/>
          </a:xfrm>
          <a:prstGeom prst="rect">
            <a:avLst/>
          </a:prstGeom>
        </p:spPr>
      </p:pic>
    </p:spTree>
    <p:extLst>
      <p:ext uri="{BB962C8B-B14F-4D97-AF65-F5344CB8AC3E}">
        <p14:creationId xmlns:p14="http://schemas.microsoft.com/office/powerpoint/2010/main" val="4253060963"/>
      </p:ext>
    </p:extLst>
  </p:cSld>
  <p:clrMapOvr>
    <a:masterClrMapping/>
  </p:clrMapOvr>
  <mc:AlternateContent xmlns:mc="http://schemas.openxmlformats.org/markup-compatibility/2006">
    <mc:Choice xmlns:p14="http://schemas.microsoft.com/office/powerpoint/2010/main" Requires="p14">
      <p:transition spd="slow" p14:dur="2000" advTm="16"/>
    </mc:Choice>
    <mc:Fallback>
      <p:transition spd="slow" advTm="1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2A3086-7968-7769-9399-83E259563422}"/>
              </a:ext>
            </a:extLst>
          </p:cNvPr>
          <p:cNvSpPr txBox="1"/>
          <p:nvPr/>
        </p:nvSpPr>
        <p:spPr>
          <a:xfrm>
            <a:off x="1653703" y="326036"/>
            <a:ext cx="9289914" cy="584775"/>
          </a:xfrm>
          <a:prstGeom prst="rect">
            <a:avLst/>
          </a:prstGeom>
          <a:noFill/>
        </p:spPr>
        <p:txBody>
          <a:bodyPr wrap="square">
            <a:spAutoFit/>
          </a:bodyPr>
          <a:lstStyle/>
          <a:p>
            <a:r>
              <a:rPr lang="en-US" sz="3200" b="1" dirty="0">
                <a:solidFill>
                  <a:srgbClr val="FF0000"/>
                </a:solidFill>
                <a:latin typeface="Arial" panose="020B0604020202020204" pitchFamily="34" charset="0"/>
                <a:cs typeface="Arial" panose="020B0604020202020204" pitchFamily="34" charset="0"/>
              </a:rPr>
              <a:t>1.4.3.8. Algorithm for Sliced Score Matching </a:t>
            </a:r>
            <a:endParaRPr lang="en-US" sz="3200"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2056349-0775-7FAD-E966-328572159633}"/>
                  </a:ext>
                </a:extLst>
              </p:cNvPr>
              <p:cNvSpPr txBox="1"/>
              <p:nvPr/>
            </p:nvSpPr>
            <p:spPr>
              <a:xfrm>
                <a:off x="700391" y="1240277"/>
                <a:ext cx="9426103" cy="470835"/>
              </a:xfrm>
              <a:prstGeom prst="rect">
                <a:avLst/>
              </a:prstGeom>
              <a:noFill/>
            </p:spPr>
            <p:txBody>
              <a:bodyPr wrap="square" rtlCol="0">
                <a:spAutoFit/>
              </a:bodyPr>
              <a:lstStyle/>
              <a:p>
                <a:r>
                  <a:rPr lang="en-US" sz="2400" b="1" dirty="0">
                    <a:solidFill>
                      <a:srgbClr val="00B050"/>
                    </a:solidFill>
                    <a:latin typeface="Arial" panose="020B0604020202020204" pitchFamily="34" charset="0"/>
                    <a:cs typeface="Arial" panose="020B0604020202020204" pitchFamily="34" charset="0"/>
                  </a:rPr>
                  <a:t>Step 1: </a:t>
                </a:r>
                <a:r>
                  <a:rPr lang="en-US" sz="2400" b="1" dirty="0">
                    <a:solidFill>
                      <a:schemeClr val="tx1"/>
                    </a:solidFill>
                    <a:latin typeface="Arial" panose="020B0604020202020204" pitchFamily="34" charset="0"/>
                    <a:cs typeface="Arial" panose="020B0604020202020204" pitchFamily="34" charset="0"/>
                  </a:rPr>
                  <a:t>Input </a:t>
                </a:r>
                <a14:m>
                  <m:oMath xmlns:m="http://schemas.openxmlformats.org/officeDocument/2006/math">
                    <m:sSub>
                      <m:sSubPr>
                        <m:ctrlPr>
                          <a:rPr lang="en-US" sz="2400" b="1" i="1" smtClean="0">
                            <a:solidFill>
                              <a:schemeClr val="tx1"/>
                            </a:solidFill>
                            <a:latin typeface="Cambria Math" panose="02040503050406030204" pitchFamily="18" charset="0"/>
                            <a:cs typeface="Arial" panose="020B0604020202020204" pitchFamily="34" charset="0"/>
                          </a:rPr>
                        </m:ctrlPr>
                      </m:sSubPr>
                      <m:e>
                        <m:acc>
                          <m:accPr>
                            <m:chr m:val="̃"/>
                            <m:ctrlPr>
                              <a:rPr lang="en-US" sz="2400" b="1" i="1" smtClean="0">
                                <a:solidFill>
                                  <a:schemeClr val="tx1"/>
                                </a:solidFill>
                                <a:latin typeface="Cambria Math" panose="02040503050406030204" pitchFamily="18" charset="0"/>
                                <a:cs typeface="Arial" panose="020B0604020202020204" pitchFamily="34" charset="0"/>
                              </a:rPr>
                            </m:ctrlPr>
                          </m:accPr>
                          <m:e>
                            <m:r>
                              <a:rPr lang="en-US" sz="2400" b="1" i="1" smtClean="0">
                                <a:solidFill>
                                  <a:schemeClr val="tx1"/>
                                </a:solidFill>
                                <a:latin typeface="Cambria Math" panose="02040503050406030204" pitchFamily="18" charset="0"/>
                                <a:cs typeface="Arial" panose="020B0604020202020204" pitchFamily="34" charset="0"/>
                              </a:rPr>
                              <m:t>𝑷</m:t>
                            </m:r>
                          </m:e>
                        </m:acc>
                      </m:e>
                      <m:sub>
                        <m:r>
                          <a:rPr lang="en-US" sz="2400" b="1" i="1" smtClean="0">
                            <a:solidFill>
                              <a:schemeClr val="tx1"/>
                            </a:solidFill>
                            <a:latin typeface="Cambria Math" panose="02040503050406030204" pitchFamily="18" charset="0"/>
                            <a:cs typeface="Arial" panose="020B0604020202020204" pitchFamily="34" charset="0"/>
                          </a:rPr>
                          <m:t>𝒎</m:t>
                        </m:r>
                      </m:sub>
                    </m:sSub>
                    <m:d>
                      <m:dPr>
                        <m:ctrlPr>
                          <a:rPr lang="en-US" sz="2400" b="1" i="1" smtClean="0">
                            <a:solidFill>
                              <a:schemeClr val="tx1"/>
                            </a:solidFill>
                            <a:latin typeface="Cambria Math" panose="02040503050406030204" pitchFamily="18" charset="0"/>
                            <a:cs typeface="Arial" panose="020B0604020202020204" pitchFamily="34" charset="0"/>
                          </a:rPr>
                        </m:ctrlPr>
                      </m:dPr>
                      <m:e>
                        <m:r>
                          <a:rPr lang="en-US" sz="2400" b="1" i="1" smtClean="0">
                            <a:solidFill>
                              <a:schemeClr val="tx1"/>
                            </a:solidFill>
                            <a:latin typeface="Cambria Math" panose="02040503050406030204" pitchFamily="18" charset="0"/>
                            <a:cs typeface="Arial" panose="020B0604020202020204" pitchFamily="34" charset="0"/>
                          </a:rPr>
                          <m:t>.;</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𝜽</m:t>
                        </m:r>
                      </m:e>
                    </m:d>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𝒙</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𝑽</m:t>
                    </m:r>
                  </m:oMath>
                </a14:m>
                <a:endParaRPr lang="en-US" sz="2400" b="1" dirty="0">
                  <a:solidFill>
                    <a:srgbClr val="00B050"/>
                  </a:solidFill>
                  <a:latin typeface="Arial" panose="020B0604020202020204" pitchFamily="34" charset="0"/>
                  <a:cs typeface="Arial" panose="020B0604020202020204" pitchFamily="34" charset="0"/>
                </a:endParaRPr>
              </a:p>
            </p:txBody>
          </p:sp>
        </mc:Choice>
        <mc:Fallback>
          <p:sp>
            <p:nvSpPr>
              <p:cNvPr id="4" name="TextBox 3">
                <a:extLst>
                  <a:ext uri="{FF2B5EF4-FFF2-40B4-BE49-F238E27FC236}">
                    <a16:creationId xmlns:a16="http://schemas.microsoft.com/office/drawing/2014/main" id="{92056349-0775-7FAD-E966-328572159633}"/>
                  </a:ext>
                </a:extLst>
              </p:cNvPr>
              <p:cNvSpPr txBox="1">
                <a:spLocks noRot="1" noChangeAspect="1" noMove="1" noResize="1" noEditPoints="1" noAdjustHandles="1" noChangeArrowheads="1" noChangeShapeType="1" noTextEdit="1"/>
              </p:cNvSpPr>
              <p:nvPr/>
            </p:nvSpPr>
            <p:spPr>
              <a:xfrm>
                <a:off x="700391" y="1240277"/>
                <a:ext cx="9426103" cy="470835"/>
              </a:xfrm>
              <a:prstGeom prst="rect">
                <a:avLst/>
              </a:prstGeom>
              <a:blipFill>
                <a:blip r:embed="rId2"/>
                <a:stretch>
                  <a:fillRect l="-1035" t="-7692" b="-282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3FFFFDF-9DFC-7835-4DAC-2662C5E06FE8}"/>
                  </a:ext>
                </a:extLst>
              </p:cNvPr>
              <p:cNvSpPr txBox="1"/>
              <p:nvPr/>
            </p:nvSpPr>
            <p:spPr>
              <a:xfrm>
                <a:off x="700390" y="1848255"/>
                <a:ext cx="5700409" cy="470835"/>
              </a:xfrm>
              <a:prstGeom prst="rect">
                <a:avLst/>
              </a:prstGeom>
              <a:noFill/>
            </p:spPr>
            <p:txBody>
              <a:bodyPr wrap="square" rtlCol="0">
                <a:spAutoFit/>
              </a:bodyPr>
              <a:lstStyle/>
              <a:p>
                <a:r>
                  <a:rPr lang="en-US" sz="2400" b="1" dirty="0">
                    <a:solidFill>
                      <a:srgbClr val="00B050"/>
                    </a:solidFill>
                    <a:latin typeface="Arial" panose="020B0604020202020204" pitchFamily="34" charset="0"/>
                    <a:cs typeface="Arial" panose="020B0604020202020204" pitchFamily="34" charset="0"/>
                  </a:rPr>
                  <a:t>Step 2:  </a:t>
                </a:r>
                <a14:m>
                  <m:oMath xmlns:m="http://schemas.openxmlformats.org/officeDocument/2006/math">
                    <m:sSub>
                      <m:sSubPr>
                        <m:ctrlPr>
                          <a:rPr lang="en-US" sz="2400" b="1" i="1" smtClean="0">
                            <a:solidFill>
                              <a:schemeClr val="tx1"/>
                            </a:solidFill>
                            <a:latin typeface="Cambria Math" panose="02040503050406030204" pitchFamily="18" charset="0"/>
                            <a:cs typeface="Arial" panose="020B0604020202020204" pitchFamily="34" charset="0"/>
                          </a:rPr>
                        </m:ctrlPr>
                      </m:sSubPr>
                      <m:e>
                        <m:r>
                          <a:rPr lang="en-US" sz="2400" b="1" i="1" smtClean="0">
                            <a:solidFill>
                              <a:schemeClr val="tx1"/>
                            </a:solidFill>
                            <a:latin typeface="Cambria Math" panose="02040503050406030204" pitchFamily="18" charset="0"/>
                            <a:cs typeface="Arial" panose="020B0604020202020204" pitchFamily="34" charset="0"/>
                          </a:rPr>
                          <m:t>𝑺</m:t>
                        </m:r>
                      </m:e>
                      <m:sub>
                        <m:r>
                          <a:rPr lang="en-US" sz="2400" b="1" i="1" smtClean="0">
                            <a:solidFill>
                              <a:schemeClr val="tx1"/>
                            </a:solidFill>
                            <a:latin typeface="Cambria Math" panose="02040503050406030204" pitchFamily="18" charset="0"/>
                            <a:cs typeface="Arial" panose="020B0604020202020204" pitchFamily="34" charset="0"/>
                          </a:rPr>
                          <m:t>𝒎</m:t>
                        </m:r>
                      </m:sub>
                    </m:sSub>
                    <m:r>
                      <a:rPr lang="en-US" sz="2400" b="1" i="1" smtClean="0">
                        <a:solidFill>
                          <a:schemeClr val="tx1"/>
                        </a:solidFill>
                        <a:latin typeface="Cambria Math" panose="02040503050406030204" pitchFamily="18" charset="0"/>
                        <a:cs typeface="Arial" panose="020B0604020202020204" pitchFamily="34" charset="0"/>
                      </a:rPr>
                      <m:t>(</m:t>
                    </m:r>
                    <m:r>
                      <a:rPr lang="en-US" sz="2400" b="1" i="1" smtClean="0">
                        <a:solidFill>
                          <a:schemeClr val="tx1"/>
                        </a:solidFill>
                        <a:latin typeface="Cambria Math" panose="02040503050406030204" pitchFamily="18" charset="0"/>
                        <a:cs typeface="Arial" panose="020B0604020202020204" pitchFamily="34" charset="0"/>
                      </a:rPr>
                      <m:t>𝒙</m:t>
                    </m:r>
                    <m:r>
                      <a:rPr lang="en-US" sz="2400" b="1" i="1" smtClean="0">
                        <a:solidFill>
                          <a:schemeClr val="tx1"/>
                        </a:solidFill>
                        <a:latin typeface="Cambria Math" panose="02040503050406030204" pitchFamily="18" charset="0"/>
                        <a:cs typeface="Arial" panose="020B0604020202020204" pitchFamily="34" charset="0"/>
                      </a:rPr>
                      <m:t>;</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𝜽</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e>
                      <m:sub>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𝒙</m:t>
                        </m:r>
                      </m:sub>
                    </m:sSub>
                    <m:func>
                      <m:funcPr>
                        <m:ctrlP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sz="2400" b="0" i="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log</m:t>
                        </m:r>
                      </m:fName>
                      <m:e>
                        <m:sSub>
                          <m:sSubPr>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acc>
                              <m:accPr>
                                <m:chr m:val="̃"/>
                                <m:ctrlP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accPr>
                              <m:e>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𝑷</m:t>
                                </m:r>
                              </m:e>
                            </m:acc>
                          </m:e>
                          <m:sub>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𝑚</m:t>
                            </m:r>
                          </m:sub>
                        </m:sSub>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𝑥</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𝜃</m:t>
                        </m:r>
                        <m:r>
                          <a:rPr lang="en-US" sz="24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e>
                    </m:func>
                  </m:oMath>
                </a14:m>
                <a:endParaRPr lang="en-US" sz="2400" b="1" dirty="0">
                  <a:solidFill>
                    <a:srgbClr val="00B050"/>
                  </a:solidFill>
                  <a:latin typeface="Arial" panose="020B060402020202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33FFFFDF-9DFC-7835-4DAC-2662C5E06FE8}"/>
                  </a:ext>
                </a:extLst>
              </p:cNvPr>
              <p:cNvSpPr txBox="1">
                <a:spLocks noRot="1" noChangeAspect="1" noMove="1" noResize="1" noEditPoints="1" noAdjustHandles="1" noChangeArrowheads="1" noChangeShapeType="1" noTextEdit="1"/>
              </p:cNvSpPr>
              <p:nvPr/>
            </p:nvSpPr>
            <p:spPr>
              <a:xfrm>
                <a:off x="700390" y="1848255"/>
                <a:ext cx="5700409" cy="470835"/>
              </a:xfrm>
              <a:prstGeom prst="rect">
                <a:avLst/>
              </a:prstGeom>
              <a:blipFill>
                <a:blip r:embed="rId3"/>
                <a:stretch>
                  <a:fillRect l="-1711" t="-7792" b="-29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512330E-0E8D-E8A1-E6C8-84C2E9574637}"/>
                  </a:ext>
                </a:extLst>
              </p:cNvPr>
              <p:cNvSpPr txBox="1"/>
              <p:nvPr/>
            </p:nvSpPr>
            <p:spPr>
              <a:xfrm>
                <a:off x="700390" y="2430577"/>
                <a:ext cx="6026285" cy="509178"/>
              </a:xfrm>
              <a:prstGeom prst="rect">
                <a:avLst/>
              </a:prstGeom>
              <a:noFill/>
            </p:spPr>
            <p:txBody>
              <a:bodyPr wrap="square" rtlCol="0">
                <a:spAutoFit/>
              </a:bodyPr>
              <a:lstStyle/>
              <a:p>
                <a:r>
                  <a:rPr lang="en-US" sz="2400" b="1" dirty="0">
                    <a:solidFill>
                      <a:srgbClr val="00B050"/>
                    </a:solidFill>
                    <a:latin typeface="Arial" panose="020B0604020202020204" pitchFamily="34" charset="0"/>
                    <a:cs typeface="Arial" panose="020B0604020202020204" pitchFamily="34" charset="0"/>
                  </a:rPr>
                  <a:t>Step 3:  </a:t>
                </a:r>
                <a14:m>
                  <m:oMath xmlns:m="http://schemas.openxmlformats.org/officeDocument/2006/math">
                    <m:sSup>
                      <m:sSupPr>
                        <m:ctrlPr>
                          <a:rPr lang="en-US" sz="2400" b="1" i="1" smtClean="0">
                            <a:solidFill>
                              <a:schemeClr val="tx1"/>
                            </a:solidFill>
                            <a:latin typeface="Cambria Math" panose="02040503050406030204" pitchFamily="18" charset="0"/>
                            <a:cs typeface="Arial" panose="020B0604020202020204" pitchFamily="34" charset="0"/>
                          </a:rPr>
                        </m:ctrlPr>
                      </m:sSupPr>
                      <m:e>
                        <m:r>
                          <a:rPr lang="en-US" sz="2400" b="1" i="1" smtClean="0">
                            <a:solidFill>
                              <a:schemeClr val="tx1"/>
                            </a:solidFill>
                            <a:latin typeface="Cambria Math" panose="02040503050406030204" pitchFamily="18" charset="0"/>
                            <a:cs typeface="Arial" panose="020B0604020202020204" pitchFamily="34" charset="0"/>
                          </a:rPr>
                          <m:t>𝑽</m:t>
                        </m:r>
                      </m:e>
                      <m:sup>
                        <m:r>
                          <a:rPr lang="en-US" sz="2400" b="1" i="1" smtClean="0">
                            <a:solidFill>
                              <a:schemeClr val="tx1"/>
                            </a:solidFill>
                            <a:latin typeface="Cambria Math" panose="02040503050406030204" pitchFamily="18" charset="0"/>
                            <a:cs typeface="Arial" panose="020B0604020202020204" pitchFamily="34" charset="0"/>
                          </a:rPr>
                          <m:t>𝑻</m:t>
                        </m:r>
                      </m:sup>
                    </m:sSup>
                    <m:sSub>
                      <m:sSubPr>
                        <m:ctrlPr>
                          <a:rPr lang="en-US" sz="2400" b="1" i="1" smtClean="0">
                            <a:solidFill>
                              <a:schemeClr val="tx1"/>
                            </a:solidFill>
                            <a:latin typeface="Cambria Math" panose="02040503050406030204" pitchFamily="18" charset="0"/>
                            <a:cs typeface="Arial" panose="020B0604020202020204" pitchFamily="34" charset="0"/>
                          </a:rPr>
                        </m:ctrlPr>
                      </m:sSubPr>
                      <m:e>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e>
                      <m:sub>
                        <m:r>
                          <a:rPr lang="en-US" sz="2400" b="1" i="1" smtClean="0">
                            <a:solidFill>
                              <a:schemeClr val="tx1"/>
                            </a:solidFill>
                            <a:latin typeface="Cambria Math" panose="02040503050406030204" pitchFamily="18" charset="0"/>
                            <a:cs typeface="Arial" panose="020B0604020202020204" pitchFamily="34" charset="0"/>
                          </a:rPr>
                          <m:t>𝒙</m:t>
                        </m:r>
                      </m:sub>
                    </m:sSub>
                    <m:sSub>
                      <m:sSubPr>
                        <m:ctrlPr>
                          <a:rPr lang="en-US" sz="2400" b="1" i="1" smtClean="0">
                            <a:solidFill>
                              <a:schemeClr val="tx1"/>
                            </a:solidFill>
                            <a:latin typeface="Cambria Math" panose="02040503050406030204" pitchFamily="18" charset="0"/>
                            <a:cs typeface="Arial" panose="020B0604020202020204" pitchFamily="34" charset="0"/>
                          </a:rPr>
                        </m:ctrlPr>
                      </m:sSubPr>
                      <m:e>
                        <m:r>
                          <a:rPr lang="en-US" sz="2400" b="1" i="1" smtClean="0">
                            <a:solidFill>
                              <a:schemeClr val="tx1"/>
                            </a:solidFill>
                            <a:latin typeface="Cambria Math" panose="02040503050406030204" pitchFamily="18" charset="0"/>
                            <a:cs typeface="Arial" panose="020B0604020202020204" pitchFamily="34" charset="0"/>
                          </a:rPr>
                          <m:t>𝑺</m:t>
                        </m:r>
                      </m:e>
                      <m:sub>
                        <m:r>
                          <a:rPr lang="en-US" sz="2400" b="1" i="1" smtClean="0">
                            <a:solidFill>
                              <a:schemeClr val="tx1"/>
                            </a:solidFill>
                            <a:latin typeface="Cambria Math" panose="02040503050406030204" pitchFamily="18" charset="0"/>
                            <a:cs typeface="Arial" panose="020B0604020202020204" pitchFamily="34" charset="0"/>
                          </a:rPr>
                          <m:t>𝒎</m:t>
                        </m:r>
                      </m:sub>
                    </m:sSub>
                    <m:r>
                      <a:rPr lang="en-US" sz="2400" b="1" i="1" smtClean="0">
                        <a:solidFill>
                          <a:schemeClr val="tx1"/>
                        </a:solidFill>
                        <a:latin typeface="Cambria Math" panose="02040503050406030204" pitchFamily="18" charset="0"/>
                        <a:cs typeface="Arial" panose="020B0604020202020204" pitchFamily="34" charset="0"/>
                      </a:rPr>
                      <m:t>(</m:t>
                    </m:r>
                    <m:r>
                      <a:rPr lang="en-US" sz="2400" b="1" i="1" smtClean="0">
                        <a:solidFill>
                          <a:schemeClr val="tx1"/>
                        </a:solidFill>
                        <a:latin typeface="Cambria Math" panose="02040503050406030204" pitchFamily="18" charset="0"/>
                        <a:cs typeface="Arial" panose="020B0604020202020204" pitchFamily="34" charset="0"/>
                      </a:rPr>
                      <m:t>𝒙</m:t>
                    </m:r>
                    <m:r>
                      <a:rPr lang="en-US" sz="2400" b="1" i="1" smtClean="0">
                        <a:solidFill>
                          <a:schemeClr val="tx1"/>
                        </a:solidFill>
                        <a:latin typeface="Cambria Math" panose="02040503050406030204" pitchFamily="18" charset="0"/>
                        <a:cs typeface="Arial" panose="020B0604020202020204" pitchFamily="34" charset="0"/>
                      </a:rPr>
                      <m:t>,</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𝜽</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e>
                      <m:sub>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𝒙</m:t>
                        </m:r>
                      </m:sub>
                    </m:sSub>
                    <m:d>
                      <m:dPr>
                        <m:ctrlP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sSup>
                          <m:sSupPr>
                            <m:ctrlP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𝑽</m:t>
                            </m:r>
                          </m:e>
                          <m:sup>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𝑻</m:t>
                            </m:r>
                          </m:sup>
                        </m:sSup>
                        <m:sSub>
                          <m:sSubPr>
                            <m:ctrlP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𝑺</m:t>
                            </m:r>
                          </m:e>
                          <m:sub>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𝒎</m:t>
                            </m:r>
                          </m:sub>
                        </m:sSub>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𝒙</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𝜽</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e>
                    </m:d>
                  </m:oMath>
                </a14:m>
                <a:endParaRPr lang="en-US" sz="2400" b="1" dirty="0">
                  <a:solidFill>
                    <a:srgbClr val="00B050"/>
                  </a:solidFill>
                  <a:latin typeface="Arial" panose="020B0604020202020204" pitchFamily="34"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3512330E-0E8D-E8A1-E6C8-84C2E9574637}"/>
                  </a:ext>
                </a:extLst>
              </p:cNvPr>
              <p:cNvSpPr txBox="1">
                <a:spLocks noRot="1" noChangeAspect="1" noMove="1" noResize="1" noEditPoints="1" noAdjustHandles="1" noChangeArrowheads="1" noChangeShapeType="1" noTextEdit="1"/>
              </p:cNvSpPr>
              <p:nvPr/>
            </p:nvSpPr>
            <p:spPr>
              <a:xfrm>
                <a:off x="700390" y="2430577"/>
                <a:ext cx="6026285" cy="509178"/>
              </a:xfrm>
              <a:prstGeom prst="rect">
                <a:avLst/>
              </a:prstGeom>
              <a:blipFill>
                <a:blip r:embed="rId4"/>
                <a:stretch>
                  <a:fillRect l="-1619" t="-4819" b="-228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4C5B615-D477-6BEE-72DD-13912FB10682}"/>
                  </a:ext>
                </a:extLst>
              </p:cNvPr>
              <p:cNvSpPr txBox="1"/>
              <p:nvPr/>
            </p:nvSpPr>
            <p:spPr>
              <a:xfrm>
                <a:off x="700390" y="3117459"/>
                <a:ext cx="8030184" cy="648383"/>
              </a:xfrm>
              <a:prstGeom prst="rect">
                <a:avLst/>
              </a:prstGeom>
              <a:noFill/>
            </p:spPr>
            <p:txBody>
              <a:bodyPr wrap="square" rtlCol="0">
                <a:spAutoFit/>
              </a:bodyPr>
              <a:lstStyle/>
              <a:p>
                <a:r>
                  <a:rPr lang="en-US" sz="2400" b="1" dirty="0">
                    <a:solidFill>
                      <a:srgbClr val="00B050"/>
                    </a:solidFill>
                    <a:latin typeface="Arial" panose="020B0604020202020204" pitchFamily="34" charset="0"/>
                    <a:cs typeface="Arial" panose="020B0604020202020204" pitchFamily="34" charset="0"/>
                  </a:rPr>
                  <a:t>Step 4: </a:t>
                </a:r>
                <a14:m>
                  <m:oMath xmlns:m="http://schemas.openxmlformats.org/officeDocument/2006/math">
                    <m:r>
                      <a:rPr lang="en-US" sz="2400" b="1" i="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𝐉</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f>
                      <m:fPr>
                        <m:ctrlP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fPr>
                      <m:num>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𝟏</m:t>
                        </m:r>
                      </m:num>
                      <m:den>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𝟐</m:t>
                        </m:r>
                      </m:den>
                    </m:f>
                    <m:sSup>
                      <m:sSupPr>
                        <m:ctrlP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d>
                          <m:dPr>
                            <m:ctrlP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dPr>
                          <m:e>
                            <m:sSup>
                              <m:sSupPr>
                                <m:ctrlPr>
                                  <a:rPr lang="en-US" sz="2400" b="1" i="1">
                                    <a:latin typeface="Cambria Math" panose="02040503050406030204" pitchFamily="18" charset="0"/>
                                    <a:ea typeface="Cambria Math" panose="02040503050406030204" pitchFamily="18" charset="0"/>
                                    <a:cs typeface="Arial" panose="020B0604020202020204" pitchFamily="34" charset="0"/>
                                  </a:rPr>
                                </m:ctrlPr>
                              </m:sSupPr>
                              <m:e>
                                <m:r>
                                  <a:rPr lang="en-US" sz="2400" b="1" i="1">
                                    <a:latin typeface="Cambria Math" panose="02040503050406030204" pitchFamily="18" charset="0"/>
                                    <a:ea typeface="Cambria Math" panose="02040503050406030204" pitchFamily="18" charset="0"/>
                                    <a:cs typeface="Arial" panose="020B0604020202020204" pitchFamily="34" charset="0"/>
                                  </a:rPr>
                                  <m:t>𝑽</m:t>
                                </m:r>
                              </m:e>
                              <m:sup>
                                <m:r>
                                  <a:rPr lang="en-US" sz="2400" b="1" i="1">
                                    <a:latin typeface="Cambria Math" panose="02040503050406030204" pitchFamily="18" charset="0"/>
                                    <a:ea typeface="Cambria Math" panose="02040503050406030204" pitchFamily="18" charset="0"/>
                                    <a:cs typeface="Arial" panose="020B0604020202020204" pitchFamily="34" charset="0"/>
                                  </a:rPr>
                                  <m:t>𝑻</m:t>
                                </m:r>
                              </m:sup>
                            </m:sSup>
                            <m:sSub>
                              <m:sSubPr>
                                <m:ctrlPr>
                                  <a:rPr lang="en-US" sz="2400" b="1" i="1">
                                    <a:latin typeface="Cambria Math" panose="02040503050406030204" pitchFamily="18" charset="0"/>
                                    <a:ea typeface="Cambria Math" panose="02040503050406030204" pitchFamily="18" charset="0"/>
                                    <a:cs typeface="Arial" panose="020B0604020202020204" pitchFamily="34" charset="0"/>
                                  </a:rPr>
                                </m:ctrlPr>
                              </m:sSubPr>
                              <m:e>
                                <m:r>
                                  <a:rPr lang="en-US" sz="2400" b="1" i="1">
                                    <a:latin typeface="Cambria Math" panose="02040503050406030204" pitchFamily="18" charset="0"/>
                                    <a:ea typeface="Cambria Math" panose="02040503050406030204" pitchFamily="18" charset="0"/>
                                    <a:cs typeface="Arial" panose="020B0604020202020204" pitchFamily="34" charset="0"/>
                                  </a:rPr>
                                  <m:t>𝑺</m:t>
                                </m:r>
                              </m:e>
                              <m:sub>
                                <m:r>
                                  <a:rPr lang="en-US" sz="2400" b="1" i="1">
                                    <a:latin typeface="Cambria Math" panose="02040503050406030204" pitchFamily="18" charset="0"/>
                                    <a:ea typeface="Cambria Math" panose="02040503050406030204" pitchFamily="18" charset="0"/>
                                    <a:cs typeface="Arial" panose="020B0604020202020204" pitchFamily="34" charset="0"/>
                                  </a:rPr>
                                  <m:t>𝒎</m:t>
                                </m:r>
                              </m:sub>
                            </m:sSub>
                            <m:r>
                              <a:rPr lang="en-US" sz="2400" b="1" i="1">
                                <a:latin typeface="Cambria Math" panose="02040503050406030204" pitchFamily="18" charset="0"/>
                                <a:ea typeface="Cambria Math" panose="02040503050406030204" pitchFamily="18" charset="0"/>
                                <a:cs typeface="Arial" panose="020B0604020202020204" pitchFamily="34" charset="0"/>
                              </a:rPr>
                              <m:t>(</m:t>
                            </m:r>
                            <m:r>
                              <a:rPr lang="en-US" sz="2400" b="1" i="1">
                                <a:latin typeface="Cambria Math" panose="02040503050406030204" pitchFamily="18" charset="0"/>
                                <a:ea typeface="Cambria Math" panose="02040503050406030204" pitchFamily="18" charset="0"/>
                                <a:cs typeface="Arial" panose="020B0604020202020204" pitchFamily="34" charset="0"/>
                              </a:rPr>
                              <m:t>𝒙</m:t>
                            </m:r>
                            <m:r>
                              <a:rPr lang="en-US" sz="2400" b="1" i="1">
                                <a:latin typeface="Cambria Math" panose="02040503050406030204" pitchFamily="18" charset="0"/>
                                <a:ea typeface="Cambria Math" panose="02040503050406030204" pitchFamily="18" charset="0"/>
                                <a:cs typeface="Arial" panose="020B0604020202020204" pitchFamily="34" charset="0"/>
                              </a:rPr>
                              <m:t>,</m:t>
                            </m:r>
                            <m:r>
                              <a:rPr lang="en-US" sz="2400" b="1" i="1">
                                <a:latin typeface="Cambria Math" panose="02040503050406030204" pitchFamily="18" charset="0"/>
                                <a:ea typeface="Cambria Math" panose="02040503050406030204" pitchFamily="18" charset="0"/>
                                <a:cs typeface="Arial" panose="020B0604020202020204" pitchFamily="34" charset="0"/>
                              </a:rPr>
                              <m:t>𝜽</m:t>
                            </m:r>
                            <m:r>
                              <a:rPr lang="en-US" sz="2400" b="1" i="1" smtClean="0">
                                <a:latin typeface="Cambria Math" panose="02040503050406030204" pitchFamily="18" charset="0"/>
                                <a:ea typeface="Cambria Math" panose="02040503050406030204" pitchFamily="18" charset="0"/>
                                <a:cs typeface="Arial" panose="020B0604020202020204" pitchFamily="34" charset="0"/>
                              </a:rPr>
                              <m:t>)</m:t>
                            </m:r>
                          </m:e>
                        </m:d>
                      </m:e>
                      <m:sup>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𝟐</m:t>
                        </m:r>
                      </m:sup>
                    </m:sSup>
                  </m:oMath>
                </a14:m>
                <a:r>
                  <a:rPr lang="en-US" sz="2400" b="1" dirty="0">
                    <a:solidFill>
                      <a:srgbClr val="00B05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(or </a:t>
                </a:r>
                <a14:m>
                  <m:oMath xmlns:m="http://schemas.openxmlformats.org/officeDocument/2006/math">
                    <m:f>
                      <m:fPr>
                        <m:ctrlPr>
                          <a:rPr lang="en-US" sz="2400" b="1" i="1" smtClean="0">
                            <a:solidFill>
                              <a:schemeClr val="tx1"/>
                            </a:solidFill>
                            <a:latin typeface="Cambria Math" panose="02040503050406030204" pitchFamily="18" charset="0"/>
                            <a:ea typeface="Cambria Math" panose="02040503050406030204" pitchFamily="18" charset="0"/>
                          </a:rPr>
                        </m:ctrlPr>
                      </m:fPr>
                      <m:num>
                        <m:r>
                          <a:rPr lang="en-US" sz="2400" b="1" i="1">
                            <a:solidFill>
                              <a:schemeClr val="tx1"/>
                            </a:solidFill>
                            <a:latin typeface="Cambria Math" panose="02040503050406030204" pitchFamily="18" charset="0"/>
                            <a:ea typeface="Cambria Math" panose="02040503050406030204" pitchFamily="18" charset="0"/>
                          </a:rPr>
                          <m:t>𝟏</m:t>
                        </m:r>
                        <m:r>
                          <a:rPr lang="en-US" sz="2400" b="1" i="1">
                            <a:solidFill>
                              <a:schemeClr val="tx1"/>
                            </a:solidFill>
                            <a:latin typeface="Cambria Math" panose="02040503050406030204" pitchFamily="18" charset="0"/>
                            <a:ea typeface="Cambria Math" panose="02040503050406030204" pitchFamily="18" charset="0"/>
                          </a:rPr>
                          <m:t> </m:t>
                        </m:r>
                      </m:num>
                      <m:den>
                        <m:r>
                          <a:rPr lang="en-US" sz="2400" b="1" i="1">
                            <a:solidFill>
                              <a:schemeClr val="tx1"/>
                            </a:solidFill>
                            <a:latin typeface="Cambria Math" panose="02040503050406030204" pitchFamily="18" charset="0"/>
                            <a:ea typeface="Cambria Math" panose="02040503050406030204" pitchFamily="18" charset="0"/>
                          </a:rPr>
                          <m:t>𝟐</m:t>
                        </m:r>
                      </m:den>
                    </m:f>
                    <m:sSubSup>
                      <m:sSubSupPr>
                        <m:ctrlPr>
                          <a:rPr lang="en-US" sz="2400" b="1" i="1">
                            <a:solidFill>
                              <a:schemeClr val="tx1"/>
                            </a:solidFill>
                            <a:latin typeface="Cambria Math" panose="02040503050406030204" pitchFamily="18" charset="0"/>
                          </a:rPr>
                        </m:ctrlPr>
                      </m:sSubSupPr>
                      <m:e>
                        <m:d>
                          <m:dPr>
                            <m:begChr m:val="‖"/>
                            <m:endChr m:val="‖"/>
                            <m:ctrlPr>
                              <a:rPr lang="en-US" sz="2400" b="1" i="1">
                                <a:solidFill>
                                  <a:schemeClr val="tx1"/>
                                </a:solidFill>
                                <a:latin typeface="Cambria Math" panose="02040503050406030204" pitchFamily="18" charset="0"/>
                              </a:rPr>
                            </m:ctrlPr>
                          </m:dPr>
                          <m:e>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𝑺</m:t>
                                </m:r>
                              </m:e>
                              <m:sub>
                                <m:r>
                                  <a:rPr lang="en-US" sz="2400" b="1" i="1">
                                    <a:solidFill>
                                      <a:schemeClr val="tx1"/>
                                    </a:solidFill>
                                    <a:latin typeface="Cambria Math" panose="02040503050406030204" pitchFamily="18" charset="0"/>
                                  </a:rPr>
                                  <m:t>𝒎</m:t>
                                </m:r>
                              </m:sub>
                            </m:sSub>
                            <m:d>
                              <m:dPr>
                                <m:ctrlPr>
                                  <a:rPr lang="en-US" sz="2400" b="1" i="1">
                                    <a:solidFill>
                                      <a:schemeClr val="tx1"/>
                                    </a:solidFill>
                                    <a:latin typeface="Cambria Math" panose="02040503050406030204" pitchFamily="18" charset="0"/>
                                  </a:rPr>
                                </m:ctrlPr>
                              </m:dPr>
                              <m:e>
                                <m:r>
                                  <a:rPr lang="en-US" sz="2400" b="1" i="1">
                                    <a:solidFill>
                                      <a:schemeClr val="tx1"/>
                                    </a:solidFill>
                                    <a:latin typeface="Cambria Math" panose="02040503050406030204" pitchFamily="18" charset="0"/>
                                  </a:rPr>
                                  <m:t>𝒙</m:t>
                                </m:r>
                                <m:r>
                                  <a:rPr lang="en-US" sz="2400" b="1"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ea typeface="Cambria Math" panose="02040503050406030204" pitchFamily="18" charset="0"/>
                                  </a:rPr>
                                  <m:t>𝜽</m:t>
                                </m:r>
                              </m:e>
                            </m:d>
                          </m:e>
                        </m:d>
                      </m:e>
                      <m:sub>
                        <m:r>
                          <a:rPr lang="en-US" sz="2400" b="1" i="1">
                            <a:solidFill>
                              <a:schemeClr val="tx1"/>
                            </a:solidFill>
                            <a:latin typeface="Cambria Math" panose="02040503050406030204" pitchFamily="18" charset="0"/>
                          </a:rPr>
                          <m:t>𝟐</m:t>
                        </m:r>
                      </m:sub>
                      <m:sup>
                        <m:r>
                          <a:rPr lang="en-US" sz="2400" b="1" i="1">
                            <a:solidFill>
                              <a:schemeClr val="tx1"/>
                            </a:solidFill>
                            <a:latin typeface="Cambria Math" panose="02040503050406030204" pitchFamily="18" charset="0"/>
                          </a:rPr>
                          <m:t>𝟐</m:t>
                        </m:r>
                      </m:sup>
                    </m:sSubSup>
                    <m:r>
                      <a:rPr lang="en-US" sz="2400" b="1" i="1" smtClean="0">
                        <a:solidFill>
                          <a:schemeClr val="tx1"/>
                        </a:solidFill>
                        <a:latin typeface="Cambria Math" panose="02040503050406030204" pitchFamily="18" charset="0"/>
                      </a:rPr>
                      <m:t>)</m:t>
                    </m:r>
                  </m:oMath>
                </a14:m>
                <a:endParaRPr lang="en-US" sz="2400" b="1" dirty="0">
                  <a:latin typeface="Arial" panose="020B0604020202020204" pitchFamily="34" charset="0"/>
                  <a:cs typeface="Arial" panose="020B0604020202020204" pitchFamily="34" charset="0"/>
                </a:endParaRPr>
              </a:p>
            </p:txBody>
          </p:sp>
        </mc:Choice>
        <mc:Fallback>
          <p:sp>
            <p:nvSpPr>
              <p:cNvPr id="7" name="TextBox 6">
                <a:extLst>
                  <a:ext uri="{FF2B5EF4-FFF2-40B4-BE49-F238E27FC236}">
                    <a16:creationId xmlns:a16="http://schemas.microsoft.com/office/drawing/2014/main" id="{64C5B615-D477-6BEE-72DD-13912FB10682}"/>
                  </a:ext>
                </a:extLst>
              </p:cNvPr>
              <p:cNvSpPr txBox="1">
                <a:spLocks noRot="1" noChangeAspect="1" noMove="1" noResize="1" noEditPoints="1" noAdjustHandles="1" noChangeArrowheads="1" noChangeShapeType="1" noTextEdit="1"/>
              </p:cNvSpPr>
              <p:nvPr/>
            </p:nvSpPr>
            <p:spPr>
              <a:xfrm>
                <a:off x="700390" y="3117459"/>
                <a:ext cx="8030184" cy="648383"/>
              </a:xfrm>
              <a:prstGeom prst="rect">
                <a:avLst/>
              </a:prstGeom>
              <a:blipFill>
                <a:blip r:embed="rId5"/>
                <a:stretch>
                  <a:fillRect l="-1215" b="-74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BFB479E-BCA6-AADE-6793-B03414F35E0E}"/>
                  </a:ext>
                </a:extLst>
              </p:cNvPr>
              <p:cNvSpPr txBox="1"/>
              <p:nvPr/>
            </p:nvSpPr>
            <p:spPr>
              <a:xfrm>
                <a:off x="700390" y="3943546"/>
                <a:ext cx="6303524" cy="468205"/>
              </a:xfrm>
              <a:prstGeom prst="rect">
                <a:avLst/>
              </a:prstGeom>
              <a:noFill/>
            </p:spPr>
            <p:txBody>
              <a:bodyPr wrap="square" rtlCol="0">
                <a:spAutoFit/>
              </a:bodyPr>
              <a:lstStyle/>
              <a:p>
                <a:r>
                  <a:rPr lang="en-US" sz="2400" b="1" dirty="0">
                    <a:solidFill>
                      <a:srgbClr val="00B050"/>
                    </a:solidFill>
                    <a:latin typeface="Arial" panose="020B0604020202020204" pitchFamily="34" charset="0"/>
                    <a:cs typeface="Arial" panose="020B0604020202020204" pitchFamily="34" charset="0"/>
                  </a:rPr>
                  <a:t>Step 5: </a:t>
                </a:r>
                <a14:m>
                  <m:oMath xmlns:m="http://schemas.openxmlformats.org/officeDocument/2006/math">
                    <m:r>
                      <a:rPr lang="en-US" sz="2400" b="1" i="1" smtClean="0">
                        <a:solidFill>
                          <a:schemeClr val="tx1"/>
                        </a:solidFill>
                        <a:latin typeface="Cambria Math" panose="02040503050406030204" pitchFamily="18" charset="0"/>
                        <a:cs typeface="Arial" panose="020B0604020202020204" pitchFamily="34" charset="0"/>
                      </a:rPr>
                      <m:t>𝑱</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𝑱</m:t>
                    </m:r>
                    <m:r>
                      <a:rPr lang="en-US" sz="2400" b="1"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sz="2400" b="1" i="1">
                            <a:latin typeface="Cambria Math" panose="02040503050406030204" pitchFamily="18" charset="0"/>
                            <a:cs typeface="Arial" panose="020B0604020202020204" pitchFamily="34" charset="0"/>
                          </a:rPr>
                        </m:ctrlPr>
                      </m:sSupPr>
                      <m:e>
                        <m:r>
                          <a:rPr lang="en-US" sz="2400" b="1" i="1">
                            <a:latin typeface="Cambria Math" panose="02040503050406030204" pitchFamily="18" charset="0"/>
                            <a:cs typeface="Arial" panose="020B0604020202020204" pitchFamily="34" charset="0"/>
                          </a:rPr>
                          <m:t>𝑽</m:t>
                        </m:r>
                      </m:e>
                      <m:sup>
                        <m:r>
                          <a:rPr lang="en-US" sz="2400" b="1" i="1">
                            <a:latin typeface="Cambria Math" panose="02040503050406030204" pitchFamily="18" charset="0"/>
                            <a:cs typeface="Arial" panose="020B0604020202020204" pitchFamily="34" charset="0"/>
                          </a:rPr>
                          <m:t>𝑻</m:t>
                        </m:r>
                      </m:sup>
                    </m:sSup>
                    <m:sSub>
                      <m:sSubPr>
                        <m:ctrlPr>
                          <a:rPr lang="en-US" sz="2400" b="1" i="1">
                            <a:latin typeface="Cambria Math" panose="02040503050406030204" pitchFamily="18" charset="0"/>
                            <a:cs typeface="Arial" panose="020B0604020202020204" pitchFamily="34" charset="0"/>
                          </a:rPr>
                        </m:ctrlPr>
                      </m:sSubPr>
                      <m:e>
                        <m:r>
                          <a:rPr lang="en-US" sz="2400" b="1" i="1">
                            <a:latin typeface="Cambria Math" panose="02040503050406030204" pitchFamily="18" charset="0"/>
                            <a:ea typeface="Cambria Math" panose="02040503050406030204" pitchFamily="18" charset="0"/>
                            <a:cs typeface="Arial" panose="020B0604020202020204" pitchFamily="34" charset="0"/>
                          </a:rPr>
                          <m:t>𝛁</m:t>
                        </m:r>
                      </m:e>
                      <m:sub>
                        <m:r>
                          <a:rPr lang="en-US" sz="2400" b="1" i="1">
                            <a:latin typeface="Cambria Math" panose="02040503050406030204" pitchFamily="18" charset="0"/>
                            <a:cs typeface="Arial" panose="020B0604020202020204" pitchFamily="34" charset="0"/>
                          </a:rPr>
                          <m:t>𝒙</m:t>
                        </m:r>
                      </m:sub>
                    </m:sSub>
                    <m:sSub>
                      <m:sSubPr>
                        <m:ctrlPr>
                          <a:rPr lang="en-US" sz="2400" b="1" i="1">
                            <a:latin typeface="Cambria Math" panose="02040503050406030204" pitchFamily="18" charset="0"/>
                            <a:cs typeface="Arial" panose="020B0604020202020204" pitchFamily="34" charset="0"/>
                          </a:rPr>
                        </m:ctrlPr>
                      </m:sSubPr>
                      <m:e>
                        <m:r>
                          <a:rPr lang="en-US" sz="2400" b="1" i="1">
                            <a:latin typeface="Cambria Math" panose="02040503050406030204" pitchFamily="18" charset="0"/>
                            <a:cs typeface="Arial" panose="020B0604020202020204" pitchFamily="34" charset="0"/>
                          </a:rPr>
                          <m:t>𝑺</m:t>
                        </m:r>
                      </m:e>
                      <m:sub>
                        <m:r>
                          <a:rPr lang="en-US" sz="2400" b="1" i="1">
                            <a:latin typeface="Cambria Math" panose="02040503050406030204" pitchFamily="18" charset="0"/>
                            <a:cs typeface="Arial" panose="020B0604020202020204" pitchFamily="34" charset="0"/>
                          </a:rPr>
                          <m:t>𝒎</m:t>
                        </m:r>
                      </m:sub>
                    </m:sSub>
                    <m:d>
                      <m:dPr>
                        <m:ctrlPr>
                          <a:rPr lang="en-US" sz="2400" b="1" i="1">
                            <a:latin typeface="Cambria Math" panose="02040503050406030204" pitchFamily="18" charset="0"/>
                            <a:cs typeface="Arial" panose="020B0604020202020204" pitchFamily="34" charset="0"/>
                          </a:rPr>
                        </m:ctrlPr>
                      </m:dPr>
                      <m:e>
                        <m:r>
                          <a:rPr lang="en-US" sz="2400" b="1" i="1">
                            <a:latin typeface="Cambria Math" panose="02040503050406030204" pitchFamily="18" charset="0"/>
                            <a:cs typeface="Arial" panose="020B0604020202020204" pitchFamily="34" charset="0"/>
                          </a:rPr>
                          <m:t>𝒙</m:t>
                        </m:r>
                        <m:r>
                          <a:rPr lang="en-US" sz="2400" b="1" i="1">
                            <a:latin typeface="Cambria Math" panose="02040503050406030204" pitchFamily="18" charset="0"/>
                            <a:cs typeface="Arial" panose="020B0604020202020204" pitchFamily="34" charset="0"/>
                          </a:rPr>
                          <m:t>,</m:t>
                        </m:r>
                        <m:r>
                          <a:rPr lang="en-US" sz="2400" b="1" i="1">
                            <a:latin typeface="Cambria Math" panose="02040503050406030204" pitchFamily="18" charset="0"/>
                            <a:ea typeface="Cambria Math" panose="02040503050406030204" pitchFamily="18" charset="0"/>
                            <a:cs typeface="Arial" panose="020B0604020202020204" pitchFamily="34" charset="0"/>
                          </a:rPr>
                          <m:t>𝜽</m:t>
                        </m:r>
                      </m:e>
                    </m:d>
                    <m:r>
                      <a:rPr lang="en-US" sz="2400" b="1" i="0" smtClean="0">
                        <a:latin typeface="Cambria Math" panose="02040503050406030204" pitchFamily="18" charset="0"/>
                        <a:ea typeface="Cambria Math" panose="02040503050406030204" pitchFamily="18" charset="0"/>
                        <a:cs typeface="Arial" panose="020B0604020202020204" pitchFamily="34" charset="0"/>
                      </a:rPr>
                      <m:t>𝐕</m:t>
                    </m:r>
                  </m:oMath>
                </a14:m>
                <a:endParaRPr lang="en-US" sz="2400" b="1" dirty="0">
                  <a:solidFill>
                    <a:srgbClr val="00B050"/>
                  </a:solidFill>
                  <a:latin typeface="Arial" panose="020B060402020202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EBFB479E-BCA6-AADE-6793-B03414F35E0E}"/>
                  </a:ext>
                </a:extLst>
              </p:cNvPr>
              <p:cNvSpPr txBox="1">
                <a:spLocks noRot="1" noChangeAspect="1" noMove="1" noResize="1" noEditPoints="1" noAdjustHandles="1" noChangeArrowheads="1" noChangeShapeType="1" noTextEdit="1"/>
              </p:cNvSpPr>
              <p:nvPr/>
            </p:nvSpPr>
            <p:spPr>
              <a:xfrm>
                <a:off x="700390" y="3943546"/>
                <a:ext cx="6303524" cy="468205"/>
              </a:xfrm>
              <a:prstGeom prst="rect">
                <a:avLst/>
              </a:prstGeom>
              <a:blipFill>
                <a:blip r:embed="rId6"/>
                <a:stretch>
                  <a:fillRect l="-1547" t="-7792" b="-29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8549CC4-593E-B5D8-ABAD-08608ACCD649}"/>
                  </a:ext>
                </a:extLst>
              </p:cNvPr>
              <p:cNvSpPr txBox="1"/>
              <p:nvPr/>
            </p:nvSpPr>
            <p:spPr>
              <a:xfrm>
                <a:off x="700390" y="4710524"/>
                <a:ext cx="5389124" cy="461665"/>
              </a:xfrm>
              <a:prstGeom prst="rect">
                <a:avLst/>
              </a:prstGeom>
              <a:noFill/>
            </p:spPr>
            <p:txBody>
              <a:bodyPr wrap="square" rtlCol="0">
                <a:spAutoFit/>
              </a:bodyPr>
              <a:lstStyle/>
              <a:p>
                <a:r>
                  <a:rPr lang="en-US" sz="2400" b="1" dirty="0">
                    <a:solidFill>
                      <a:srgbClr val="00B050"/>
                    </a:solidFill>
                    <a:latin typeface="Arial" panose="020B0604020202020204" pitchFamily="34" charset="0"/>
                    <a:cs typeface="Arial" panose="020B0604020202020204" pitchFamily="34" charset="0"/>
                  </a:rPr>
                  <a:t>Step 6: </a:t>
                </a:r>
                <a:r>
                  <a:rPr lang="en-US" sz="2400" b="1" dirty="0">
                    <a:latin typeface="Arial" panose="020B0604020202020204" pitchFamily="34" charset="0"/>
                    <a:cs typeface="Arial" panose="020B0604020202020204" pitchFamily="34" charset="0"/>
                  </a:rPr>
                  <a:t>Output </a:t>
                </a:r>
                <a14:m>
                  <m:oMath xmlns:m="http://schemas.openxmlformats.org/officeDocument/2006/math">
                    <m:r>
                      <a:rPr lang="en-US" sz="2400" b="1" i="1" smtClean="0">
                        <a:latin typeface="Cambria Math" panose="02040503050406030204" pitchFamily="18" charset="0"/>
                        <a:cs typeface="Arial" panose="020B0604020202020204" pitchFamily="34" charset="0"/>
                      </a:rPr>
                      <m:t>𝑱</m:t>
                    </m:r>
                  </m:oMath>
                </a14:m>
                <a:endParaRPr lang="en-US" sz="2400" b="1" dirty="0">
                  <a:solidFill>
                    <a:srgbClr val="00B050"/>
                  </a:solidFill>
                  <a:latin typeface="Arial" panose="020B060402020202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88549CC4-593E-B5D8-ABAD-08608ACCD649}"/>
                  </a:ext>
                </a:extLst>
              </p:cNvPr>
              <p:cNvSpPr txBox="1">
                <a:spLocks noRot="1" noChangeAspect="1" noMove="1" noResize="1" noEditPoints="1" noAdjustHandles="1" noChangeArrowheads="1" noChangeShapeType="1" noTextEdit="1"/>
              </p:cNvSpPr>
              <p:nvPr/>
            </p:nvSpPr>
            <p:spPr>
              <a:xfrm>
                <a:off x="700390" y="4710524"/>
                <a:ext cx="5389124" cy="461665"/>
              </a:xfrm>
              <a:prstGeom prst="rect">
                <a:avLst/>
              </a:prstGeom>
              <a:blipFill>
                <a:blip r:embed="rId7"/>
                <a:stretch>
                  <a:fillRect l="-1810" t="-9333" b="-32000"/>
                </a:stretch>
              </a:blipFill>
            </p:spPr>
            <p:txBody>
              <a:bodyPr/>
              <a:lstStyle/>
              <a:p>
                <a:r>
                  <a:rPr lang="en-US">
                    <a:noFill/>
                  </a:rPr>
                  <a:t> </a:t>
                </a:r>
              </a:p>
            </p:txBody>
          </p:sp>
        </mc:Fallback>
      </mc:AlternateContent>
    </p:spTree>
    <p:extLst>
      <p:ext uri="{BB962C8B-B14F-4D97-AF65-F5344CB8AC3E}">
        <p14:creationId xmlns:p14="http://schemas.microsoft.com/office/powerpoint/2010/main" val="2492398664"/>
      </p:ext>
    </p:extLst>
  </p:cSld>
  <p:clrMapOvr>
    <a:masterClrMapping/>
  </p:clrMapOvr>
  <mc:AlternateContent xmlns:mc="http://schemas.openxmlformats.org/markup-compatibility/2006">
    <mc:Choice xmlns:p14="http://schemas.microsoft.com/office/powerpoint/2010/main" Requires="p14">
      <p:transition spd="slow" p14:dur="2000" advTm="308"/>
    </mc:Choice>
    <mc:Fallback>
      <p:transition spd="slow" advTm="30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ACE68-E05B-EEE8-62BB-EB4292A4A44E}"/>
              </a:ext>
            </a:extLst>
          </p:cNvPr>
          <p:cNvSpPr txBox="1"/>
          <p:nvPr/>
        </p:nvSpPr>
        <p:spPr>
          <a:xfrm>
            <a:off x="2722529" y="408721"/>
            <a:ext cx="7413692" cy="584775"/>
          </a:xfrm>
          <a:prstGeom prst="rect">
            <a:avLst/>
          </a:prstGeom>
          <a:noFill/>
        </p:spPr>
        <p:txBody>
          <a:bodyPr wrap="square">
            <a:spAutoFit/>
          </a:bodyPr>
          <a:lstStyle/>
          <a:p>
            <a:r>
              <a:rPr lang="en-US" sz="3200" b="1" dirty="0">
                <a:solidFill>
                  <a:srgbClr val="FF0000"/>
                </a:solidFill>
                <a:latin typeface="Arial" panose="020B0604020202020204" pitchFamily="34" charset="0"/>
                <a:cs typeface="Arial" panose="020B0604020202020204" pitchFamily="34" charset="0"/>
              </a:rPr>
              <a:t>1.4.3.9. Consistency of Estimator</a:t>
            </a:r>
            <a:endParaRPr lang="en-US" sz="3200"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80070FB-4F61-3D64-0956-2AE97DD9C47E}"/>
                  </a:ext>
                </a:extLst>
              </p:cNvPr>
              <p:cNvSpPr txBox="1"/>
              <p:nvPr/>
            </p:nvSpPr>
            <p:spPr>
              <a:xfrm>
                <a:off x="1167319" y="1269460"/>
                <a:ext cx="5111885"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Data Distribution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𝑷</m:t>
                        </m:r>
                      </m:e>
                      <m:sub>
                        <m:r>
                          <a:rPr lang="en-US" sz="2400" b="1" i="1" smtClean="0">
                            <a:latin typeface="Cambria Math" panose="02040503050406030204" pitchFamily="18" charset="0"/>
                          </a:rPr>
                          <m:t>𝒅</m:t>
                        </m:r>
                      </m:sub>
                    </m:sSub>
                    <m:r>
                      <a:rPr lang="en-US" sz="2400" b="1" i="1" smtClean="0">
                        <a:latin typeface="Cambria Math" panose="02040503050406030204" pitchFamily="18" charset="0"/>
                      </a:rPr>
                      <m:t>(</m:t>
                    </m:r>
                    <m:r>
                      <a:rPr lang="en-US" sz="2400" b="1" i="1" smtClean="0">
                        <a:latin typeface="Cambria Math" panose="02040503050406030204" pitchFamily="18" charset="0"/>
                      </a:rPr>
                      <m:t>𝒙</m:t>
                    </m:r>
                    <m:r>
                      <a:rPr lang="en-US" sz="2400" b="1" i="1" smtClean="0">
                        <a:latin typeface="Cambria Math" panose="02040503050406030204" pitchFamily="18" charset="0"/>
                      </a:rPr>
                      <m:t>)</m:t>
                    </m:r>
                  </m:oMath>
                </a14:m>
                <a:endParaRPr lang="en-US" sz="2400" b="1" dirty="0"/>
              </a:p>
            </p:txBody>
          </p:sp>
        </mc:Choice>
        <mc:Fallback>
          <p:sp>
            <p:nvSpPr>
              <p:cNvPr id="4" name="TextBox 3">
                <a:extLst>
                  <a:ext uri="{FF2B5EF4-FFF2-40B4-BE49-F238E27FC236}">
                    <a16:creationId xmlns:a16="http://schemas.microsoft.com/office/drawing/2014/main" id="{680070FB-4F61-3D64-0956-2AE97DD9C47E}"/>
                  </a:ext>
                </a:extLst>
              </p:cNvPr>
              <p:cNvSpPr txBox="1">
                <a:spLocks noRot="1" noChangeAspect="1" noMove="1" noResize="1" noEditPoints="1" noAdjustHandles="1" noChangeArrowheads="1" noChangeShapeType="1" noTextEdit="1"/>
              </p:cNvSpPr>
              <p:nvPr/>
            </p:nvSpPr>
            <p:spPr>
              <a:xfrm>
                <a:off x="1167319" y="1269460"/>
                <a:ext cx="5111885" cy="461665"/>
              </a:xfrm>
              <a:prstGeom prst="rect">
                <a:avLst/>
              </a:prstGeom>
              <a:blipFill>
                <a:blip r:embed="rId2"/>
                <a:stretch>
                  <a:fillRect l="-1549" t="-11842" b="-27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6F879C2-C8DF-595A-050D-FF7898EA0BC9}"/>
                  </a:ext>
                </a:extLst>
              </p:cNvPr>
              <p:cNvSpPr txBox="1"/>
              <p:nvPr/>
            </p:nvSpPr>
            <p:spPr>
              <a:xfrm>
                <a:off x="1167319" y="1930940"/>
                <a:ext cx="4664413"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Model Distribution </a:t>
                </a:r>
                <a14:m>
                  <m:oMath xmlns:m="http://schemas.openxmlformats.org/officeDocument/2006/math">
                    <m:sSub>
                      <m:sSubPr>
                        <m:ctrlPr>
                          <a:rPr lang="en-US" sz="2400" b="1" i="1" smtClean="0">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𝑷</m:t>
                        </m:r>
                      </m:e>
                      <m:sub>
                        <m:r>
                          <a:rPr lang="en-US" sz="2400" b="1" i="1" smtClean="0">
                            <a:latin typeface="Cambria Math" panose="02040503050406030204" pitchFamily="18" charset="0"/>
                            <a:cs typeface="Arial" panose="020B0604020202020204" pitchFamily="34" charset="0"/>
                          </a:rPr>
                          <m:t>𝒎</m:t>
                        </m:r>
                      </m:sub>
                    </m:sSub>
                    <m:r>
                      <a:rPr lang="en-US" sz="2400" b="1" i="1" smtClean="0">
                        <a:latin typeface="Cambria Math" panose="02040503050406030204" pitchFamily="18" charset="0"/>
                        <a:cs typeface="Arial" panose="020B0604020202020204" pitchFamily="34" charset="0"/>
                      </a:rPr>
                      <m:t>(</m:t>
                    </m:r>
                    <m:r>
                      <a:rPr lang="en-US" sz="2400" b="1" i="1" smtClean="0">
                        <a:latin typeface="Cambria Math" panose="02040503050406030204" pitchFamily="18" charset="0"/>
                        <a:cs typeface="Arial" panose="020B0604020202020204" pitchFamily="34" charset="0"/>
                      </a:rPr>
                      <m:t>𝒙</m:t>
                    </m:r>
                    <m:r>
                      <a:rPr lang="en-US" sz="2400" b="1" i="1" smtClean="0">
                        <a:latin typeface="Cambria Math" panose="02040503050406030204" pitchFamily="18" charset="0"/>
                        <a:cs typeface="Arial" panose="020B0604020202020204" pitchFamily="34" charset="0"/>
                      </a:rPr>
                      <m:t>,</m:t>
                    </m:r>
                    <m:r>
                      <a:rPr lang="en-US" sz="2400" b="1" i="1" smtClean="0">
                        <a:latin typeface="Cambria Math" panose="02040503050406030204" pitchFamily="18" charset="0"/>
                        <a:ea typeface="Cambria Math" panose="02040503050406030204" pitchFamily="18" charset="0"/>
                        <a:cs typeface="Arial" panose="020B0604020202020204" pitchFamily="34" charset="0"/>
                      </a:rPr>
                      <m:t>𝜽</m:t>
                    </m:r>
                    <m:r>
                      <a:rPr lang="en-US" sz="2400" b="1"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2400" b="1" dirty="0">
                  <a:latin typeface="Arial" panose="020B060402020202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96F879C2-C8DF-595A-050D-FF7898EA0BC9}"/>
                  </a:ext>
                </a:extLst>
              </p:cNvPr>
              <p:cNvSpPr txBox="1">
                <a:spLocks noRot="1" noChangeAspect="1" noMove="1" noResize="1" noEditPoints="1" noAdjustHandles="1" noChangeArrowheads="1" noChangeShapeType="1" noTextEdit="1"/>
              </p:cNvSpPr>
              <p:nvPr/>
            </p:nvSpPr>
            <p:spPr>
              <a:xfrm>
                <a:off x="1167319" y="1930940"/>
                <a:ext cx="4664413" cy="461665"/>
              </a:xfrm>
              <a:prstGeom prst="rect">
                <a:avLst/>
              </a:prstGeom>
              <a:blipFill>
                <a:blip r:embed="rId3"/>
                <a:stretch>
                  <a:fillRect l="-1697" t="-9333"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4C38DEA-5E51-1366-AFE3-EF59AE51E7BD}"/>
                  </a:ext>
                </a:extLst>
              </p:cNvPr>
              <p:cNvSpPr txBox="1"/>
              <p:nvPr/>
            </p:nvSpPr>
            <p:spPr>
              <a:xfrm>
                <a:off x="674856" y="2582854"/>
                <a:ext cx="60968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cs typeface="Arial" panose="020B0604020202020204" pitchFamily="34" charset="0"/>
                            </a:rPr>
                            <m:t>𝑷</m:t>
                          </m:r>
                        </m:e>
                        <m:sub>
                          <m:r>
                            <a:rPr lang="en-US" sz="2400" b="1" i="1" smtClean="0">
                              <a:latin typeface="Cambria Math" panose="02040503050406030204" pitchFamily="18" charset="0"/>
                              <a:cs typeface="Arial" panose="020B0604020202020204" pitchFamily="34" charset="0"/>
                            </a:rPr>
                            <m:t>𝒎</m:t>
                          </m:r>
                        </m:sub>
                      </m:sSub>
                      <m:d>
                        <m:dPr>
                          <m:ctrlPr>
                            <a:rPr lang="en-US" sz="2400" b="1" i="1" smtClean="0">
                              <a:latin typeface="Cambria Math" panose="02040503050406030204" pitchFamily="18" charset="0"/>
                              <a:cs typeface="Arial" panose="020B0604020202020204" pitchFamily="34" charset="0"/>
                            </a:rPr>
                          </m:ctrlPr>
                        </m:dPr>
                        <m:e>
                          <m:r>
                            <a:rPr lang="en-US" sz="2400" b="1" i="1" smtClean="0">
                              <a:latin typeface="Cambria Math" panose="02040503050406030204" pitchFamily="18" charset="0"/>
                              <a:cs typeface="Arial" panose="020B0604020202020204" pitchFamily="34" charset="0"/>
                            </a:rPr>
                            <m:t>𝒙</m:t>
                          </m:r>
                          <m:r>
                            <a:rPr lang="en-US" sz="2400" b="1" i="1" smtClean="0">
                              <a:latin typeface="Cambria Math" panose="02040503050406030204" pitchFamily="18" charset="0"/>
                              <a:cs typeface="Arial" panose="020B0604020202020204" pitchFamily="34" charset="0"/>
                            </a:rPr>
                            <m:t>,</m:t>
                          </m:r>
                          <m:sSup>
                            <m:sSupPr>
                              <m:ctrlPr>
                                <a:rPr lang="en-US" sz="2400" b="1" i="1" smtClean="0">
                                  <a:latin typeface="Cambria Math" panose="02040503050406030204" pitchFamily="18" charset="0"/>
                                  <a:cs typeface="Arial" panose="020B0604020202020204" pitchFamily="34" charset="0"/>
                                </a:rPr>
                              </m:ctrlPr>
                            </m:sSupPr>
                            <m:e>
                              <m:r>
                                <a:rPr lang="en-US" sz="2400" b="1" i="1" smtClean="0">
                                  <a:latin typeface="Cambria Math" panose="02040503050406030204" pitchFamily="18" charset="0"/>
                                  <a:ea typeface="Cambria Math" panose="02040503050406030204" pitchFamily="18" charset="0"/>
                                  <a:cs typeface="Arial" panose="020B0604020202020204" pitchFamily="34" charset="0"/>
                                </a:rPr>
                                <m:t>𝜽</m:t>
                              </m:r>
                            </m:e>
                            <m:sup>
                              <m:r>
                                <a:rPr lang="en-US" sz="2400" b="1" i="1" smtClean="0">
                                  <a:latin typeface="Cambria Math" panose="02040503050406030204" pitchFamily="18" charset="0"/>
                                  <a:cs typeface="Arial" panose="020B0604020202020204" pitchFamily="34" charset="0"/>
                                </a:rPr>
                                <m:t>∗</m:t>
                              </m:r>
                            </m:sup>
                          </m:sSup>
                        </m:e>
                      </m:d>
                      <m:r>
                        <a:rPr lang="en-US" sz="2400" b="1"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1"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1" i="1" smtClean="0">
                              <a:latin typeface="Cambria Math" panose="02040503050406030204" pitchFamily="18" charset="0"/>
                              <a:ea typeface="Cambria Math" panose="02040503050406030204" pitchFamily="18" charset="0"/>
                              <a:cs typeface="Arial" panose="020B0604020202020204" pitchFamily="34" charset="0"/>
                            </a:rPr>
                            <m:t>𝑷</m:t>
                          </m:r>
                        </m:e>
                        <m:sub>
                          <m:r>
                            <a:rPr lang="en-US" sz="2400" b="1" i="1" smtClean="0">
                              <a:latin typeface="Cambria Math" panose="02040503050406030204" pitchFamily="18" charset="0"/>
                              <a:ea typeface="Cambria Math" panose="02040503050406030204" pitchFamily="18" charset="0"/>
                              <a:cs typeface="Arial" panose="020B0604020202020204" pitchFamily="34" charset="0"/>
                            </a:rPr>
                            <m:t>𝒅</m:t>
                          </m:r>
                        </m:sub>
                      </m:sSub>
                      <m:r>
                        <a:rPr lang="en-US" sz="2400" b="1" i="1" smtClean="0">
                          <a:latin typeface="Cambria Math" panose="02040503050406030204" pitchFamily="18" charset="0"/>
                          <a:ea typeface="Cambria Math" panose="02040503050406030204" pitchFamily="18" charset="0"/>
                          <a:cs typeface="Arial" panose="020B0604020202020204" pitchFamily="34" charset="0"/>
                        </a:rPr>
                        <m:t>(</m:t>
                      </m:r>
                      <m:r>
                        <a:rPr lang="en-US" sz="2400" b="1" i="1" smtClean="0">
                          <a:latin typeface="Cambria Math" panose="02040503050406030204" pitchFamily="18" charset="0"/>
                          <a:ea typeface="Cambria Math" panose="02040503050406030204" pitchFamily="18" charset="0"/>
                          <a:cs typeface="Arial" panose="020B0604020202020204" pitchFamily="34" charset="0"/>
                        </a:rPr>
                        <m:t>𝒙</m:t>
                      </m:r>
                      <m:r>
                        <a:rPr lang="en-US" sz="2400" b="1"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400" dirty="0">
                  <a:latin typeface="Arial" panose="020B0604020202020204" pitchFamily="34" charset="0"/>
                  <a:cs typeface="Arial" panose="020B0604020202020204" pitchFamily="34" charset="0"/>
                </a:endParaRPr>
              </a:p>
            </p:txBody>
          </p:sp>
        </mc:Choice>
        <mc:Fallback>
          <p:sp>
            <p:nvSpPr>
              <p:cNvPr id="7" name="TextBox 6">
                <a:extLst>
                  <a:ext uri="{FF2B5EF4-FFF2-40B4-BE49-F238E27FC236}">
                    <a16:creationId xmlns:a16="http://schemas.microsoft.com/office/drawing/2014/main" id="{64C38DEA-5E51-1366-AFE3-EF59AE51E7BD}"/>
                  </a:ext>
                </a:extLst>
              </p:cNvPr>
              <p:cNvSpPr txBox="1">
                <a:spLocks noRot="1" noChangeAspect="1" noMove="1" noResize="1" noEditPoints="1" noAdjustHandles="1" noChangeArrowheads="1" noChangeShapeType="1" noTextEdit="1"/>
              </p:cNvSpPr>
              <p:nvPr/>
            </p:nvSpPr>
            <p:spPr>
              <a:xfrm>
                <a:off x="674856" y="2582854"/>
                <a:ext cx="6096810" cy="461665"/>
              </a:xfrm>
              <a:prstGeom prst="rect">
                <a:avLst/>
              </a:prstGeom>
              <a:blipFill>
                <a:blip r:embed="rId4"/>
                <a:stretch>
                  <a:fillRect b="-2133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F00D75A9-A159-FD19-2717-FB84F9FD2356}"/>
              </a:ext>
            </a:extLst>
          </p:cNvPr>
          <p:cNvSpPr txBox="1"/>
          <p:nvPr/>
        </p:nvSpPr>
        <p:spPr>
          <a:xfrm>
            <a:off x="1361872" y="3132306"/>
            <a:ext cx="4372583"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Let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4A41D40-2F39-57E0-E736-3A18602D71AD}"/>
                  </a:ext>
                </a:extLst>
              </p:cNvPr>
              <p:cNvSpPr txBox="1"/>
              <p:nvPr/>
            </p:nvSpPr>
            <p:spPr>
              <a:xfrm>
                <a:off x="1809345" y="3759740"/>
                <a:ext cx="5087566" cy="66428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b="1" i="1" smtClean="0">
                              <a:solidFill>
                                <a:srgbClr val="FF0000"/>
                              </a:solidFill>
                              <a:latin typeface="Cambria Math" panose="02040503050406030204" pitchFamily="18" charset="0"/>
                            </a:rPr>
                          </m:ctrlPr>
                        </m:sSubPr>
                        <m:e>
                          <m:acc>
                            <m:accPr>
                              <m:chr m:val="̂"/>
                              <m:ctrlPr>
                                <a:rPr lang="en-US" sz="2400" b="1" i="1" smtClean="0">
                                  <a:solidFill>
                                    <a:srgbClr val="FF0000"/>
                                  </a:solidFill>
                                  <a:latin typeface="Cambria Math" panose="02040503050406030204" pitchFamily="18" charset="0"/>
                                </a:rPr>
                              </m:ctrlPr>
                            </m:accPr>
                            <m:e>
                              <m:r>
                                <a:rPr lang="en-US" sz="2400" b="1" i="1" smtClean="0">
                                  <a:solidFill>
                                    <a:srgbClr val="FF0000"/>
                                  </a:solidFill>
                                  <a:latin typeface="Cambria Math" panose="02040503050406030204" pitchFamily="18" charset="0"/>
                                  <a:ea typeface="Cambria Math" panose="02040503050406030204" pitchFamily="18" charset="0"/>
                                </a:rPr>
                                <m:t>𝜽</m:t>
                              </m:r>
                            </m:e>
                          </m:acc>
                        </m:e>
                        <m:sub>
                          <m:r>
                            <a:rPr lang="en-US" sz="2400" b="1" i="1" smtClean="0">
                              <a:solidFill>
                                <a:srgbClr val="FF0000"/>
                              </a:solidFill>
                              <a:latin typeface="Cambria Math" panose="02040503050406030204" pitchFamily="18" charset="0"/>
                            </a:rPr>
                            <m:t>𝑵</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𝑴</m:t>
                          </m:r>
                        </m:sub>
                      </m:sSub>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arg</m:t>
                              </m:r>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𝐽</m:t>
                              </m:r>
                            </m:e>
                          </m:acc>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𝑁</m:t>
                              </m:r>
                            </m:sup>
                          </m:sSubSup>
                          <m:r>
                            <a:rPr lang="en-US" sz="2400" b="0" i="1" smtClean="0">
                              <a:latin typeface="Cambria Math" panose="02040503050406030204" pitchFamily="18" charset="0"/>
                              <a:ea typeface="Cambria Math" panose="02040503050406030204" pitchFamily="18" charset="0"/>
                            </a:rPr>
                            <m:t>, </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𝑉</m:t>
                              </m:r>
                            </m:e>
                            <m:sub>
                              <m:r>
                                <a:rPr lang="en-US" sz="2400" b="0" i="1" smtClean="0">
                                  <a:latin typeface="Cambria Math" panose="02040503050406030204" pitchFamily="18" charset="0"/>
                                  <a:ea typeface="Cambria Math" panose="02040503050406030204" pitchFamily="18" charset="0"/>
                                </a:rPr>
                                <m:t>11</m:t>
                              </m:r>
                            </m:sub>
                            <m:sup>
                              <m:r>
                                <a:rPr lang="en-US" sz="2400" b="0" i="1" smtClean="0">
                                  <a:latin typeface="Cambria Math" panose="02040503050406030204" pitchFamily="18" charset="0"/>
                                  <a:ea typeface="Cambria Math" panose="02040503050406030204" pitchFamily="18" charset="0"/>
                                </a:rPr>
                                <m:t>𝑁</m:t>
                              </m:r>
                            </m:sup>
                          </m:sSubSup>
                          <m:r>
                            <a:rPr lang="en-US" sz="2400" b="0" i="1" smtClean="0">
                              <a:latin typeface="Cambria Math" panose="02040503050406030204" pitchFamily="18" charset="0"/>
                              <a:ea typeface="Cambria Math" panose="02040503050406030204" pitchFamily="18" charset="0"/>
                            </a:rPr>
                            <m:t>)</m:t>
                          </m:r>
                        </m:e>
                      </m:func>
                    </m:oMath>
                  </m:oMathPara>
                </a14:m>
                <a:endParaRPr lang="en-US" sz="2400" dirty="0"/>
              </a:p>
            </p:txBody>
          </p:sp>
        </mc:Choice>
        <mc:Fallback>
          <p:sp>
            <p:nvSpPr>
              <p:cNvPr id="9" name="TextBox 8">
                <a:extLst>
                  <a:ext uri="{FF2B5EF4-FFF2-40B4-BE49-F238E27FC236}">
                    <a16:creationId xmlns:a16="http://schemas.microsoft.com/office/drawing/2014/main" id="{24A41D40-2F39-57E0-E736-3A18602D71AD}"/>
                  </a:ext>
                </a:extLst>
              </p:cNvPr>
              <p:cNvSpPr txBox="1">
                <a:spLocks noRot="1" noChangeAspect="1" noMove="1" noResize="1" noEditPoints="1" noAdjustHandles="1" noChangeArrowheads="1" noChangeShapeType="1" noTextEdit="1"/>
              </p:cNvSpPr>
              <p:nvPr/>
            </p:nvSpPr>
            <p:spPr>
              <a:xfrm>
                <a:off x="1809345" y="3759740"/>
                <a:ext cx="5087566" cy="66428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581546F-D878-983C-ECFC-3FE37F65BF7E}"/>
                  </a:ext>
                </a:extLst>
              </p:cNvPr>
              <p:cNvSpPr txBox="1"/>
              <p:nvPr/>
            </p:nvSpPr>
            <p:spPr>
              <a:xfrm>
                <a:off x="1361872" y="4508770"/>
                <a:ext cx="7728626"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Then, for a fixed </a:t>
                </a:r>
                <a14:m>
                  <m:oMath xmlns:m="http://schemas.openxmlformats.org/officeDocument/2006/math">
                    <m:r>
                      <a:rPr lang="en-US" sz="2400" b="0" i="1" smtClean="0">
                        <a:latin typeface="Cambria Math" panose="02040503050406030204" pitchFamily="18" charset="0"/>
                        <a:cs typeface="Arial" panose="020B0604020202020204" pitchFamily="34" charset="0"/>
                      </a:rPr>
                      <m:t>𝑀</m:t>
                    </m:r>
                    <m:r>
                      <a:rPr lang="en-US" sz="2400" b="0" i="1" smtClean="0">
                        <a:latin typeface="Cambria Math" panose="02040503050406030204" pitchFamily="18" charset="0"/>
                        <a:cs typeface="Arial" panose="020B0604020202020204" pitchFamily="34" charset="0"/>
                      </a:rPr>
                      <m:t>, </m:t>
                    </m:r>
                  </m:oMath>
                </a14:m>
                <a:r>
                  <a:rPr lang="en-US" sz="2400" dirty="0">
                    <a:latin typeface="Arial" panose="020B0604020202020204" pitchFamily="34" charset="0"/>
                    <a:cs typeface="Arial" panose="020B0604020202020204" pitchFamily="34" charset="0"/>
                  </a:rPr>
                  <a:t>under some regular conditions </a:t>
                </a:r>
              </a:p>
            </p:txBody>
          </p:sp>
        </mc:Choice>
        <mc:Fallback>
          <p:sp>
            <p:nvSpPr>
              <p:cNvPr id="10" name="TextBox 9">
                <a:extLst>
                  <a:ext uri="{FF2B5EF4-FFF2-40B4-BE49-F238E27FC236}">
                    <a16:creationId xmlns:a16="http://schemas.microsoft.com/office/drawing/2014/main" id="{0581546F-D878-983C-ECFC-3FE37F65BF7E}"/>
                  </a:ext>
                </a:extLst>
              </p:cNvPr>
              <p:cNvSpPr txBox="1">
                <a:spLocks noRot="1" noChangeAspect="1" noMove="1" noResize="1" noEditPoints="1" noAdjustHandles="1" noChangeArrowheads="1" noChangeShapeType="1" noTextEdit="1"/>
              </p:cNvSpPr>
              <p:nvPr/>
            </p:nvSpPr>
            <p:spPr>
              <a:xfrm>
                <a:off x="1361872" y="4508770"/>
                <a:ext cx="7728626" cy="461665"/>
              </a:xfrm>
              <a:prstGeom prst="rect">
                <a:avLst/>
              </a:prstGeom>
              <a:blipFill>
                <a:blip r:embed="rId6"/>
                <a:stretch>
                  <a:fillRect l="-1025" t="-9333"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5508488-EB9A-67C7-F6D9-07D6E4EAF1A8}"/>
                  </a:ext>
                </a:extLst>
              </p:cNvPr>
              <p:cNvSpPr txBox="1"/>
              <p:nvPr/>
            </p:nvSpPr>
            <p:spPr>
              <a:xfrm>
                <a:off x="970334" y="5227783"/>
                <a:ext cx="6096810" cy="5829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FF0000"/>
                              </a:solidFill>
                              <a:latin typeface="Cambria Math" panose="02040503050406030204" pitchFamily="18" charset="0"/>
                            </a:rPr>
                          </m:ctrlPr>
                        </m:sSubPr>
                        <m:e>
                          <m:acc>
                            <m:accPr>
                              <m:chr m:val="̂"/>
                              <m:ctrlPr>
                                <a:rPr lang="en-US" sz="2400" b="1" i="1" smtClean="0">
                                  <a:solidFill>
                                    <a:srgbClr val="FF0000"/>
                                  </a:solidFill>
                                  <a:latin typeface="Cambria Math" panose="02040503050406030204" pitchFamily="18" charset="0"/>
                                </a:rPr>
                              </m:ctrlPr>
                            </m:accPr>
                            <m:e>
                              <m:r>
                                <a:rPr lang="en-US" sz="2400" b="1" i="1" smtClean="0">
                                  <a:solidFill>
                                    <a:srgbClr val="FF0000"/>
                                  </a:solidFill>
                                  <a:latin typeface="Cambria Math" panose="02040503050406030204" pitchFamily="18" charset="0"/>
                                  <a:ea typeface="Cambria Math" panose="02040503050406030204" pitchFamily="18" charset="0"/>
                                </a:rPr>
                                <m:t>𝜽</m:t>
                              </m:r>
                            </m:e>
                          </m:acc>
                        </m:e>
                        <m:sub>
                          <m:r>
                            <a:rPr lang="en-US" sz="2400" b="1" i="1" smtClean="0">
                              <a:solidFill>
                                <a:srgbClr val="FF0000"/>
                              </a:solidFill>
                              <a:latin typeface="Cambria Math" panose="02040503050406030204" pitchFamily="18" charset="0"/>
                            </a:rPr>
                            <m:t>𝑵</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𝑴</m:t>
                          </m:r>
                        </m:sub>
                      </m:sSub>
                      <m:groupChr>
                        <m:groupChrPr>
                          <m:chr m:val="→"/>
                          <m:vertJc m:val="bot"/>
                          <m:ctrlPr>
                            <a:rPr lang="en-US" sz="2400" b="1" i="1" smtClean="0">
                              <a:solidFill>
                                <a:srgbClr val="FF0000"/>
                              </a:solidFill>
                              <a:latin typeface="Cambria Math" panose="02040503050406030204" pitchFamily="18" charset="0"/>
                            </a:rPr>
                          </m:ctrlPr>
                        </m:groupChrPr>
                        <m:e>
                          <m:r>
                            <m:rPr>
                              <m:brk m:alnAt="2"/>
                            </m:rPr>
                            <a:rPr lang="en-US" sz="2400" b="1" i="1" smtClean="0">
                              <a:solidFill>
                                <a:srgbClr val="FF0000"/>
                              </a:solidFill>
                              <a:latin typeface="Cambria Math" panose="02040503050406030204" pitchFamily="18" charset="0"/>
                            </a:rPr>
                            <m:t>𝒑</m:t>
                          </m:r>
                        </m:e>
                      </m:groupChr>
                      <m:sSup>
                        <m:sSupPr>
                          <m:ctrlPr>
                            <a:rPr lang="en-US" sz="2400" b="1" i="1" smtClean="0">
                              <a:solidFill>
                                <a:srgbClr val="FF0000"/>
                              </a:solidFill>
                              <a:latin typeface="Cambria Math" panose="02040503050406030204" pitchFamily="18" charset="0"/>
                            </a:rPr>
                          </m:ctrlPr>
                        </m:sSupPr>
                        <m:e>
                          <m:r>
                            <a:rPr lang="en-US" sz="2400" b="1" i="1" smtClean="0">
                              <a:solidFill>
                                <a:srgbClr val="FF0000"/>
                              </a:solidFill>
                              <a:latin typeface="Cambria Math" panose="02040503050406030204" pitchFamily="18" charset="0"/>
                              <a:ea typeface="Cambria Math" panose="02040503050406030204" pitchFamily="18" charset="0"/>
                            </a:rPr>
                            <m:t>𝜽</m:t>
                          </m:r>
                        </m:e>
                        <m:sup>
                          <m:r>
                            <a:rPr lang="en-US" sz="2400" b="1" i="1" smtClean="0">
                              <a:solidFill>
                                <a:srgbClr val="FF0000"/>
                              </a:solidFill>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oMath>
                  </m:oMathPara>
                </a14:m>
                <a:endParaRPr lang="en-US" sz="2400" dirty="0">
                  <a:latin typeface="Arial" panose="020B0604020202020204" pitchFamily="34" charset="0"/>
                  <a:cs typeface="Arial" panose="020B0604020202020204" pitchFamily="34" charset="0"/>
                </a:endParaRPr>
              </a:p>
            </p:txBody>
          </p:sp>
        </mc:Choice>
        <mc:Fallback>
          <p:sp>
            <p:nvSpPr>
              <p:cNvPr id="12" name="TextBox 11">
                <a:extLst>
                  <a:ext uri="{FF2B5EF4-FFF2-40B4-BE49-F238E27FC236}">
                    <a16:creationId xmlns:a16="http://schemas.microsoft.com/office/drawing/2014/main" id="{A5508488-EB9A-67C7-F6D9-07D6E4EAF1A8}"/>
                  </a:ext>
                </a:extLst>
              </p:cNvPr>
              <p:cNvSpPr txBox="1">
                <a:spLocks noRot="1" noChangeAspect="1" noMove="1" noResize="1" noEditPoints="1" noAdjustHandles="1" noChangeArrowheads="1" noChangeShapeType="1" noTextEdit="1"/>
              </p:cNvSpPr>
              <p:nvPr/>
            </p:nvSpPr>
            <p:spPr>
              <a:xfrm>
                <a:off x="970334" y="5227783"/>
                <a:ext cx="6096810" cy="58298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81DE65C-4B21-245E-7138-EC7B39D78FF0}"/>
                  </a:ext>
                </a:extLst>
              </p:cNvPr>
              <p:cNvSpPr txBox="1"/>
              <p:nvPr/>
            </p:nvSpPr>
            <p:spPr>
              <a:xfrm>
                <a:off x="7650804" y="2193587"/>
                <a:ext cx="3373877" cy="62100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1" i="1" smtClean="0">
                          <a:solidFill>
                            <a:srgbClr val="00B050"/>
                          </a:solidFill>
                          <a:latin typeface="Cambria Math" panose="02040503050406030204" pitchFamily="18" charset="0"/>
                        </a:rPr>
                        <m:t>𝑱</m:t>
                      </m:r>
                      <m:d>
                        <m:dPr>
                          <m:ctrlPr>
                            <a:rPr lang="en-US" sz="2400" b="1" i="1" smtClean="0">
                              <a:solidFill>
                                <a:srgbClr val="00B050"/>
                              </a:solidFill>
                              <a:latin typeface="Cambria Math" panose="02040503050406030204" pitchFamily="18" charset="0"/>
                            </a:rPr>
                          </m:ctrlPr>
                        </m:dPr>
                        <m:e>
                          <m:r>
                            <a:rPr lang="en-US" sz="2400" b="1" i="1" smtClean="0">
                              <a:solidFill>
                                <a:srgbClr val="00B050"/>
                              </a:solidFill>
                              <a:latin typeface="Cambria Math" panose="02040503050406030204" pitchFamily="18" charset="0"/>
                              <a:ea typeface="Cambria Math" panose="02040503050406030204" pitchFamily="18" charset="0"/>
                            </a:rPr>
                            <m:t>𝜽</m:t>
                          </m:r>
                          <m:r>
                            <a:rPr lang="en-US" sz="2400" b="1" i="1" smtClean="0">
                              <a:solidFill>
                                <a:srgbClr val="00B050"/>
                              </a:solidFill>
                              <a:latin typeface="Cambria Math" panose="02040503050406030204" pitchFamily="18" charset="0"/>
                              <a:ea typeface="Cambria Math" panose="02040503050406030204" pitchFamily="18" charset="0"/>
                            </a:rPr>
                            <m:t>,</m:t>
                          </m:r>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𝑷</m:t>
                              </m:r>
                            </m:e>
                            <m:sub>
                              <m:r>
                                <a:rPr lang="en-US" sz="2400" b="1" i="1" smtClean="0">
                                  <a:solidFill>
                                    <a:srgbClr val="00B050"/>
                                  </a:solidFill>
                                  <a:latin typeface="Cambria Math" panose="02040503050406030204" pitchFamily="18" charset="0"/>
                                  <a:ea typeface="Cambria Math" panose="02040503050406030204" pitchFamily="18" charset="0"/>
                                </a:rPr>
                                <m:t>𝑽</m:t>
                              </m:r>
                            </m:sub>
                          </m:sSub>
                        </m:e>
                      </m:d>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𝟎</m:t>
                      </m:r>
                      <m:groupChr>
                        <m:groupChrPr>
                          <m:chr m:val="⇔"/>
                          <m:vertJc m:val="bot"/>
                          <m:ctrlPr>
                            <a:rPr lang="en-US" sz="2400" b="1" i="1" smtClean="0">
                              <a:solidFill>
                                <a:srgbClr val="00B050"/>
                              </a:solidFill>
                              <a:latin typeface="Cambria Math" panose="02040503050406030204" pitchFamily="18" charset="0"/>
                              <a:ea typeface="Cambria Math" panose="02040503050406030204" pitchFamily="18" charset="0"/>
                            </a:rPr>
                          </m:ctrlPr>
                        </m:groupChrPr>
                        <m:e/>
                      </m:groupChr>
                      <m:r>
                        <a:rPr lang="en-US" sz="2400" b="1" i="1" smtClean="0">
                          <a:solidFill>
                            <a:srgbClr val="00B050"/>
                          </a:solidFill>
                          <a:latin typeface="Cambria Math" panose="02040503050406030204" pitchFamily="18" charset="0"/>
                          <a:ea typeface="Cambria Math" panose="02040503050406030204" pitchFamily="18" charset="0"/>
                        </a:rPr>
                        <m:t> </m:t>
                      </m:r>
                      <m:r>
                        <a:rPr lang="en-US" sz="2400" b="1" i="1" smtClean="0">
                          <a:solidFill>
                            <a:srgbClr val="00B050"/>
                          </a:solidFill>
                          <a:latin typeface="Cambria Math" panose="02040503050406030204" pitchFamily="18" charset="0"/>
                          <a:ea typeface="Cambria Math" panose="02040503050406030204" pitchFamily="18" charset="0"/>
                        </a:rPr>
                        <m:t>𝜽</m:t>
                      </m:r>
                      <m:r>
                        <a:rPr lang="en-US" sz="2400" b="1" i="1" smtClean="0">
                          <a:solidFill>
                            <a:srgbClr val="00B050"/>
                          </a:solidFill>
                          <a:latin typeface="Cambria Math" panose="02040503050406030204" pitchFamily="18" charset="0"/>
                          <a:ea typeface="Cambria Math" panose="02040503050406030204" pitchFamily="18" charset="0"/>
                        </a:rPr>
                        <m:t>=</m:t>
                      </m:r>
                      <m:sSup>
                        <m:sSupPr>
                          <m:ctrlPr>
                            <a:rPr lang="en-US" sz="2400" b="1" i="1" smtClean="0">
                              <a:solidFill>
                                <a:srgbClr val="00B050"/>
                              </a:solidFill>
                              <a:latin typeface="Cambria Math" panose="02040503050406030204" pitchFamily="18" charset="0"/>
                              <a:ea typeface="Cambria Math" panose="02040503050406030204" pitchFamily="18" charset="0"/>
                            </a:rPr>
                          </m:ctrlPr>
                        </m:sSupPr>
                        <m:e>
                          <m:r>
                            <a:rPr lang="en-US" sz="2400" b="1" i="1" smtClean="0">
                              <a:solidFill>
                                <a:srgbClr val="00B050"/>
                              </a:solidFill>
                              <a:latin typeface="Cambria Math" panose="02040503050406030204" pitchFamily="18" charset="0"/>
                              <a:ea typeface="Cambria Math" panose="02040503050406030204" pitchFamily="18" charset="0"/>
                            </a:rPr>
                            <m:t>𝜽</m:t>
                          </m:r>
                        </m:e>
                        <m:sup>
                          <m:r>
                            <a:rPr lang="en-US" sz="2400" b="1" i="1" smtClean="0">
                              <a:solidFill>
                                <a:srgbClr val="00B050"/>
                              </a:solidFill>
                              <a:latin typeface="Cambria Math" panose="02040503050406030204" pitchFamily="18" charset="0"/>
                              <a:ea typeface="Cambria Math" panose="02040503050406030204" pitchFamily="18" charset="0"/>
                            </a:rPr>
                            <m:t>∗</m:t>
                          </m:r>
                        </m:sup>
                      </m:sSup>
                    </m:oMath>
                  </m:oMathPara>
                </a14:m>
                <a:endParaRPr lang="en-US" sz="2400" b="1" dirty="0">
                  <a:solidFill>
                    <a:srgbClr val="00B050"/>
                  </a:solidFill>
                </a:endParaRPr>
              </a:p>
            </p:txBody>
          </p:sp>
        </mc:Choice>
        <mc:Fallback>
          <p:sp>
            <p:nvSpPr>
              <p:cNvPr id="13" name="TextBox 12">
                <a:extLst>
                  <a:ext uri="{FF2B5EF4-FFF2-40B4-BE49-F238E27FC236}">
                    <a16:creationId xmlns:a16="http://schemas.microsoft.com/office/drawing/2014/main" id="{281DE65C-4B21-245E-7138-EC7B39D78FF0}"/>
                  </a:ext>
                </a:extLst>
              </p:cNvPr>
              <p:cNvSpPr txBox="1">
                <a:spLocks noRot="1" noChangeAspect="1" noMove="1" noResize="1" noEditPoints="1" noAdjustHandles="1" noChangeArrowheads="1" noChangeShapeType="1" noTextEdit="1"/>
              </p:cNvSpPr>
              <p:nvPr/>
            </p:nvSpPr>
            <p:spPr>
              <a:xfrm>
                <a:off x="7650804" y="2193587"/>
                <a:ext cx="3373877" cy="62100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5DADF73-0F13-3E16-609D-D1653706ED8A}"/>
                  </a:ext>
                </a:extLst>
              </p:cNvPr>
              <p:cNvSpPr txBox="1"/>
              <p:nvPr/>
            </p:nvSpPr>
            <p:spPr>
              <a:xfrm>
                <a:off x="7884268" y="3244174"/>
                <a:ext cx="3448455" cy="47711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b="1" i="1" smtClean="0">
                              <a:solidFill>
                                <a:srgbClr val="00B050"/>
                              </a:solidFill>
                              <a:latin typeface="Cambria Math" panose="02040503050406030204" pitchFamily="18" charset="0"/>
                            </a:rPr>
                          </m:ctrlPr>
                        </m:sSubPr>
                        <m:e>
                          <m:acc>
                            <m:accPr>
                              <m:chr m:val="̂"/>
                              <m:ctrlPr>
                                <a:rPr lang="en-US" sz="2400" b="1" i="1" smtClean="0">
                                  <a:solidFill>
                                    <a:srgbClr val="00B050"/>
                                  </a:solidFill>
                                  <a:latin typeface="Cambria Math" panose="02040503050406030204" pitchFamily="18" charset="0"/>
                                </a:rPr>
                              </m:ctrlPr>
                            </m:accPr>
                            <m:e>
                              <m:r>
                                <a:rPr lang="en-US" sz="2400" b="1" i="1" smtClean="0">
                                  <a:solidFill>
                                    <a:srgbClr val="00B050"/>
                                  </a:solidFill>
                                  <a:latin typeface="Cambria Math" panose="02040503050406030204" pitchFamily="18" charset="0"/>
                                  <a:ea typeface="Cambria Math" panose="02040503050406030204" pitchFamily="18" charset="0"/>
                                </a:rPr>
                                <m:t>𝜽</m:t>
                              </m:r>
                            </m:e>
                          </m:acc>
                        </m:e>
                        <m:sub>
                          <m:r>
                            <a:rPr lang="en-US" sz="2400" b="1" i="1" smtClean="0">
                              <a:solidFill>
                                <a:srgbClr val="00B050"/>
                              </a:solidFill>
                              <a:latin typeface="Cambria Math" panose="02040503050406030204" pitchFamily="18" charset="0"/>
                            </a:rPr>
                            <m:t>𝑵</m:t>
                          </m:r>
                          <m:r>
                            <a:rPr lang="en-US" sz="2400" b="1" i="1" smtClean="0">
                              <a:solidFill>
                                <a:srgbClr val="00B050"/>
                              </a:solidFill>
                              <a:latin typeface="Cambria Math" panose="02040503050406030204" pitchFamily="18" charset="0"/>
                            </a:rPr>
                            <m:t>.</m:t>
                          </m:r>
                          <m:r>
                            <a:rPr lang="en-US" sz="2400" b="1" i="1" smtClean="0">
                              <a:solidFill>
                                <a:srgbClr val="00B050"/>
                              </a:solidFill>
                              <a:latin typeface="Cambria Math" panose="02040503050406030204" pitchFamily="18" charset="0"/>
                            </a:rPr>
                            <m:t>𝑴</m:t>
                          </m:r>
                        </m:sub>
                      </m:sSub>
                      <m:r>
                        <a:rPr lang="en-US"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𝜽</m:t>
                      </m:r>
                    </m:oMath>
                  </m:oMathPara>
                </a14:m>
                <a:endParaRPr lang="en-US" sz="2400" b="1" dirty="0"/>
              </a:p>
            </p:txBody>
          </p:sp>
        </mc:Choice>
        <mc:Fallback>
          <p:sp>
            <p:nvSpPr>
              <p:cNvPr id="14" name="TextBox 13">
                <a:extLst>
                  <a:ext uri="{FF2B5EF4-FFF2-40B4-BE49-F238E27FC236}">
                    <a16:creationId xmlns:a16="http://schemas.microsoft.com/office/drawing/2014/main" id="{A5DADF73-0F13-3E16-609D-D1653706ED8A}"/>
                  </a:ext>
                </a:extLst>
              </p:cNvPr>
              <p:cNvSpPr txBox="1">
                <a:spLocks noRot="1" noChangeAspect="1" noMove="1" noResize="1" noEditPoints="1" noAdjustHandles="1" noChangeArrowheads="1" noChangeShapeType="1" noTextEdit="1"/>
              </p:cNvSpPr>
              <p:nvPr/>
            </p:nvSpPr>
            <p:spPr>
              <a:xfrm>
                <a:off x="7884268" y="3244174"/>
                <a:ext cx="3448455" cy="477118"/>
              </a:xfrm>
              <a:prstGeom prst="rect">
                <a:avLst/>
              </a:prstGeom>
              <a:blipFill>
                <a:blip r:embed="rId9"/>
                <a:stretch>
                  <a:fillRect t="-3846" b="-3846"/>
                </a:stretch>
              </a:blipFill>
            </p:spPr>
            <p:txBody>
              <a:bodyPr/>
              <a:lstStyle/>
              <a:p>
                <a:r>
                  <a:rPr lang="en-US">
                    <a:noFill/>
                  </a:rPr>
                  <a:t> </a:t>
                </a:r>
              </a:p>
            </p:txBody>
          </p:sp>
        </mc:Fallback>
      </mc:AlternateContent>
    </p:spTree>
    <p:extLst>
      <p:ext uri="{BB962C8B-B14F-4D97-AF65-F5344CB8AC3E}">
        <p14:creationId xmlns:p14="http://schemas.microsoft.com/office/powerpoint/2010/main" val="1930254770"/>
      </p:ext>
    </p:extLst>
  </p:cSld>
  <p:clrMapOvr>
    <a:masterClrMapping/>
  </p:clrMapOvr>
  <mc:AlternateContent xmlns:mc="http://schemas.openxmlformats.org/markup-compatibility/2006">
    <mc:Choice xmlns:p14="http://schemas.microsoft.com/office/powerpoint/2010/main" Requires="p14">
      <p:transition spd="slow" p14:dur="2000" advTm="12"/>
    </mc:Choice>
    <mc:Fallback>
      <p:transition spd="slow" advTm="1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2D9722-436B-55F0-01FD-497DC2A895A5}"/>
              </a:ext>
            </a:extLst>
          </p:cNvPr>
          <p:cNvSpPr txBox="1"/>
          <p:nvPr/>
        </p:nvSpPr>
        <p:spPr>
          <a:xfrm>
            <a:off x="2275056" y="316309"/>
            <a:ext cx="6096810" cy="584775"/>
          </a:xfrm>
          <a:prstGeom prst="rect">
            <a:avLst/>
          </a:prstGeom>
          <a:noFill/>
        </p:spPr>
        <p:txBody>
          <a:bodyPr wrap="square">
            <a:spAutoFit/>
          </a:bodyPr>
          <a:lstStyle/>
          <a:p>
            <a:r>
              <a:rPr lang="en-US" sz="3200" b="1" dirty="0">
                <a:solidFill>
                  <a:srgbClr val="FF0000"/>
                </a:solidFill>
                <a:latin typeface="Arial" panose="020B0604020202020204" pitchFamily="34" charset="0"/>
                <a:cs typeface="Arial" panose="020B0604020202020204" pitchFamily="34" charset="0"/>
              </a:rPr>
              <a:t>1.4.3.10. Asymptotic Normality</a:t>
            </a:r>
            <a:endParaRPr lang="en-US" sz="3200" dirty="0"/>
          </a:p>
        </p:txBody>
      </p:sp>
      <p:sp>
        <p:nvSpPr>
          <p:cNvPr id="4" name="TextBox 3">
            <a:extLst>
              <a:ext uri="{FF2B5EF4-FFF2-40B4-BE49-F238E27FC236}">
                <a16:creationId xmlns:a16="http://schemas.microsoft.com/office/drawing/2014/main" id="{8CFB9F91-00BB-2C7C-4FFD-4A4DC330DB81}"/>
              </a:ext>
            </a:extLst>
          </p:cNvPr>
          <p:cNvSpPr txBox="1"/>
          <p:nvPr/>
        </p:nvSpPr>
        <p:spPr>
          <a:xfrm>
            <a:off x="1157591" y="1357009"/>
            <a:ext cx="7033098" cy="461665"/>
          </a:xfrm>
          <a:prstGeom prst="rect">
            <a:avLst/>
          </a:prstGeom>
          <a:noFill/>
        </p:spPr>
        <p:txBody>
          <a:bodyPr wrap="square" rtlCol="0">
            <a:spAutoFit/>
          </a:bodyPr>
          <a:lstStyle/>
          <a:p>
            <a:r>
              <a:rPr lang="en-US" sz="2400" b="1" dirty="0">
                <a:solidFill>
                  <a:srgbClr val="00B050"/>
                </a:solidFill>
                <a:latin typeface="Arial" panose="020B0604020202020204" pitchFamily="34" charset="0"/>
                <a:cs typeface="Arial" panose="020B0604020202020204" pitchFamily="34" charset="0"/>
              </a:rPr>
              <a:t>Under some assumptions,  we have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5A8BB39-E1FD-4E7F-E0EF-3E3A1719841B}"/>
                  </a:ext>
                </a:extLst>
              </p:cNvPr>
              <p:cNvSpPr txBox="1"/>
              <p:nvPr/>
            </p:nvSpPr>
            <p:spPr>
              <a:xfrm>
                <a:off x="1094362" y="2290864"/>
                <a:ext cx="8161506" cy="62805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ad>
                        <m:radPr>
                          <m:degHide m:val="on"/>
                          <m:ctrlPr>
                            <a:rPr lang="en-US" sz="2400" b="1" i="1" smtClean="0">
                              <a:solidFill>
                                <a:srgbClr val="FF0000"/>
                              </a:solidFill>
                              <a:latin typeface="Cambria Math" panose="02040503050406030204" pitchFamily="18" charset="0"/>
                            </a:rPr>
                          </m:ctrlPr>
                        </m:radPr>
                        <m:deg/>
                        <m:e>
                          <m:r>
                            <a:rPr lang="en-US" sz="2400" b="1" i="1" smtClean="0">
                              <a:solidFill>
                                <a:srgbClr val="FF0000"/>
                              </a:solidFill>
                              <a:latin typeface="Cambria Math" panose="02040503050406030204" pitchFamily="18" charset="0"/>
                            </a:rPr>
                            <m:t>𝑵</m:t>
                          </m:r>
                        </m:e>
                      </m:rad>
                      <m:r>
                        <a:rPr lang="en-US" sz="2400" b="1" i="1" smtClean="0">
                          <a:solidFill>
                            <a:srgbClr val="FF0000"/>
                          </a:solidFill>
                          <a:latin typeface="Cambria Math" panose="02040503050406030204" pitchFamily="18" charset="0"/>
                        </a:rPr>
                        <m:t>(</m:t>
                      </m:r>
                      <m:sSub>
                        <m:sSubPr>
                          <m:ctrlPr>
                            <a:rPr lang="en-US" sz="2400" b="1" i="1" smtClean="0">
                              <a:solidFill>
                                <a:srgbClr val="FF0000"/>
                              </a:solidFill>
                              <a:latin typeface="Cambria Math" panose="02040503050406030204" pitchFamily="18" charset="0"/>
                            </a:rPr>
                          </m:ctrlPr>
                        </m:sSubPr>
                        <m:e>
                          <m:acc>
                            <m:accPr>
                              <m:chr m:val="̂"/>
                              <m:ctrlPr>
                                <a:rPr lang="en-US" sz="2400" b="1" i="1" smtClean="0">
                                  <a:solidFill>
                                    <a:srgbClr val="FF0000"/>
                                  </a:solidFill>
                                  <a:latin typeface="Cambria Math" panose="02040503050406030204" pitchFamily="18" charset="0"/>
                                </a:rPr>
                              </m:ctrlPr>
                            </m:accPr>
                            <m:e>
                              <m:r>
                                <a:rPr lang="en-US" sz="2400" b="1" i="1" smtClean="0">
                                  <a:solidFill>
                                    <a:srgbClr val="FF0000"/>
                                  </a:solidFill>
                                  <a:latin typeface="Cambria Math" panose="02040503050406030204" pitchFamily="18" charset="0"/>
                                  <a:ea typeface="Cambria Math" panose="02040503050406030204" pitchFamily="18" charset="0"/>
                                </a:rPr>
                                <m:t>𝜽</m:t>
                              </m:r>
                            </m:e>
                          </m:acc>
                        </m:e>
                        <m:sub>
                          <m:r>
                            <a:rPr lang="en-US" sz="2400" b="1" i="1" smtClean="0">
                              <a:solidFill>
                                <a:srgbClr val="FF0000"/>
                              </a:solidFill>
                              <a:latin typeface="Cambria Math" panose="02040503050406030204" pitchFamily="18" charset="0"/>
                            </a:rPr>
                            <m:t>𝑵</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𝒎</m:t>
                          </m:r>
                        </m:sub>
                      </m:sSub>
                      <m:r>
                        <a:rPr lang="en-US" sz="2400" b="1" i="1" smtClean="0">
                          <a:solidFill>
                            <a:srgbClr val="FF0000"/>
                          </a:solidFill>
                          <a:latin typeface="Cambria Math" panose="02040503050406030204" pitchFamily="18" charset="0"/>
                        </a:rPr>
                        <m:t>−</m:t>
                      </m:r>
                      <m:sSup>
                        <m:sSupPr>
                          <m:ctrlPr>
                            <a:rPr lang="en-US" sz="2400" b="1" i="1" smtClean="0">
                              <a:solidFill>
                                <a:srgbClr val="FF0000"/>
                              </a:solidFill>
                              <a:latin typeface="Cambria Math" panose="02040503050406030204" pitchFamily="18" charset="0"/>
                            </a:rPr>
                          </m:ctrlPr>
                        </m:sSupPr>
                        <m:e>
                          <m:r>
                            <a:rPr lang="en-US" sz="2400" b="1" i="1" smtClean="0">
                              <a:solidFill>
                                <a:srgbClr val="FF0000"/>
                              </a:solidFill>
                              <a:latin typeface="Cambria Math" panose="02040503050406030204" pitchFamily="18" charset="0"/>
                              <a:ea typeface="Cambria Math" panose="02040503050406030204" pitchFamily="18" charset="0"/>
                            </a:rPr>
                            <m:t>𝜽</m:t>
                          </m:r>
                        </m:e>
                        <m:sup>
                          <m:r>
                            <a:rPr lang="en-US" sz="2400" b="1" i="1" smtClean="0">
                              <a:solidFill>
                                <a:srgbClr val="FF0000"/>
                              </a:solidFill>
                              <a:latin typeface="Cambria Math" panose="02040503050406030204" pitchFamily="18" charset="0"/>
                            </a:rPr>
                            <m:t>∗</m:t>
                          </m:r>
                        </m:sup>
                      </m:sSup>
                      <m:r>
                        <a:rPr lang="en-US" sz="2400" b="1" i="1" smtClean="0">
                          <a:solidFill>
                            <a:srgbClr val="FF0000"/>
                          </a:solidFill>
                          <a:latin typeface="Cambria Math" panose="02040503050406030204" pitchFamily="18" charset="0"/>
                        </a:rPr>
                        <m:t>)</m:t>
                      </m:r>
                      <m:groupChr>
                        <m:groupChrPr>
                          <m:chr m:val="→"/>
                          <m:vertJc m:val="bot"/>
                          <m:ctrlPr>
                            <a:rPr lang="en-US" sz="2400" b="1" i="1" smtClean="0">
                              <a:solidFill>
                                <a:srgbClr val="FF0000"/>
                              </a:solidFill>
                              <a:latin typeface="Cambria Math" panose="02040503050406030204" pitchFamily="18" charset="0"/>
                            </a:rPr>
                          </m:ctrlPr>
                        </m:groupChrPr>
                        <m:e>
                          <m:r>
                            <m:rPr>
                              <m:brk m:alnAt="2"/>
                            </m:rPr>
                            <a:rPr lang="en-US" sz="2400" b="1" i="1" smtClean="0">
                              <a:solidFill>
                                <a:srgbClr val="FF0000"/>
                              </a:solidFill>
                              <a:latin typeface="Cambria Math" panose="02040503050406030204" pitchFamily="18" charset="0"/>
                            </a:rPr>
                            <m:t>𝒅</m:t>
                          </m:r>
                        </m:e>
                      </m:groupChr>
                      <m:r>
                        <a:rPr lang="en-US" sz="2400" b="1" i="0" smtClean="0">
                          <a:solidFill>
                            <a:srgbClr val="FF0000"/>
                          </a:solidFill>
                          <a:latin typeface="Cambria Math" panose="02040503050406030204" pitchFamily="18" charset="0"/>
                        </a:rPr>
                        <m:t>𝐍</m:t>
                      </m:r>
                      <m:r>
                        <a:rPr lang="en-US" sz="2400" b="1" i="0" smtClean="0">
                          <a:solidFill>
                            <a:srgbClr val="FF0000"/>
                          </a:solidFill>
                          <a:latin typeface="Cambria Math" panose="02040503050406030204" pitchFamily="18" charset="0"/>
                        </a:rPr>
                        <m:t>(</m:t>
                      </m:r>
                      <m:r>
                        <a:rPr lang="en-US" sz="2400" b="1" i="0" smtClean="0">
                          <a:solidFill>
                            <a:srgbClr val="FF0000"/>
                          </a:solidFill>
                          <a:latin typeface="Cambria Math" panose="02040503050406030204" pitchFamily="18" charset="0"/>
                        </a:rPr>
                        <m:t>𝟎</m:t>
                      </m:r>
                      <m:r>
                        <a:rPr lang="en-US" sz="2400" b="1" i="0" smtClean="0">
                          <a:solidFill>
                            <a:srgbClr val="FF0000"/>
                          </a:solidFill>
                          <a:latin typeface="Cambria Math" panose="02040503050406030204" pitchFamily="18" charset="0"/>
                        </a:rPr>
                        <m:t>, </m:t>
                      </m:r>
                      <m:r>
                        <a:rPr lang="el-GR" sz="2400" b="1" i="1" smtClean="0">
                          <a:solidFill>
                            <a:srgbClr val="FF0000"/>
                          </a:solidFill>
                          <a:latin typeface="Cambria Math" panose="02040503050406030204" pitchFamily="18" charset="0"/>
                          <a:ea typeface="Cambria Math" panose="02040503050406030204" pitchFamily="18" charset="0"/>
                        </a:rPr>
                        <m:t>𝜮</m:t>
                      </m:r>
                      <m:r>
                        <a:rPr lang="en-US" sz="2400" b="1" i="1" smtClean="0">
                          <a:solidFill>
                            <a:srgbClr val="FF0000"/>
                          </a:solidFill>
                          <a:latin typeface="Cambria Math" panose="02040503050406030204" pitchFamily="18" charset="0"/>
                          <a:ea typeface="Cambria Math" panose="02040503050406030204" pitchFamily="18" charset="0"/>
                        </a:rPr>
                        <m:t>)</m:t>
                      </m:r>
                    </m:oMath>
                  </m:oMathPara>
                </a14:m>
                <a:endParaRPr lang="en-US" sz="2400" b="1" dirty="0">
                  <a:solidFill>
                    <a:srgbClr val="FF0000"/>
                  </a:solidFill>
                </a:endParaRPr>
              </a:p>
            </p:txBody>
          </p:sp>
        </mc:Choice>
        <mc:Fallback>
          <p:sp>
            <p:nvSpPr>
              <p:cNvPr id="5" name="TextBox 4">
                <a:extLst>
                  <a:ext uri="{FF2B5EF4-FFF2-40B4-BE49-F238E27FC236}">
                    <a16:creationId xmlns:a16="http://schemas.microsoft.com/office/drawing/2014/main" id="{45A8BB39-E1FD-4E7F-E0EF-3E3A1719841B}"/>
                  </a:ext>
                </a:extLst>
              </p:cNvPr>
              <p:cNvSpPr txBox="1">
                <a:spLocks noRot="1" noChangeAspect="1" noMove="1" noResize="1" noEditPoints="1" noAdjustHandles="1" noChangeArrowheads="1" noChangeShapeType="1" noTextEdit="1"/>
              </p:cNvSpPr>
              <p:nvPr/>
            </p:nvSpPr>
            <p:spPr>
              <a:xfrm>
                <a:off x="1094362" y="2290864"/>
                <a:ext cx="8161506" cy="628057"/>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FE332A-1BDE-91BA-C274-A1BD229FB883}"/>
              </a:ext>
            </a:extLst>
          </p:cNvPr>
          <p:cNvSpPr txBox="1"/>
          <p:nvPr/>
        </p:nvSpPr>
        <p:spPr>
          <a:xfrm>
            <a:off x="1585609" y="3020438"/>
            <a:ext cx="6522395"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where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FC98E30-2B37-7786-FC91-EEFBE51C173A}"/>
                  </a:ext>
                </a:extLst>
              </p:cNvPr>
              <p:cNvSpPr txBox="1"/>
              <p:nvPr/>
            </p:nvSpPr>
            <p:spPr>
              <a:xfrm>
                <a:off x="2011194" y="3878333"/>
                <a:ext cx="6096810" cy="649345"/>
              </a:xfrm>
              <a:prstGeom prst="rect">
                <a:avLst/>
              </a:prstGeom>
              <a:noFill/>
            </p:spPr>
            <p:txBody>
              <a:bodyPr wrap="square">
                <a:spAutoFit/>
              </a:bodyPr>
              <a:lstStyle/>
              <a:p>
                <a:pPr/>
                <a14:m>
                  <m:oMath xmlns:m="http://schemas.openxmlformats.org/officeDocument/2006/math">
                    <m:r>
                      <m:rPr>
                        <m:sty m:val="p"/>
                      </m:rPr>
                      <a:rPr lang="el-GR" sz="2400" b="0" i="1" smtClean="0">
                        <a:latin typeface="Cambria Math" panose="02040503050406030204" pitchFamily="18" charset="0"/>
                        <a:ea typeface="Cambria Math" panose="02040503050406030204" pitchFamily="18" charset="0"/>
                      </a:rPr>
                      <m:t>Σ</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sSubSup>
                              <m:sSubSupPr>
                                <m:ctrlPr>
                                  <a:rPr lang="en-US" sz="2400" b="0" i="1" smtClean="0">
                                    <a:latin typeface="Cambria Math" panose="02040503050406030204" pitchFamily="18" charset="0"/>
                                    <a:ea typeface="Cambria Math" panose="02040503050406030204" pitchFamily="18" charset="0"/>
                                  </a:rPr>
                                </m:ctrlPr>
                              </m:sSubSup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𝜃</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𝐽</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ea typeface="Cambria Math" panose="02040503050406030204" pitchFamily="18" charset="0"/>
                                  </a:rPr>
                                  <m:t>∗</m:t>
                                </m:r>
                              </m:sup>
                            </m:sSup>
                          </m:e>
                        </m:d>
                      </m:e>
                      <m:sup>
                        <m:r>
                          <a:rPr lang="en-US" sz="2400" b="0" i="1" smtClean="0">
                            <a:latin typeface="Cambria Math" panose="02040503050406030204" pitchFamily="18" charset="0"/>
                            <a:ea typeface="Cambria Math" panose="02040503050406030204" pitchFamily="18" charset="0"/>
                          </a:rPr>
                          <m:t>−1</m:t>
                        </m:r>
                      </m:sup>
                    </m:sSup>
                    <m:d>
                      <m:dPr>
                        <m:ctrlPr>
                          <a:rPr lang="en-US" sz="2400" b="0" i="1" smtClean="0">
                            <a:latin typeface="Cambria Math" panose="02040503050406030204" pitchFamily="18" charset="0"/>
                            <a:ea typeface="Cambria Math" panose="02040503050406030204" pitchFamily="18" charset="0"/>
                          </a:rPr>
                        </m:ctrlPr>
                      </m:dPr>
                      <m:e>
                        <m:nary>
                          <m:naryPr>
                            <m:chr m:val="∑"/>
                            <m:supHide m:val="on"/>
                            <m:ctrlPr>
                              <a:rPr lang="en-US" sz="2400" b="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𝑉</m:t>
                                </m:r>
                              </m:e>
                              <m:sub>
                                <m:r>
                                  <a:rPr lang="en-US" sz="2400" b="0" i="1" smtClean="0">
                                    <a:latin typeface="Cambria Math" panose="02040503050406030204" pitchFamily="18" charset="0"/>
                                    <a:ea typeface="Cambria Math" panose="02040503050406030204" pitchFamily="18" charset="0"/>
                                  </a:rPr>
                                  <m:t>𝑖𝑗</m:t>
                                </m:r>
                              </m:sub>
                            </m:sSub>
                          </m:e>
                        </m:nary>
                      </m:e>
                    </m:d>
                  </m:oMath>
                </a14:m>
                <a:r>
                  <a:rPr lang="en-US" sz="2400" dirty="0">
                    <a:ea typeface="Cambria Math" panose="02040503050406030204" pitchFamily="18" charset="0"/>
                  </a:rPr>
                  <a:t>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Sup>
                              <m:sSubSupPr>
                                <m:ctrlPr>
                                  <a:rPr lang="en-US" sz="2400" i="1">
                                    <a:latin typeface="Cambria Math" panose="02040503050406030204" pitchFamily="18" charset="0"/>
                                    <a:ea typeface="Cambria Math" panose="02040503050406030204" pitchFamily="18" charset="0"/>
                                  </a:rPr>
                                </m:ctrlPr>
                              </m:sSubSupPr>
                              <m:e>
                                <m:r>
                                  <m:rPr>
                                    <m:sty m:val="p"/>
                                  </m:rP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𝜃</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𝐽</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𝜃</m:t>
                                </m:r>
                              </m:e>
                              <m:sup>
                                <m:r>
                                  <a:rPr lang="en-US" sz="2400" i="1">
                                    <a:latin typeface="Cambria Math" panose="02040503050406030204" pitchFamily="18" charset="0"/>
                                    <a:ea typeface="Cambria Math" panose="02040503050406030204" pitchFamily="18" charset="0"/>
                                  </a:rPr>
                                  <m:t>∗</m:t>
                                </m:r>
                              </m:sup>
                            </m:sSup>
                          </m:e>
                        </m:d>
                      </m:e>
                      <m:sup>
                        <m:r>
                          <a:rPr lang="en-US" sz="2400" i="1">
                            <a:latin typeface="Cambria Math" panose="02040503050406030204" pitchFamily="18" charset="0"/>
                            <a:ea typeface="Cambria Math" panose="02040503050406030204" pitchFamily="18" charset="0"/>
                          </a:rPr>
                          <m:t>−1</m:t>
                        </m:r>
                      </m:sup>
                    </m:sSup>
                  </m:oMath>
                </a14:m>
                <a:endParaRPr lang="en-US" sz="2400" dirty="0"/>
              </a:p>
            </p:txBody>
          </p:sp>
        </mc:Choice>
        <mc:Fallback>
          <p:sp>
            <p:nvSpPr>
              <p:cNvPr id="8" name="TextBox 7">
                <a:extLst>
                  <a:ext uri="{FF2B5EF4-FFF2-40B4-BE49-F238E27FC236}">
                    <a16:creationId xmlns:a16="http://schemas.microsoft.com/office/drawing/2014/main" id="{6FC98E30-2B37-7786-FC91-EEFBE51C173A}"/>
                  </a:ext>
                </a:extLst>
              </p:cNvPr>
              <p:cNvSpPr txBox="1">
                <a:spLocks noRot="1" noChangeAspect="1" noMove="1" noResize="1" noEditPoints="1" noAdjustHandles="1" noChangeArrowheads="1" noChangeShapeType="1" noTextEdit="1"/>
              </p:cNvSpPr>
              <p:nvPr/>
            </p:nvSpPr>
            <p:spPr>
              <a:xfrm>
                <a:off x="2011194" y="3878333"/>
                <a:ext cx="6096810" cy="6493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6919273"/>
      </p:ext>
    </p:extLst>
  </p:cSld>
  <p:clrMapOvr>
    <a:masterClrMapping/>
  </p:clrMapOvr>
  <mc:AlternateContent xmlns:mc="http://schemas.openxmlformats.org/markup-compatibility/2006">
    <mc:Choice xmlns:p14="http://schemas.microsoft.com/office/powerpoint/2010/main" Requires="p14">
      <p:transition spd="slow" p14:dur="2000" advTm="35116"/>
    </mc:Choice>
    <mc:Fallback>
      <p:transition spd="slow" advTm="3511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DF3D78-8B34-5942-7172-38A7FB26CFF2}"/>
              </a:ext>
            </a:extLst>
          </p:cNvPr>
          <p:cNvPicPr>
            <a:picLocks noChangeAspect="1"/>
          </p:cNvPicPr>
          <p:nvPr/>
        </p:nvPicPr>
        <p:blipFill>
          <a:blip r:embed="rId2"/>
          <a:stretch>
            <a:fillRect/>
          </a:stretch>
        </p:blipFill>
        <p:spPr>
          <a:xfrm>
            <a:off x="1821707" y="228397"/>
            <a:ext cx="10153650" cy="6838950"/>
          </a:xfrm>
          <a:prstGeom prst="rect">
            <a:avLst/>
          </a:prstGeom>
        </p:spPr>
      </p:pic>
    </p:spTree>
    <p:extLst>
      <p:ext uri="{BB962C8B-B14F-4D97-AF65-F5344CB8AC3E}">
        <p14:creationId xmlns:p14="http://schemas.microsoft.com/office/powerpoint/2010/main" val="153621478"/>
      </p:ext>
    </p:extLst>
  </p:cSld>
  <p:clrMapOvr>
    <a:masterClrMapping/>
  </p:clrMapOvr>
  <mc:AlternateContent xmlns:mc="http://schemas.openxmlformats.org/markup-compatibility/2006">
    <mc:Choice xmlns:p14="http://schemas.microsoft.com/office/powerpoint/2010/main" Requires="p14">
      <p:transition spd="slow" p14:dur="2000" advTm="1049"/>
    </mc:Choice>
    <mc:Fallback>
      <p:transition spd="slow" advTm="10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F581A2-CED5-DEFE-973D-71E9FC8B495B}"/>
              </a:ext>
            </a:extLst>
          </p:cNvPr>
          <p:cNvSpPr txBox="1"/>
          <p:nvPr/>
        </p:nvSpPr>
        <p:spPr>
          <a:xfrm>
            <a:off x="1166101" y="2914872"/>
            <a:ext cx="9714284" cy="2123658"/>
          </a:xfrm>
          <a:prstGeom prst="rect">
            <a:avLst/>
          </a:prstGeom>
          <a:noFill/>
        </p:spPr>
        <p:txBody>
          <a:bodyPr wrap="square">
            <a:spAutoFit/>
          </a:bodyPr>
          <a:lstStyle/>
          <a:p>
            <a:r>
              <a:rPr lang="en-US" sz="4400" b="1" dirty="0"/>
              <a:t>Sure enough, as the models get bigger and bigger, they begin to deliver human-level, and then superhuman results.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AF1E2DA-6CBE-E8DC-67DE-FEE93B62AA1C}"/>
                  </a:ext>
                </a:extLst>
              </p:cNvPr>
              <p:cNvSpPr txBox="1"/>
              <p:nvPr/>
            </p:nvSpPr>
            <p:spPr>
              <a:xfrm>
                <a:off x="1166101" y="657015"/>
                <a:ext cx="9850473" cy="1938992"/>
              </a:xfrm>
              <a:prstGeom prst="rect">
                <a:avLst/>
              </a:prstGeom>
              <a:noFill/>
            </p:spPr>
            <p:txBody>
              <a:bodyPr wrap="square">
                <a:spAutoFit/>
              </a:bodyPr>
              <a:lstStyle/>
              <a:p>
                <a:r>
                  <a:rPr lang="en-US" sz="4000" b="1" dirty="0"/>
                  <a:t>The goal of generative modeling is to use the dataset to learn a model for generating</a:t>
                </a:r>
              </a:p>
              <a:p>
                <a:r>
                  <a:rPr lang="en-US" sz="4000" b="1" dirty="0"/>
                  <a:t>new samples from </a:t>
                </a:r>
                <a14:m>
                  <m:oMath xmlns:m="http://schemas.openxmlformats.org/officeDocument/2006/math">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𝑷</m:t>
                        </m:r>
                      </m:e>
                      <m:sub>
                        <m:r>
                          <a:rPr lang="en-US" sz="4000" b="1" i="1" smtClean="0">
                            <a:latin typeface="Cambria Math" panose="02040503050406030204" pitchFamily="18" charset="0"/>
                          </a:rPr>
                          <m:t>𝒅𝒂𝒕𝒂</m:t>
                        </m:r>
                      </m:sub>
                    </m:sSub>
                    <m:r>
                      <a:rPr lang="en-US" sz="4000" b="1" i="1" smtClean="0">
                        <a:latin typeface="Cambria Math" panose="02040503050406030204" pitchFamily="18" charset="0"/>
                      </a:rPr>
                      <m:t>(</m:t>
                    </m:r>
                    <m:r>
                      <a:rPr lang="en-US" sz="4000" b="1" i="1" smtClean="0">
                        <a:latin typeface="Cambria Math" panose="02040503050406030204" pitchFamily="18" charset="0"/>
                      </a:rPr>
                      <m:t>𝒙</m:t>
                    </m:r>
                    <m:r>
                      <a:rPr lang="en-US" sz="4000" b="1" i="1" smtClean="0">
                        <a:latin typeface="Cambria Math" panose="02040503050406030204" pitchFamily="18" charset="0"/>
                      </a:rPr>
                      <m:t>)</m:t>
                    </m:r>
                  </m:oMath>
                </a14:m>
                <a:endParaRPr lang="en-US" sz="4000" b="1" dirty="0"/>
              </a:p>
            </p:txBody>
          </p:sp>
        </mc:Choice>
        <mc:Fallback>
          <p:sp>
            <p:nvSpPr>
              <p:cNvPr id="6" name="TextBox 5">
                <a:extLst>
                  <a:ext uri="{FF2B5EF4-FFF2-40B4-BE49-F238E27FC236}">
                    <a16:creationId xmlns:a16="http://schemas.microsoft.com/office/drawing/2014/main" id="{6AF1E2DA-6CBE-E8DC-67DE-FEE93B62AA1C}"/>
                  </a:ext>
                </a:extLst>
              </p:cNvPr>
              <p:cNvSpPr txBox="1">
                <a:spLocks noRot="1" noChangeAspect="1" noMove="1" noResize="1" noEditPoints="1" noAdjustHandles="1" noChangeArrowheads="1" noChangeShapeType="1" noTextEdit="1"/>
              </p:cNvSpPr>
              <p:nvPr/>
            </p:nvSpPr>
            <p:spPr>
              <a:xfrm>
                <a:off x="1166101" y="657015"/>
                <a:ext cx="9850473" cy="1938992"/>
              </a:xfrm>
              <a:prstGeom prst="rect">
                <a:avLst/>
              </a:prstGeom>
              <a:blipFill>
                <a:blip r:embed="rId2"/>
                <a:stretch>
                  <a:fillRect l="-2166" t="-5660" r="-990" b="-1257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5C0F0DCE-3C88-D539-6FE8-731DF7ACFE79}"/>
              </a:ext>
            </a:extLst>
          </p:cNvPr>
          <p:cNvSpPr txBox="1"/>
          <p:nvPr/>
        </p:nvSpPr>
        <p:spPr>
          <a:xfrm>
            <a:off x="1212308" y="5576267"/>
            <a:ext cx="9621869" cy="400110"/>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https://www.sequoiacap.com/article/generative-ai-a-creative-new-world/</a:t>
            </a:r>
          </a:p>
        </p:txBody>
      </p:sp>
    </p:spTree>
    <p:extLst>
      <p:ext uri="{BB962C8B-B14F-4D97-AF65-F5344CB8AC3E}">
        <p14:creationId xmlns:p14="http://schemas.microsoft.com/office/powerpoint/2010/main" val="106035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BA8AE71-DDDF-1C20-CCF9-A4AB4BD6E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273" y="444672"/>
            <a:ext cx="9119453" cy="5461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C9C3D0-8D06-0F62-3049-04EDDCA69C56}"/>
              </a:ext>
            </a:extLst>
          </p:cNvPr>
          <p:cNvSpPr txBox="1"/>
          <p:nvPr/>
        </p:nvSpPr>
        <p:spPr>
          <a:xfrm>
            <a:off x="4959627" y="5951663"/>
            <a:ext cx="3975652" cy="461665"/>
          </a:xfrm>
          <a:prstGeom prst="rect">
            <a:avLst/>
          </a:prstGeom>
          <a:noFill/>
        </p:spPr>
        <p:txBody>
          <a:bodyPr wrap="square" rtlCol="0">
            <a:spAutoFit/>
          </a:bodyPr>
          <a:lstStyle/>
          <a:p>
            <a:r>
              <a:rPr lang="en-US" sz="2400" b="1" dirty="0"/>
              <a:t>SEQUOIA</a:t>
            </a:r>
          </a:p>
        </p:txBody>
      </p:sp>
    </p:spTree>
    <p:extLst>
      <p:ext uri="{BB962C8B-B14F-4D97-AF65-F5344CB8AC3E}">
        <p14:creationId xmlns:p14="http://schemas.microsoft.com/office/powerpoint/2010/main" val="1035433319"/>
      </p:ext>
    </p:extLst>
  </p:cSld>
  <p:clrMapOvr>
    <a:masterClrMapping/>
  </p:clrMapOvr>
  <mc:AlternateContent xmlns:mc="http://schemas.openxmlformats.org/markup-compatibility/2006">
    <mc:Choice xmlns:p14="http://schemas.microsoft.com/office/powerpoint/2010/main" Requires="p14">
      <p:transition spd="slow" p14:dur="2000" advTm="4706"/>
    </mc:Choice>
    <mc:Fallback>
      <p:transition spd="slow" advTm="470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2565AF7-1C1E-6462-1EB8-1562F57CF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47" y="0"/>
            <a:ext cx="9457083" cy="61488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A1383B-3925-CCE7-4936-84F49B853E3B}"/>
              </a:ext>
            </a:extLst>
          </p:cNvPr>
          <p:cNvSpPr txBox="1"/>
          <p:nvPr/>
        </p:nvSpPr>
        <p:spPr>
          <a:xfrm>
            <a:off x="4841599" y="6300617"/>
            <a:ext cx="6095170" cy="400110"/>
          </a:xfrm>
          <a:prstGeom prst="rect">
            <a:avLst/>
          </a:prstGeom>
          <a:noFill/>
        </p:spPr>
        <p:txBody>
          <a:bodyPr wrap="square">
            <a:spAutoFit/>
          </a:bodyPr>
          <a:lstStyle/>
          <a:p>
            <a:r>
              <a:rPr lang="en-US" sz="2000" b="1" dirty="0"/>
              <a:t>SEQUOIA</a:t>
            </a:r>
          </a:p>
        </p:txBody>
      </p:sp>
    </p:spTree>
    <p:extLst>
      <p:ext uri="{BB962C8B-B14F-4D97-AF65-F5344CB8AC3E}">
        <p14:creationId xmlns:p14="http://schemas.microsoft.com/office/powerpoint/2010/main" val="1172791077"/>
      </p:ext>
    </p:extLst>
  </p:cSld>
  <p:clrMapOvr>
    <a:masterClrMapping/>
  </p:clrMapOvr>
  <mc:AlternateContent xmlns:mc="http://schemas.openxmlformats.org/markup-compatibility/2006">
    <mc:Choice xmlns:p14="http://schemas.microsoft.com/office/powerpoint/2010/main" Requires="p14">
      <p:transition spd="slow" p14:dur="2000" advTm="9"/>
    </mc:Choice>
    <mc:Fallback>
      <p:transition spd="slow" advTm="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DFEA18-17D2-131F-FA6B-4B87CFC773E1}"/>
              </a:ext>
            </a:extLst>
          </p:cNvPr>
          <p:cNvSpPr txBox="1"/>
          <p:nvPr/>
        </p:nvSpPr>
        <p:spPr>
          <a:xfrm>
            <a:off x="3145735" y="107259"/>
            <a:ext cx="9745317" cy="584775"/>
          </a:xfrm>
          <a:prstGeom prst="rect">
            <a:avLst/>
          </a:prstGeom>
          <a:noFill/>
        </p:spPr>
        <p:txBody>
          <a:bodyPr wrap="square" rtlCol="0">
            <a:spAutoFit/>
          </a:bodyPr>
          <a:lstStyle/>
          <a:p>
            <a:r>
              <a:rPr lang="en-US" sz="3200" b="1" dirty="0">
                <a:solidFill>
                  <a:srgbClr val="FF0000"/>
                </a:solidFill>
                <a:latin typeface="Arial" panose="020B0604020202020204" pitchFamily="34" charset="0"/>
                <a:cs typeface="Arial" panose="020B0604020202020204" pitchFamily="34" charset="0"/>
              </a:rPr>
              <a:t>1.4. Generative Models </a:t>
            </a:r>
          </a:p>
        </p:txBody>
      </p:sp>
      <p:sp>
        <p:nvSpPr>
          <p:cNvPr id="4" name="TextBox 3">
            <a:extLst>
              <a:ext uri="{FF2B5EF4-FFF2-40B4-BE49-F238E27FC236}">
                <a16:creationId xmlns:a16="http://schemas.microsoft.com/office/drawing/2014/main" id="{85F500D2-1709-4A82-1113-139C7F62BA50}"/>
              </a:ext>
            </a:extLst>
          </p:cNvPr>
          <p:cNvSpPr txBox="1"/>
          <p:nvPr/>
        </p:nvSpPr>
        <p:spPr>
          <a:xfrm>
            <a:off x="631135" y="666583"/>
            <a:ext cx="7891669" cy="584775"/>
          </a:xfrm>
          <a:prstGeom prst="rect">
            <a:avLst/>
          </a:prstGeom>
          <a:noFill/>
        </p:spPr>
        <p:txBody>
          <a:bodyPr wrap="square" rtlCol="0">
            <a:spAutoFit/>
          </a:bodyPr>
          <a:lstStyle/>
          <a:p>
            <a:r>
              <a:rPr lang="en-US" sz="3200" b="1" dirty="0">
                <a:solidFill>
                  <a:srgbClr val="FF0000"/>
                </a:solidFill>
              </a:rPr>
              <a:t>1.4.1. Introduction</a:t>
            </a:r>
          </a:p>
        </p:txBody>
      </p:sp>
      <p:sp>
        <p:nvSpPr>
          <p:cNvPr id="6" name="TextBox 5">
            <a:extLst>
              <a:ext uri="{FF2B5EF4-FFF2-40B4-BE49-F238E27FC236}">
                <a16:creationId xmlns:a16="http://schemas.microsoft.com/office/drawing/2014/main" id="{5E36D045-4078-D557-5D4F-E9E85E34449D}"/>
              </a:ext>
            </a:extLst>
          </p:cNvPr>
          <p:cNvSpPr txBox="1"/>
          <p:nvPr/>
        </p:nvSpPr>
        <p:spPr>
          <a:xfrm>
            <a:off x="992259" y="1200433"/>
            <a:ext cx="6231834" cy="830997"/>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rgbClr val="00B050"/>
                </a:solidFill>
                <a:latin typeface="Arial" panose="020B0604020202020204" pitchFamily="34" charset="0"/>
                <a:cs typeface="Arial" panose="020B0604020202020204" pitchFamily="34" charset="0"/>
              </a:rPr>
              <a:t>Analytic AI: analyze a set of data and find patterns in it. </a:t>
            </a:r>
          </a:p>
        </p:txBody>
      </p:sp>
      <p:sp>
        <p:nvSpPr>
          <p:cNvPr id="7" name="TextBox 6">
            <a:extLst>
              <a:ext uri="{FF2B5EF4-FFF2-40B4-BE49-F238E27FC236}">
                <a16:creationId xmlns:a16="http://schemas.microsoft.com/office/drawing/2014/main" id="{7ED1A2B5-5919-84F7-10C3-483AB3422DA2}"/>
              </a:ext>
            </a:extLst>
          </p:cNvPr>
          <p:cNvSpPr txBox="1"/>
          <p:nvPr/>
        </p:nvSpPr>
        <p:spPr>
          <a:xfrm>
            <a:off x="992259" y="1970896"/>
            <a:ext cx="10744199"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00B050"/>
                </a:solidFill>
                <a:latin typeface="Arial" panose="020B0604020202020204" pitchFamily="34" charset="0"/>
                <a:cs typeface="Arial" panose="020B0604020202020204" pitchFamily="34" charset="0"/>
              </a:rPr>
              <a:t>Generative AI: Use existing content like</a:t>
            </a:r>
          </a:p>
          <a:p>
            <a:r>
              <a:rPr lang="en-US" sz="2400" b="1" dirty="0">
                <a:solidFill>
                  <a:srgbClr val="00B050"/>
                </a:solidFill>
                <a:latin typeface="Arial" panose="020B0604020202020204" pitchFamily="34" charset="0"/>
                <a:cs typeface="Arial" panose="020B0604020202020204" pitchFamily="34" charset="0"/>
              </a:rPr>
              <a:t>    text, audio files, or images to create </a:t>
            </a:r>
          </a:p>
          <a:p>
            <a:r>
              <a:rPr lang="en-US" sz="2400" b="1" dirty="0">
                <a:solidFill>
                  <a:srgbClr val="00B050"/>
                </a:solidFill>
                <a:latin typeface="Arial" panose="020B0604020202020204" pitchFamily="34" charset="0"/>
                <a:cs typeface="Arial" panose="020B0604020202020204" pitchFamily="34" charset="0"/>
              </a:rPr>
              <a:t>    new plausible content. </a:t>
            </a:r>
          </a:p>
        </p:txBody>
      </p:sp>
      <p:sp>
        <p:nvSpPr>
          <p:cNvPr id="9" name="TextBox 8">
            <a:extLst>
              <a:ext uri="{FF2B5EF4-FFF2-40B4-BE49-F238E27FC236}">
                <a16:creationId xmlns:a16="http://schemas.microsoft.com/office/drawing/2014/main" id="{01CDDF31-65D7-2E59-E906-D3904F3FEC66}"/>
              </a:ext>
            </a:extLst>
          </p:cNvPr>
          <p:cNvSpPr txBox="1"/>
          <p:nvPr/>
        </p:nvSpPr>
        <p:spPr>
          <a:xfrm>
            <a:off x="972378" y="3171225"/>
            <a:ext cx="10247243"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B050"/>
                </a:solidFill>
                <a:latin typeface="Arial" panose="020B0604020202020204" pitchFamily="34" charset="0"/>
                <a:cs typeface="Arial" panose="020B0604020202020204" pitchFamily="34" charset="0"/>
              </a:rPr>
              <a:t>The MIT Technology review described</a:t>
            </a:r>
          </a:p>
          <a:p>
            <a:r>
              <a:rPr lang="en-US" sz="2400" b="1" dirty="0">
                <a:solidFill>
                  <a:srgbClr val="00B050"/>
                </a:solidFill>
                <a:latin typeface="Arial" panose="020B0604020202020204" pitchFamily="34" charset="0"/>
                <a:cs typeface="Arial" panose="020B0604020202020204" pitchFamily="34" charset="0"/>
              </a:rPr>
              <a:t>    generative AI as one of the most </a:t>
            </a:r>
          </a:p>
          <a:p>
            <a:r>
              <a:rPr lang="en-US" sz="2400" b="1" dirty="0">
                <a:solidFill>
                  <a:srgbClr val="00B050"/>
                </a:solidFill>
                <a:latin typeface="Arial" panose="020B0604020202020204" pitchFamily="34" charset="0"/>
                <a:cs typeface="Arial" panose="020B0604020202020204" pitchFamily="34" charset="0"/>
              </a:rPr>
              <a:t>    promising advances in the world of AI </a:t>
            </a:r>
          </a:p>
          <a:p>
            <a:r>
              <a:rPr lang="en-US" sz="2400" b="1" dirty="0">
                <a:solidFill>
                  <a:srgbClr val="00B050"/>
                </a:solidFill>
                <a:latin typeface="Arial" panose="020B0604020202020204" pitchFamily="34" charset="0"/>
                <a:cs typeface="Arial" panose="020B0604020202020204" pitchFamily="34" charset="0"/>
              </a:rPr>
              <a:t>    in the past decade</a:t>
            </a:r>
          </a:p>
        </p:txBody>
      </p:sp>
      <p:sp>
        <p:nvSpPr>
          <p:cNvPr id="11" name="TextBox 10">
            <a:extLst>
              <a:ext uri="{FF2B5EF4-FFF2-40B4-BE49-F238E27FC236}">
                <a16:creationId xmlns:a16="http://schemas.microsoft.com/office/drawing/2014/main" id="{5DE16E30-D41A-760D-E88B-5BCD7ECF7EFB}"/>
              </a:ext>
            </a:extLst>
          </p:cNvPr>
          <p:cNvSpPr txBox="1"/>
          <p:nvPr/>
        </p:nvSpPr>
        <p:spPr>
          <a:xfrm>
            <a:off x="854763" y="6443943"/>
            <a:ext cx="10654747" cy="738664"/>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IBM developer blog. What is generative AI and how much power does it have</a:t>
            </a:r>
          </a:p>
          <a:p>
            <a:endParaRPr lang="en-US" dirty="0"/>
          </a:p>
        </p:txBody>
      </p:sp>
      <p:pic>
        <p:nvPicPr>
          <p:cNvPr id="12" name="Picture 11">
            <a:extLst>
              <a:ext uri="{FF2B5EF4-FFF2-40B4-BE49-F238E27FC236}">
                <a16:creationId xmlns:a16="http://schemas.microsoft.com/office/drawing/2014/main" id="{BB51ABF2-AE04-6ACA-BEEE-DD28942A0726}"/>
              </a:ext>
            </a:extLst>
          </p:cNvPr>
          <p:cNvPicPr>
            <a:picLocks noChangeAspect="1"/>
          </p:cNvPicPr>
          <p:nvPr/>
        </p:nvPicPr>
        <p:blipFill>
          <a:blip r:embed="rId2"/>
          <a:stretch>
            <a:fillRect/>
          </a:stretch>
        </p:blipFill>
        <p:spPr>
          <a:xfrm>
            <a:off x="7224093" y="887799"/>
            <a:ext cx="4876800" cy="4876800"/>
          </a:xfrm>
          <a:prstGeom prst="rect">
            <a:avLst/>
          </a:prstGeom>
        </p:spPr>
      </p:pic>
      <p:sp>
        <p:nvSpPr>
          <p:cNvPr id="14" name="TextBox 13">
            <a:extLst>
              <a:ext uri="{FF2B5EF4-FFF2-40B4-BE49-F238E27FC236}">
                <a16:creationId xmlns:a16="http://schemas.microsoft.com/office/drawing/2014/main" id="{BD8C7D78-A50E-98CE-DE9A-8C4EAD1F92E1}"/>
              </a:ext>
            </a:extLst>
          </p:cNvPr>
          <p:cNvSpPr txBox="1"/>
          <p:nvPr/>
        </p:nvSpPr>
        <p:spPr>
          <a:xfrm>
            <a:off x="972378" y="4703338"/>
            <a:ext cx="6385891"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B050"/>
                </a:solidFill>
              </a:rPr>
              <a:t>Generative AI is well on the way to becoming not just faster and cheaper, but better in some cases than what humans create by hand (SEQUOIA)</a:t>
            </a:r>
          </a:p>
        </p:txBody>
      </p:sp>
    </p:spTree>
    <p:extLst>
      <p:ext uri="{BB962C8B-B14F-4D97-AF65-F5344CB8AC3E}">
        <p14:creationId xmlns:p14="http://schemas.microsoft.com/office/powerpoint/2010/main" val="3409213303"/>
      </p:ext>
    </p:extLst>
  </p:cSld>
  <p:clrMapOvr>
    <a:masterClrMapping/>
  </p:clrMapOvr>
  <mc:AlternateContent xmlns:mc="http://schemas.openxmlformats.org/markup-compatibility/2006">
    <mc:Choice xmlns:p14="http://schemas.microsoft.com/office/powerpoint/2010/main" Requires="p14">
      <p:transition spd="slow" p14:dur="2000" advTm="1762"/>
    </mc:Choice>
    <mc:Fallback>
      <p:transition spd="slow" advTm="176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4E06A-4B65-E10F-5922-59ED8F18BF9B}"/>
              </a:ext>
            </a:extLst>
          </p:cNvPr>
          <p:cNvPicPr>
            <a:picLocks noChangeAspect="1"/>
          </p:cNvPicPr>
          <p:nvPr/>
        </p:nvPicPr>
        <p:blipFill>
          <a:blip r:embed="rId2"/>
          <a:stretch>
            <a:fillRect/>
          </a:stretch>
        </p:blipFill>
        <p:spPr>
          <a:xfrm>
            <a:off x="328820" y="1423529"/>
            <a:ext cx="4904133" cy="3473726"/>
          </a:xfrm>
          <a:prstGeom prst="rect">
            <a:avLst/>
          </a:prstGeom>
        </p:spPr>
      </p:pic>
      <p:pic>
        <p:nvPicPr>
          <p:cNvPr id="3" name="Picture 2">
            <a:extLst>
              <a:ext uri="{FF2B5EF4-FFF2-40B4-BE49-F238E27FC236}">
                <a16:creationId xmlns:a16="http://schemas.microsoft.com/office/drawing/2014/main" id="{2D506642-EEA1-8CBC-5F65-758510B9EE86}"/>
              </a:ext>
            </a:extLst>
          </p:cNvPr>
          <p:cNvPicPr>
            <a:picLocks noChangeAspect="1"/>
          </p:cNvPicPr>
          <p:nvPr/>
        </p:nvPicPr>
        <p:blipFill>
          <a:blip r:embed="rId3"/>
          <a:stretch>
            <a:fillRect/>
          </a:stretch>
        </p:blipFill>
        <p:spPr>
          <a:xfrm>
            <a:off x="6885747" y="262972"/>
            <a:ext cx="3638550" cy="438150"/>
          </a:xfrm>
          <a:prstGeom prst="rect">
            <a:avLst/>
          </a:prstGeom>
        </p:spPr>
      </p:pic>
      <p:sp>
        <p:nvSpPr>
          <p:cNvPr id="5" name="TextBox 4">
            <a:extLst>
              <a:ext uri="{FF2B5EF4-FFF2-40B4-BE49-F238E27FC236}">
                <a16:creationId xmlns:a16="http://schemas.microsoft.com/office/drawing/2014/main" id="{69D51B51-F62F-C566-8BD5-506642E58E99}"/>
              </a:ext>
            </a:extLst>
          </p:cNvPr>
          <p:cNvSpPr txBox="1"/>
          <p:nvPr/>
        </p:nvSpPr>
        <p:spPr>
          <a:xfrm>
            <a:off x="7246869" y="773020"/>
            <a:ext cx="6095170" cy="461665"/>
          </a:xfrm>
          <a:prstGeom prst="rect">
            <a:avLst/>
          </a:prstGeom>
          <a:noFill/>
        </p:spPr>
        <p:txBody>
          <a:bodyPr wrap="square">
            <a:spAutoFit/>
          </a:bodyPr>
          <a:lstStyle/>
          <a:p>
            <a:r>
              <a:rPr lang="en-US" sz="2400" b="1" dirty="0"/>
              <a:t>Deep Generative Models</a:t>
            </a:r>
          </a:p>
        </p:txBody>
      </p:sp>
      <p:sp>
        <p:nvSpPr>
          <p:cNvPr id="7" name="TextBox 6">
            <a:extLst>
              <a:ext uri="{FF2B5EF4-FFF2-40B4-BE49-F238E27FC236}">
                <a16:creationId xmlns:a16="http://schemas.microsoft.com/office/drawing/2014/main" id="{507E0874-082D-ABA9-94A0-603F3989016B}"/>
              </a:ext>
            </a:extLst>
          </p:cNvPr>
          <p:cNvSpPr txBox="1"/>
          <p:nvPr/>
        </p:nvSpPr>
        <p:spPr>
          <a:xfrm>
            <a:off x="5361747" y="1266735"/>
            <a:ext cx="6686550" cy="4708981"/>
          </a:xfrm>
          <a:prstGeom prst="rect">
            <a:avLst/>
          </a:prstGeom>
          <a:noFill/>
        </p:spPr>
        <p:txBody>
          <a:bodyPr wrap="square">
            <a:spAutoFit/>
          </a:bodyPr>
          <a:lstStyle/>
          <a:p>
            <a:r>
              <a:rPr lang="en-US" sz="2000" dirty="0"/>
              <a:t>This course introduces how to develop deep generative models (DGMs) by integrating probabilistic graphical models and deep learning to generate realistic data including images, texts, graphs, etc. Course contents include 1) basics of probabilistic graphical models, including Bayesian network and Markov random field; 2) posterior  inference methods, including message passing, variational inference, and Markov chain Monte Carlo sampling; 3) parameter learning and structure learning methods, including maximum likelihood estimation, expectation–maximization algorithm, and graphical LASSO; 4) deep generative models (DGMs), including variational auto-encoder, generative adversarial networks, normalizing flows, and  evaluation of DGMs; 5) applications of DGMs in  image generation, text generation, and graph generation.</a:t>
            </a:r>
          </a:p>
        </p:txBody>
      </p:sp>
      <p:sp>
        <p:nvSpPr>
          <p:cNvPr id="9" name="TextBox 8">
            <a:extLst>
              <a:ext uri="{FF2B5EF4-FFF2-40B4-BE49-F238E27FC236}">
                <a16:creationId xmlns:a16="http://schemas.microsoft.com/office/drawing/2014/main" id="{64AF13E3-B8D9-51B8-35F2-7DFE4EA98A7B}"/>
              </a:ext>
            </a:extLst>
          </p:cNvPr>
          <p:cNvSpPr txBox="1"/>
          <p:nvPr/>
        </p:nvSpPr>
        <p:spPr>
          <a:xfrm>
            <a:off x="704438" y="5172861"/>
            <a:ext cx="6671640" cy="523220"/>
          </a:xfrm>
          <a:prstGeom prst="rect">
            <a:avLst/>
          </a:prstGeom>
          <a:noFill/>
        </p:spPr>
        <p:txBody>
          <a:bodyPr wrap="square">
            <a:spAutoFit/>
          </a:bodyPr>
          <a:lstStyle/>
          <a:p>
            <a:r>
              <a:rPr lang="en-US" sz="2800" dirty="0"/>
              <a:t>https://www.csail.mit.edu/</a:t>
            </a:r>
          </a:p>
        </p:txBody>
      </p:sp>
      <p:sp>
        <p:nvSpPr>
          <p:cNvPr id="10" name="TextBox 9">
            <a:extLst>
              <a:ext uri="{FF2B5EF4-FFF2-40B4-BE49-F238E27FC236}">
                <a16:creationId xmlns:a16="http://schemas.microsoft.com/office/drawing/2014/main" id="{9395B05F-6B57-1F3E-4D9A-B8C9DF8B57A5}"/>
              </a:ext>
            </a:extLst>
          </p:cNvPr>
          <p:cNvSpPr txBox="1"/>
          <p:nvPr/>
        </p:nvSpPr>
        <p:spPr>
          <a:xfrm>
            <a:off x="1331843" y="349097"/>
            <a:ext cx="4427883" cy="584775"/>
          </a:xfrm>
          <a:prstGeom prst="rect">
            <a:avLst/>
          </a:prstGeom>
          <a:noFill/>
        </p:spPr>
        <p:txBody>
          <a:bodyPr wrap="square" rtlCol="0">
            <a:spAutoFit/>
          </a:bodyPr>
          <a:lstStyle/>
          <a:p>
            <a:r>
              <a:rPr lang="en-US" sz="3200" b="1" dirty="0">
                <a:solidFill>
                  <a:srgbClr val="FF0000"/>
                </a:solidFill>
              </a:rPr>
              <a:t>MIT AI and ML</a:t>
            </a:r>
          </a:p>
        </p:txBody>
      </p:sp>
    </p:spTree>
    <p:extLst>
      <p:ext uri="{BB962C8B-B14F-4D97-AF65-F5344CB8AC3E}">
        <p14:creationId xmlns:p14="http://schemas.microsoft.com/office/powerpoint/2010/main" val="1773176180"/>
      </p:ext>
    </p:extLst>
  </p:cSld>
  <p:clrMapOvr>
    <a:masterClrMapping/>
  </p:clrMapOvr>
  <mc:AlternateContent xmlns:mc="http://schemas.openxmlformats.org/markup-compatibility/2006">
    <mc:Choice xmlns:p14="http://schemas.microsoft.com/office/powerpoint/2010/main" Requires="p14">
      <p:transition spd="slow" p14:dur="2000" advTm="12"/>
    </mc:Choice>
    <mc:Fallback>
      <p:transition spd="slow" advTm="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EB187B-92C8-87D5-7DFF-AE0AA2C4F706}"/>
              </a:ext>
            </a:extLst>
          </p:cNvPr>
          <p:cNvSpPr txBox="1"/>
          <p:nvPr/>
        </p:nvSpPr>
        <p:spPr>
          <a:xfrm>
            <a:off x="2340665" y="142449"/>
            <a:ext cx="7171083" cy="584775"/>
          </a:xfrm>
          <a:prstGeom prst="rect">
            <a:avLst/>
          </a:prstGeom>
          <a:noFill/>
        </p:spPr>
        <p:txBody>
          <a:bodyPr wrap="square" rtlCol="0">
            <a:spAutoFit/>
          </a:bodyPr>
          <a:lstStyle/>
          <a:p>
            <a:r>
              <a:rPr lang="en-US" sz="3200" b="1" dirty="0">
                <a:solidFill>
                  <a:srgbClr val="FF0000"/>
                </a:solidFill>
                <a:latin typeface="Arial" panose="020B0604020202020204" pitchFamily="34" charset="0"/>
                <a:cs typeface="Arial" panose="020B0604020202020204" pitchFamily="34" charset="0"/>
              </a:rPr>
              <a:t>1.4.2. Stages of Generative Models</a:t>
            </a:r>
          </a:p>
        </p:txBody>
      </p:sp>
      <p:sp>
        <p:nvSpPr>
          <p:cNvPr id="3" name="TextBox 2">
            <a:extLst>
              <a:ext uri="{FF2B5EF4-FFF2-40B4-BE49-F238E27FC236}">
                <a16:creationId xmlns:a16="http://schemas.microsoft.com/office/drawing/2014/main" id="{0646C82F-8FDA-6CA0-F5DF-528BF4D9EEF2}"/>
              </a:ext>
            </a:extLst>
          </p:cNvPr>
          <p:cNvSpPr txBox="1"/>
          <p:nvPr/>
        </p:nvSpPr>
        <p:spPr>
          <a:xfrm>
            <a:off x="501926" y="740418"/>
            <a:ext cx="4885082"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50"/>
                </a:solidFill>
                <a:latin typeface="Arial" panose="020B0604020202020204" pitchFamily="34" charset="0"/>
                <a:cs typeface="Arial" panose="020B0604020202020204" pitchFamily="34" charset="0"/>
              </a:rPr>
              <a:t>Basic Ideas:</a:t>
            </a:r>
          </a:p>
        </p:txBody>
      </p:sp>
      <p:grpSp>
        <p:nvGrpSpPr>
          <p:cNvPr id="22" name="Group 21">
            <a:extLst>
              <a:ext uri="{FF2B5EF4-FFF2-40B4-BE49-F238E27FC236}">
                <a16:creationId xmlns:a16="http://schemas.microsoft.com/office/drawing/2014/main" id="{78DD265D-517B-C8DC-894D-1F1EB81C1D47}"/>
              </a:ext>
            </a:extLst>
          </p:cNvPr>
          <p:cNvGrpSpPr/>
          <p:nvPr/>
        </p:nvGrpSpPr>
        <p:grpSpPr>
          <a:xfrm>
            <a:off x="362778" y="1342708"/>
            <a:ext cx="11753021" cy="1118151"/>
            <a:chOff x="308113" y="1764196"/>
            <a:chExt cx="11753021" cy="1118151"/>
          </a:xfrm>
        </p:grpSpPr>
        <p:sp>
          <p:nvSpPr>
            <p:cNvPr id="5" name="Rectangle 4">
              <a:extLst>
                <a:ext uri="{FF2B5EF4-FFF2-40B4-BE49-F238E27FC236}">
                  <a16:creationId xmlns:a16="http://schemas.microsoft.com/office/drawing/2014/main" id="{31C86B3E-C3A2-6AD4-D171-A2AF32CD2B34}"/>
                </a:ext>
              </a:extLst>
            </p:cNvPr>
            <p:cNvSpPr/>
            <p:nvPr/>
          </p:nvSpPr>
          <p:spPr>
            <a:xfrm>
              <a:off x="308113" y="1911362"/>
              <a:ext cx="2226365" cy="89452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Data </a:t>
              </a: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237C259A-0940-E53E-B8D5-49FF31682293}"/>
                    </a:ext>
                  </a:extLst>
                </p:cNvPr>
                <p:cNvSpPr/>
                <p:nvPr/>
              </p:nvSpPr>
              <p:spPr>
                <a:xfrm>
                  <a:off x="3009899" y="1859745"/>
                  <a:ext cx="4502427" cy="9541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Estimation of Data Distribution </a:t>
                  </a:r>
                  <a14:m>
                    <m:oMath xmlns:m="http://schemas.openxmlformats.org/officeDocument/2006/math">
                      <m:func>
                        <m:funcPr>
                          <m:ctrlPr>
                            <a:rPr lang="en-US" sz="2800" b="1" i="1" smtClean="0">
                              <a:solidFill>
                                <a:srgbClr val="FF0000"/>
                              </a:solidFill>
                              <a:latin typeface="Cambria Math" panose="02040503050406030204" pitchFamily="18" charset="0"/>
                              <a:cs typeface="Arial" panose="020B0604020202020204" pitchFamily="34" charset="0"/>
                            </a:rPr>
                          </m:ctrlPr>
                        </m:funcPr>
                        <m:fName>
                          <m:r>
                            <m:rPr>
                              <m:sty m:val="p"/>
                            </m:rPr>
                            <a:rPr lang="en-US" sz="2800" b="0" i="0" smtClean="0">
                              <a:solidFill>
                                <a:srgbClr val="FF0000"/>
                              </a:solidFill>
                              <a:latin typeface="Cambria Math" panose="02040503050406030204" pitchFamily="18" charset="0"/>
                              <a:cs typeface="Arial" panose="020B0604020202020204" pitchFamily="34" charset="0"/>
                            </a:rPr>
                            <m:t>log</m:t>
                          </m:r>
                        </m:fName>
                        <m:e>
                          <m:sSub>
                            <m:sSubPr>
                              <m:ctrlPr>
                                <a:rPr lang="en-US" sz="2800" b="0" i="1" smtClean="0">
                                  <a:solidFill>
                                    <a:srgbClr val="FF0000"/>
                                  </a:solidFill>
                                  <a:latin typeface="Cambria Math" panose="02040503050406030204" pitchFamily="18" charset="0"/>
                                  <a:cs typeface="Arial" panose="020B0604020202020204" pitchFamily="34" charset="0"/>
                                </a:rPr>
                              </m:ctrlPr>
                            </m:sSubPr>
                            <m:e>
                              <m:r>
                                <a:rPr lang="en-US" sz="2800" b="0" i="1" smtClean="0">
                                  <a:solidFill>
                                    <a:srgbClr val="FF0000"/>
                                  </a:solidFill>
                                  <a:latin typeface="Cambria Math" panose="02040503050406030204" pitchFamily="18" charset="0"/>
                                  <a:cs typeface="Arial" panose="020B0604020202020204" pitchFamily="34" charset="0"/>
                                </a:rPr>
                                <m:t>𝑃</m:t>
                              </m:r>
                            </m:e>
                            <m:sub>
                              <m:r>
                                <a:rPr lang="en-US" sz="2800" b="0" i="1" smtClean="0">
                                  <a:solidFill>
                                    <a:srgbClr val="FF0000"/>
                                  </a:solidFill>
                                  <a:latin typeface="Cambria Math" panose="02040503050406030204" pitchFamily="18" charset="0"/>
                                  <a:cs typeface="Arial" panose="020B0604020202020204" pitchFamily="34" charset="0"/>
                                </a:rPr>
                                <m:t>𝑑𝑎𝑡𝑎</m:t>
                              </m:r>
                            </m:sub>
                          </m:sSub>
                          <m:r>
                            <a:rPr lang="en-US" sz="2800" b="0" i="1" smtClean="0">
                              <a:solidFill>
                                <a:srgbClr val="FF0000"/>
                              </a:solidFill>
                              <a:latin typeface="Cambria Math" panose="02040503050406030204" pitchFamily="18" charset="0"/>
                              <a:cs typeface="Arial" panose="020B0604020202020204" pitchFamily="34" charset="0"/>
                            </a:rPr>
                            <m:t>(</m:t>
                          </m:r>
                          <m:r>
                            <a:rPr lang="en-US" sz="2800" b="0" i="1" smtClean="0">
                              <a:solidFill>
                                <a:srgbClr val="FF0000"/>
                              </a:solidFill>
                              <a:latin typeface="Cambria Math" panose="02040503050406030204" pitchFamily="18" charset="0"/>
                              <a:cs typeface="Arial" panose="020B0604020202020204" pitchFamily="34" charset="0"/>
                            </a:rPr>
                            <m:t>𝑥</m:t>
                          </m:r>
                          <m:r>
                            <a:rPr lang="en-US" sz="2800" b="0" i="1" smtClean="0">
                              <a:solidFill>
                                <a:srgbClr val="FF0000"/>
                              </a:solidFill>
                              <a:latin typeface="Cambria Math" panose="02040503050406030204" pitchFamily="18" charset="0"/>
                              <a:cs typeface="Arial" panose="020B0604020202020204" pitchFamily="34" charset="0"/>
                            </a:rPr>
                            <m:t>)</m:t>
                          </m:r>
                        </m:e>
                      </m:func>
                    </m:oMath>
                  </a14:m>
                  <a:endParaRPr lang="en-US" sz="2800" b="1" dirty="0">
                    <a:solidFill>
                      <a:srgbClr val="FF0000"/>
                    </a:solidFill>
                    <a:latin typeface="Arial" panose="020B0604020202020204" pitchFamily="34" charset="0"/>
                    <a:cs typeface="Arial" panose="020B0604020202020204" pitchFamily="34" charset="0"/>
                  </a:endParaRPr>
                </a:p>
              </p:txBody>
            </p:sp>
          </mc:Choice>
          <mc:Fallback>
            <p:sp>
              <p:nvSpPr>
                <p:cNvPr id="8" name="Rectangle 7">
                  <a:extLst>
                    <a:ext uri="{FF2B5EF4-FFF2-40B4-BE49-F238E27FC236}">
                      <a16:creationId xmlns:a16="http://schemas.microsoft.com/office/drawing/2014/main" id="{237C259A-0940-E53E-B8D5-49FF31682293}"/>
                    </a:ext>
                  </a:extLst>
                </p:cNvPr>
                <p:cNvSpPr>
                  <a:spLocks noRot="1" noChangeAspect="1" noMove="1" noResize="1" noEditPoints="1" noAdjustHandles="1" noChangeArrowheads="1" noChangeShapeType="1" noTextEdit="1"/>
                </p:cNvSpPr>
                <p:nvPr/>
              </p:nvSpPr>
              <p:spPr>
                <a:xfrm>
                  <a:off x="3009899" y="1859745"/>
                  <a:ext cx="4502427" cy="954157"/>
                </a:xfrm>
                <a:prstGeom prst="rect">
                  <a:avLst/>
                </a:prstGeom>
                <a:blipFill>
                  <a:blip r:embed="rId2"/>
                  <a:stretch>
                    <a:fillRect t="-5696" b="-17089"/>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F0540DFA-92AE-1CD0-F847-635D72DBFF1F}"/>
                </a:ext>
              </a:extLst>
            </p:cNvPr>
            <p:cNvSpPr/>
            <p:nvPr/>
          </p:nvSpPr>
          <p:spPr>
            <a:xfrm>
              <a:off x="8075543" y="1764196"/>
              <a:ext cx="3985591" cy="11181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Sampling from Estimated Data Distribution</a:t>
              </a:r>
            </a:p>
          </p:txBody>
        </p:sp>
        <p:cxnSp>
          <p:nvCxnSpPr>
            <p:cNvPr id="12" name="Straight Arrow Connector 11">
              <a:extLst>
                <a:ext uri="{FF2B5EF4-FFF2-40B4-BE49-F238E27FC236}">
                  <a16:creationId xmlns:a16="http://schemas.microsoft.com/office/drawing/2014/main" id="{3D321CCC-9B1C-932F-BAD9-07230AECD626}"/>
                </a:ext>
              </a:extLst>
            </p:cNvPr>
            <p:cNvCxnSpPr>
              <a:stCxn id="5" idx="3"/>
              <a:endCxn id="8" idx="1"/>
            </p:cNvCxnSpPr>
            <p:nvPr/>
          </p:nvCxnSpPr>
          <p:spPr>
            <a:xfrm flipV="1">
              <a:off x="2534478" y="2336824"/>
              <a:ext cx="475421" cy="21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68CCEF7-BBB0-2286-0D93-CF9D02244269}"/>
                </a:ext>
              </a:extLst>
            </p:cNvPr>
            <p:cNvCxnSpPr>
              <a:cxnSpLocks/>
              <a:stCxn id="8" idx="3"/>
              <a:endCxn id="10" idx="1"/>
            </p:cNvCxnSpPr>
            <p:nvPr/>
          </p:nvCxnSpPr>
          <p:spPr>
            <a:xfrm flipV="1">
              <a:off x="7512326" y="2323272"/>
              <a:ext cx="563217" cy="1355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3496F506-388A-58AE-43E4-412B9CA71001}"/>
              </a:ext>
            </a:extLst>
          </p:cNvPr>
          <p:cNvSpPr txBox="1"/>
          <p:nvPr/>
        </p:nvSpPr>
        <p:spPr>
          <a:xfrm>
            <a:off x="606287" y="2598445"/>
            <a:ext cx="5645426"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B050"/>
                </a:solidFill>
                <a:latin typeface="Arial" panose="020B0604020202020204" pitchFamily="34" charset="0"/>
                <a:cs typeface="Arial" panose="020B0604020202020204" pitchFamily="34" charset="0"/>
              </a:rPr>
              <a:t>Early Stage</a:t>
            </a:r>
          </a:p>
        </p:txBody>
      </p:sp>
      <p:pic>
        <p:nvPicPr>
          <p:cNvPr id="18" name="Picture 17">
            <a:extLst>
              <a:ext uri="{FF2B5EF4-FFF2-40B4-BE49-F238E27FC236}">
                <a16:creationId xmlns:a16="http://schemas.microsoft.com/office/drawing/2014/main" id="{9F532E4E-E52C-38F5-739E-009245F63D83}"/>
              </a:ext>
            </a:extLst>
          </p:cNvPr>
          <p:cNvPicPr>
            <a:picLocks noChangeAspect="1"/>
          </p:cNvPicPr>
          <p:nvPr/>
        </p:nvPicPr>
        <p:blipFill>
          <a:blip r:embed="rId3"/>
          <a:stretch>
            <a:fillRect/>
          </a:stretch>
        </p:blipFill>
        <p:spPr>
          <a:xfrm>
            <a:off x="2771589" y="3079957"/>
            <a:ext cx="8882642" cy="1663952"/>
          </a:xfrm>
          <a:prstGeom prst="rect">
            <a:avLst/>
          </a:prstGeom>
        </p:spPr>
      </p:pic>
      <p:sp>
        <p:nvSpPr>
          <p:cNvPr id="19" name="TextBox 18">
            <a:extLst>
              <a:ext uri="{FF2B5EF4-FFF2-40B4-BE49-F238E27FC236}">
                <a16:creationId xmlns:a16="http://schemas.microsoft.com/office/drawing/2014/main" id="{546C4BE9-1808-9CB9-EDF0-AF2EF73ABF18}"/>
              </a:ext>
            </a:extLst>
          </p:cNvPr>
          <p:cNvSpPr txBox="1"/>
          <p:nvPr/>
        </p:nvSpPr>
        <p:spPr>
          <a:xfrm>
            <a:off x="1250673" y="3741088"/>
            <a:ext cx="1813891" cy="523220"/>
          </a:xfrm>
          <a:prstGeom prst="rect">
            <a:avLst/>
          </a:prstGeom>
          <a:noFill/>
        </p:spPr>
        <p:txBody>
          <a:bodyPr wrap="square" rtlCol="0">
            <a:spAutoFit/>
          </a:bodyPr>
          <a:lstStyle/>
          <a:p>
            <a:r>
              <a:rPr lang="en-US" sz="2800" b="1" dirty="0">
                <a:solidFill>
                  <a:srgbClr val="00B050"/>
                </a:solidFill>
                <a:latin typeface="Arial" panose="020B0604020202020204" pitchFamily="34" charset="0"/>
                <a:cs typeface="Arial" panose="020B0604020202020204" pitchFamily="34" charset="0"/>
              </a:rPr>
              <a:t>VAE</a:t>
            </a:r>
          </a:p>
        </p:txBody>
      </p:sp>
      <p:pic>
        <p:nvPicPr>
          <p:cNvPr id="20" name="Picture 19">
            <a:extLst>
              <a:ext uri="{FF2B5EF4-FFF2-40B4-BE49-F238E27FC236}">
                <a16:creationId xmlns:a16="http://schemas.microsoft.com/office/drawing/2014/main" id="{538D7E10-A7D4-2653-F874-88FF5F01A7C9}"/>
              </a:ext>
            </a:extLst>
          </p:cNvPr>
          <p:cNvPicPr>
            <a:picLocks noChangeAspect="1"/>
          </p:cNvPicPr>
          <p:nvPr/>
        </p:nvPicPr>
        <p:blipFill>
          <a:blip r:embed="rId4"/>
          <a:stretch>
            <a:fillRect/>
          </a:stretch>
        </p:blipFill>
        <p:spPr>
          <a:xfrm>
            <a:off x="2971799" y="4660816"/>
            <a:ext cx="8482221" cy="2082500"/>
          </a:xfrm>
          <a:prstGeom prst="rect">
            <a:avLst/>
          </a:prstGeom>
        </p:spPr>
      </p:pic>
      <p:sp>
        <p:nvSpPr>
          <p:cNvPr id="21" name="TextBox 20">
            <a:extLst>
              <a:ext uri="{FF2B5EF4-FFF2-40B4-BE49-F238E27FC236}">
                <a16:creationId xmlns:a16="http://schemas.microsoft.com/office/drawing/2014/main" id="{79C98321-6EF8-E128-EEC5-345F31CD8A86}"/>
              </a:ext>
            </a:extLst>
          </p:cNvPr>
          <p:cNvSpPr txBox="1"/>
          <p:nvPr/>
        </p:nvSpPr>
        <p:spPr>
          <a:xfrm>
            <a:off x="1196008" y="5448838"/>
            <a:ext cx="1600014" cy="523220"/>
          </a:xfrm>
          <a:prstGeom prst="rect">
            <a:avLst/>
          </a:prstGeom>
          <a:noFill/>
        </p:spPr>
        <p:txBody>
          <a:bodyPr wrap="square" rtlCol="0">
            <a:spAutoFit/>
          </a:bodyPr>
          <a:lstStyle/>
          <a:p>
            <a:r>
              <a:rPr lang="en-US" sz="2800" b="1" dirty="0">
                <a:solidFill>
                  <a:srgbClr val="00B050"/>
                </a:solidFill>
                <a:latin typeface="Arial" panose="020B0604020202020204" pitchFamily="34" charset="0"/>
                <a:cs typeface="Arial" panose="020B0604020202020204" pitchFamily="34" charset="0"/>
              </a:rPr>
              <a:t>GAN</a:t>
            </a:r>
          </a:p>
        </p:txBody>
      </p:sp>
    </p:spTree>
    <p:extLst>
      <p:ext uri="{BB962C8B-B14F-4D97-AF65-F5344CB8AC3E}">
        <p14:creationId xmlns:p14="http://schemas.microsoft.com/office/powerpoint/2010/main" val="761241256"/>
      </p:ext>
    </p:extLst>
  </p:cSld>
  <p:clrMapOvr>
    <a:masterClrMapping/>
  </p:clrMapOvr>
  <mc:AlternateContent xmlns:mc="http://schemas.openxmlformats.org/markup-compatibility/2006">
    <mc:Choice xmlns:p14="http://schemas.microsoft.com/office/powerpoint/2010/main" Requires="p14">
      <p:transition spd="slow" p14:dur="2000" advTm="13"/>
    </mc:Choice>
    <mc:Fallback>
      <p:transition spd="slow" advTm="1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e Expressive Power of Normalizing Flow Models | UCSD Machine Learning  Group">
            <a:extLst>
              <a:ext uri="{FF2B5EF4-FFF2-40B4-BE49-F238E27FC236}">
                <a16:creationId xmlns:a16="http://schemas.microsoft.com/office/drawing/2014/main" id="{5A0BD97B-CE63-DB93-A4D5-1BAE46505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12" y="49097"/>
            <a:ext cx="11281770" cy="32670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C2AE26-2220-0819-F883-435A6C797A87}"/>
              </a:ext>
            </a:extLst>
          </p:cNvPr>
          <p:cNvSpPr txBox="1"/>
          <p:nvPr/>
        </p:nvSpPr>
        <p:spPr>
          <a:xfrm>
            <a:off x="3591751" y="3487547"/>
            <a:ext cx="6455465" cy="461665"/>
          </a:xfrm>
          <a:prstGeom prst="rect">
            <a:avLst/>
          </a:prstGeom>
          <a:noFill/>
        </p:spPr>
        <p:txBody>
          <a:bodyPr wrap="square" rtlCol="0">
            <a:spAutoFit/>
          </a:bodyPr>
          <a:lstStyle/>
          <a:p>
            <a:r>
              <a:rPr lang="en-US" sz="2400" b="1" dirty="0">
                <a:solidFill>
                  <a:srgbClr val="00B050"/>
                </a:solidFill>
                <a:latin typeface="Arial" panose="020B0604020202020204" pitchFamily="34" charset="0"/>
                <a:cs typeface="Arial" panose="020B0604020202020204" pitchFamily="34" charset="0"/>
              </a:rPr>
              <a:t>Normalizing Flows</a:t>
            </a:r>
          </a:p>
        </p:txBody>
      </p:sp>
      <p:sp>
        <p:nvSpPr>
          <p:cNvPr id="4" name="TextBox 3">
            <a:extLst>
              <a:ext uri="{FF2B5EF4-FFF2-40B4-BE49-F238E27FC236}">
                <a16:creationId xmlns:a16="http://schemas.microsoft.com/office/drawing/2014/main" id="{B9FD0979-FD80-5FD2-476F-FAAE16DF3BF3}"/>
              </a:ext>
            </a:extLst>
          </p:cNvPr>
          <p:cNvSpPr txBox="1"/>
          <p:nvPr/>
        </p:nvSpPr>
        <p:spPr>
          <a:xfrm>
            <a:off x="652255" y="5427806"/>
            <a:ext cx="7490376" cy="400110"/>
          </a:xfrm>
          <a:prstGeom prst="rect">
            <a:avLst/>
          </a:prstGeom>
          <a:noFill/>
        </p:spPr>
        <p:txBody>
          <a:bodyPr wrap="square">
            <a:spAutoFit/>
          </a:bodyPr>
          <a:lstStyle/>
          <a:p>
            <a:r>
              <a:rPr lang="en-US" dirty="0"/>
              <a:t> </a:t>
            </a:r>
            <a:r>
              <a:rPr lang="en-US" sz="2000" dirty="0">
                <a:latin typeface="Arial" panose="020B0604020202020204" pitchFamily="34" charset="0"/>
                <a:cs typeface="Arial" panose="020B0604020202020204" pitchFamily="34" charset="0"/>
              </a:rPr>
              <a:t>Rezende 2016, Variational inference with normalizing flows.</a:t>
            </a:r>
          </a:p>
        </p:txBody>
      </p:sp>
      <p:sp>
        <p:nvSpPr>
          <p:cNvPr id="6" name="TextBox 5">
            <a:extLst>
              <a:ext uri="{FF2B5EF4-FFF2-40B4-BE49-F238E27FC236}">
                <a16:creationId xmlns:a16="http://schemas.microsoft.com/office/drawing/2014/main" id="{10D45EDE-804C-24AF-D61F-B68BFB3A0D38}"/>
              </a:ext>
            </a:extLst>
          </p:cNvPr>
          <p:cNvSpPr txBox="1"/>
          <p:nvPr/>
        </p:nvSpPr>
        <p:spPr>
          <a:xfrm>
            <a:off x="769040" y="4394987"/>
            <a:ext cx="7562435"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Kingma and Welling, 2014; Auto-Encoding Variational Bayes</a:t>
            </a:r>
          </a:p>
        </p:txBody>
      </p:sp>
      <p:sp>
        <p:nvSpPr>
          <p:cNvPr id="8" name="TextBox 7">
            <a:extLst>
              <a:ext uri="{FF2B5EF4-FFF2-40B4-BE49-F238E27FC236}">
                <a16:creationId xmlns:a16="http://schemas.microsoft.com/office/drawing/2014/main" id="{F986C6F1-1805-569B-3973-177571E5635E}"/>
              </a:ext>
            </a:extLst>
          </p:cNvPr>
          <p:cNvSpPr txBox="1"/>
          <p:nvPr/>
        </p:nvSpPr>
        <p:spPr>
          <a:xfrm>
            <a:off x="724314" y="4905638"/>
            <a:ext cx="6095170"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Goodfellow et al. 2014; Generative Adversarial Nets</a:t>
            </a:r>
          </a:p>
        </p:txBody>
      </p:sp>
      <p:sp>
        <p:nvSpPr>
          <p:cNvPr id="10" name="TextBox 9">
            <a:extLst>
              <a:ext uri="{FF2B5EF4-FFF2-40B4-BE49-F238E27FC236}">
                <a16:creationId xmlns:a16="http://schemas.microsoft.com/office/drawing/2014/main" id="{9FDFED0F-CF2B-B0E2-B47B-87DEB8F4FADA}"/>
              </a:ext>
            </a:extLst>
          </p:cNvPr>
          <p:cNvSpPr txBox="1"/>
          <p:nvPr/>
        </p:nvSpPr>
        <p:spPr>
          <a:xfrm>
            <a:off x="652255" y="5950021"/>
            <a:ext cx="8899249"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Xiong MM (2022) Artificial Intelligence and Causal Inference. CRC Press</a:t>
            </a:r>
          </a:p>
        </p:txBody>
      </p:sp>
    </p:spTree>
    <p:extLst>
      <p:ext uri="{BB962C8B-B14F-4D97-AF65-F5344CB8AC3E}">
        <p14:creationId xmlns:p14="http://schemas.microsoft.com/office/powerpoint/2010/main" val="2718583143"/>
      </p:ext>
    </p:extLst>
  </p:cSld>
  <p:clrMapOvr>
    <a:masterClrMapping/>
  </p:clrMapOvr>
  <mc:AlternateContent xmlns:mc="http://schemas.openxmlformats.org/markup-compatibility/2006">
    <mc:Choice xmlns:p14="http://schemas.microsoft.com/office/powerpoint/2010/main" Requires="p14">
      <p:transition spd="slow" p14:dur="2000" advTm="2045"/>
    </mc:Choice>
    <mc:Fallback>
      <p:transition spd="slow" advTm="204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1505</Words>
  <Application>Microsoft Office PowerPoint</Application>
  <PresentationFormat>Widescreen</PresentationFormat>
  <Paragraphs>180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NimbusRomNo9L-Regu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Xiong, Momiao</dc:creator>
  <cp:lastModifiedBy>Xiong, Momiao</cp:lastModifiedBy>
  <cp:revision>1</cp:revision>
  <dcterms:created xsi:type="dcterms:W3CDTF">2022-11-06T17:06:41Z</dcterms:created>
  <dcterms:modified xsi:type="dcterms:W3CDTF">2022-11-06T17:09:49Z</dcterms:modified>
</cp:coreProperties>
</file>