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ormorant Garamond Bold Italics" charset="1" panose="00000800000000000000"/>
      <p:regular r:id="rId16"/>
    </p:embeddedFont>
    <p:embeddedFont>
      <p:font typeface="Quicksand" charset="1" panose="00000000000000000000"/>
      <p:regular r:id="rId17"/>
    </p:embeddedFont>
    <p:embeddedFont>
      <p:font typeface="Quicksand Bold"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A9BECB"/>
        </a:solidFill>
      </p:bgPr>
    </p:bg>
    <p:spTree>
      <p:nvGrpSpPr>
        <p:cNvPr id="1" name=""/>
        <p:cNvGrpSpPr/>
        <p:nvPr/>
      </p:nvGrpSpPr>
      <p:grpSpPr>
        <a:xfrm>
          <a:off x="0" y="0"/>
          <a:ext cx="0" cy="0"/>
          <a:chOff x="0" y="0"/>
          <a:chExt cx="0" cy="0"/>
        </a:xfrm>
      </p:grpSpPr>
      <p:sp>
        <p:nvSpPr>
          <p:cNvPr name="TextBox 2" id="2"/>
          <p:cNvSpPr txBox="true"/>
          <p:nvPr/>
        </p:nvSpPr>
        <p:spPr>
          <a:xfrm rot="0">
            <a:off x="1043764" y="666750"/>
            <a:ext cx="16229942"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Anti-Fraud Nexus</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567997" y="3960403"/>
            <a:ext cx="15261206" cy="2780705"/>
          </a:xfrm>
          <a:prstGeom prst="rect">
            <a:avLst/>
          </a:prstGeom>
        </p:spPr>
        <p:txBody>
          <a:bodyPr anchor="t" rtlCol="false" tIns="0" lIns="0" bIns="0" rIns="0">
            <a:spAutoFit/>
          </a:bodyPr>
          <a:lstStyle/>
          <a:p>
            <a:pPr algn="ctr" marL="0" indent="0" lvl="0">
              <a:lnSpc>
                <a:spcPts val="7423"/>
              </a:lnSpc>
              <a:spcBef>
                <a:spcPct val="0"/>
              </a:spcBef>
            </a:pPr>
            <a:r>
              <a:rPr lang="en-US" sz="5302">
                <a:solidFill>
                  <a:srgbClr val="0F4662"/>
                </a:solidFill>
                <a:latin typeface="Quicksand"/>
                <a:ea typeface="Quicksand"/>
                <a:cs typeface="Quicksand"/>
                <a:sym typeface="Quicksand"/>
              </a:rPr>
              <a:t>A data-driven Approach To Minimize Financial Losses Mitigating the Problem of Insurance Based Fraud Claim Problem.</a:t>
            </a:r>
          </a:p>
        </p:txBody>
      </p:sp>
      <p:sp>
        <p:nvSpPr>
          <p:cNvPr name="TextBox 7" id="7"/>
          <p:cNvSpPr txBox="true"/>
          <p:nvPr/>
        </p:nvSpPr>
        <p:spPr>
          <a:xfrm rot="0">
            <a:off x="12587560" y="8064599"/>
            <a:ext cx="5700440" cy="1414510"/>
          </a:xfrm>
          <a:prstGeom prst="rect">
            <a:avLst/>
          </a:prstGeom>
        </p:spPr>
        <p:txBody>
          <a:bodyPr anchor="t" rtlCol="false" tIns="0" lIns="0" bIns="0" rIns="0">
            <a:spAutoFit/>
          </a:bodyPr>
          <a:lstStyle/>
          <a:p>
            <a:pPr algn="ctr" marL="0" indent="0" lvl="0">
              <a:lnSpc>
                <a:spcPts val="5785"/>
              </a:lnSpc>
              <a:spcBef>
                <a:spcPct val="0"/>
              </a:spcBef>
            </a:pPr>
            <a:r>
              <a:rPr lang="en-US" sz="4132">
                <a:solidFill>
                  <a:srgbClr val="0F4662"/>
                </a:solidFill>
                <a:latin typeface="Quicksand"/>
                <a:ea typeface="Quicksand"/>
                <a:cs typeface="Quicksand"/>
                <a:sym typeface="Quicksand"/>
              </a:rPr>
              <a:t>Let’s Stop Frauds by Detecting Fruadsters.</a:t>
            </a:r>
          </a:p>
        </p:txBody>
      </p:sp>
      <p:sp>
        <p:nvSpPr>
          <p:cNvPr name="Freeform 8" id="8"/>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A9BECB"/>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grpSp>
        <p:nvGrpSpPr>
          <p:cNvPr name="Group 5" id="5"/>
          <p:cNvGrpSpPr/>
          <p:nvPr/>
        </p:nvGrpSpPr>
        <p:grpSpPr>
          <a:xfrm rot="0">
            <a:off x="7567929" y="2523415"/>
            <a:ext cx="3152142" cy="315214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6899" r="0" b="-6899"/>
              </a:stretch>
            </a:blipFill>
          </p:spPr>
        </p:sp>
      </p:grpSp>
      <p:sp>
        <p:nvSpPr>
          <p:cNvPr name="AutoShape 7" id="7"/>
          <p:cNvSpPr/>
          <p:nvPr/>
        </p:nvSpPr>
        <p:spPr>
          <a:xfrm>
            <a:off x="5986182" y="9220200"/>
            <a:ext cx="6492240" cy="0"/>
          </a:xfrm>
          <a:prstGeom prst="line">
            <a:avLst/>
          </a:prstGeom>
          <a:ln cap="flat" w="76200">
            <a:solidFill>
              <a:srgbClr val="0F4662"/>
            </a:solidFill>
            <a:prstDash val="solid"/>
            <a:headEnd type="none" len="sm" w="sm"/>
            <a:tailEnd type="none" len="sm" w="sm"/>
          </a:ln>
        </p:spPr>
      </p:sp>
      <p:sp>
        <p:nvSpPr>
          <p:cNvPr name="Freeform 8" id="8"/>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6748495" y="354928"/>
            <a:ext cx="4904165"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   Team Leader</a:t>
            </a:r>
          </a:p>
        </p:txBody>
      </p:sp>
      <p:sp>
        <p:nvSpPr>
          <p:cNvPr name="TextBox 10" id="10"/>
          <p:cNvSpPr txBox="true"/>
          <p:nvPr/>
        </p:nvSpPr>
        <p:spPr>
          <a:xfrm rot="0">
            <a:off x="5695788" y="5723182"/>
            <a:ext cx="6896424" cy="3372926"/>
          </a:xfrm>
          <a:prstGeom prst="rect">
            <a:avLst/>
          </a:prstGeom>
        </p:spPr>
        <p:txBody>
          <a:bodyPr anchor="t" rtlCol="false" tIns="0" lIns="0" bIns="0" rIns="0">
            <a:spAutoFit/>
          </a:bodyPr>
          <a:lstStyle/>
          <a:p>
            <a:pPr algn="ctr" marL="0" indent="0" lvl="0">
              <a:lnSpc>
                <a:spcPts val="5388"/>
              </a:lnSpc>
              <a:spcBef>
                <a:spcPct val="0"/>
              </a:spcBef>
            </a:pPr>
            <a:r>
              <a:rPr lang="en-US" b="true" sz="3848">
                <a:solidFill>
                  <a:srgbClr val="0F4662"/>
                </a:solidFill>
                <a:latin typeface="Quicksand Bold"/>
                <a:ea typeface="Quicksand Bold"/>
                <a:cs typeface="Quicksand Bold"/>
                <a:sym typeface="Quicksand Bold"/>
              </a:rPr>
              <a:t>Name: Vedant Chadha</a:t>
            </a:r>
          </a:p>
          <a:p>
            <a:pPr algn="ctr" marL="0" indent="0" lvl="0">
              <a:lnSpc>
                <a:spcPts val="5388"/>
              </a:lnSpc>
              <a:spcBef>
                <a:spcPct val="0"/>
              </a:spcBef>
            </a:pPr>
            <a:r>
              <a:rPr lang="en-US" b="true" sz="3848" strike="noStrike" u="none">
                <a:solidFill>
                  <a:srgbClr val="0F4662"/>
                </a:solidFill>
                <a:latin typeface="Quicksand Bold"/>
                <a:ea typeface="Quicksand Bold"/>
                <a:cs typeface="Quicksand Bold"/>
                <a:sym typeface="Quicksand Bold"/>
              </a:rPr>
              <a:t>Roll No.: 230101235</a:t>
            </a:r>
          </a:p>
          <a:p>
            <a:pPr algn="ctr" marL="0" indent="0" lvl="0">
              <a:lnSpc>
                <a:spcPts val="5388"/>
              </a:lnSpc>
              <a:spcBef>
                <a:spcPct val="0"/>
              </a:spcBef>
            </a:pPr>
            <a:r>
              <a:rPr lang="en-US" b="true" sz="3848" strike="noStrike" u="none">
                <a:solidFill>
                  <a:srgbClr val="0F4662"/>
                </a:solidFill>
                <a:latin typeface="Quicksand Bold"/>
                <a:ea typeface="Quicksand Bold"/>
                <a:cs typeface="Quicksand Bold"/>
                <a:sym typeface="Quicksand Bold"/>
              </a:rPr>
              <a:t>  Section : D</a:t>
            </a:r>
          </a:p>
          <a:p>
            <a:pPr algn="ctr" marL="0" indent="0" lvl="0">
              <a:lnSpc>
                <a:spcPts val="5388"/>
              </a:lnSpc>
              <a:spcBef>
                <a:spcPct val="0"/>
              </a:spcBef>
            </a:pPr>
            <a:r>
              <a:rPr lang="en-US" b="true" sz="3848" strike="noStrike" u="none">
                <a:solidFill>
                  <a:srgbClr val="0F4662"/>
                </a:solidFill>
                <a:latin typeface="Quicksand Bold"/>
                <a:ea typeface="Quicksand Bold"/>
                <a:cs typeface="Quicksand Bold"/>
                <a:sym typeface="Quicksand Bold"/>
              </a:rPr>
              <a:t>Mentor : Mr. Ashwani Sir</a:t>
            </a:r>
          </a:p>
          <a:p>
            <a:pPr algn="ctr" marL="0" indent="0" lvl="0">
              <a:lnSpc>
                <a:spcPts val="5388"/>
              </a:lnSpc>
              <a:spcBef>
                <a:spcPct val="0"/>
              </a:spcBef>
            </a:pPr>
            <a:r>
              <a:rPr lang="en-US" b="true" sz="3848" strike="noStrike" u="none">
                <a:solidFill>
                  <a:srgbClr val="0F4662"/>
                </a:solidFill>
                <a:latin typeface="Quicksand Bold"/>
                <a:ea typeface="Quicksand Bold"/>
                <a:cs typeface="Quicksand Bold"/>
                <a:sym typeface="Quicksand Bold"/>
              </a:rPr>
              <a:t>Project : Anti-Fraud Nexus.</a:t>
            </a:r>
          </a:p>
        </p:txBody>
      </p:sp>
      <p:sp>
        <p:nvSpPr>
          <p:cNvPr name="TextBox 11" id="11"/>
          <p:cNvSpPr txBox="true"/>
          <p:nvPr/>
        </p:nvSpPr>
        <p:spPr>
          <a:xfrm rot="0">
            <a:off x="6635340" y="1992593"/>
            <a:ext cx="5017320" cy="41529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Member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TextBox 2" id="2"/>
          <p:cNvSpPr txBox="true"/>
          <p:nvPr/>
        </p:nvSpPr>
        <p:spPr>
          <a:xfrm rot="0">
            <a:off x="623734" y="2781718"/>
            <a:ext cx="17040532" cy="5902833"/>
          </a:xfrm>
          <a:prstGeom prst="rect">
            <a:avLst/>
          </a:prstGeom>
        </p:spPr>
        <p:txBody>
          <a:bodyPr anchor="t" rtlCol="false" tIns="0" lIns="0" bIns="0" rIns="0">
            <a:spAutoFit/>
          </a:bodyPr>
          <a:lstStyle/>
          <a:p>
            <a:pPr algn="ctr" marL="0" indent="0" lvl="0">
              <a:lnSpc>
                <a:spcPts val="5901"/>
              </a:lnSpc>
            </a:pPr>
            <a:r>
              <a:rPr lang="en-US" sz="3471">
                <a:solidFill>
                  <a:srgbClr val="0F4662"/>
                </a:solidFill>
                <a:latin typeface="Quicksand"/>
                <a:ea typeface="Quicksand"/>
                <a:cs typeface="Quicksand"/>
                <a:sym typeface="Quicksand"/>
              </a:rPr>
              <a:t>The insurance industry faces increasing challenges in detecting and preventing fraud, such as identity theft, premium manipulation, and claim inflation. As fraudsters adopt more sophisticated tactics and insurers handle vast amounts of data, traditional detection methods have become less effective. This project aims to develop a machine learning-based system that can analyze insurance claim data to identify anomalies and suspicious patterns, enabling early detection and proactive prevention of fraudulent activities across health, life, and motor insurance sectors.</a:t>
            </a:r>
          </a:p>
        </p:txBody>
      </p:sp>
      <p:sp>
        <p:nvSpPr>
          <p:cNvPr name="AutoShape 3" id="3"/>
          <p:cNvSpPr/>
          <p:nvPr/>
        </p:nvSpPr>
        <p:spPr>
          <a:xfrm>
            <a:off x="6265837" y="2638952"/>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6265837" y="8970300"/>
            <a:ext cx="6492240"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8304001" y="20747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530893" y="428942"/>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Problem Statement:</a:t>
            </a:r>
          </a:p>
        </p:txBody>
      </p:sp>
      <p:sp>
        <p:nvSpPr>
          <p:cNvPr name="Freeform 7" id="7"/>
          <p:cNvSpPr/>
          <p:nvPr/>
        </p:nvSpPr>
        <p:spPr>
          <a:xfrm flipH="false" flipV="false" rot="0">
            <a:off x="8304001" y="92583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grpSp>
        <p:nvGrpSpPr>
          <p:cNvPr name="Group 5" id="5"/>
          <p:cNvGrpSpPr/>
          <p:nvPr/>
        </p:nvGrpSpPr>
        <p:grpSpPr>
          <a:xfrm rot="0">
            <a:off x="10928486" y="1684924"/>
            <a:ext cx="6330814" cy="7573376"/>
            <a:chOff x="0" y="0"/>
            <a:chExt cx="8441085" cy="10097834"/>
          </a:xfrm>
        </p:grpSpPr>
        <p:pic>
          <p:nvPicPr>
            <p:cNvPr name="Picture 6" id="6"/>
            <p:cNvPicPr>
              <a:picLocks noChangeAspect="true"/>
            </p:cNvPicPr>
            <p:nvPr/>
          </p:nvPicPr>
          <p:blipFill>
            <a:blip r:embed="rId2"/>
            <a:srcRect l="8203" t="0" r="8203" b="0"/>
            <a:stretch>
              <a:fillRect/>
            </a:stretch>
          </p:blipFill>
          <p:spPr>
            <a:xfrm flipH="false" flipV="false">
              <a:off x="0" y="0"/>
              <a:ext cx="8441085" cy="10097834"/>
            </a:xfrm>
            <a:prstGeom prst="rect">
              <a:avLst/>
            </a:prstGeom>
          </p:spPr>
        </p:pic>
      </p:grpSp>
      <p:sp>
        <p:nvSpPr>
          <p:cNvPr name="Freeform 7" id="7"/>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751027" y="428942"/>
            <a:ext cx="93902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Solution:</a:t>
            </a:r>
          </a:p>
        </p:txBody>
      </p:sp>
      <p:sp>
        <p:nvSpPr>
          <p:cNvPr name="TextBox 9" id="9"/>
          <p:cNvSpPr txBox="true"/>
          <p:nvPr/>
        </p:nvSpPr>
        <p:spPr>
          <a:xfrm rot="0">
            <a:off x="751027" y="2071984"/>
            <a:ext cx="9945590" cy="6665906"/>
          </a:xfrm>
          <a:prstGeom prst="rect">
            <a:avLst/>
          </a:prstGeom>
        </p:spPr>
        <p:txBody>
          <a:bodyPr anchor="t" rtlCol="false" tIns="0" lIns="0" bIns="0" rIns="0">
            <a:spAutoFit/>
          </a:bodyPr>
          <a:lstStyle/>
          <a:p>
            <a:pPr algn="l">
              <a:lnSpc>
                <a:spcPts val="4841"/>
              </a:lnSpc>
            </a:pPr>
            <a:r>
              <a:rPr lang="en-US" sz="2847" b="true">
                <a:solidFill>
                  <a:srgbClr val="0F4662"/>
                </a:solidFill>
                <a:latin typeface="Quicksand Bold"/>
                <a:ea typeface="Quicksand Bold"/>
                <a:cs typeface="Quicksand Bold"/>
                <a:sym typeface="Quicksand Bold"/>
              </a:rPr>
              <a:t>Anti-Fraud Nexus is an AI-driven solution designed to combat insurance fraud across health, life, and motor domains. By leveraging machine learning models and data analytics, it identifies suspicious claim behaviors, detects anomalies, and prevents fraudulent activities before they escalate. The system analyzes historical claim data, flags unusual patterns, and empowers insurers with actionable insights—enhancing transparency, accuracy, and trust in the insurance ecosystem.</a:t>
            </a:r>
          </a:p>
          <a:p>
            <a:pPr algn="l" marL="0" indent="0" lvl="0">
              <a:lnSpc>
                <a:spcPts val="4841"/>
              </a:lnSpc>
            </a:pPr>
          </a:p>
        </p:txBody>
      </p:sp>
      <p:sp>
        <p:nvSpPr>
          <p:cNvPr name="TextBox 10" id="10"/>
          <p:cNvSpPr txBox="true"/>
          <p:nvPr/>
        </p:nvSpPr>
        <p:spPr>
          <a:xfrm rot="0">
            <a:off x="751027" y="1618249"/>
            <a:ext cx="693806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ML Model for Detection of Fraud: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6666823" y="4139614"/>
            <a:ext cx="4210757" cy="3273864"/>
          </a:xfrm>
          <a:custGeom>
            <a:avLst/>
            <a:gdLst/>
            <a:ahLst/>
            <a:cxnLst/>
            <a:rect r="r" b="b" t="t" l="l"/>
            <a:pathLst>
              <a:path h="3273864" w="4210757">
                <a:moveTo>
                  <a:pt x="0" y="0"/>
                </a:moveTo>
                <a:lnTo>
                  <a:pt x="4210757" y="0"/>
                </a:lnTo>
                <a:lnTo>
                  <a:pt x="4210757" y="3273863"/>
                </a:lnTo>
                <a:lnTo>
                  <a:pt x="0" y="32738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6666823" y="7938486"/>
            <a:ext cx="4344915" cy="0"/>
          </a:xfrm>
          <a:prstGeom prst="line">
            <a:avLst/>
          </a:prstGeom>
          <a:ln cap="flat" w="57150">
            <a:solidFill>
              <a:srgbClr val="7994A0"/>
            </a:solidFill>
            <a:prstDash val="solid"/>
            <a:headEnd type="none" len="sm" w="sm"/>
            <a:tailEnd type="none" len="sm" w="sm"/>
          </a:ln>
        </p:spPr>
      </p:sp>
      <p:sp>
        <p:nvSpPr>
          <p:cNvPr name="AutoShape 4" id="4"/>
          <p:cNvSpPr/>
          <p:nvPr/>
        </p:nvSpPr>
        <p:spPr>
          <a:xfrm>
            <a:off x="12687327" y="10189198"/>
            <a:ext cx="4346753" cy="0"/>
          </a:xfrm>
          <a:prstGeom prst="line">
            <a:avLst/>
          </a:prstGeom>
          <a:ln cap="flat" w="57150">
            <a:solidFill>
              <a:srgbClr val="7994A0"/>
            </a:solidFill>
            <a:prstDash val="solid"/>
            <a:headEnd type="none" len="sm" w="sm"/>
            <a:tailEnd type="none" len="sm" w="sm"/>
          </a:ln>
        </p:spPr>
      </p:sp>
      <p:sp>
        <p:nvSpPr>
          <p:cNvPr name="AutoShape 5" id="5"/>
          <p:cNvSpPr/>
          <p:nvPr/>
        </p:nvSpPr>
        <p:spPr>
          <a:xfrm flipV="true">
            <a:off x="175096" y="9908736"/>
            <a:ext cx="4716390" cy="0"/>
          </a:xfrm>
          <a:prstGeom prst="line">
            <a:avLst/>
          </a:prstGeom>
          <a:ln cap="flat" w="57150">
            <a:solidFill>
              <a:srgbClr val="7994A0"/>
            </a:solidFill>
            <a:prstDash val="solid"/>
            <a:headEnd type="none" len="sm" w="sm"/>
            <a:tailEnd type="none" len="sm" w="sm"/>
          </a:ln>
        </p:spPr>
      </p:sp>
      <p:sp>
        <p:nvSpPr>
          <p:cNvPr name="TextBox 6" id="6"/>
          <p:cNvSpPr txBox="true"/>
          <p:nvPr/>
        </p:nvSpPr>
        <p:spPr>
          <a:xfrm rot="0">
            <a:off x="175096" y="-366"/>
            <a:ext cx="14072064" cy="2218690"/>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Dataset &amp; Preprocessing: (Understanding &amp; Preparing the Data for Prediction)</a:t>
            </a:r>
          </a:p>
        </p:txBody>
      </p:sp>
      <p:sp>
        <p:nvSpPr>
          <p:cNvPr name="TextBox 7" id="7"/>
          <p:cNvSpPr txBox="true"/>
          <p:nvPr/>
        </p:nvSpPr>
        <p:spPr>
          <a:xfrm rot="0">
            <a:off x="-702501" y="2894785"/>
            <a:ext cx="6555272" cy="7167475"/>
          </a:xfrm>
          <a:prstGeom prst="rect">
            <a:avLst/>
          </a:prstGeom>
        </p:spPr>
        <p:txBody>
          <a:bodyPr anchor="t" rtlCol="false" tIns="0" lIns="0" bIns="0" rIns="0">
            <a:spAutoFit/>
          </a:bodyPr>
          <a:lstStyle/>
          <a:p>
            <a:pPr algn="l" marL="1270208" indent="-423403" lvl="2">
              <a:lnSpc>
                <a:spcPts val="4118"/>
              </a:lnSpc>
              <a:buFont typeface="Arial"/>
              <a:buChar char="⚬"/>
            </a:pPr>
            <a:r>
              <a:rPr lang="en-US" sz="2941">
                <a:solidFill>
                  <a:srgbClr val="0F4662"/>
                </a:solidFill>
                <a:latin typeface="Quicksand"/>
                <a:ea typeface="Quicksand"/>
                <a:cs typeface="Quicksand"/>
                <a:sym typeface="Quicksand"/>
              </a:rPr>
              <a:t>1000 samples, 34 features (customer, policy, incident info).</a:t>
            </a:r>
          </a:p>
          <a:p>
            <a:pPr algn="l" marL="1270208" indent="-423403" lvl="2">
              <a:lnSpc>
                <a:spcPts val="4118"/>
              </a:lnSpc>
              <a:buFont typeface="Arial"/>
              <a:buChar char="⚬"/>
            </a:pPr>
            <a:r>
              <a:rPr lang="en-US" sz="2941">
                <a:solidFill>
                  <a:srgbClr val="0F4662"/>
                </a:solidFill>
                <a:latin typeface="Quicksand"/>
                <a:ea typeface="Quicksand"/>
                <a:cs typeface="Quicksand"/>
                <a:sym typeface="Quicksand"/>
              </a:rPr>
              <a:t>Target: fraud_reported</a:t>
            </a:r>
          </a:p>
          <a:p>
            <a:pPr algn="l" marL="1270208" indent="-423403" lvl="2">
              <a:lnSpc>
                <a:spcPts val="4118"/>
              </a:lnSpc>
              <a:buFont typeface="Arial"/>
              <a:buChar char="⚬"/>
            </a:pPr>
            <a:r>
              <a:rPr lang="en-US" sz="2941">
                <a:solidFill>
                  <a:srgbClr val="0F4662"/>
                </a:solidFill>
                <a:latin typeface="Quicksand"/>
                <a:ea typeface="Quicksand"/>
                <a:cs typeface="Quicksand"/>
                <a:sym typeface="Quicksand"/>
              </a:rPr>
              <a:t>Steps:</a:t>
            </a:r>
          </a:p>
          <a:p>
            <a:pPr algn="l" marL="1905312" indent="-476328" lvl="3">
              <a:lnSpc>
                <a:spcPts val="4118"/>
              </a:lnSpc>
              <a:buFont typeface="Arial"/>
              <a:buChar char="￭"/>
            </a:pPr>
            <a:r>
              <a:rPr lang="en-US" sz="2941">
                <a:solidFill>
                  <a:srgbClr val="0F4662"/>
                </a:solidFill>
                <a:latin typeface="Quicksand"/>
                <a:ea typeface="Quicksand"/>
                <a:cs typeface="Quicksand"/>
                <a:sym typeface="Quicksand"/>
              </a:rPr>
              <a:t>Removed ID-based columns (e.g., policy_number).</a:t>
            </a:r>
          </a:p>
          <a:p>
            <a:pPr algn="l" marL="1905312" indent="-476328" lvl="3">
              <a:lnSpc>
                <a:spcPts val="4118"/>
              </a:lnSpc>
              <a:buFont typeface="Arial"/>
              <a:buChar char="￭"/>
            </a:pPr>
            <a:r>
              <a:rPr lang="en-US" sz="2941">
                <a:solidFill>
                  <a:srgbClr val="0F4662"/>
                </a:solidFill>
                <a:latin typeface="Quicksand"/>
                <a:ea typeface="Quicksand"/>
                <a:cs typeface="Quicksand"/>
                <a:sym typeface="Quicksand"/>
              </a:rPr>
              <a:t>Label encoded 16+ categorical columns.</a:t>
            </a:r>
          </a:p>
          <a:p>
            <a:pPr algn="l" marL="1905312" indent="-476328" lvl="3">
              <a:lnSpc>
                <a:spcPts val="4118"/>
              </a:lnSpc>
              <a:buFont typeface="Arial"/>
              <a:buChar char="￭"/>
            </a:pPr>
            <a:r>
              <a:rPr lang="en-US" sz="2941">
                <a:solidFill>
                  <a:srgbClr val="0F4662"/>
                </a:solidFill>
                <a:latin typeface="Quicksand"/>
                <a:ea typeface="Quicksand"/>
                <a:cs typeface="Quicksand"/>
                <a:sym typeface="Quicksand"/>
              </a:rPr>
              <a:t>Engineered features like incident_day, auto_make_encoded.</a:t>
            </a:r>
          </a:p>
          <a:p>
            <a:pPr algn="l">
              <a:lnSpc>
                <a:spcPts val="4118"/>
              </a:lnSpc>
            </a:pPr>
          </a:p>
        </p:txBody>
      </p:sp>
      <p:sp>
        <p:nvSpPr>
          <p:cNvPr name="TextBox 8" id="8"/>
          <p:cNvSpPr txBox="true"/>
          <p:nvPr/>
        </p:nvSpPr>
        <p:spPr>
          <a:xfrm rot="0">
            <a:off x="296120" y="2342149"/>
            <a:ext cx="2658818" cy="490855"/>
          </a:xfrm>
          <a:prstGeom prst="rect">
            <a:avLst/>
          </a:prstGeom>
        </p:spPr>
        <p:txBody>
          <a:bodyPr anchor="t" rtlCol="false" tIns="0" lIns="0" bIns="0" rIns="0">
            <a:spAutoFit/>
          </a:bodyPr>
          <a:lstStyle/>
          <a:p>
            <a:pPr algn="r" marL="0" indent="0" lvl="0">
              <a:lnSpc>
                <a:spcPts val="3919"/>
              </a:lnSpc>
              <a:spcBef>
                <a:spcPct val="0"/>
              </a:spcBef>
            </a:pPr>
            <a:r>
              <a:rPr lang="en-US" b="true" sz="2799">
                <a:solidFill>
                  <a:srgbClr val="0F4662"/>
                </a:solidFill>
                <a:latin typeface="Quicksand Bold"/>
                <a:ea typeface="Quicksand Bold"/>
                <a:cs typeface="Quicksand Bold"/>
                <a:sym typeface="Quicksand Bold"/>
              </a:rPr>
              <a:t>Dataset  Used: </a:t>
            </a:r>
          </a:p>
        </p:txBody>
      </p:sp>
      <p:sp>
        <p:nvSpPr>
          <p:cNvPr name="TextBox 9" id="9"/>
          <p:cNvSpPr txBox="true"/>
          <p:nvPr/>
        </p:nvSpPr>
        <p:spPr>
          <a:xfrm rot="0">
            <a:off x="11249378" y="3023504"/>
            <a:ext cx="6897427" cy="6913807"/>
          </a:xfrm>
          <a:prstGeom prst="rect">
            <a:avLst/>
          </a:prstGeom>
        </p:spPr>
        <p:txBody>
          <a:bodyPr anchor="t" rtlCol="false" tIns="0" lIns="0" bIns="0" rIns="0">
            <a:spAutoFit/>
          </a:bodyPr>
          <a:lstStyle/>
          <a:p>
            <a:pPr algn="just" marL="659117" indent="-329559" lvl="1">
              <a:lnSpc>
                <a:spcPts val="4274"/>
              </a:lnSpc>
              <a:buFont typeface="Arial"/>
              <a:buChar char="•"/>
            </a:pPr>
            <a:r>
              <a:rPr lang="en-US" sz="3052">
                <a:solidFill>
                  <a:srgbClr val="0F4662"/>
                </a:solidFill>
                <a:latin typeface="Quicksand"/>
                <a:ea typeface="Quicksand"/>
                <a:cs typeface="Quicksand"/>
                <a:sym typeface="Quicksand"/>
              </a:rPr>
              <a:t>Insights from Data Exploration</a:t>
            </a:r>
          </a:p>
          <a:p>
            <a:pPr algn="just" marL="659117" indent="-329559" lvl="1">
              <a:lnSpc>
                <a:spcPts val="4274"/>
              </a:lnSpc>
              <a:buFont typeface="Arial"/>
              <a:buChar char="•"/>
            </a:pPr>
            <a:r>
              <a:rPr lang="en-US" sz="3052">
                <a:solidFill>
                  <a:srgbClr val="0F4662"/>
                </a:solidFill>
                <a:latin typeface="Quicksand"/>
                <a:ea typeface="Quicksand"/>
                <a:cs typeface="Quicksand"/>
                <a:sym typeface="Quicksand"/>
              </a:rPr>
              <a:t>Visuals (combine 2 small charts):</a:t>
            </a:r>
          </a:p>
          <a:p>
            <a:pPr algn="just" marL="1318235" indent="-439412" lvl="2">
              <a:lnSpc>
                <a:spcPts val="4274"/>
              </a:lnSpc>
              <a:buFont typeface="Arial"/>
              <a:buChar char="⚬"/>
            </a:pPr>
            <a:r>
              <a:rPr lang="en-US" sz="3052">
                <a:solidFill>
                  <a:srgbClr val="0F4662"/>
                </a:solidFill>
                <a:latin typeface="Quicksand"/>
                <a:ea typeface="Quicksand"/>
                <a:cs typeface="Quicksand"/>
                <a:sym typeface="Quicksand"/>
              </a:rPr>
              <a:t>Fraud distribution (e.g., 87% no fraud, 13% fraud).</a:t>
            </a:r>
          </a:p>
          <a:p>
            <a:pPr algn="just" marL="1318235" indent="-439412" lvl="2">
              <a:lnSpc>
                <a:spcPts val="4274"/>
              </a:lnSpc>
              <a:buFont typeface="Arial"/>
              <a:buChar char="⚬"/>
            </a:pPr>
            <a:r>
              <a:rPr lang="en-US" sz="3052">
                <a:solidFill>
                  <a:srgbClr val="0F4662"/>
                </a:solidFill>
                <a:latin typeface="Quicksand"/>
                <a:ea typeface="Quicksand"/>
                <a:cs typeface="Quicksand"/>
                <a:sym typeface="Quicksand"/>
              </a:rPr>
              <a:t>Auto make / hobbies vs fraud heatmap.</a:t>
            </a:r>
          </a:p>
          <a:p>
            <a:pPr algn="just" marL="659117" indent="-329559" lvl="1">
              <a:lnSpc>
                <a:spcPts val="4274"/>
              </a:lnSpc>
              <a:buFont typeface="Arial"/>
              <a:buChar char="•"/>
            </a:pPr>
            <a:r>
              <a:rPr lang="en-US" sz="3052">
                <a:solidFill>
                  <a:srgbClr val="0F4662"/>
                </a:solidFill>
                <a:latin typeface="Quicksand"/>
                <a:ea typeface="Quicksand"/>
                <a:cs typeface="Quicksand"/>
                <a:sym typeface="Quicksand"/>
              </a:rPr>
              <a:t>Feature Importance:</a:t>
            </a:r>
          </a:p>
          <a:p>
            <a:pPr algn="just" marL="1318235" indent="-439412" lvl="2">
              <a:lnSpc>
                <a:spcPts val="4274"/>
              </a:lnSpc>
              <a:buFont typeface="Arial"/>
              <a:buChar char="⚬"/>
            </a:pPr>
            <a:r>
              <a:rPr lang="en-US" sz="3052">
                <a:solidFill>
                  <a:srgbClr val="0F4662"/>
                </a:solidFill>
                <a:latin typeface="Quicksand"/>
                <a:ea typeface="Quicksand"/>
                <a:cs typeface="Quicksand"/>
                <a:sym typeface="Quicksand"/>
              </a:rPr>
              <a:t>Top indicators: incident_severity, insured_hobbies, etc.</a:t>
            </a:r>
          </a:p>
          <a:p>
            <a:pPr algn="just" marL="1318235" indent="-439412" lvl="2">
              <a:lnSpc>
                <a:spcPts val="4274"/>
              </a:lnSpc>
              <a:spcBef>
                <a:spcPct val="0"/>
              </a:spcBef>
              <a:buFont typeface="Arial"/>
              <a:buChar char="⚬"/>
            </a:pPr>
            <a:r>
              <a:rPr lang="en-US" sz="3052">
                <a:solidFill>
                  <a:srgbClr val="0F4662"/>
                </a:solidFill>
                <a:latin typeface="Quicksand"/>
                <a:ea typeface="Quicksand"/>
                <a:cs typeface="Quicksand"/>
                <a:sym typeface="Quicksand"/>
              </a:rPr>
              <a:t>Eliminated low-impact features to boost model efficiency.</a:t>
            </a:r>
          </a:p>
        </p:txBody>
      </p:sp>
      <p:sp>
        <p:nvSpPr>
          <p:cNvPr name="TextBox 10" id="10"/>
          <p:cNvSpPr txBox="true"/>
          <p:nvPr/>
        </p:nvSpPr>
        <p:spPr>
          <a:xfrm rot="0">
            <a:off x="11573045" y="2094499"/>
            <a:ext cx="5348229" cy="9861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EDA Insights &amp; Feature Importance:</a:t>
            </a:r>
          </a:p>
        </p:txBody>
      </p:sp>
      <p:sp>
        <p:nvSpPr>
          <p:cNvPr name="Freeform 11" id="11"/>
          <p:cNvSpPr/>
          <p:nvPr/>
        </p:nvSpPr>
        <p:spPr>
          <a:xfrm flipH="false" flipV="false" rot="0">
            <a:off x="14247160" y="10064248"/>
            <a:ext cx="1679997" cy="249900"/>
          </a:xfrm>
          <a:custGeom>
            <a:avLst/>
            <a:gdLst/>
            <a:ahLst/>
            <a:cxnLst/>
            <a:rect r="r" b="b" t="t" l="l"/>
            <a:pathLst>
              <a:path h="249900" w="1679997">
                <a:moveTo>
                  <a:pt x="0" y="0"/>
                </a:moveTo>
                <a:lnTo>
                  <a:pt x="1679997" y="0"/>
                </a:lnTo>
                <a:lnTo>
                  <a:pt x="1679997" y="249899"/>
                </a:lnTo>
                <a:lnTo>
                  <a:pt x="0" y="2498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620707" y="9812361"/>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grpSp>
        <p:nvGrpSpPr>
          <p:cNvPr name="Group 2" id="2"/>
          <p:cNvGrpSpPr/>
          <p:nvPr/>
        </p:nvGrpSpPr>
        <p:grpSpPr>
          <a:xfrm rot="0">
            <a:off x="886761" y="2456695"/>
            <a:ext cx="5385764" cy="6426664"/>
            <a:chOff x="0" y="0"/>
            <a:chExt cx="1418473" cy="1692619"/>
          </a:xfrm>
        </p:grpSpPr>
        <p:sp>
          <p:nvSpPr>
            <p:cNvPr name="Freeform 3" id="3"/>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4" id="4"/>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2387730" y="2456695"/>
            <a:ext cx="2348889" cy="2348889"/>
          </a:xfrm>
          <a:custGeom>
            <a:avLst/>
            <a:gdLst/>
            <a:ahLst/>
            <a:cxnLst/>
            <a:rect r="r" b="b" t="t" l="l"/>
            <a:pathLst>
              <a:path h="2348889" w="2348889">
                <a:moveTo>
                  <a:pt x="0" y="0"/>
                </a:moveTo>
                <a:lnTo>
                  <a:pt x="2348888" y="0"/>
                </a:lnTo>
                <a:lnTo>
                  <a:pt x="2348888" y="2348889"/>
                </a:lnTo>
                <a:lnTo>
                  <a:pt x="0" y="23488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6451118" y="2456695"/>
            <a:ext cx="5385764" cy="6426664"/>
            <a:chOff x="0" y="0"/>
            <a:chExt cx="1418473" cy="1692619"/>
          </a:xfrm>
        </p:grpSpPr>
        <p:sp>
          <p:nvSpPr>
            <p:cNvPr name="Freeform 7" id="7"/>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p:spPr>
        </p:sp>
        <p:sp>
          <p:nvSpPr>
            <p:cNvPr name="TextBox 8" id="8"/>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Freeform 9" id="9"/>
          <p:cNvSpPr/>
          <p:nvPr/>
        </p:nvSpPr>
        <p:spPr>
          <a:xfrm flipH="false" flipV="false" rot="0">
            <a:off x="7984503" y="2456695"/>
            <a:ext cx="2318994" cy="2348889"/>
          </a:xfrm>
          <a:custGeom>
            <a:avLst/>
            <a:gdLst/>
            <a:ahLst/>
            <a:cxnLst/>
            <a:rect r="r" b="b" t="t" l="l"/>
            <a:pathLst>
              <a:path h="2348889" w="2318994">
                <a:moveTo>
                  <a:pt x="0" y="0"/>
                </a:moveTo>
                <a:lnTo>
                  <a:pt x="2318994" y="0"/>
                </a:lnTo>
                <a:lnTo>
                  <a:pt x="2318994" y="2348889"/>
                </a:lnTo>
                <a:lnTo>
                  <a:pt x="0" y="23488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12015475" y="2456695"/>
            <a:ext cx="5385764" cy="6426664"/>
            <a:chOff x="0" y="0"/>
            <a:chExt cx="1418473" cy="1692619"/>
          </a:xfrm>
        </p:grpSpPr>
        <p:sp>
          <p:nvSpPr>
            <p:cNvPr name="Freeform 11" id="11"/>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12" id="12"/>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Freeform 13" id="13"/>
          <p:cNvSpPr/>
          <p:nvPr/>
        </p:nvSpPr>
        <p:spPr>
          <a:xfrm flipH="false" flipV="false" rot="0">
            <a:off x="13434763" y="2517812"/>
            <a:ext cx="2226655" cy="2226655"/>
          </a:xfrm>
          <a:custGeom>
            <a:avLst/>
            <a:gdLst/>
            <a:ahLst/>
            <a:cxnLst/>
            <a:rect r="r" b="b" t="t" l="l"/>
            <a:pathLst>
              <a:path h="2226655" w="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028700" y="599709"/>
            <a:ext cx="811530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Project Objectives:</a:t>
            </a:r>
          </a:p>
        </p:txBody>
      </p:sp>
      <p:sp>
        <p:nvSpPr>
          <p:cNvPr name="TextBox 15" id="15"/>
          <p:cNvSpPr txBox="true"/>
          <p:nvPr/>
        </p:nvSpPr>
        <p:spPr>
          <a:xfrm rot="0">
            <a:off x="524811" y="5277018"/>
            <a:ext cx="5747714" cy="3438284"/>
          </a:xfrm>
          <a:prstGeom prst="rect">
            <a:avLst/>
          </a:prstGeom>
        </p:spPr>
        <p:txBody>
          <a:bodyPr anchor="t" rtlCol="false" tIns="0" lIns="0" bIns="0" rIns="0">
            <a:spAutoFit/>
          </a:bodyPr>
          <a:lstStyle/>
          <a:p>
            <a:pPr algn="just" marL="583751" indent="-291875" lvl="1">
              <a:lnSpc>
                <a:spcPts val="4596"/>
              </a:lnSpc>
              <a:buFont typeface="Arial"/>
              <a:buChar char="•"/>
            </a:pPr>
            <a:r>
              <a:rPr lang="en-US" b="true" sz="2703">
                <a:solidFill>
                  <a:srgbClr val="0F4662"/>
                </a:solidFill>
                <a:latin typeface="Quicksand Bold"/>
                <a:ea typeface="Quicksand Bold"/>
                <a:cs typeface="Quicksand Bold"/>
                <a:sym typeface="Quicksand Bold"/>
              </a:rPr>
              <a:t>To design an AI-based fraud detection model tailored for the insurance sector.</a:t>
            </a:r>
          </a:p>
          <a:p>
            <a:pPr algn="just" marL="583751" indent="-291875" lvl="1">
              <a:lnSpc>
                <a:spcPts val="4596"/>
              </a:lnSpc>
              <a:buFont typeface="Arial"/>
              <a:buChar char="•"/>
            </a:pPr>
            <a:r>
              <a:rPr lang="en-US" b="true" sz="2703">
                <a:solidFill>
                  <a:srgbClr val="0F4662"/>
                </a:solidFill>
                <a:latin typeface="Quicksand Bold"/>
                <a:ea typeface="Quicksand Bold"/>
                <a:cs typeface="Quicksand Bold"/>
                <a:sym typeface="Quicksand Bold"/>
              </a:rPr>
              <a:t>To minimize the incidence of identity theft, claim inflation, and premium fraud.</a:t>
            </a:r>
          </a:p>
        </p:txBody>
      </p:sp>
      <p:sp>
        <p:nvSpPr>
          <p:cNvPr name="TextBox 16" id="16"/>
          <p:cNvSpPr txBox="true"/>
          <p:nvPr/>
        </p:nvSpPr>
        <p:spPr>
          <a:xfrm rot="0">
            <a:off x="937021" y="4824263"/>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Design ML Model:</a:t>
            </a:r>
          </a:p>
        </p:txBody>
      </p:sp>
      <p:sp>
        <p:nvSpPr>
          <p:cNvPr name="TextBox 17" id="17"/>
          <p:cNvSpPr txBox="true"/>
          <p:nvPr/>
        </p:nvSpPr>
        <p:spPr>
          <a:xfrm rot="0">
            <a:off x="6270143" y="5395449"/>
            <a:ext cx="5566739" cy="3220584"/>
          </a:xfrm>
          <a:prstGeom prst="rect">
            <a:avLst/>
          </a:prstGeom>
        </p:spPr>
        <p:txBody>
          <a:bodyPr anchor="t" rtlCol="false" tIns="0" lIns="0" bIns="0" rIns="0">
            <a:spAutoFit/>
          </a:bodyPr>
          <a:lstStyle/>
          <a:p>
            <a:pPr algn="just" marL="546690" indent="-273345" lvl="1">
              <a:lnSpc>
                <a:spcPts val="4304"/>
              </a:lnSpc>
              <a:buFont typeface="Arial"/>
              <a:buChar char="•"/>
            </a:pPr>
            <a:r>
              <a:rPr lang="en-US" b="true" sz="2532">
                <a:solidFill>
                  <a:srgbClr val="0F4662"/>
                </a:solidFill>
                <a:latin typeface="Quicksand Bold"/>
                <a:ea typeface="Quicksand Bold"/>
                <a:cs typeface="Quicksand Bold"/>
                <a:sym typeface="Quicksand Bold"/>
              </a:rPr>
              <a:t>To improve the efficiency and accuracy of the claim verification process.</a:t>
            </a:r>
          </a:p>
          <a:p>
            <a:pPr algn="just" marL="546690" indent="-273345" lvl="1">
              <a:lnSpc>
                <a:spcPts val="4304"/>
              </a:lnSpc>
              <a:buFont typeface="Arial"/>
              <a:buChar char="•"/>
            </a:pPr>
            <a:r>
              <a:rPr lang="en-US" b="true" sz="2532">
                <a:solidFill>
                  <a:srgbClr val="0F4662"/>
                </a:solidFill>
                <a:latin typeface="Quicksand Bold"/>
                <a:ea typeface="Quicksand Bold"/>
                <a:cs typeface="Quicksand Bold"/>
                <a:sym typeface="Quicksand Bold"/>
              </a:rPr>
              <a:t>To build a scalable solution that adapts to emerging fraud patterns.</a:t>
            </a:r>
          </a:p>
        </p:txBody>
      </p:sp>
      <p:sp>
        <p:nvSpPr>
          <p:cNvPr name="TextBox 18" id="18"/>
          <p:cNvSpPr txBox="true"/>
          <p:nvPr/>
        </p:nvSpPr>
        <p:spPr>
          <a:xfrm rot="0">
            <a:off x="6593057" y="4947611"/>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Strategy Development:</a:t>
            </a:r>
          </a:p>
        </p:txBody>
      </p:sp>
      <p:sp>
        <p:nvSpPr>
          <p:cNvPr name="TextBox 19" id="19"/>
          <p:cNvSpPr txBox="true"/>
          <p:nvPr/>
        </p:nvSpPr>
        <p:spPr>
          <a:xfrm rot="0">
            <a:off x="11694943" y="5527152"/>
            <a:ext cx="5706295" cy="1765365"/>
          </a:xfrm>
          <a:prstGeom prst="rect">
            <a:avLst/>
          </a:prstGeom>
        </p:spPr>
        <p:txBody>
          <a:bodyPr anchor="t" rtlCol="false" tIns="0" lIns="0" bIns="0" rIns="0">
            <a:spAutoFit/>
          </a:bodyPr>
          <a:lstStyle/>
          <a:p>
            <a:pPr algn="just" marL="604299" indent="-302150" lvl="1">
              <a:lnSpc>
                <a:spcPts val="4758"/>
              </a:lnSpc>
              <a:buFont typeface="Arial"/>
              <a:buChar char="•"/>
            </a:pPr>
            <a:r>
              <a:rPr lang="en-US" b="true" sz="2798">
                <a:solidFill>
                  <a:srgbClr val="0F4662"/>
                </a:solidFill>
                <a:latin typeface="Quicksand Bold"/>
                <a:ea typeface="Quicksand Bold"/>
                <a:cs typeface="Quicksand Bold"/>
                <a:sym typeface="Quicksand Bold"/>
              </a:rPr>
              <a:t>To enable insurers to make data-driven decisions using predictive analytics.</a:t>
            </a:r>
          </a:p>
        </p:txBody>
      </p:sp>
      <p:sp>
        <p:nvSpPr>
          <p:cNvPr name="TextBox 20" id="20"/>
          <p:cNvSpPr txBox="true"/>
          <p:nvPr/>
        </p:nvSpPr>
        <p:spPr>
          <a:xfrm rot="0">
            <a:off x="12017857" y="5028419"/>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Implementation Plan:</a:t>
            </a:r>
          </a:p>
        </p:txBody>
      </p:sp>
      <p:sp>
        <p:nvSpPr>
          <p:cNvPr name="AutoShape 21" id="21"/>
          <p:cNvSpPr/>
          <p:nvPr/>
        </p:nvSpPr>
        <p:spPr>
          <a:xfrm>
            <a:off x="10767060" y="990600"/>
            <a:ext cx="6492240" cy="0"/>
          </a:xfrm>
          <a:prstGeom prst="line">
            <a:avLst/>
          </a:prstGeom>
          <a:ln cap="flat" w="76200">
            <a:solidFill>
              <a:srgbClr val="0F4662"/>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grpSp>
        <p:nvGrpSpPr>
          <p:cNvPr name="Group 2" id="2"/>
          <p:cNvGrpSpPr/>
          <p:nvPr/>
        </p:nvGrpSpPr>
        <p:grpSpPr>
          <a:xfrm rot="0">
            <a:off x="1664771" y="1809453"/>
            <a:ext cx="5539941" cy="7448847"/>
            <a:chOff x="0" y="0"/>
            <a:chExt cx="858282" cy="1154021"/>
          </a:xfrm>
        </p:grpSpPr>
        <p:sp>
          <p:nvSpPr>
            <p:cNvPr name="Freeform 3" id="3"/>
            <p:cNvSpPr/>
            <p:nvPr/>
          </p:nvSpPr>
          <p:spPr>
            <a:xfrm flipH="false" flipV="false" rot="0">
              <a:off x="0" y="0"/>
              <a:ext cx="858282" cy="1154021"/>
            </a:xfrm>
            <a:custGeom>
              <a:avLst/>
              <a:gdLst/>
              <a:ahLst/>
              <a:cxnLst/>
              <a:rect r="r" b="b" t="t" l="l"/>
              <a:pathLst>
                <a:path h="1154021" w="858282">
                  <a:moveTo>
                    <a:pt x="32142" y="0"/>
                  </a:moveTo>
                  <a:lnTo>
                    <a:pt x="826140" y="0"/>
                  </a:lnTo>
                  <a:cubicBezTo>
                    <a:pt x="843892" y="0"/>
                    <a:pt x="858282" y="14390"/>
                    <a:pt x="858282" y="32142"/>
                  </a:cubicBezTo>
                  <a:lnTo>
                    <a:pt x="858282" y="1121879"/>
                  </a:lnTo>
                  <a:cubicBezTo>
                    <a:pt x="858282" y="1130404"/>
                    <a:pt x="854896" y="1138579"/>
                    <a:pt x="848868" y="1144607"/>
                  </a:cubicBezTo>
                  <a:cubicBezTo>
                    <a:pt x="842840" y="1150635"/>
                    <a:pt x="834665" y="1154021"/>
                    <a:pt x="826140" y="1154021"/>
                  </a:cubicBezTo>
                  <a:lnTo>
                    <a:pt x="32142" y="1154021"/>
                  </a:lnTo>
                  <a:cubicBezTo>
                    <a:pt x="23617" y="1154021"/>
                    <a:pt x="15442" y="1150635"/>
                    <a:pt x="9414" y="1144607"/>
                  </a:cubicBezTo>
                  <a:cubicBezTo>
                    <a:pt x="3386" y="1138579"/>
                    <a:pt x="0" y="1130404"/>
                    <a:pt x="0" y="1121879"/>
                  </a:cubicBezTo>
                  <a:lnTo>
                    <a:pt x="0" y="32142"/>
                  </a:lnTo>
                  <a:cubicBezTo>
                    <a:pt x="0" y="14390"/>
                    <a:pt x="14390" y="0"/>
                    <a:pt x="32142" y="0"/>
                  </a:cubicBezTo>
                  <a:close/>
                </a:path>
              </a:pathLst>
            </a:custGeom>
            <a:blipFill>
              <a:blip r:embed="rId2"/>
              <a:stretch>
                <a:fillRect l="0" t="-5710" r="0" b="-5710"/>
              </a:stretch>
            </a:blipFill>
          </p:spPr>
        </p:sp>
      </p:grpSp>
      <p:grpSp>
        <p:nvGrpSpPr>
          <p:cNvPr name="Group 4" id="4"/>
          <p:cNvGrpSpPr/>
          <p:nvPr/>
        </p:nvGrpSpPr>
        <p:grpSpPr>
          <a:xfrm rot="0">
            <a:off x="8449761" y="0"/>
            <a:ext cx="9838239" cy="10287000"/>
            <a:chOff x="0" y="0"/>
            <a:chExt cx="2591141" cy="2709333"/>
          </a:xfrm>
        </p:grpSpPr>
        <p:sp>
          <p:nvSpPr>
            <p:cNvPr name="Freeform 5" id="5"/>
            <p:cNvSpPr/>
            <p:nvPr/>
          </p:nvSpPr>
          <p:spPr>
            <a:xfrm flipH="false" flipV="false" rot="0">
              <a:off x="0" y="0"/>
              <a:ext cx="2591141" cy="2709333"/>
            </a:xfrm>
            <a:custGeom>
              <a:avLst/>
              <a:gdLst/>
              <a:ahLst/>
              <a:cxnLst/>
              <a:rect r="r" b="b" t="t" l="l"/>
              <a:pathLst>
                <a:path h="2709333" w="2591141">
                  <a:moveTo>
                    <a:pt x="0" y="0"/>
                  </a:moveTo>
                  <a:lnTo>
                    <a:pt x="2591141" y="0"/>
                  </a:lnTo>
                  <a:lnTo>
                    <a:pt x="2591141" y="2709333"/>
                  </a:lnTo>
                  <a:lnTo>
                    <a:pt x="0" y="2709333"/>
                  </a:lnTo>
                  <a:close/>
                </a:path>
              </a:pathLst>
            </a:custGeom>
            <a:solidFill>
              <a:srgbClr val="DBE5EA"/>
            </a:solidFill>
          </p:spPr>
        </p:sp>
        <p:sp>
          <p:nvSpPr>
            <p:cNvPr name="TextBox 6" id="6"/>
            <p:cNvSpPr txBox="true"/>
            <p:nvPr/>
          </p:nvSpPr>
          <p:spPr>
            <a:xfrm>
              <a:off x="0" y="-123825"/>
              <a:ext cx="2591141" cy="2833158"/>
            </a:xfrm>
            <a:prstGeom prst="rect">
              <a:avLst/>
            </a:prstGeom>
          </p:spPr>
          <p:txBody>
            <a:bodyPr anchor="ctr" rtlCol="false" tIns="50800" lIns="50800" bIns="50800" rIns="50800"/>
            <a:lstStyle/>
            <a:p>
              <a:pPr algn="ctr">
                <a:lnSpc>
                  <a:spcPts val="4079"/>
                </a:lnSpc>
              </a:pPr>
            </a:p>
          </p:txBody>
        </p:sp>
      </p:grpSp>
      <p:sp>
        <p:nvSpPr>
          <p:cNvPr name="TextBox 7" id="7"/>
          <p:cNvSpPr txBox="true"/>
          <p:nvPr/>
        </p:nvSpPr>
        <p:spPr>
          <a:xfrm rot="0">
            <a:off x="1028700" y="599709"/>
            <a:ext cx="9480749"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Expected Outcomes</a:t>
            </a:r>
          </a:p>
        </p:txBody>
      </p:sp>
      <p:sp>
        <p:nvSpPr>
          <p:cNvPr name="TextBox 8" id="8"/>
          <p:cNvSpPr txBox="true"/>
          <p:nvPr/>
        </p:nvSpPr>
        <p:spPr>
          <a:xfrm rot="0">
            <a:off x="8147978" y="1190625"/>
            <a:ext cx="10417735" cy="7824791"/>
          </a:xfrm>
          <a:prstGeom prst="rect">
            <a:avLst/>
          </a:prstGeom>
        </p:spPr>
        <p:txBody>
          <a:bodyPr anchor="t" rtlCol="false" tIns="0" lIns="0" bIns="0" rIns="0">
            <a:spAutoFit/>
          </a:bodyPr>
          <a:lstStyle/>
          <a:p>
            <a:pPr algn="l" marL="722107" indent="-361054" lvl="1">
              <a:lnSpc>
                <a:spcPts val="5685"/>
              </a:lnSpc>
              <a:buFont typeface="Arial"/>
              <a:buChar char="•"/>
            </a:pPr>
            <a:r>
              <a:rPr lang="en-US" sz="3344">
                <a:solidFill>
                  <a:srgbClr val="0F4662"/>
                </a:solidFill>
                <a:latin typeface="Quicksand"/>
                <a:ea typeface="Quicksand"/>
                <a:cs typeface="Quicksand"/>
                <a:sym typeface="Quicksand"/>
              </a:rPr>
              <a:t>Accurate detection of suspicious and fraudulent insurance claims.</a:t>
            </a:r>
          </a:p>
          <a:p>
            <a:pPr algn="l" marL="722107" indent="-361054" lvl="1">
              <a:lnSpc>
                <a:spcPts val="5685"/>
              </a:lnSpc>
              <a:buFont typeface="Arial"/>
              <a:buChar char="•"/>
            </a:pPr>
            <a:r>
              <a:rPr lang="en-US" sz="3344">
                <a:solidFill>
                  <a:srgbClr val="0F4662"/>
                </a:solidFill>
                <a:latin typeface="Quicksand"/>
                <a:ea typeface="Quicksand"/>
                <a:cs typeface="Quicksand"/>
                <a:sym typeface="Quicksand"/>
              </a:rPr>
              <a:t>Real-time alerts for potentially fraudulent activities.</a:t>
            </a:r>
          </a:p>
          <a:p>
            <a:pPr algn="l" marL="722107" indent="-361054" lvl="1">
              <a:lnSpc>
                <a:spcPts val="5685"/>
              </a:lnSpc>
              <a:buFont typeface="Arial"/>
              <a:buChar char="•"/>
            </a:pPr>
            <a:r>
              <a:rPr lang="en-US" sz="3344">
                <a:solidFill>
                  <a:srgbClr val="0F4662"/>
                </a:solidFill>
                <a:latin typeface="Quicksand"/>
                <a:ea typeface="Quicksand"/>
                <a:cs typeface="Quicksand"/>
                <a:sym typeface="Quicksand"/>
              </a:rPr>
              <a:t>Improved claim validation and reduced manual effort.</a:t>
            </a:r>
          </a:p>
          <a:p>
            <a:pPr algn="l" marL="722107" indent="-361054" lvl="1">
              <a:lnSpc>
                <a:spcPts val="5685"/>
              </a:lnSpc>
              <a:buFont typeface="Arial"/>
              <a:buChar char="•"/>
            </a:pPr>
            <a:r>
              <a:rPr lang="en-US" sz="3344">
                <a:solidFill>
                  <a:srgbClr val="0F4662"/>
                </a:solidFill>
                <a:latin typeface="Quicksand"/>
                <a:ea typeface="Quicksand"/>
                <a:cs typeface="Quicksand"/>
                <a:sym typeface="Quicksand"/>
              </a:rPr>
              <a:t>Enhanced transparency and trust between insurers and policyholders.</a:t>
            </a:r>
          </a:p>
          <a:p>
            <a:pPr algn="l" marL="722107" indent="-361054" lvl="1">
              <a:lnSpc>
                <a:spcPts val="5685"/>
              </a:lnSpc>
              <a:buFont typeface="Arial"/>
              <a:buChar char="•"/>
            </a:pPr>
            <a:r>
              <a:rPr lang="en-US" sz="3344">
                <a:solidFill>
                  <a:srgbClr val="0F4662"/>
                </a:solidFill>
                <a:latin typeface="Quicksand"/>
                <a:ea typeface="Quicksand"/>
                <a:cs typeface="Quicksand"/>
                <a:sym typeface="Quicksand"/>
              </a:rPr>
              <a:t>Reduction in financial losses caused by fraudulent claims.</a:t>
            </a:r>
          </a:p>
          <a:p>
            <a:pPr algn="l">
              <a:lnSpc>
                <a:spcPts val="5685"/>
              </a:lnSpc>
            </a:pPr>
          </a:p>
        </p:txBody>
      </p:sp>
      <p:sp>
        <p:nvSpPr>
          <p:cNvPr name="AutoShape 9" id="9"/>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10" id="10"/>
          <p:cNvSpPr/>
          <p:nvPr/>
        </p:nvSpPr>
        <p:spPr>
          <a:xfrm>
            <a:off x="9845528" y="1066800"/>
            <a:ext cx="6492240" cy="0"/>
          </a:xfrm>
          <a:prstGeom prst="line">
            <a:avLst/>
          </a:prstGeom>
          <a:ln cap="flat" w="76200">
            <a:solidFill>
              <a:srgbClr val="0F4662"/>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grpSp>
        <p:nvGrpSpPr>
          <p:cNvPr name="Group 5" id="5"/>
          <p:cNvGrpSpPr/>
          <p:nvPr/>
        </p:nvGrpSpPr>
        <p:grpSpPr>
          <a:xfrm rot="0">
            <a:off x="11915073" y="1684924"/>
            <a:ext cx="5344227" cy="7573376"/>
            <a:chOff x="0" y="0"/>
            <a:chExt cx="827961" cy="1173314"/>
          </a:xfrm>
        </p:grpSpPr>
        <p:sp>
          <p:nvSpPr>
            <p:cNvPr name="Freeform 6" id="6"/>
            <p:cNvSpPr/>
            <p:nvPr/>
          </p:nvSpPr>
          <p:spPr>
            <a:xfrm flipH="false" flipV="false" rot="0">
              <a:off x="0" y="0"/>
              <a:ext cx="827961" cy="1173314"/>
            </a:xfrm>
            <a:custGeom>
              <a:avLst/>
              <a:gdLst/>
              <a:ahLst/>
              <a:cxnLst/>
              <a:rect r="r" b="b" t="t" l="l"/>
              <a:pathLst>
                <a:path h="1173314" w="827961">
                  <a:moveTo>
                    <a:pt x="33319" y="0"/>
                  </a:moveTo>
                  <a:lnTo>
                    <a:pt x="794642" y="0"/>
                  </a:lnTo>
                  <a:cubicBezTo>
                    <a:pt x="813043" y="0"/>
                    <a:pt x="827961" y="14917"/>
                    <a:pt x="827961" y="33319"/>
                  </a:cubicBezTo>
                  <a:lnTo>
                    <a:pt x="827961" y="1139995"/>
                  </a:lnTo>
                  <a:cubicBezTo>
                    <a:pt x="827961" y="1158397"/>
                    <a:pt x="813043" y="1173314"/>
                    <a:pt x="794642" y="1173314"/>
                  </a:cubicBezTo>
                  <a:lnTo>
                    <a:pt x="33319" y="1173314"/>
                  </a:lnTo>
                  <a:cubicBezTo>
                    <a:pt x="14917" y="1173314"/>
                    <a:pt x="0" y="1158397"/>
                    <a:pt x="0" y="1139995"/>
                  </a:cubicBezTo>
                  <a:lnTo>
                    <a:pt x="0" y="33319"/>
                  </a:lnTo>
                  <a:cubicBezTo>
                    <a:pt x="0" y="14917"/>
                    <a:pt x="14917" y="0"/>
                    <a:pt x="33319" y="0"/>
                  </a:cubicBezTo>
                  <a:close/>
                </a:path>
              </a:pathLst>
            </a:custGeom>
            <a:blipFill>
              <a:blip r:embed="rId2"/>
              <a:stretch>
                <a:fillRect l="-56349" t="0" r="-56349" b="0"/>
              </a:stretch>
            </a:blipFill>
          </p:spPr>
        </p:sp>
      </p:grpSp>
      <p:sp>
        <p:nvSpPr>
          <p:cNvPr name="TextBox 7" id="7"/>
          <p:cNvSpPr txBox="true"/>
          <p:nvPr/>
        </p:nvSpPr>
        <p:spPr>
          <a:xfrm rot="0">
            <a:off x="349270" y="-64439"/>
            <a:ext cx="5428959" cy="1379182"/>
          </a:xfrm>
          <a:prstGeom prst="rect">
            <a:avLst/>
          </a:prstGeom>
        </p:spPr>
        <p:txBody>
          <a:bodyPr anchor="t" rtlCol="false" tIns="0" lIns="0" bIns="0" rIns="0">
            <a:spAutoFit/>
          </a:bodyPr>
          <a:lstStyle/>
          <a:p>
            <a:pPr algn="l" marL="0" indent="0" lvl="0">
              <a:lnSpc>
                <a:spcPts val="11321"/>
              </a:lnSpc>
              <a:spcBef>
                <a:spcPct val="0"/>
              </a:spcBef>
            </a:pPr>
            <a:r>
              <a:rPr lang="en-US" b="true" sz="8086" i="true">
                <a:solidFill>
                  <a:srgbClr val="0F4662"/>
                </a:solidFill>
                <a:latin typeface="Cormorant Garamond Bold Italics"/>
                <a:ea typeface="Cormorant Garamond Bold Italics"/>
                <a:cs typeface="Cormorant Garamond Bold Italics"/>
                <a:sym typeface="Cormorant Garamond Bold Italics"/>
              </a:rPr>
              <a:t>Methodology</a:t>
            </a:r>
          </a:p>
        </p:txBody>
      </p:sp>
      <p:sp>
        <p:nvSpPr>
          <p:cNvPr name="TextBox 8" id="8"/>
          <p:cNvSpPr txBox="true"/>
          <p:nvPr/>
        </p:nvSpPr>
        <p:spPr>
          <a:xfrm rot="0">
            <a:off x="0" y="1715195"/>
            <a:ext cx="11556457" cy="2282122"/>
          </a:xfrm>
          <a:prstGeom prst="rect">
            <a:avLst/>
          </a:prstGeom>
        </p:spPr>
        <p:txBody>
          <a:bodyPr anchor="t" rtlCol="false" tIns="0" lIns="0" bIns="0" rIns="0">
            <a:spAutoFit/>
          </a:bodyPr>
          <a:lstStyle/>
          <a:p>
            <a:pPr algn="l" marL="584466" indent="-292233" lvl="1">
              <a:lnSpc>
                <a:spcPts val="4602"/>
              </a:lnSpc>
              <a:buFont typeface="Arial"/>
              <a:buChar char="•"/>
            </a:pPr>
            <a:r>
              <a:rPr lang="en-US" sz="2707">
                <a:solidFill>
                  <a:srgbClr val="0F4662"/>
                </a:solidFill>
                <a:latin typeface="Quicksand"/>
                <a:ea typeface="Quicksand"/>
                <a:cs typeface="Quicksand"/>
                <a:sym typeface="Quicksand"/>
              </a:rPr>
              <a:t>Collect and preprocess insurance data (claims, transactions, customer history).</a:t>
            </a:r>
          </a:p>
          <a:p>
            <a:pPr algn="l" marL="584466" indent="-292233" lvl="1">
              <a:lnSpc>
                <a:spcPts val="4602"/>
              </a:lnSpc>
              <a:buFont typeface="Arial"/>
              <a:buChar char="•"/>
            </a:pPr>
            <a:r>
              <a:rPr lang="en-US" sz="2707">
                <a:solidFill>
                  <a:srgbClr val="0F4662"/>
                </a:solidFill>
                <a:latin typeface="Quicksand"/>
                <a:ea typeface="Quicksand"/>
                <a:cs typeface="Quicksand"/>
                <a:sym typeface="Quicksand"/>
              </a:rPr>
              <a:t>Identify common fraud indicators and hidden patterns through statistical and exploratory data analysis.</a:t>
            </a:r>
          </a:p>
        </p:txBody>
      </p:sp>
      <p:sp>
        <p:nvSpPr>
          <p:cNvPr name="TextBox 9" id="9"/>
          <p:cNvSpPr txBox="true"/>
          <p:nvPr/>
        </p:nvSpPr>
        <p:spPr>
          <a:xfrm rot="0">
            <a:off x="0" y="4548435"/>
            <a:ext cx="11556457" cy="2444683"/>
          </a:xfrm>
          <a:prstGeom prst="rect">
            <a:avLst/>
          </a:prstGeom>
        </p:spPr>
        <p:txBody>
          <a:bodyPr anchor="t" rtlCol="false" tIns="0" lIns="0" bIns="0" rIns="0">
            <a:spAutoFit/>
          </a:bodyPr>
          <a:lstStyle/>
          <a:p>
            <a:pPr algn="l" marL="626092" indent="-313046" lvl="1">
              <a:lnSpc>
                <a:spcPts val="4929"/>
              </a:lnSpc>
              <a:buFont typeface="Arial"/>
              <a:buChar char="•"/>
            </a:pPr>
            <a:r>
              <a:rPr lang="en-US" sz="2899">
                <a:solidFill>
                  <a:srgbClr val="0F4662"/>
                </a:solidFill>
                <a:latin typeface="Quicksand"/>
                <a:ea typeface="Quicksand"/>
                <a:cs typeface="Quicksand"/>
                <a:sym typeface="Quicksand"/>
              </a:rPr>
              <a:t>Train models (like Decision Trees, Random Forests, Isolation Forests) to detect irregular behaviors automatically.</a:t>
            </a:r>
          </a:p>
          <a:p>
            <a:pPr algn="l" marL="626092" indent="-313046" lvl="1">
              <a:lnSpc>
                <a:spcPts val="4929"/>
              </a:lnSpc>
              <a:buFont typeface="Arial"/>
              <a:buChar char="•"/>
            </a:pPr>
            <a:r>
              <a:rPr lang="en-US" sz="2899">
                <a:solidFill>
                  <a:srgbClr val="0F4662"/>
                </a:solidFill>
                <a:latin typeface="Quicksand"/>
                <a:ea typeface="Quicksand"/>
                <a:cs typeface="Quicksand"/>
                <a:sym typeface="Quicksand"/>
              </a:rPr>
              <a:t>Use supervised and unsupervised learning techniques to flag suspicious claims in real time.</a:t>
            </a:r>
          </a:p>
        </p:txBody>
      </p:sp>
      <p:sp>
        <p:nvSpPr>
          <p:cNvPr name="TextBox 10" id="10"/>
          <p:cNvSpPr txBox="true"/>
          <p:nvPr/>
        </p:nvSpPr>
        <p:spPr>
          <a:xfrm rot="0">
            <a:off x="0" y="7543981"/>
            <a:ext cx="11915073" cy="2507437"/>
          </a:xfrm>
          <a:prstGeom prst="rect">
            <a:avLst/>
          </a:prstGeom>
        </p:spPr>
        <p:txBody>
          <a:bodyPr anchor="t" rtlCol="false" tIns="0" lIns="0" bIns="0" rIns="0">
            <a:spAutoFit/>
          </a:bodyPr>
          <a:lstStyle/>
          <a:p>
            <a:pPr algn="l" marL="643161" indent="-321580" lvl="1">
              <a:lnSpc>
                <a:spcPts val="5064"/>
              </a:lnSpc>
              <a:buFont typeface="Arial"/>
              <a:buChar char="•"/>
            </a:pPr>
            <a:r>
              <a:rPr lang="en-US" sz="2978">
                <a:solidFill>
                  <a:srgbClr val="0F4662"/>
                </a:solidFill>
                <a:latin typeface="Quicksand"/>
                <a:ea typeface="Quicksand"/>
                <a:cs typeface="Quicksand"/>
                <a:sym typeface="Quicksand"/>
              </a:rPr>
              <a:t>Assign fraud risk scores to each claim based on model predictions.</a:t>
            </a:r>
          </a:p>
          <a:p>
            <a:pPr algn="l" marL="643161" indent="-321580" lvl="1">
              <a:lnSpc>
                <a:spcPts val="5064"/>
              </a:lnSpc>
              <a:buFont typeface="Arial"/>
              <a:buChar char="•"/>
            </a:pPr>
            <a:r>
              <a:rPr lang="en-US" sz="2978">
                <a:solidFill>
                  <a:srgbClr val="0F4662"/>
                </a:solidFill>
                <a:latin typeface="Quicksand"/>
                <a:ea typeface="Quicksand"/>
                <a:cs typeface="Quicksand"/>
                <a:sym typeface="Quicksand"/>
              </a:rPr>
              <a:t>Develop a real-time alert mechanism for insurers to review high-risk claims quickly and efficiently.</a:t>
            </a:r>
          </a:p>
        </p:txBody>
      </p:sp>
      <p:sp>
        <p:nvSpPr>
          <p:cNvPr name="TextBox 11" id="11"/>
          <p:cNvSpPr txBox="true"/>
          <p:nvPr/>
        </p:nvSpPr>
        <p:spPr>
          <a:xfrm rot="0">
            <a:off x="174635" y="1248068"/>
            <a:ext cx="3857776"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Data Collection:</a:t>
            </a:r>
          </a:p>
        </p:txBody>
      </p:sp>
      <p:sp>
        <p:nvSpPr>
          <p:cNvPr name="TextBox 12" id="12"/>
          <p:cNvSpPr txBox="true"/>
          <p:nvPr/>
        </p:nvSpPr>
        <p:spPr>
          <a:xfrm rot="0">
            <a:off x="174635" y="3964065"/>
            <a:ext cx="7979893" cy="565150"/>
          </a:xfrm>
          <a:prstGeom prst="rect">
            <a:avLst/>
          </a:prstGeom>
        </p:spPr>
        <p:txBody>
          <a:bodyPr anchor="t" rtlCol="false" tIns="0" lIns="0" bIns="0" rIns="0">
            <a:spAutoFit/>
          </a:bodyPr>
          <a:lstStyle/>
          <a:p>
            <a:pPr algn="l" marL="0" indent="0" lvl="0">
              <a:lnSpc>
                <a:spcPts val="4759"/>
              </a:lnSpc>
            </a:pPr>
            <a:r>
              <a:rPr lang="en-US" b="true" sz="2799">
                <a:solidFill>
                  <a:srgbClr val="0F4662"/>
                </a:solidFill>
                <a:latin typeface="Quicksand Bold"/>
                <a:ea typeface="Quicksand Bold"/>
                <a:cs typeface="Quicksand Bold"/>
                <a:sym typeface="Quicksand Bold"/>
              </a:rPr>
              <a:t>Machine Learning-Based Anomaly Detection:</a:t>
            </a:r>
          </a:p>
        </p:txBody>
      </p:sp>
      <p:sp>
        <p:nvSpPr>
          <p:cNvPr name="TextBox 13" id="13"/>
          <p:cNvSpPr txBox="true"/>
          <p:nvPr/>
        </p:nvSpPr>
        <p:spPr>
          <a:xfrm rot="0">
            <a:off x="174635" y="6850243"/>
            <a:ext cx="7385392" cy="565150"/>
          </a:xfrm>
          <a:prstGeom prst="rect">
            <a:avLst/>
          </a:prstGeom>
        </p:spPr>
        <p:txBody>
          <a:bodyPr anchor="t" rtlCol="false" tIns="0" lIns="0" bIns="0" rIns="0">
            <a:spAutoFit/>
          </a:bodyPr>
          <a:lstStyle/>
          <a:p>
            <a:pPr algn="l" marL="0" indent="0" lvl="0">
              <a:lnSpc>
                <a:spcPts val="4759"/>
              </a:lnSpc>
            </a:pPr>
            <a:r>
              <a:rPr lang="en-US" b="true" sz="2799">
                <a:solidFill>
                  <a:srgbClr val="0F4662"/>
                </a:solidFill>
                <a:latin typeface="Quicksand Bold"/>
                <a:ea typeface="Quicksand Bold"/>
                <a:cs typeface="Quicksand Bold"/>
                <a:sym typeface="Quicksand Bold"/>
              </a:rPr>
              <a:t>Risk Scoring and Real-Time Alert System: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TextBox 2" id="2"/>
          <p:cNvSpPr txBox="true"/>
          <p:nvPr/>
        </p:nvSpPr>
        <p:spPr>
          <a:xfrm rot="0">
            <a:off x="7215738" y="247873"/>
            <a:ext cx="399572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Conclusion</a:t>
            </a:r>
          </a:p>
        </p:txBody>
      </p:sp>
      <p:sp>
        <p:nvSpPr>
          <p:cNvPr name="TextBox 3" id="3"/>
          <p:cNvSpPr txBox="true"/>
          <p:nvPr/>
        </p:nvSpPr>
        <p:spPr>
          <a:xfrm rot="0">
            <a:off x="1028700" y="2369038"/>
            <a:ext cx="15772863" cy="6398378"/>
          </a:xfrm>
          <a:prstGeom prst="rect">
            <a:avLst/>
          </a:prstGeom>
        </p:spPr>
        <p:txBody>
          <a:bodyPr anchor="t" rtlCol="false" tIns="0" lIns="0" bIns="0" rIns="0">
            <a:spAutoFit/>
          </a:bodyPr>
          <a:lstStyle/>
          <a:p>
            <a:pPr algn="ctr">
              <a:lnSpc>
                <a:spcPts val="6401"/>
              </a:lnSpc>
            </a:pPr>
            <a:r>
              <a:rPr lang="en-US" sz="3765">
                <a:solidFill>
                  <a:srgbClr val="0F4662"/>
                </a:solidFill>
                <a:latin typeface="Quicksand"/>
                <a:ea typeface="Quicksand"/>
                <a:cs typeface="Quicksand"/>
                <a:sym typeface="Quicksand"/>
              </a:rPr>
              <a:t>Anti-Fraud Nexus offers a proactive and intelligent approach to combating insurance fraud using advanced data analytics and machine learning. By detecting fraudulent activities early and automating claim checks, it not only safeguards insurers from financial loss but also fosters greater trust and reliability in the insurance process. As fraud tactics evolve, this AI-driven solution stands ready to adapt and protect the integrity of the system.</a:t>
            </a:r>
          </a:p>
          <a:p>
            <a:pPr algn="ctr" marL="0" indent="0" lvl="0">
              <a:lnSpc>
                <a:spcPts val="6401"/>
              </a:lnSpc>
            </a:pPr>
          </a:p>
        </p:txBody>
      </p:sp>
      <p:sp>
        <p:nvSpPr>
          <p:cNvPr name="AutoShape 4" id="4"/>
          <p:cNvSpPr/>
          <p:nvPr/>
        </p:nvSpPr>
        <p:spPr>
          <a:xfrm>
            <a:off x="723498" y="1799229"/>
            <a:ext cx="6492240" cy="0"/>
          </a:xfrm>
          <a:prstGeom prst="line">
            <a:avLst/>
          </a:prstGeom>
          <a:ln cap="flat" w="76200">
            <a:solidFill>
              <a:srgbClr val="0F4662"/>
            </a:solidFill>
            <a:prstDash val="solid"/>
            <a:headEnd type="none" len="sm" w="sm"/>
            <a:tailEnd type="none" len="sm" w="sm"/>
          </a:ln>
        </p:spPr>
      </p:sp>
      <p:sp>
        <p:nvSpPr>
          <p:cNvPr name="AutoShape 5" id="5"/>
          <p:cNvSpPr/>
          <p:nvPr/>
        </p:nvSpPr>
        <p:spPr>
          <a:xfrm>
            <a:off x="10767060" y="9477375"/>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7678395" y="1674279"/>
            <a:ext cx="1679997" cy="249900"/>
          </a:xfrm>
          <a:custGeom>
            <a:avLst/>
            <a:gdLst/>
            <a:ahLst/>
            <a:cxnLst/>
            <a:rect r="r" b="b" t="t" l="l"/>
            <a:pathLst>
              <a:path h="249900" w="1679997">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116241" y="9324496"/>
            <a:ext cx="2055517" cy="305758"/>
          </a:xfrm>
          <a:custGeom>
            <a:avLst/>
            <a:gdLst/>
            <a:ahLst/>
            <a:cxnLst/>
            <a:rect r="r" b="b" t="t" l="l"/>
            <a:pathLst>
              <a:path h="305758" w="2055517">
                <a:moveTo>
                  <a:pt x="0" y="0"/>
                </a:moveTo>
                <a:lnTo>
                  <a:pt x="2055518" y="0"/>
                </a:lnTo>
                <a:lnTo>
                  <a:pt x="2055518" y="305758"/>
                </a:lnTo>
                <a:lnTo>
                  <a:pt x="0" y="305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DAGlLcA16UE</dc:identifier>
  <dcterms:modified xsi:type="dcterms:W3CDTF">2011-08-01T06:04:30Z</dcterms:modified>
  <cp:revision>1</cp:revision>
  <dc:title>Group Project</dc:title>
</cp:coreProperties>
</file>