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9"/>
  </p:notesMasterIdLst>
  <p:sldIdLst>
    <p:sldId id="260" r:id="rId3"/>
    <p:sldId id="301" r:id="rId4"/>
    <p:sldId id="352" r:id="rId5"/>
    <p:sldId id="302" r:id="rId6"/>
    <p:sldId id="344" r:id="rId7"/>
    <p:sldId id="357" r:id="rId8"/>
    <p:sldId id="368" r:id="rId9"/>
    <p:sldId id="358" r:id="rId10"/>
    <p:sldId id="369" r:id="rId11"/>
    <p:sldId id="359" r:id="rId12"/>
    <p:sldId id="370" r:id="rId13"/>
    <p:sldId id="351" r:id="rId14"/>
    <p:sldId id="361" r:id="rId15"/>
    <p:sldId id="360" r:id="rId16"/>
    <p:sldId id="362" r:id="rId17"/>
    <p:sldId id="372" r:id="rId18"/>
    <p:sldId id="353" r:id="rId19"/>
    <p:sldId id="354" r:id="rId20"/>
    <p:sldId id="355" r:id="rId21"/>
    <p:sldId id="356" r:id="rId22"/>
    <p:sldId id="364" r:id="rId23"/>
    <p:sldId id="366" r:id="rId24"/>
    <p:sldId id="365" r:id="rId25"/>
    <p:sldId id="373" r:id="rId26"/>
    <p:sldId id="367" r:id="rId27"/>
    <p:sldId id="288" r:id="rId2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6833" userDrawn="1">
          <p15:clr>
            <a:srgbClr val="A4A3A4"/>
          </p15:clr>
        </p15:guide>
        <p15:guide id="3" pos="2025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203864"/>
    <a:srgbClr val="D9D9D9"/>
    <a:srgbClr val="FBFBFB"/>
    <a:srgbClr val="548222"/>
    <a:srgbClr val="619527"/>
    <a:srgbClr val="FFFFFF"/>
    <a:srgbClr val="BDD7EE"/>
    <a:srgbClr val="A9D18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0" autoAdjust="0"/>
    <p:restoredTop sz="88877" autoAdjust="0"/>
  </p:normalViewPr>
  <p:slideViewPr>
    <p:cSldViewPr snapToGrid="0" showGuides="1">
      <p:cViewPr varScale="1">
        <p:scale>
          <a:sx n="64" d="100"/>
          <a:sy n="64" d="100"/>
        </p:scale>
        <p:origin x="1026" y="72"/>
      </p:cViewPr>
      <p:guideLst>
        <p:guide orient="horz" pos="255"/>
        <p:guide pos="6833"/>
        <p:guide pos="2025"/>
        <p:guide orient="horz" pos="1139"/>
        <p:guide orient="horz" pos="2319"/>
        <p:guide orient="horz" pos="3226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10" d="100"/>
        <a:sy n="11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2FEC6-689A-41FB-969D-BD21744915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B82967-E25F-48DA-BB4A-5E33B5A0014E}">
      <dgm:prSet/>
      <dgm:spPr/>
      <dgm:t>
        <a:bodyPr/>
        <a:lstStyle/>
        <a:p>
          <a:pPr algn="ctr"/>
          <a:r>
            <a:rPr lang="zh-CN" dirty="0"/>
            <a:t>基于知识追踪的智能导学算法设计</a:t>
          </a:r>
        </a:p>
      </dgm:t>
    </dgm:pt>
    <dgm:pt modelId="{AA7BBA22-1238-4E55-BA27-A7135E5B78E7}" type="parTrans" cxnId="{BABFFA1A-20E6-444A-B6ED-065899043E18}">
      <dgm:prSet/>
      <dgm:spPr/>
      <dgm:t>
        <a:bodyPr/>
        <a:lstStyle/>
        <a:p>
          <a:pPr algn="ctr"/>
          <a:endParaRPr lang="zh-CN" altLang="en-US"/>
        </a:p>
      </dgm:t>
    </dgm:pt>
    <dgm:pt modelId="{3B1C7715-FDFB-4580-A40E-8424DE4E3561}" type="sibTrans" cxnId="{BABFFA1A-20E6-444A-B6ED-065899043E18}">
      <dgm:prSet/>
      <dgm:spPr/>
      <dgm:t>
        <a:bodyPr/>
        <a:lstStyle/>
        <a:p>
          <a:pPr algn="ctr"/>
          <a:endParaRPr lang="zh-CN" altLang="en-US"/>
        </a:p>
      </dgm:t>
    </dgm:pt>
    <dgm:pt modelId="{6FB74027-4AAA-46E6-8E2C-39CE77F1E23B}">
      <dgm:prSet/>
      <dgm:spPr/>
      <dgm:t>
        <a:bodyPr/>
        <a:lstStyle/>
        <a:p>
          <a:pPr algn="ctr"/>
          <a:r>
            <a:rPr lang="zh-CN"/>
            <a:t>深度知识追踪模型</a:t>
          </a:r>
        </a:p>
      </dgm:t>
    </dgm:pt>
    <dgm:pt modelId="{4ACC5CFB-475A-45B4-B904-0F14DB7FE05B}" type="parTrans" cxnId="{EB87649F-A6E7-4E57-9DCC-55D8DC6A8A41}">
      <dgm:prSet/>
      <dgm:spPr/>
      <dgm:t>
        <a:bodyPr/>
        <a:lstStyle/>
        <a:p>
          <a:pPr algn="ctr"/>
          <a:endParaRPr lang="zh-CN" altLang="en-US"/>
        </a:p>
      </dgm:t>
    </dgm:pt>
    <dgm:pt modelId="{6BD8D400-7737-4F5B-B059-4B88B306F62C}" type="sibTrans" cxnId="{EB87649F-A6E7-4E57-9DCC-55D8DC6A8A41}">
      <dgm:prSet/>
      <dgm:spPr/>
      <dgm:t>
        <a:bodyPr/>
        <a:lstStyle/>
        <a:p>
          <a:pPr algn="ctr"/>
          <a:endParaRPr lang="zh-CN" altLang="en-US"/>
        </a:p>
      </dgm:t>
    </dgm:pt>
    <dgm:pt modelId="{B9D9E6C6-1FA3-4727-9F18-7752D308E877}">
      <dgm:prSet/>
      <dgm:spPr/>
      <dgm:t>
        <a:bodyPr/>
        <a:lstStyle/>
        <a:p>
          <a:pPr algn="ctr"/>
          <a:r>
            <a:rPr lang="en-US"/>
            <a:t>DKVMN-CA</a:t>
          </a:r>
          <a:r>
            <a:rPr lang="zh-CN"/>
            <a:t>模型</a:t>
          </a:r>
        </a:p>
      </dgm:t>
    </dgm:pt>
    <dgm:pt modelId="{5B5F4F81-87BD-4BD4-918E-05AD1375B450}" type="parTrans" cxnId="{FB497759-2A91-4E8C-947F-018AB5975A68}">
      <dgm:prSet/>
      <dgm:spPr/>
      <dgm:t>
        <a:bodyPr/>
        <a:lstStyle/>
        <a:p>
          <a:pPr algn="ctr"/>
          <a:endParaRPr lang="zh-CN" altLang="en-US"/>
        </a:p>
      </dgm:t>
    </dgm:pt>
    <dgm:pt modelId="{7C828450-0A2C-42E9-B6A3-A5D3605A30B5}" type="sibTrans" cxnId="{FB497759-2A91-4E8C-947F-018AB5975A68}">
      <dgm:prSet/>
      <dgm:spPr/>
      <dgm:t>
        <a:bodyPr/>
        <a:lstStyle/>
        <a:p>
          <a:pPr algn="ctr"/>
          <a:endParaRPr lang="zh-CN" altLang="en-US"/>
        </a:p>
      </dgm:t>
    </dgm:pt>
    <dgm:pt modelId="{1E831073-8675-4887-9F8F-2B11FBB1A891}">
      <dgm:prSet/>
      <dgm:spPr/>
      <dgm:t>
        <a:bodyPr/>
        <a:lstStyle/>
        <a:p>
          <a:pPr algn="ctr"/>
          <a:r>
            <a:rPr lang="zh-CN" dirty="0"/>
            <a:t>习题推荐系统</a:t>
          </a:r>
        </a:p>
      </dgm:t>
    </dgm:pt>
    <dgm:pt modelId="{54A169FF-8530-439A-9919-ADFFBD97B10B}" type="parTrans" cxnId="{016F226A-A33A-41F9-8B66-3BFCF00CF683}">
      <dgm:prSet/>
      <dgm:spPr/>
      <dgm:t>
        <a:bodyPr/>
        <a:lstStyle/>
        <a:p>
          <a:pPr algn="ctr"/>
          <a:endParaRPr lang="zh-CN" altLang="en-US"/>
        </a:p>
      </dgm:t>
    </dgm:pt>
    <dgm:pt modelId="{6880FBFF-C45A-4BBB-AF40-B307D96C1DB2}" type="sibTrans" cxnId="{016F226A-A33A-41F9-8B66-3BFCF00CF683}">
      <dgm:prSet/>
      <dgm:spPr/>
      <dgm:t>
        <a:bodyPr/>
        <a:lstStyle/>
        <a:p>
          <a:pPr algn="ctr"/>
          <a:endParaRPr lang="zh-CN" altLang="en-US"/>
        </a:p>
      </dgm:t>
    </dgm:pt>
    <dgm:pt modelId="{F318E475-AB8D-4D5E-8CF5-1879FBAECB63}">
      <dgm:prSet/>
      <dgm:spPr/>
      <dgm:t>
        <a:bodyPr/>
        <a:lstStyle/>
        <a:p>
          <a:pPr algn="ctr"/>
          <a:r>
            <a:rPr lang="zh-CN"/>
            <a:t>习题推荐模型</a:t>
          </a:r>
        </a:p>
      </dgm:t>
    </dgm:pt>
    <dgm:pt modelId="{237B1015-8C3E-41A3-AC17-41EEB9DE1026}" type="parTrans" cxnId="{139FDB0B-F305-4EBC-B3BB-C38DFDF320F1}">
      <dgm:prSet/>
      <dgm:spPr/>
      <dgm:t>
        <a:bodyPr/>
        <a:lstStyle/>
        <a:p>
          <a:pPr algn="ctr"/>
          <a:endParaRPr lang="zh-CN" altLang="en-US"/>
        </a:p>
      </dgm:t>
    </dgm:pt>
    <dgm:pt modelId="{58D264BC-F991-4D98-85A8-D3E1C9C92777}" type="sibTrans" cxnId="{139FDB0B-F305-4EBC-B3BB-C38DFDF320F1}">
      <dgm:prSet/>
      <dgm:spPr/>
      <dgm:t>
        <a:bodyPr/>
        <a:lstStyle/>
        <a:p>
          <a:pPr algn="ctr"/>
          <a:endParaRPr lang="zh-CN" altLang="en-US"/>
        </a:p>
      </dgm:t>
    </dgm:pt>
    <dgm:pt modelId="{5CB83B0A-8B2B-4EC4-9994-06F435FFA40D}">
      <dgm:prSet/>
      <dgm:spPr/>
      <dgm:t>
        <a:bodyPr/>
        <a:lstStyle/>
        <a:p>
          <a:pPr algn="ctr"/>
          <a:r>
            <a:rPr lang="zh-CN"/>
            <a:t>强化学习策略优化</a:t>
          </a:r>
        </a:p>
      </dgm:t>
    </dgm:pt>
    <dgm:pt modelId="{FBC817C5-6BDC-4AE0-B486-2E449E91CB0F}" type="parTrans" cxnId="{82AE1582-1A6B-4FF6-8D8C-84CEF198F6F3}">
      <dgm:prSet/>
      <dgm:spPr/>
      <dgm:t>
        <a:bodyPr/>
        <a:lstStyle/>
        <a:p>
          <a:pPr algn="ctr"/>
          <a:endParaRPr lang="zh-CN" altLang="en-US"/>
        </a:p>
      </dgm:t>
    </dgm:pt>
    <dgm:pt modelId="{D5133A05-70FA-4297-ABA4-D896923DFF6F}" type="sibTrans" cxnId="{82AE1582-1A6B-4FF6-8D8C-84CEF198F6F3}">
      <dgm:prSet/>
      <dgm:spPr/>
      <dgm:t>
        <a:bodyPr/>
        <a:lstStyle/>
        <a:p>
          <a:pPr algn="ctr"/>
          <a:endParaRPr lang="zh-CN" altLang="en-US"/>
        </a:p>
      </dgm:t>
    </dgm:pt>
    <dgm:pt modelId="{88B91D05-7AE9-4FD5-A418-5F6D2444AE8E}" type="pres">
      <dgm:prSet presAssocID="{CEA2FEC6-689A-41FB-969D-BD21744915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0ACF56-6CEC-4B1D-9E12-C0EBEE639F00}" type="pres">
      <dgm:prSet presAssocID="{5CB82967-E25F-48DA-BB4A-5E33B5A0014E}" presName="hierRoot1" presStyleCnt="0">
        <dgm:presLayoutVars>
          <dgm:hierBranch val="init"/>
        </dgm:presLayoutVars>
      </dgm:prSet>
      <dgm:spPr/>
    </dgm:pt>
    <dgm:pt modelId="{C4D56B42-B8E2-4F39-9ADB-F08256449353}" type="pres">
      <dgm:prSet presAssocID="{5CB82967-E25F-48DA-BB4A-5E33B5A0014E}" presName="rootComposite1" presStyleCnt="0"/>
      <dgm:spPr/>
    </dgm:pt>
    <dgm:pt modelId="{F904C629-CDEE-47D6-B24A-C1CC0FAB0148}" type="pres">
      <dgm:prSet presAssocID="{5CB82967-E25F-48DA-BB4A-5E33B5A0014E}" presName="rootText1" presStyleLbl="node0" presStyleIdx="0" presStyleCnt="1" custScaleX="135223">
        <dgm:presLayoutVars>
          <dgm:chPref val="3"/>
        </dgm:presLayoutVars>
      </dgm:prSet>
      <dgm:spPr/>
    </dgm:pt>
    <dgm:pt modelId="{6549209D-1A54-4BCF-A52F-74197CAEA256}" type="pres">
      <dgm:prSet presAssocID="{5CB82967-E25F-48DA-BB4A-5E33B5A0014E}" presName="rootConnector1" presStyleLbl="node1" presStyleIdx="0" presStyleCnt="0"/>
      <dgm:spPr/>
    </dgm:pt>
    <dgm:pt modelId="{F3CA8B59-B9B9-4CE0-A73E-486B1D62ED42}" type="pres">
      <dgm:prSet presAssocID="{5CB82967-E25F-48DA-BB4A-5E33B5A0014E}" presName="hierChild2" presStyleCnt="0"/>
      <dgm:spPr/>
    </dgm:pt>
    <dgm:pt modelId="{9529F6D0-24B7-45EA-A658-B26D288829C4}" type="pres">
      <dgm:prSet presAssocID="{4ACC5CFB-475A-45B4-B904-0F14DB7FE05B}" presName="Name37" presStyleLbl="parChTrans1D2" presStyleIdx="0" presStyleCnt="2"/>
      <dgm:spPr/>
    </dgm:pt>
    <dgm:pt modelId="{E70953FD-7B55-4F02-9E15-7620828B54A7}" type="pres">
      <dgm:prSet presAssocID="{6FB74027-4AAA-46E6-8E2C-39CE77F1E23B}" presName="hierRoot2" presStyleCnt="0">
        <dgm:presLayoutVars>
          <dgm:hierBranch val="init"/>
        </dgm:presLayoutVars>
      </dgm:prSet>
      <dgm:spPr/>
    </dgm:pt>
    <dgm:pt modelId="{D051C425-4DAD-49F8-BEEF-F6BBB4DA940C}" type="pres">
      <dgm:prSet presAssocID="{6FB74027-4AAA-46E6-8E2C-39CE77F1E23B}" presName="rootComposite" presStyleCnt="0"/>
      <dgm:spPr/>
    </dgm:pt>
    <dgm:pt modelId="{5625E9ED-AA29-4247-B885-76647E602693}" type="pres">
      <dgm:prSet presAssocID="{6FB74027-4AAA-46E6-8E2C-39CE77F1E23B}" presName="rootText" presStyleLbl="node2" presStyleIdx="0" presStyleCnt="2">
        <dgm:presLayoutVars>
          <dgm:chPref val="3"/>
        </dgm:presLayoutVars>
      </dgm:prSet>
      <dgm:spPr/>
    </dgm:pt>
    <dgm:pt modelId="{CC841A6C-4908-4756-9836-1915E9B93D02}" type="pres">
      <dgm:prSet presAssocID="{6FB74027-4AAA-46E6-8E2C-39CE77F1E23B}" presName="rootConnector" presStyleLbl="node2" presStyleIdx="0" presStyleCnt="2"/>
      <dgm:spPr/>
    </dgm:pt>
    <dgm:pt modelId="{79CDC1EC-E1CE-4AB8-A78F-E962765D6C51}" type="pres">
      <dgm:prSet presAssocID="{6FB74027-4AAA-46E6-8E2C-39CE77F1E23B}" presName="hierChild4" presStyleCnt="0"/>
      <dgm:spPr/>
    </dgm:pt>
    <dgm:pt modelId="{6439C29E-E9C9-4094-B27C-309241968D8A}" type="pres">
      <dgm:prSet presAssocID="{5B5F4F81-87BD-4BD4-918E-05AD1375B450}" presName="Name37" presStyleLbl="parChTrans1D3" presStyleIdx="0" presStyleCnt="3"/>
      <dgm:spPr/>
    </dgm:pt>
    <dgm:pt modelId="{CB39A544-433C-44EC-9273-EED045CE843B}" type="pres">
      <dgm:prSet presAssocID="{B9D9E6C6-1FA3-4727-9F18-7752D308E877}" presName="hierRoot2" presStyleCnt="0">
        <dgm:presLayoutVars>
          <dgm:hierBranch val="init"/>
        </dgm:presLayoutVars>
      </dgm:prSet>
      <dgm:spPr/>
    </dgm:pt>
    <dgm:pt modelId="{5601C7DE-98D2-4F7B-8394-819C39984CE1}" type="pres">
      <dgm:prSet presAssocID="{B9D9E6C6-1FA3-4727-9F18-7752D308E877}" presName="rootComposite" presStyleCnt="0"/>
      <dgm:spPr/>
    </dgm:pt>
    <dgm:pt modelId="{A2635294-B88B-4A59-A5DA-545D08CB20CC}" type="pres">
      <dgm:prSet presAssocID="{B9D9E6C6-1FA3-4727-9F18-7752D308E877}" presName="rootText" presStyleLbl="node3" presStyleIdx="0" presStyleCnt="3">
        <dgm:presLayoutVars>
          <dgm:chPref val="3"/>
        </dgm:presLayoutVars>
      </dgm:prSet>
      <dgm:spPr/>
    </dgm:pt>
    <dgm:pt modelId="{FB0F384F-7CCD-4AD9-8849-5FED0BD673C9}" type="pres">
      <dgm:prSet presAssocID="{B9D9E6C6-1FA3-4727-9F18-7752D308E877}" presName="rootConnector" presStyleLbl="node3" presStyleIdx="0" presStyleCnt="3"/>
      <dgm:spPr/>
    </dgm:pt>
    <dgm:pt modelId="{2D7864CB-7C48-4DB6-808D-3CE1DC672164}" type="pres">
      <dgm:prSet presAssocID="{B9D9E6C6-1FA3-4727-9F18-7752D308E877}" presName="hierChild4" presStyleCnt="0"/>
      <dgm:spPr/>
    </dgm:pt>
    <dgm:pt modelId="{E057F23B-E43A-4C13-8216-8F8FC991F2A9}" type="pres">
      <dgm:prSet presAssocID="{B9D9E6C6-1FA3-4727-9F18-7752D308E877}" presName="hierChild5" presStyleCnt="0"/>
      <dgm:spPr/>
    </dgm:pt>
    <dgm:pt modelId="{3EE5C913-1BB2-48DD-A35C-0F813FE0D255}" type="pres">
      <dgm:prSet presAssocID="{6FB74027-4AAA-46E6-8E2C-39CE77F1E23B}" presName="hierChild5" presStyleCnt="0"/>
      <dgm:spPr/>
    </dgm:pt>
    <dgm:pt modelId="{77650F9B-EA7E-4372-8377-3410FA2A0547}" type="pres">
      <dgm:prSet presAssocID="{54A169FF-8530-439A-9919-ADFFBD97B10B}" presName="Name37" presStyleLbl="parChTrans1D2" presStyleIdx="1" presStyleCnt="2"/>
      <dgm:spPr/>
    </dgm:pt>
    <dgm:pt modelId="{A1B733CE-4DAD-4B0D-9B6D-C06F2532F90B}" type="pres">
      <dgm:prSet presAssocID="{1E831073-8675-4887-9F8F-2B11FBB1A891}" presName="hierRoot2" presStyleCnt="0">
        <dgm:presLayoutVars>
          <dgm:hierBranch val="init"/>
        </dgm:presLayoutVars>
      </dgm:prSet>
      <dgm:spPr/>
    </dgm:pt>
    <dgm:pt modelId="{8C68D6E1-EE5D-4408-A782-F9159AFD055B}" type="pres">
      <dgm:prSet presAssocID="{1E831073-8675-4887-9F8F-2B11FBB1A891}" presName="rootComposite" presStyleCnt="0"/>
      <dgm:spPr/>
    </dgm:pt>
    <dgm:pt modelId="{1B681915-00D7-4D04-8779-16856FDC9D95}" type="pres">
      <dgm:prSet presAssocID="{1E831073-8675-4887-9F8F-2B11FBB1A891}" presName="rootText" presStyleLbl="node2" presStyleIdx="1" presStyleCnt="2">
        <dgm:presLayoutVars>
          <dgm:chPref val="3"/>
        </dgm:presLayoutVars>
      </dgm:prSet>
      <dgm:spPr/>
    </dgm:pt>
    <dgm:pt modelId="{6A55A284-457A-45A8-8BCE-239151B5AA0D}" type="pres">
      <dgm:prSet presAssocID="{1E831073-8675-4887-9F8F-2B11FBB1A891}" presName="rootConnector" presStyleLbl="node2" presStyleIdx="1" presStyleCnt="2"/>
      <dgm:spPr/>
    </dgm:pt>
    <dgm:pt modelId="{86C06CE4-9124-46DC-86E1-6E0ABE1F5086}" type="pres">
      <dgm:prSet presAssocID="{1E831073-8675-4887-9F8F-2B11FBB1A891}" presName="hierChild4" presStyleCnt="0"/>
      <dgm:spPr/>
    </dgm:pt>
    <dgm:pt modelId="{AAFE5134-B0A2-498D-B386-DB77E4736C75}" type="pres">
      <dgm:prSet presAssocID="{237B1015-8C3E-41A3-AC17-41EEB9DE1026}" presName="Name37" presStyleLbl="parChTrans1D3" presStyleIdx="1" presStyleCnt="3"/>
      <dgm:spPr/>
    </dgm:pt>
    <dgm:pt modelId="{73D93560-268C-4EF4-B131-67C1C776E665}" type="pres">
      <dgm:prSet presAssocID="{F318E475-AB8D-4D5E-8CF5-1879FBAECB63}" presName="hierRoot2" presStyleCnt="0">
        <dgm:presLayoutVars>
          <dgm:hierBranch val="init"/>
        </dgm:presLayoutVars>
      </dgm:prSet>
      <dgm:spPr/>
    </dgm:pt>
    <dgm:pt modelId="{E20FEAFF-AA1B-494B-B3B8-D5FCCAABFBEF}" type="pres">
      <dgm:prSet presAssocID="{F318E475-AB8D-4D5E-8CF5-1879FBAECB63}" presName="rootComposite" presStyleCnt="0"/>
      <dgm:spPr/>
    </dgm:pt>
    <dgm:pt modelId="{455E532C-658E-44F0-9830-7617C4F7ADFD}" type="pres">
      <dgm:prSet presAssocID="{F318E475-AB8D-4D5E-8CF5-1879FBAECB63}" presName="rootText" presStyleLbl="node3" presStyleIdx="1" presStyleCnt="3">
        <dgm:presLayoutVars>
          <dgm:chPref val="3"/>
        </dgm:presLayoutVars>
      </dgm:prSet>
      <dgm:spPr/>
    </dgm:pt>
    <dgm:pt modelId="{B75C06BC-D582-4CFF-BA1C-05059895E0AB}" type="pres">
      <dgm:prSet presAssocID="{F318E475-AB8D-4D5E-8CF5-1879FBAECB63}" presName="rootConnector" presStyleLbl="node3" presStyleIdx="1" presStyleCnt="3"/>
      <dgm:spPr/>
    </dgm:pt>
    <dgm:pt modelId="{C9C5A1ED-E48C-4663-9FDE-72549F165814}" type="pres">
      <dgm:prSet presAssocID="{F318E475-AB8D-4D5E-8CF5-1879FBAECB63}" presName="hierChild4" presStyleCnt="0"/>
      <dgm:spPr/>
    </dgm:pt>
    <dgm:pt modelId="{47E3806C-97C8-4B73-9BDB-B1E77B902376}" type="pres">
      <dgm:prSet presAssocID="{F318E475-AB8D-4D5E-8CF5-1879FBAECB63}" presName="hierChild5" presStyleCnt="0"/>
      <dgm:spPr/>
    </dgm:pt>
    <dgm:pt modelId="{80AC2947-751B-4D48-8739-84EFEC108D3A}" type="pres">
      <dgm:prSet presAssocID="{FBC817C5-6BDC-4AE0-B486-2E449E91CB0F}" presName="Name37" presStyleLbl="parChTrans1D3" presStyleIdx="2" presStyleCnt="3"/>
      <dgm:spPr/>
    </dgm:pt>
    <dgm:pt modelId="{60DA99A2-125C-4153-A6DC-ABE4A57E0AD1}" type="pres">
      <dgm:prSet presAssocID="{5CB83B0A-8B2B-4EC4-9994-06F435FFA40D}" presName="hierRoot2" presStyleCnt="0">
        <dgm:presLayoutVars>
          <dgm:hierBranch val="init"/>
        </dgm:presLayoutVars>
      </dgm:prSet>
      <dgm:spPr/>
    </dgm:pt>
    <dgm:pt modelId="{941337F2-64A9-42CD-8A96-80D8B1D1798C}" type="pres">
      <dgm:prSet presAssocID="{5CB83B0A-8B2B-4EC4-9994-06F435FFA40D}" presName="rootComposite" presStyleCnt="0"/>
      <dgm:spPr/>
    </dgm:pt>
    <dgm:pt modelId="{81E573E7-2F1C-403A-B314-6C67FE309AEC}" type="pres">
      <dgm:prSet presAssocID="{5CB83B0A-8B2B-4EC4-9994-06F435FFA40D}" presName="rootText" presStyleLbl="node3" presStyleIdx="2" presStyleCnt="3">
        <dgm:presLayoutVars>
          <dgm:chPref val="3"/>
        </dgm:presLayoutVars>
      </dgm:prSet>
      <dgm:spPr/>
    </dgm:pt>
    <dgm:pt modelId="{DE991C32-8E9B-4382-8CF6-AC2CAF73FE5A}" type="pres">
      <dgm:prSet presAssocID="{5CB83B0A-8B2B-4EC4-9994-06F435FFA40D}" presName="rootConnector" presStyleLbl="node3" presStyleIdx="2" presStyleCnt="3"/>
      <dgm:spPr/>
    </dgm:pt>
    <dgm:pt modelId="{6ABC99B7-9C27-4B47-888C-177EF91B9438}" type="pres">
      <dgm:prSet presAssocID="{5CB83B0A-8B2B-4EC4-9994-06F435FFA40D}" presName="hierChild4" presStyleCnt="0"/>
      <dgm:spPr/>
    </dgm:pt>
    <dgm:pt modelId="{A0ACEB61-163C-4E7C-801C-64918BAEEDEB}" type="pres">
      <dgm:prSet presAssocID="{5CB83B0A-8B2B-4EC4-9994-06F435FFA40D}" presName="hierChild5" presStyleCnt="0"/>
      <dgm:spPr/>
    </dgm:pt>
    <dgm:pt modelId="{3B62D694-7CAB-4CD6-B461-509E801F9D66}" type="pres">
      <dgm:prSet presAssocID="{1E831073-8675-4887-9F8F-2B11FBB1A891}" presName="hierChild5" presStyleCnt="0"/>
      <dgm:spPr/>
    </dgm:pt>
    <dgm:pt modelId="{18089B9E-B93B-441D-B34E-859F375439E2}" type="pres">
      <dgm:prSet presAssocID="{5CB82967-E25F-48DA-BB4A-5E33B5A0014E}" presName="hierChild3" presStyleCnt="0"/>
      <dgm:spPr/>
    </dgm:pt>
  </dgm:ptLst>
  <dgm:cxnLst>
    <dgm:cxn modelId="{139FDB0B-F305-4EBC-B3BB-C38DFDF320F1}" srcId="{1E831073-8675-4887-9F8F-2B11FBB1A891}" destId="{F318E475-AB8D-4D5E-8CF5-1879FBAECB63}" srcOrd="0" destOrd="0" parTransId="{237B1015-8C3E-41A3-AC17-41EEB9DE1026}" sibTransId="{58D264BC-F991-4D98-85A8-D3E1C9C92777}"/>
    <dgm:cxn modelId="{BABFFA1A-20E6-444A-B6ED-065899043E18}" srcId="{CEA2FEC6-689A-41FB-969D-BD21744915AD}" destId="{5CB82967-E25F-48DA-BB4A-5E33B5A0014E}" srcOrd="0" destOrd="0" parTransId="{AA7BBA22-1238-4E55-BA27-A7135E5B78E7}" sibTransId="{3B1C7715-FDFB-4580-A40E-8424DE4E3561}"/>
    <dgm:cxn modelId="{EAE2D631-6BF4-4C9E-AABE-B1E87CF895B6}" type="presOf" srcId="{5CB82967-E25F-48DA-BB4A-5E33B5A0014E}" destId="{6549209D-1A54-4BCF-A52F-74197CAEA256}" srcOrd="1" destOrd="0" presId="urn:microsoft.com/office/officeart/2005/8/layout/orgChart1"/>
    <dgm:cxn modelId="{BA563C3F-09F1-44FD-B56E-9F71E3BFF654}" type="presOf" srcId="{F318E475-AB8D-4D5E-8CF5-1879FBAECB63}" destId="{455E532C-658E-44F0-9830-7617C4F7ADFD}" srcOrd="0" destOrd="0" presId="urn:microsoft.com/office/officeart/2005/8/layout/orgChart1"/>
    <dgm:cxn modelId="{B0CC3A40-2151-4A56-8FFD-862542AE630E}" type="presOf" srcId="{FBC817C5-6BDC-4AE0-B486-2E449E91CB0F}" destId="{80AC2947-751B-4D48-8739-84EFEC108D3A}" srcOrd="0" destOrd="0" presId="urn:microsoft.com/office/officeart/2005/8/layout/orgChart1"/>
    <dgm:cxn modelId="{9D85B440-6D1F-4CCE-9E1E-CF01DFA9D9A2}" type="presOf" srcId="{5CB83B0A-8B2B-4EC4-9994-06F435FFA40D}" destId="{DE991C32-8E9B-4382-8CF6-AC2CAF73FE5A}" srcOrd="1" destOrd="0" presId="urn:microsoft.com/office/officeart/2005/8/layout/orgChart1"/>
    <dgm:cxn modelId="{016F226A-A33A-41F9-8B66-3BFCF00CF683}" srcId="{5CB82967-E25F-48DA-BB4A-5E33B5A0014E}" destId="{1E831073-8675-4887-9F8F-2B11FBB1A891}" srcOrd="1" destOrd="0" parTransId="{54A169FF-8530-439A-9919-ADFFBD97B10B}" sibTransId="{6880FBFF-C45A-4BBB-AF40-B307D96C1DB2}"/>
    <dgm:cxn modelId="{9833BE51-FF87-46AC-939A-1C644777FFEE}" type="presOf" srcId="{B9D9E6C6-1FA3-4727-9F18-7752D308E877}" destId="{FB0F384F-7CCD-4AD9-8849-5FED0BD673C9}" srcOrd="1" destOrd="0" presId="urn:microsoft.com/office/officeart/2005/8/layout/orgChart1"/>
    <dgm:cxn modelId="{4FDA9F52-0A96-4AC8-9C92-3F6E2A3D54B8}" type="presOf" srcId="{4ACC5CFB-475A-45B4-B904-0F14DB7FE05B}" destId="{9529F6D0-24B7-45EA-A658-B26D288829C4}" srcOrd="0" destOrd="0" presId="urn:microsoft.com/office/officeart/2005/8/layout/orgChart1"/>
    <dgm:cxn modelId="{F3C8A577-F87D-40C1-91CF-E3D0DE1D63F6}" type="presOf" srcId="{5B5F4F81-87BD-4BD4-918E-05AD1375B450}" destId="{6439C29E-E9C9-4094-B27C-309241968D8A}" srcOrd="0" destOrd="0" presId="urn:microsoft.com/office/officeart/2005/8/layout/orgChart1"/>
    <dgm:cxn modelId="{FB497759-2A91-4E8C-947F-018AB5975A68}" srcId="{6FB74027-4AAA-46E6-8E2C-39CE77F1E23B}" destId="{B9D9E6C6-1FA3-4727-9F18-7752D308E877}" srcOrd="0" destOrd="0" parTransId="{5B5F4F81-87BD-4BD4-918E-05AD1375B450}" sibTransId="{7C828450-0A2C-42E9-B6A3-A5D3605A30B5}"/>
    <dgm:cxn modelId="{2E95E77A-2039-4662-B375-F2C6C422FB44}" type="presOf" srcId="{1E831073-8675-4887-9F8F-2B11FBB1A891}" destId="{1B681915-00D7-4D04-8779-16856FDC9D95}" srcOrd="0" destOrd="0" presId="urn:microsoft.com/office/officeart/2005/8/layout/orgChart1"/>
    <dgm:cxn modelId="{82AE1582-1A6B-4FF6-8D8C-84CEF198F6F3}" srcId="{1E831073-8675-4887-9F8F-2B11FBB1A891}" destId="{5CB83B0A-8B2B-4EC4-9994-06F435FFA40D}" srcOrd="1" destOrd="0" parTransId="{FBC817C5-6BDC-4AE0-B486-2E449E91CB0F}" sibTransId="{D5133A05-70FA-4297-ABA4-D896923DFF6F}"/>
    <dgm:cxn modelId="{EB87649F-A6E7-4E57-9DCC-55D8DC6A8A41}" srcId="{5CB82967-E25F-48DA-BB4A-5E33B5A0014E}" destId="{6FB74027-4AAA-46E6-8E2C-39CE77F1E23B}" srcOrd="0" destOrd="0" parTransId="{4ACC5CFB-475A-45B4-B904-0F14DB7FE05B}" sibTransId="{6BD8D400-7737-4F5B-B059-4B88B306F62C}"/>
    <dgm:cxn modelId="{6FF0F0A0-6546-409E-AA63-137174A2B972}" type="presOf" srcId="{F318E475-AB8D-4D5E-8CF5-1879FBAECB63}" destId="{B75C06BC-D582-4CFF-BA1C-05059895E0AB}" srcOrd="1" destOrd="0" presId="urn:microsoft.com/office/officeart/2005/8/layout/orgChart1"/>
    <dgm:cxn modelId="{4FBAB5B7-9290-484B-9380-0813BCB14ED9}" type="presOf" srcId="{CEA2FEC6-689A-41FB-969D-BD21744915AD}" destId="{88B91D05-7AE9-4FD5-A418-5F6D2444AE8E}" srcOrd="0" destOrd="0" presId="urn:microsoft.com/office/officeart/2005/8/layout/orgChart1"/>
    <dgm:cxn modelId="{2E195BBB-4A1E-41FF-B414-DB22AB72892C}" type="presOf" srcId="{5CB83B0A-8B2B-4EC4-9994-06F435FFA40D}" destId="{81E573E7-2F1C-403A-B314-6C67FE309AEC}" srcOrd="0" destOrd="0" presId="urn:microsoft.com/office/officeart/2005/8/layout/orgChart1"/>
    <dgm:cxn modelId="{345C98C0-D743-402E-89CF-8352F272272A}" type="presOf" srcId="{54A169FF-8530-439A-9919-ADFFBD97B10B}" destId="{77650F9B-EA7E-4372-8377-3410FA2A0547}" srcOrd="0" destOrd="0" presId="urn:microsoft.com/office/officeart/2005/8/layout/orgChart1"/>
    <dgm:cxn modelId="{A49F6CCD-6669-4FE9-AF49-A32037730B50}" type="presOf" srcId="{237B1015-8C3E-41A3-AC17-41EEB9DE1026}" destId="{AAFE5134-B0A2-498D-B386-DB77E4736C75}" srcOrd="0" destOrd="0" presId="urn:microsoft.com/office/officeart/2005/8/layout/orgChart1"/>
    <dgm:cxn modelId="{D72A78D1-1F29-4CC0-9B38-4305F5A205B5}" type="presOf" srcId="{6FB74027-4AAA-46E6-8E2C-39CE77F1E23B}" destId="{5625E9ED-AA29-4247-B885-76647E602693}" srcOrd="0" destOrd="0" presId="urn:microsoft.com/office/officeart/2005/8/layout/orgChart1"/>
    <dgm:cxn modelId="{816653DE-EB46-4E8E-A1EE-51D298A062CD}" type="presOf" srcId="{6FB74027-4AAA-46E6-8E2C-39CE77F1E23B}" destId="{CC841A6C-4908-4756-9836-1915E9B93D02}" srcOrd="1" destOrd="0" presId="urn:microsoft.com/office/officeart/2005/8/layout/orgChart1"/>
    <dgm:cxn modelId="{485F25E5-E9C8-4B4E-AE6F-400404119AAF}" type="presOf" srcId="{1E831073-8675-4887-9F8F-2B11FBB1A891}" destId="{6A55A284-457A-45A8-8BCE-239151B5AA0D}" srcOrd="1" destOrd="0" presId="urn:microsoft.com/office/officeart/2005/8/layout/orgChart1"/>
    <dgm:cxn modelId="{4F18E7F2-CAF2-44A8-B661-B52D638D5A70}" type="presOf" srcId="{5CB82967-E25F-48DA-BB4A-5E33B5A0014E}" destId="{F904C629-CDEE-47D6-B24A-C1CC0FAB0148}" srcOrd="0" destOrd="0" presId="urn:microsoft.com/office/officeart/2005/8/layout/orgChart1"/>
    <dgm:cxn modelId="{F9AC62F7-B6E3-410D-AA61-0CB0C97E30DF}" type="presOf" srcId="{B9D9E6C6-1FA3-4727-9F18-7752D308E877}" destId="{A2635294-B88B-4A59-A5DA-545D08CB20CC}" srcOrd="0" destOrd="0" presId="urn:microsoft.com/office/officeart/2005/8/layout/orgChart1"/>
    <dgm:cxn modelId="{EB1DDDFF-1A7B-4DA9-A625-BF6D4670892B}" type="presParOf" srcId="{88B91D05-7AE9-4FD5-A418-5F6D2444AE8E}" destId="{F10ACF56-6CEC-4B1D-9E12-C0EBEE639F00}" srcOrd="0" destOrd="0" presId="urn:microsoft.com/office/officeart/2005/8/layout/orgChart1"/>
    <dgm:cxn modelId="{DBC63FE3-614E-4D91-A63D-7358105AE331}" type="presParOf" srcId="{F10ACF56-6CEC-4B1D-9E12-C0EBEE639F00}" destId="{C4D56B42-B8E2-4F39-9ADB-F08256449353}" srcOrd="0" destOrd="0" presId="urn:microsoft.com/office/officeart/2005/8/layout/orgChart1"/>
    <dgm:cxn modelId="{09D183EA-256F-4DE8-9C2C-DA9A0A1A6BC9}" type="presParOf" srcId="{C4D56B42-B8E2-4F39-9ADB-F08256449353}" destId="{F904C629-CDEE-47D6-B24A-C1CC0FAB0148}" srcOrd="0" destOrd="0" presId="urn:microsoft.com/office/officeart/2005/8/layout/orgChart1"/>
    <dgm:cxn modelId="{00496012-26ED-4C58-A162-7FB44C19C327}" type="presParOf" srcId="{C4D56B42-B8E2-4F39-9ADB-F08256449353}" destId="{6549209D-1A54-4BCF-A52F-74197CAEA256}" srcOrd="1" destOrd="0" presId="urn:microsoft.com/office/officeart/2005/8/layout/orgChart1"/>
    <dgm:cxn modelId="{4FF6F0D7-E90E-4D0C-A46D-611F585EB668}" type="presParOf" srcId="{F10ACF56-6CEC-4B1D-9E12-C0EBEE639F00}" destId="{F3CA8B59-B9B9-4CE0-A73E-486B1D62ED42}" srcOrd="1" destOrd="0" presId="urn:microsoft.com/office/officeart/2005/8/layout/orgChart1"/>
    <dgm:cxn modelId="{C7CBB8F0-159C-4128-9F4D-72421EA7EF5E}" type="presParOf" srcId="{F3CA8B59-B9B9-4CE0-A73E-486B1D62ED42}" destId="{9529F6D0-24B7-45EA-A658-B26D288829C4}" srcOrd="0" destOrd="0" presId="urn:microsoft.com/office/officeart/2005/8/layout/orgChart1"/>
    <dgm:cxn modelId="{D907EC40-C84A-41D0-A9A0-54872B74782D}" type="presParOf" srcId="{F3CA8B59-B9B9-4CE0-A73E-486B1D62ED42}" destId="{E70953FD-7B55-4F02-9E15-7620828B54A7}" srcOrd="1" destOrd="0" presId="urn:microsoft.com/office/officeart/2005/8/layout/orgChart1"/>
    <dgm:cxn modelId="{BBF11E9B-3D4F-4525-B6C1-F3EB36B6A727}" type="presParOf" srcId="{E70953FD-7B55-4F02-9E15-7620828B54A7}" destId="{D051C425-4DAD-49F8-BEEF-F6BBB4DA940C}" srcOrd="0" destOrd="0" presId="urn:microsoft.com/office/officeart/2005/8/layout/orgChart1"/>
    <dgm:cxn modelId="{3B048AAC-D872-45B4-94A0-CD24AA969215}" type="presParOf" srcId="{D051C425-4DAD-49F8-BEEF-F6BBB4DA940C}" destId="{5625E9ED-AA29-4247-B885-76647E602693}" srcOrd="0" destOrd="0" presId="urn:microsoft.com/office/officeart/2005/8/layout/orgChart1"/>
    <dgm:cxn modelId="{7D8AC39A-70E6-49F7-B0DF-DAEB1FA88C80}" type="presParOf" srcId="{D051C425-4DAD-49F8-BEEF-F6BBB4DA940C}" destId="{CC841A6C-4908-4756-9836-1915E9B93D02}" srcOrd="1" destOrd="0" presId="urn:microsoft.com/office/officeart/2005/8/layout/orgChart1"/>
    <dgm:cxn modelId="{96D0174E-70B6-4011-B181-340BD7E92E92}" type="presParOf" srcId="{E70953FD-7B55-4F02-9E15-7620828B54A7}" destId="{79CDC1EC-E1CE-4AB8-A78F-E962765D6C51}" srcOrd="1" destOrd="0" presId="urn:microsoft.com/office/officeart/2005/8/layout/orgChart1"/>
    <dgm:cxn modelId="{F92C465C-091F-4429-A584-C7224470641B}" type="presParOf" srcId="{79CDC1EC-E1CE-4AB8-A78F-E962765D6C51}" destId="{6439C29E-E9C9-4094-B27C-309241968D8A}" srcOrd="0" destOrd="0" presId="urn:microsoft.com/office/officeart/2005/8/layout/orgChart1"/>
    <dgm:cxn modelId="{5E3D9DAF-6403-4918-AA52-8BD5783AC873}" type="presParOf" srcId="{79CDC1EC-E1CE-4AB8-A78F-E962765D6C51}" destId="{CB39A544-433C-44EC-9273-EED045CE843B}" srcOrd="1" destOrd="0" presId="urn:microsoft.com/office/officeart/2005/8/layout/orgChart1"/>
    <dgm:cxn modelId="{1837F82D-47A1-4FB3-9AB3-E204628205A4}" type="presParOf" srcId="{CB39A544-433C-44EC-9273-EED045CE843B}" destId="{5601C7DE-98D2-4F7B-8394-819C39984CE1}" srcOrd="0" destOrd="0" presId="urn:microsoft.com/office/officeart/2005/8/layout/orgChart1"/>
    <dgm:cxn modelId="{A4A9E172-1962-4937-B643-A9D69401C4A8}" type="presParOf" srcId="{5601C7DE-98D2-4F7B-8394-819C39984CE1}" destId="{A2635294-B88B-4A59-A5DA-545D08CB20CC}" srcOrd="0" destOrd="0" presId="urn:microsoft.com/office/officeart/2005/8/layout/orgChart1"/>
    <dgm:cxn modelId="{8B28111D-F8B7-4198-A58A-DB1D98F594DA}" type="presParOf" srcId="{5601C7DE-98D2-4F7B-8394-819C39984CE1}" destId="{FB0F384F-7CCD-4AD9-8849-5FED0BD673C9}" srcOrd="1" destOrd="0" presId="urn:microsoft.com/office/officeart/2005/8/layout/orgChart1"/>
    <dgm:cxn modelId="{D4B97584-A710-4776-B5F8-E607852481A3}" type="presParOf" srcId="{CB39A544-433C-44EC-9273-EED045CE843B}" destId="{2D7864CB-7C48-4DB6-808D-3CE1DC672164}" srcOrd="1" destOrd="0" presId="urn:microsoft.com/office/officeart/2005/8/layout/orgChart1"/>
    <dgm:cxn modelId="{7BF6B53B-50A0-4CB8-AF40-A77C3850CE41}" type="presParOf" srcId="{CB39A544-433C-44EC-9273-EED045CE843B}" destId="{E057F23B-E43A-4C13-8216-8F8FC991F2A9}" srcOrd="2" destOrd="0" presId="urn:microsoft.com/office/officeart/2005/8/layout/orgChart1"/>
    <dgm:cxn modelId="{0D2AE836-7B6E-426C-A09B-C6B6CF752374}" type="presParOf" srcId="{E70953FD-7B55-4F02-9E15-7620828B54A7}" destId="{3EE5C913-1BB2-48DD-A35C-0F813FE0D255}" srcOrd="2" destOrd="0" presId="urn:microsoft.com/office/officeart/2005/8/layout/orgChart1"/>
    <dgm:cxn modelId="{DDDEAB59-69A1-4D6C-BA02-4A919A31DDDF}" type="presParOf" srcId="{F3CA8B59-B9B9-4CE0-A73E-486B1D62ED42}" destId="{77650F9B-EA7E-4372-8377-3410FA2A0547}" srcOrd="2" destOrd="0" presId="urn:microsoft.com/office/officeart/2005/8/layout/orgChart1"/>
    <dgm:cxn modelId="{B13910F9-BC49-48C3-AE6E-BCD89D595E31}" type="presParOf" srcId="{F3CA8B59-B9B9-4CE0-A73E-486B1D62ED42}" destId="{A1B733CE-4DAD-4B0D-9B6D-C06F2532F90B}" srcOrd="3" destOrd="0" presId="urn:microsoft.com/office/officeart/2005/8/layout/orgChart1"/>
    <dgm:cxn modelId="{8F02D9AC-7BE7-4BD1-B653-152B6E54E06C}" type="presParOf" srcId="{A1B733CE-4DAD-4B0D-9B6D-C06F2532F90B}" destId="{8C68D6E1-EE5D-4408-A782-F9159AFD055B}" srcOrd="0" destOrd="0" presId="urn:microsoft.com/office/officeart/2005/8/layout/orgChart1"/>
    <dgm:cxn modelId="{20EEA315-953F-4ACE-B6C9-64512A27257A}" type="presParOf" srcId="{8C68D6E1-EE5D-4408-A782-F9159AFD055B}" destId="{1B681915-00D7-4D04-8779-16856FDC9D95}" srcOrd="0" destOrd="0" presId="urn:microsoft.com/office/officeart/2005/8/layout/orgChart1"/>
    <dgm:cxn modelId="{EBAA3398-1BC3-48DE-ACED-30D6964EC4EA}" type="presParOf" srcId="{8C68D6E1-EE5D-4408-A782-F9159AFD055B}" destId="{6A55A284-457A-45A8-8BCE-239151B5AA0D}" srcOrd="1" destOrd="0" presId="urn:microsoft.com/office/officeart/2005/8/layout/orgChart1"/>
    <dgm:cxn modelId="{BAE55DDD-CABF-4BE8-8ACE-CD46AFA9B5BD}" type="presParOf" srcId="{A1B733CE-4DAD-4B0D-9B6D-C06F2532F90B}" destId="{86C06CE4-9124-46DC-86E1-6E0ABE1F5086}" srcOrd="1" destOrd="0" presId="urn:microsoft.com/office/officeart/2005/8/layout/orgChart1"/>
    <dgm:cxn modelId="{C24F96C9-78B3-425C-948E-39456E0C8E77}" type="presParOf" srcId="{86C06CE4-9124-46DC-86E1-6E0ABE1F5086}" destId="{AAFE5134-B0A2-498D-B386-DB77E4736C75}" srcOrd="0" destOrd="0" presId="urn:microsoft.com/office/officeart/2005/8/layout/orgChart1"/>
    <dgm:cxn modelId="{9767572D-0A1D-4468-BABF-078A291F287A}" type="presParOf" srcId="{86C06CE4-9124-46DC-86E1-6E0ABE1F5086}" destId="{73D93560-268C-4EF4-B131-67C1C776E665}" srcOrd="1" destOrd="0" presId="urn:microsoft.com/office/officeart/2005/8/layout/orgChart1"/>
    <dgm:cxn modelId="{B4DBD8E5-5DE5-4D13-8309-A8073B4F1EF7}" type="presParOf" srcId="{73D93560-268C-4EF4-B131-67C1C776E665}" destId="{E20FEAFF-AA1B-494B-B3B8-D5FCCAABFBEF}" srcOrd="0" destOrd="0" presId="urn:microsoft.com/office/officeart/2005/8/layout/orgChart1"/>
    <dgm:cxn modelId="{C70F01FC-9DD2-40D0-8F35-EE05C46B52BF}" type="presParOf" srcId="{E20FEAFF-AA1B-494B-B3B8-D5FCCAABFBEF}" destId="{455E532C-658E-44F0-9830-7617C4F7ADFD}" srcOrd="0" destOrd="0" presId="urn:microsoft.com/office/officeart/2005/8/layout/orgChart1"/>
    <dgm:cxn modelId="{B8EEE7F5-86FB-4310-8470-9FABB4114F86}" type="presParOf" srcId="{E20FEAFF-AA1B-494B-B3B8-D5FCCAABFBEF}" destId="{B75C06BC-D582-4CFF-BA1C-05059895E0AB}" srcOrd="1" destOrd="0" presId="urn:microsoft.com/office/officeart/2005/8/layout/orgChart1"/>
    <dgm:cxn modelId="{E2B3D9B0-1DE3-40EE-BD44-240DED5C90F9}" type="presParOf" srcId="{73D93560-268C-4EF4-B131-67C1C776E665}" destId="{C9C5A1ED-E48C-4663-9FDE-72549F165814}" srcOrd="1" destOrd="0" presId="urn:microsoft.com/office/officeart/2005/8/layout/orgChart1"/>
    <dgm:cxn modelId="{8EDE5642-32B7-4557-8850-01AD992CB001}" type="presParOf" srcId="{73D93560-268C-4EF4-B131-67C1C776E665}" destId="{47E3806C-97C8-4B73-9BDB-B1E77B902376}" srcOrd="2" destOrd="0" presId="urn:microsoft.com/office/officeart/2005/8/layout/orgChart1"/>
    <dgm:cxn modelId="{49C48CBC-5EC1-437C-A450-E2F8CA4DF526}" type="presParOf" srcId="{86C06CE4-9124-46DC-86E1-6E0ABE1F5086}" destId="{80AC2947-751B-4D48-8739-84EFEC108D3A}" srcOrd="2" destOrd="0" presId="urn:microsoft.com/office/officeart/2005/8/layout/orgChart1"/>
    <dgm:cxn modelId="{1DE7C3B6-0EFA-42D9-AD0E-FB2A861019CD}" type="presParOf" srcId="{86C06CE4-9124-46DC-86E1-6E0ABE1F5086}" destId="{60DA99A2-125C-4153-A6DC-ABE4A57E0AD1}" srcOrd="3" destOrd="0" presId="urn:microsoft.com/office/officeart/2005/8/layout/orgChart1"/>
    <dgm:cxn modelId="{D52992F6-7CE7-4B9C-8FE1-2C5034ED23C4}" type="presParOf" srcId="{60DA99A2-125C-4153-A6DC-ABE4A57E0AD1}" destId="{941337F2-64A9-42CD-8A96-80D8B1D1798C}" srcOrd="0" destOrd="0" presId="urn:microsoft.com/office/officeart/2005/8/layout/orgChart1"/>
    <dgm:cxn modelId="{21AE7F67-D999-47F0-B9AD-8496F8DB90DB}" type="presParOf" srcId="{941337F2-64A9-42CD-8A96-80D8B1D1798C}" destId="{81E573E7-2F1C-403A-B314-6C67FE309AEC}" srcOrd="0" destOrd="0" presId="urn:microsoft.com/office/officeart/2005/8/layout/orgChart1"/>
    <dgm:cxn modelId="{866A4957-8AFE-4EEA-9FD4-2E8429A36B5D}" type="presParOf" srcId="{941337F2-64A9-42CD-8A96-80D8B1D1798C}" destId="{DE991C32-8E9B-4382-8CF6-AC2CAF73FE5A}" srcOrd="1" destOrd="0" presId="urn:microsoft.com/office/officeart/2005/8/layout/orgChart1"/>
    <dgm:cxn modelId="{390F32B3-B046-4507-8BC8-C5C081F2F8F7}" type="presParOf" srcId="{60DA99A2-125C-4153-A6DC-ABE4A57E0AD1}" destId="{6ABC99B7-9C27-4B47-888C-177EF91B9438}" srcOrd="1" destOrd="0" presId="urn:microsoft.com/office/officeart/2005/8/layout/orgChart1"/>
    <dgm:cxn modelId="{6522161B-412A-4E42-9E3B-9D8077F4E77C}" type="presParOf" srcId="{60DA99A2-125C-4153-A6DC-ABE4A57E0AD1}" destId="{A0ACEB61-163C-4E7C-801C-64918BAEEDEB}" srcOrd="2" destOrd="0" presId="urn:microsoft.com/office/officeart/2005/8/layout/orgChart1"/>
    <dgm:cxn modelId="{CDBD0E57-5D67-4FA4-B1D6-82CCDEBEB82E}" type="presParOf" srcId="{A1B733CE-4DAD-4B0D-9B6D-C06F2532F90B}" destId="{3B62D694-7CAB-4CD6-B461-509E801F9D66}" srcOrd="2" destOrd="0" presId="urn:microsoft.com/office/officeart/2005/8/layout/orgChart1"/>
    <dgm:cxn modelId="{FAD3FE78-7C4D-4CF1-81EE-C36D9C108515}" type="presParOf" srcId="{F10ACF56-6CEC-4B1D-9E12-C0EBEE639F00}" destId="{18089B9E-B93B-441D-B34E-859F375439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C2947-751B-4D48-8739-84EFEC108D3A}">
      <dsp:nvSpPr>
        <dsp:cNvPr id="0" name=""/>
        <dsp:cNvSpPr/>
      </dsp:nvSpPr>
      <dsp:spPr>
        <a:xfrm>
          <a:off x="3262244" y="2748998"/>
          <a:ext cx="340694" cy="2657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417"/>
              </a:lnTo>
              <a:lnTo>
                <a:pt x="340694" y="2657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E5134-B0A2-498D-B386-DB77E4736C75}">
      <dsp:nvSpPr>
        <dsp:cNvPr id="0" name=""/>
        <dsp:cNvSpPr/>
      </dsp:nvSpPr>
      <dsp:spPr>
        <a:xfrm>
          <a:off x="3262244" y="2748998"/>
          <a:ext cx="340694" cy="10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796"/>
              </a:lnTo>
              <a:lnTo>
                <a:pt x="340694" y="1044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50F9B-EA7E-4372-8377-3410FA2A0547}">
      <dsp:nvSpPr>
        <dsp:cNvPr id="0" name=""/>
        <dsp:cNvSpPr/>
      </dsp:nvSpPr>
      <dsp:spPr>
        <a:xfrm>
          <a:off x="2796628" y="1136377"/>
          <a:ext cx="1374134" cy="47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6"/>
              </a:lnTo>
              <a:lnTo>
                <a:pt x="1374134" y="238486"/>
              </a:lnTo>
              <a:lnTo>
                <a:pt x="1374134" y="476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9C29E-E9C9-4094-B27C-309241968D8A}">
      <dsp:nvSpPr>
        <dsp:cNvPr id="0" name=""/>
        <dsp:cNvSpPr/>
      </dsp:nvSpPr>
      <dsp:spPr>
        <a:xfrm>
          <a:off x="513974" y="2748998"/>
          <a:ext cx="340694" cy="10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796"/>
              </a:lnTo>
              <a:lnTo>
                <a:pt x="340694" y="1044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9F6D0-24B7-45EA-A658-B26D288829C4}">
      <dsp:nvSpPr>
        <dsp:cNvPr id="0" name=""/>
        <dsp:cNvSpPr/>
      </dsp:nvSpPr>
      <dsp:spPr>
        <a:xfrm>
          <a:off x="1422493" y="1136377"/>
          <a:ext cx="1374134" cy="476972"/>
        </a:xfrm>
        <a:custGeom>
          <a:avLst/>
          <a:gdLst/>
          <a:ahLst/>
          <a:cxnLst/>
          <a:rect l="0" t="0" r="0" b="0"/>
          <a:pathLst>
            <a:path>
              <a:moveTo>
                <a:pt x="1374134" y="0"/>
              </a:moveTo>
              <a:lnTo>
                <a:pt x="1374134" y="238486"/>
              </a:lnTo>
              <a:lnTo>
                <a:pt x="0" y="238486"/>
              </a:lnTo>
              <a:lnTo>
                <a:pt x="0" y="476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4C629-CDEE-47D6-B24A-C1CC0FAB0148}">
      <dsp:nvSpPr>
        <dsp:cNvPr id="0" name=""/>
        <dsp:cNvSpPr/>
      </dsp:nvSpPr>
      <dsp:spPr>
        <a:xfrm>
          <a:off x="1260970" y="729"/>
          <a:ext cx="3071315" cy="1135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基于知识追踪的智能导学算法设计</a:t>
          </a:r>
        </a:p>
      </dsp:txBody>
      <dsp:txXfrm>
        <a:off x="1260970" y="729"/>
        <a:ext cx="3071315" cy="1135648"/>
      </dsp:txXfrm>
    </dsp:sp>
    <dsp:sp modelId="{5625E9ED-AA29-4247-B885-76647E602693}">
      <dsp:nvSpPr>
        <dsp:cNvPr id="0" name=""/>
        <dsp:cNvSpPr/>
      </dsp:nvSpPr>
      <dsp:spPr>
        <a:xfrm>
          <a:off x="286845" y="1613350"/>
          <a:ext cx="2271296" cy="1135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深度知识追踪模型</a:t>
          </a:r>
        </a:p>
      </dsp:txBody>
      <dsp:txXfrm>
        <a:off x="286845" y="1613350"/>
        <a:ext cx="2271296" cy="1135648"/>
      </dsp:txXfrm>
    </dsp:sp>
    <dsp:sp modelId="{A2635294-B88B-4A59-A5DA-545D08CB20CC}">
      <dsp:nvSpPr>
        <dsp:cNvPr id="0" name=""/>
        <dsp:cNvSpPr/>
      </dsp:nvSpPr>
      <dsp:spPr>
        <a:xfrm>
          <a:off x="854669" y="3225971"/>
          <a:ext cx="2271296" cy="1135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DKVMN-CA</a:t>
          </a:r>
          <a:r>
            <a:rPr lang="zh-CN" sz="2900" kern="1200"/>
            <a:t>模型</a:t>
          </a:r>
        </a:p>
      </dsp:txBody>
      <dsp:txXfrm>
        <a:off x="854669" y="3225971"/>
        <a:ext cx="2271296" cy="1135648"/>
      </dsp:txXfrm>
    </dsp:sp>
    <dsp:sp modelId="{1B681915-00D7-4D04-8779-16856FDC9D95}">
      <dsp:nvSpPr>
        <dsp:cNvPr id="0" name=""/>
        <dsp:cNvSpPr/>
      </dsp:nvSpPr>
      <dsp:spPr>
        <a:xfrm>
          <a:off x="3035114" y="1613350"/>
          <a:ext cx="2271296" cy="1135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习题推荐系统</a:t>
          </a:r>
        </a:p>
      </dsp:txBody>
      <dsp:txXfrm>
        <a:off x="3035114" y="1613350"/>
        <a:ext cx="2271296" cy="1135648"/>
      </dsp:txXfrm>
    </dsp:sp>
    <dsp:sp modelId="{455E532C-658E-44F0-9830-7617C4F7ADFD}">
      <dsp:nvSpPr>
        <dsp:cNvPr id="0" name=""/>
        <dsp:cNvSpPr/>
      </dsp:nvSpPr>
      <dsp:spPr>
        <a:xfrm>
          <a:off x="3602938" y="3225971"/>
          <a:ext cx="2271296" cy="1135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习题推荐模型</a:t>
          </a:r>
        </a:p>
      </dsp:txBody>
      <dsp:txXfrm>
        <a:off x="3602938" y="3225971"/>
        <a:ext cx="2271296" cy="1135648"/>
      </dsp:txXfrm>
    </dsp:sp>
    <dsp:sp modelId="{81E573E7-2F1C-403A-B314-6C67FE309AEC}">
      <dsp:nvSpPr>
        <dsp:cNvPr id="0" name=""/>
        <dsp:cNvSpPr/>
      </dsp:nvSpPr>
      <dsp:spPr>
        <a:xfrm>
          <a:off x="3602938" y="4838592"/>
          <a:ext cx="2271296" cy="1135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强化学习策略优化</a:t>
          </a:r>
        </a:p>
      </dsp:txBody>
      <dsp:txXfrm>
        <a:off x="3602938" y="4838592"/>
        <a:ext cx="2271296" cy="113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A06-B06E-4BA1-8343-1CCBE8492F9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2CBA-E486-4DC8-8696-C7854B0A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国家对智能教育十分重视，知识追踪与习题推荐是智能教育的重要组成部分。但是现在的知识追踪存在。。问题，习题推荐系统存在。。。问题。针对以上问题，我们做出了改进，并提出了我们的智能导学系统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05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1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1.9%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67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2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2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学生    导学系统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7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推荐的习题是考虑多步有衰减的累积奖赏，而非单步的奖赏，也就是说推荐习题考虑对学生成绩的长期影响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75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Expectimax</a:t>
            </a:r>
            <a:r>
              <a:rPr lang="en-US" altLang="zh-CN" dirty="0"/>
              <a:t> </a:t>
            </a:r>
            <a:r>
              <a:rPr lang="zh-CN" altLang="en-US" dirty="0"/>
              <a:t>算法每次推荐完成推荐题目后预测知识状态最高的题目。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2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黑色表示学生还没有做到该知识点所涉及的题目，系统无法知道学生在该知识点上的掌握情况，前五到题目是学生做题历史，后五道为推荐题目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2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学生    导学系统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2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56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08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05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2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3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包括题目概念权重的计算，题目作答结果预测，模型更新三个部分（加框）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8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0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与原模型不同的是，我们没有将题目映射到所有的概念上计算权重，而是采用三级知识点特征，计算特定的知识点的相关权重，并将题目不涉及的概念权重置为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9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表示了题目所涉及概念的整体掌握情况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9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结合难度，关卡信息进行预测，标记</a:t>
            </a:r>
            <a:r>
              <a:rPr lang="en-US" altLang="zh-CN" dirty="0" err="1"/>
              <a:t>xy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2CBA-E486-4DC8-8696-C7854B0A28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9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092846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925174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268902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4159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15671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7853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9290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59462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52433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64526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8258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1950920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45232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80092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29/5/2019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51587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730502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7124250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6261583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963813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0114643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4846458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29/5/2019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423071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0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6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70278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67878"/>
            <a:ext cx="12192000" cy="141353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+mj-ea"/>
                <a:ea typeface="+mj-ea"/>
              </a:rPr>
              <a:t>基于知识追踪的智能导学算法设计</a:t>
            </a:r>
          </a:p>
        </p:txBody>
      </p:sp>
      <p:sp>
        <p:nvSpPr>
          <p:cNvPr id="23" name="矩形 22"/>
          <p:cNvSpPr/>
          <p:nvPr/>
        </p:nvSpPr>
        <p:spPr>
          <a:xfrm>
            <a:off x="4592409" y="4800598"/>
            <a:ext cx="1357313" cy="400052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C893A7-75B5-493E-BDA9-CE63967A384F}"/>
              </a:ext>
            </a:extLst>
          </p:cNvPr>
          <p:cNvSpPr txBox="1"/>
          <p:nvPr/>
        </p:nvSpPr>
        <p:spPr>
          <a:xfrm>
            <a:off x="6096000" y="47697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艾方哲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F3A1AC-55E8-4430-A430-CE082AFA1079}"/>
              </a:ext>
            </a:extLst>
          </p:cNvPr>
          <p:cNvSpPr/>
          <p:nvPr/>
        </p:nvSpPr>
        <p:spPr>
          <a:xfrm>
            <a:off x="4592408" y="5300972"/>
            <a:ext cx="1357313" cy="400052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006690-A51C-4E36-83D0-6B748DD80B3D}"/>
              </a:ext>
            </a:extLst>
          </p:cNvPr>
          <p:cNvSpPr txBox="1"/>
          <p:nvPr/>
        </p:nvSpPr>
        <p:spPr>
          <a:xfrm>
            <a:off x="5949721" y="52701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17125001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DKVMN-CA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/>
              <p:nvPr/>
            </p:nvSpPr>
            <p:spPr>
              <a:xfrm>
                <a:off x="9384" y="1513717"/>
                <a:ext cx="6024746" cy="327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第五步：根据学生作答结果（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）的向量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/>
                  <a:t>与做题时间获得增加向量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与擦除向量</a:t>
                </a:r>
                <a:r>
                  <a:rPr lang="en-US" altLang="zh-CN" sz="2800" dirty="0"/>
                  <a:t>e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𝑆𝑖𝑔𝑚𝑜𝑖𝑑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sz="28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𝑇𝑎𝑛h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" y="1513717"/>
                <a:ext cx="6024746" cy="3275705"/>
              </a:xfrm>
              <a:prstGeom prst="rect">
                <a:avLst/>
              </a:prstGeom>
              <a:blipFill>
                <a:blip r:embed="rId3"/>
                <a:stretch>
                  <a:fillRect l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2D440C-4D9A-4B69-8245-EACF060D96F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988216-0F35-4E9A-A25B-EB4E9C038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94" y="651065"/>
            <a:ext cx="5882981" cy="62069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9CA1720-3D3B-4DB7-BA74-CC44002909E6}"/>
              </a:ext>
            </a:extLst>
          </p:cNvPr>
          <p:cNvSpPr/>
          <p:nvPr/>
        </p:nvSpPr>
        <p:spPr>
          <a:xfrm>
            <a:off x="10236200" y="5105400"/>
            <a:ext cx="1676400" cy="14859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416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DKVMN-CA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/>
              <p:nvPr/>
            </p:nvSpPr>
            <p:spPr>
              <a:xfrm>
                <a:off x="9384" y="1513717"/>
                <a:ext cx="602474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 smtClean="0"/>
                      <m:t>第六步：根据</m:t>
                    </m:r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权重，采用增添向量</m:t>
                    </m:r>
                  </m:oMath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与擦除向量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800" dirty="0"/>
                  <a:t>概念记忆矩阵更新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p>
                      </m:sSubSup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p>
                      </m:sSubSup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" y="1513717"/>
                <a:ext cx="6024746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2D440C-4D9A-4B69-8245-EACF060D96F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14B5B3-E7B9-4BF0-A848-72F076C6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00" y="651065"/>
            <a:ext cx="5889130" cy="62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1826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A3EB5-F83B-487E-9336-C9CB4F7D4F7A}"/>
              </a:ext>
            </a:extLst>
          </p:cNvPr>
          <p:cNvSpPr txBox="1"/>
          <p:nvPr/>
        </p:nvSpPr>
        <p:spPr>
          <a:xfrm>
            <a:off x="-2869" y="1332990"/>
            <a:ext cx="12182616" cy="115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Baseline </a:t>
            </a:r>
            <a:r>
              <a:rPr lang="zh-CN" altLang="en-US" sz="2800" dirty="0"/>
              <a:t>算法：</a:t>
            </a:r>
            <a:r>
              <a:rPr lang="en-US" altLang="zh-CN" sz="2800" dirty="0"/>
              <a:t>BKT</a:t>
            </a:r>
            <a:r>
              <a:rPr lang="zh-CN" altLang="en-US" sz="2800" dirty="0"/>
              <a:t>，</a:t>
            </a:r>
            <a:r>
              <a:rPr lang="en-US" altLang="zh-CN" sz="2800" dirty="0"/>
              <a:t>DKT</a:t>
            </a:r>
            <a:r>
              <a:rPr lang="zh-CN" altLang="en-US" sz="2800" dirty="0"/>
              <a:t>，</a:t>
            </a:r>
            <a:r>
              <a:rPr lang="en-US" altLang="zh-CN" sz="2800" dirty="0"/>
              <a:t>DKVMN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7E19A31-88FF-403C-8243-814C75FF7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25688"/>
              </p:ext>
            </p:extLst>
          </p:nvPr>
        </p:nvGraphicFramePr>
        <p:xfrm>
          <a:off x="1530597" y="2027157"/>
          <a:ext cx="9129924" cy="4733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4503">
                  <a:extLst>
                    <a:ext uri="{9D8B030D-6E8A-4147-A177-3AD203B41FA5}">
                      <a16:colId xmlns:a16="http://schemas.microsoft.com/office/drawing/2014/main" val="2639193545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4166827293"/>
                    </a:ext>
                  </a:extLst>
                </a:gridCol>
                <a:gridCol w="2761121">
                  <a:extLst>
                    <a:ext uri="{9D8B030D-6E8A-4147-A177-3AD203B41FA5}">
                      <a16:colId xmlns:a16="http://schemas.microsoft.com/office/drawing/2014/main" val="866191839"/>
                    </a:ext>
                  </a:extLst>
                </a:gridCol>
              </a:tblGrid>
              <a:tr h="42688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880870" algn="r"/>
                        </a:tabLst>
                      </a:pPr>
                      <a:r>
                        <a:rPr lang="zh-CN" sz="1800" kern="100" dirty="0">
                          <a:effectLst/>
                        </a:rPr>
                        <a:t>模型</a:t>
                      </a:r>
                      <a:r>
                        <a:rPr lang="en-US" sz="1800" kern="100" dirty="0">
                          <a:effectLst/>
                        </a:rPr>
                        <a:t>	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AUC</a:t>
                      </a:r>
                      <a:r>
                        <a:rPr lang="zh-CN" sz="1800" kern="100" dirty="0">
                          <a:effectLst/>
                        </a:rPr>
                        <a:t>平均值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AUC</a:t>
                      </a:r>
                      <a:r>
                        <a:rPr lang="zh-CN" sz="1800" kern="100" dirty="0">
                          <a:effectLst/>
                        </a:rPr>
                        <a:t>最大值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899502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BKT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0.561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0.60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361738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u="sng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DKT</a:t>
                      </a:r>
                      <a:endParaRPr lang="zh-CN" altLang="en-US" sz="2000" b="1" u="sng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0.711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0.712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158919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u="sng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</a:t>
                      </a:r>
                      <a:endParaRPr lang="zh-CN" altLang="en-US" sz="2000" b="1" u="sng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0.712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0.720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562883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DKT-KC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800479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DKVMN-KC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412062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0.724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997057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DKVMN-CA+Stage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0.728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538446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DKVMN-CA+Duration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0.737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525200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DKVMN-CA+Difficulty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0.726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05987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DKVMN-CA+Stage</a:t>
                      </a: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, Duration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0.739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21026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7D4D98C-4603-40E4-819C-E865D15709A7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15CBE1B-1155-48FA-BF22-D3D63356292E}"/>
              </a:ext>
            </a:extLst>
          </p:cNvPr>
          <p:cNvSpPr/>
          <p:nvPr/>
        </p:nvSpPr>
        <p:spPr>
          <a:xfrm>
            <a:off x="10614802" y="3429000"/>
            <a:ext cx="446898" cy="31115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536339-38AE-455E-8E37-98002EDD313B}"/>
              </a:ext>
            </a:extLst>
          </p:cNvPr>
          <p:cNvSpPr txBox="1"/>
          <p:nvPr/>
        </p:nvSpPr>
        <p:spPr>
          <a:xfrm>
            <a:off x="11120916" y="480008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1.9%</a:t>
            </a:r>
            <a:r>
              <a:rPr lang="zh-CN" altLang="en-US" dirty="0"/>
              <a:t>增益</a:t>
            </a:r>
          </a:p>
        </p:txBody>
      </p:sp>
    </p:spTree>
    <p:extLst>
      <p:ext uri="{BB962C8B-B14F-4D97-AF65-F5344CB8AC3E}">
        <p14:creationId xmlns:p14="http://schemas.microsoft.com/office/powerpoint/2010/main" val="358979792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A3EB5-F83B-487E-9336-C9CB4F7D4F7A}"/>
              </a:ext>
            </a:extLst>
          </p:cNvPr>
          <p:cNvSpPr txBox="1"/>
          <p:nvPr/>
        </p:nvSpPr>
        <p:spPr>
          <a:xfrm>
            <a:off x="9384" y="1333836"/>
            <a:ext cx="12182616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知识点信息能有效提升预测准确度</a:t>
            </a:r>
            <a:endParaRPr lang="en-US" altLang="zh-CN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4D98C-4603-40E4-819C-E865D15709A7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26A6ECE-30CE-4699-A029-A77BC40DB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96366"/>
              </p:ext>
            </p:extLst>
          </p:nvPr>
        </p:nvGraphicFramePr>
        <p:xfrm>
          <a:off x="1530597" y="2027157"/>
          <a:ext cx="9129924" cy="4733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4503">
                  <a:extLst>
                    <a:ext uri="{9D8B030D-6E8A-4147-A177-3AD203B41FA5}">
                      <a16:colId xmlns:a16="http://schemas.microsoft.com/office/drawing/2014/main" val="2639193545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4166827293"/>
                    </a:ext>
                  </a:extLst>
                </a:gridCol>
                <a:gridCol w="2761121">
                  <a:extLst>
                    <a:ext uri="{9D8B030D-6E8A-4147-A177-3AD203B41FA5}">
                      <a16:colId xmlns:a16="http://schemas.microsoft.com/office/drawing/2014/main" val="866191839"/>
                    </a:ext>
                  </a:extLst>
                </a:gridCol>
              </a:tblGrid>
              <a:tr h="42688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880870" algn="r"/>
                        </a:tabLst>
                      </a:pPr>
                      <a:r>
                        <a:rPr lang="zh-CN" sz="1800" kern="100" dirty="0">
                          <a:effectLst/>
                        </a:rPr>
                        <a:t>模型</a:t>
                      </a:r>
                      <a:r>
                        <a:rPr lang="en-US" sz="1800" kern="100" dirty="0">
                          <a:effectLst/>
                        </a:rPr>
                        <a:t>	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AUC</a:t>
                      </a:r>
                      <a:r>
                        <a:rPr lang="zh-CN" sz="1800" kern="100" dirty="0">
                          <a:effectLst/>
                        </a:rPr>
                        <a:t>平均值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AUC</a:t>
                      </a:r>
                      <a:r>
                        <a:rPr lang="zh-CN" sz="1800" kern="100" dirty="0">
                          <a:effectLst/>
                        </a:rPr>
                        <a:t>最大值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899502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BKT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0.561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0.60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361738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u="sng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DKT</a:t>
                      </a:r>
                      <a:endParaRPr lang="zh-CN" altLang="en-US" sz="2000" b="1" u="sng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0.711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0.712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158919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u="sng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</a:t>
                      </a:r>
                      <a:endParaRPr lang="zh-CN" altLang="en-US" sz="2000" b="1" u="sng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0.712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0.720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562883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DKT-KC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800479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DKVMN-KC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412062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0.724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997057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DKVMN-CA+Stage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0.728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538446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DKVMN-CA+Duration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0.737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525200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DKVMN-CA+Difficulty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0.726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05987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DKVMN-CA+Stage</a:t>
                      </a: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, Duration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0.739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21026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6547249-DD7E-43AF-ADA9-FD16BDC97FE3}"/>
              </a:ext>
            </a:extLst>
          </p:cNvPr>
          <p:cNvSpPr/>
          <p:nvPr/>
        </p:nvSpPr>
        <p:spPr>
          <a:xfrm>
            <a:off x="1596572" y="2873829"/>
            <a:ext cx="1190172" cy="7982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3E6F8D-ED58-4BB9-AD08-773E522B0C0E}"/>
              </a:ext>
            </a:extLst>
          </p:cNvPr>
          <p:cNvSpPr/>
          <p:nvPr/>
        </p:nvSpPr>
        <p:spPr>
          <a:xfrm>
            <a:off x="1596572" y="4586514"/>
            <a:ext cx="1683657" cy="377371"/>
          </a:xfrm>
          <a:prstGeom prst="rect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1FD3644-2DEB-4265-BBA0-CCD37DF525E8}"/>
              </a:ext>
            </a:extLst>
          </p:cNvPr>
          <p:cNvSpPr/>
          <p:nvPr/>
        </p:nvSpPr>
        <p:spPr>
          <a:xfrm>
            <a:off x="1001486" y="3222171"/>
            <a:ext cx="529111" cy="1637132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8312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A3EB5-F83B-487E-9336-C9CB4F7D4F7A}"/>
              </a:ext>
            </a:extLst>
          </p:cNvPr>
          <p:cNvSpPr txBox="1"/>
          <p:nvPr/>
        </p:nvSpPr>
        <p:spPr>
          <a:xfrm>
            <a:off x="9384" y="1333836"/>
            <a:ext cx="12182616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两个模型均采用知识点信息进行预测，我们模型效果更好</a:t>
            </a:r>
            <a:endParaRPr lang="en-US" altLang="zh-CN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4D98C-4603-40E4-819C-E865D15709A7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EF561E12-CE06-4643-9053-EAE136F3F19E}"/>
              </a:ext>
            </a:extLst>
          </p:cNvPr>
          <p:cNvSpPr/>
          <p:nvPr/>
        </p:nvSpPr>
        <p:spPr>
          <a:xfrm>
            <a:off x="998806" y="2616591"/>
            <a:ext cx="531791" cy="222140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E85406-A052-4AC7-88AC-5AE2EAD1B6FD}"/>
              </a:ext>
            </a:extLst>
          </p:cNvPr>
          <p:cNvSpPr/>
          <p:nvPr/>
        </p:nvSpPr>
        <p:spPr>
          <a:xfrm>
            <a:off x="1659988" y="2477177"/>
            <a:ext cx="531791" cy="2941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F4529F-0858-4130-AF82-66CA4B5340D8}"/>
              </a:ext>
            </a:extLst>
          </p:cNvPr>
          <p:cNvSpPr/>
          <p:nvPr/>
        </p:nvSpPr>
        <p:spPr>
          <a:xfrm>
            <a:off x="1682750" y="4610101"/>
            <a:ext cx="1243330" cy="31232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91FCE6E-5E00-4B29-A9A9-17DB60327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43450"/>
              </p:ext>
            </p:extLst>
          </p:nvPr>
        </p:nvGraphicFramePr>
        <p:xfrm>
          <a:off x="1530597" y="2027157"/>
          <a:ext cx="9129924" cy="4733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4503">
                  <a:extLst>
                    <a:ext uri="{9D8B030D-6E8A-4147-A177-3AD203B41FA5}">
                      <a16:colId xmlns:a16="http://schemas.microsoft.com/office/drawing/2014/main" val="2639193545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4166827293"/>
                    </a:ext>
                  </a:extLst>
                </a:gridCol>
                <a:gridCol w="2761121">
                  <a:extLst>
                    <a:ext uri="{9D8B030D-6E8A-4147-A177-3AD203B41FA5}">
                      <a16:colId xmlns:a16="http://schemas.microsoft.com/office/drawing/2014/main" val="866191839"/>
                    </a:ext>
                  </a:extLst>
                </a:gridCol>
              </a:tblGrid>
              <a:tr h="42688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880870" algn="r"/>
                        </a:tabLst>
                      </a:pPr>
                      <a:r>
                        <a:rPr lang="zh-CN" sz="1800" kern="100" dirty="0">
                          <a:effectLst/>
                        </a:rPr>
                        <a:t>模型</a:t>
                      </a:r>
                      <a:r>
                        <a:rPr lang="en-US" sz="1800" kern="100" dirty="0">
                          <a:effectLst/>
                        </a:rPr>
                        <a:t>	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AUC</a:t>
                      </a:r>
                      <a:r>
                        <a:rPr lang="zh-CN" sz="1800" kern="100" dirty="0">
                          <a:effectLst/>
                        </a:rPr>
                        <a:t>平均值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AUC</a:t>
                      </a:r>
                      <a:r>
                        <a:rPr lang="zh-CN" sz="1800" kern="100" dirty="0">
                          <a:effectLst/>
                        </a:rPr>
                        <a:t>最大值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899502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BKT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0.561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0.60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361738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u="sng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DKT</a:t>
                      </a:r>
                      <a:endParaRPr lang="zh-CN" altLang="en-US" sz="2000" b="1" u="sng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0.711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0.712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158919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u="sng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</a:t>
                      </a:r>
                      <a:endParaRPr lang="zh-CN" altLang="en-US" sz="2000" b="1" u="sng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0.712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0.720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562883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DKT-KC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800479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DKVMN-KC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412062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0.724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997057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DKVMN-CA+Stage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0.728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538446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DKVMN-CA+Duration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0.737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525200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DKVMN-CA+Difficulty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0.726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05987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DKVMN-CA+Stage</a:t>
                      </a: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, Duration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0.739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21026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8E1D5D1-6E97-4A4C-BB41-63FD1CE3742D}"/>
              </a:ext>
            </a:extLst>
          </p:cNvPr>
          <p:cNvSpPr/>
          <p:nvPr/>
        </p:nvSpPr>
        <p:spPr>
          <a:xfrm>
            <a:off x="1596572" y="2459006"/>
            <a:ext cx="983061" cy="312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976B35-A014-40F0-A998-39EAC36F8255}"/>
              </a:ext>
            </a:extLst>
          </p:cNvPr>
          <p:cNvSpPr/>
          <p:nvPr/>
        </p:nvSpPr>
        <p:spPr>
          <a:xfrm>
            <a:off x="1596572" y="4586514"/>
            <a:ext cx="1683657" cy="377371"/>
          </a:xfrm>
          <a:prstGeom prst="rect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7202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评估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A3EB5-F83B-487E-9336-C9CB4F7D4F7A}"/>
              </a:ext>
            </a:extLst>
          </p:cNvPr>
          <p:cNvSpPr txBox="1"/>
          <p:nvPr/>
        </p:nvSpPr>
        <p:spPr>
          <a:xfrm>
            <a:off x="9384" y="1333836"/>
            <a:ext cx="12182616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设计合理的网络结构才能提升模型性能</a:t>
            </a:r>
            <a:endParaRPr lang="en-US" altLang="zh-CN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4D98C-4603-40E4-819C-E865D15709A7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697C8A-EB1B-4EF2-BC64-9ACB35EFF1CA}"/>
              </a:ext>
            </a:extLst>
          </p:cNvPr>
          <p:cNvSpPr/>
          <p:nvPr/>
        </p:nvSpPr>
        <p:spPr>
          <a:xfrm>
            <a:off x="1674056" y="4600135"/>
            <a:ext cx="1252024" cy="32355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3CD16B-0FD8-4756-A9CE-EF8579E76F3C}"/>
              </a:ext>
            </a:extLst>
          </p:cNvPr>
          <p:cNvSpPr/>
          <p:nvPr/>
        </p:nvSpPr>
        <p:spPr>
          <a:xfrm>
            <a:off x="1674056" y="4178105"/>
            <a:ext cx="1252024" cy="32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635BE118-B64D-4D1E-9FF4-18A0FC7DA9A3}"/>
              </a:ext>
            </a:extLst>
          </p:cNvPr>
          <p:cNvSpPr/>
          <p:nvPr/>
        </p:nvSpPr>
        <p:spPr>
          <a:xfrm>
            <a:off x="1530597" y="4318782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35472275-D21B-4FF5-BB65-A39BE1432D27}"/>
              </a:ext>
            </a:extLst>
          </p:cNvPr>
          <p:cNvSpPr/>
          <p:nvPr/>
        </p:nvSpPr>
        <p:spPr>
          <a:xfrm>
            <a:off x="998220" y="3905674"/>
            <a:ext cx="532377" cy="91440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E4C7C9-1D14-4980-9A42-8A1F1EDAB388}"/>
              </a:ext>
            </a:extLst>
          </p:cNvPr>
          <p:cNvSpPr/>
          <p:nvPr/>
        </p:nvSpPr>
        <p:spPr>
          <a:xfrm>
            <a:off x="1686045" y="3752850"/>
            <a:ext cx="859012" cy="32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19A3C60-14A9-4F98-B55B-A0C13DAAA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32212"/>
              </p:ext>
            </p:extLst>
          </p:nvPr>
        </p:nvGraphicFramePr>
        <p:xfrm>
          <a:off x="1530597" y="2027157"/>
          <a:ext cx="9129924" cy="4733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4503">
                  <a:extLst>
                    <a:ext uri="{9D8B030D-6E8A-4147-A177-3AD203B41FA5}">
                      <a16:colId xmlns:a16="http://schemas.microsoft.com/office/drawing/2014/main" val="2639193545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4166827293"/>
                    </a:ext>
                  </a:extLst>
                </a:gridCol>
                <a:gridCol w="2761121">
                  <a:extLst>
                    <a:ext uri="{9D8B030D-6E8A-4147-A177-3AD203B41FA5}">
                      <a16:colId xmlns:a16="http://schemas.microsoft.com/office/drawing/2014/main" val="866191839"/>
                    </a:ext>
                  </a:extLst>
                </a:gridCol>
              </a:tblGrid>
              <a:tr h="42688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880870" algn="r"/>
                        </a:tabLst>
                      </a:pPr>
                      <a:r>
                        <a:rPr lang="zh-CN" sz="1800" kern="100" dirty="0">
                          <a:effectLst/>
                        </a:rPr>
                        <a:t>模型</a:t>
                      </a:r>
                      <a:r>
                        <a:rPr lang="en-US" sz="1800" kern="100" dirty="0">
                          <a:effectLst/>
                        </a:rPr>
                        <a:t>	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AUC</a:t>
                      </a:r>
                      <a:r>
                        <a:rPr lang="zh-CN" sz="1800" kern="100" dirty="0">
                          <a:effectLst/>
                        </a:rPr>
                        <a:t>平均值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AUC</a:t>
                      </a:r>
                      <a:r>
                        <a:rPr lang="zh-CN" sz="1800" kern="100" dirty="0">
                          <a:effectLst/>
                        </a:rPr>
                        <a:t>最大值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899502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BKT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0.561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u="sng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0.60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361738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u="sng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DKT</a:t>
                      </a:r>
                      <a:endParaRPr lang="zh-CN" altLang="en-US" sz="2000" b="1" u="sng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0.711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0.712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158919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u="sng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</a:t>
                      </a:r>
                      <a:endParaRPr lang="zh-CN" altLang="en-US" sz="2000" b="1" u="sng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0.712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0.720</a:t>
                      </a:r>
                      <a:endParaRPr lang="zh-CN" sz="2000" u="sng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562883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DKT-KC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0.703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800479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DKVMN-KC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412062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0.724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997057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DKVMN-CA+Stage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0.728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538446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DKVMN-CA+Duration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0.737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525200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DKVMN-CA+Difficulty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0.726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05987"/>
                  </a:ext>
                </a:extLst>
              </a:tr>
              <a:tr h="430690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DKVMN-CA+Stage</a:t>
                      </a: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, Duration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0.726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0.739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21026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579DC3E-F329-47D8-9356-4FBA38C2C22F}"/>
              </a:ext>
            </a:extLst>
          </p:cNvPr>
          <p:cNvSpPr/>
          <p:nvPr/>
        </p:nvSpPr>
        <p:spPr>
          <a:xfrm>
            <a:off x="1596572" y="3723822"/>
            <a:ext cx="1683657" cy="7778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DC52E6-2603-439D-87AC-CCF04F79A1FC}"/>
              </a:ext>
            </a:extLst>
          </p:cNvPr>
          <p:cNvSpPr/>
          <p:nvPr/>
        </p:nvSpPr>
        <p:spPr>
          <a:xfrm>
            <a:off x="1596572" y="4586514"/>
            <a:ext cx="1683657" cy="377371"/>
          </a:xfrm>
          <a:prstGeom prst="rect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194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智能导学系统结构图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31D03-AE09-4D2D-BAF2-6978A3CE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69" y="1635555"/>
            <a:ext cx="12192000" cy="52224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A900342-1447-4784-95A9-75461F581B1C}"/>
              </a:ext>
            </a:extLst>
          </p:cNvPr>
          <p:cNvSpPr/>
          <p:nvPr/>
        </p:nvSpPr>
        <p:spPr>
          <a:xfrm>
            <a:off x="-880" y="0"/>
            <a:ext cx="12192880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358F63-A0FA-4128-A3DA-F27166320931}"/>
              </a:ext>
            </a:extLst>
          </p:cNvPr>
          <p:cNvSpPr/>
          <p:nvPr/>
        </p:nvSpPr>
        <p:spPr>
          <a:xfrm>
            <a:off x="1307672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A6BA5B-8954-4240-A7D3-2689EC9422B5}"/>
              </a:ext>
            </a:extLst>
          </p:cNvPr>
          <p:cNvSpPr txBox="1"/>
          <p:nvPr/>
        </p:nvSpPr>
        <p:spPr>
          <a:xfrm>
            <a:off x="-2867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029B0D-216A-4782-BB29-96006A93292F}"/>
              </a:ext>
            </a:extLst>
          </p:cNvPr>
          <p:cNvSpPr txBox="1"/>
          <p:nvPr/>
        </p:nvSpPr>
        <p:spPr>
          <a:xfrm>
            <a:off x="1298271" y="-846"/>
            <a:ext cx="1252353" cy="5580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20386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203864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5FE79B-250B-4D65-99F2-345455F98102}"/>
              </a:ext>
            </a:extLst>
          </p:cNvPr>
          <p:cNvSpPr txBox="1"/>
          <p:nvPr/>
        </p:nvSpPr>
        <p:spPr>
          <a:xfrm>
            <a:off x="268123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研究工作</a:t>
            </a:r>
            <a:endParaRPr lang="zh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636043-A5DE-4E8A-9C12-176E4557ED29}"/>
              </a:ext>
            </a:extLst>
          </p:cNvPr>
          <p:cNvSpPr txBox="1"/>
          <p:nvPr/>
        </p:nvSpPr>
        <p:spPr>
          <a:xfrm>
            <a:off x="404084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724956-2758-4564-8ED1-D0264EAB5702}"/>
              </a:ext>
            </a:extLst>
          </p:cNvPr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545821-D2C7-4095-8D1C-E5DD2DAC54E5}"/>
              </a:ext>
            </a:extLst>
          </p:cNvPr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8ACAFD-16E4-478E-A304-5B2326C3856B}"/>
              </a:ext>
            </a:extLst>
          </p:cNvPr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3E2200-7A56-4924-9882-46B88AB958D8}"/>
              </a:ext>
            </a:extLst>
          </p:cNvPr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BFAFA5-5BB5-4913-A9FC-962EF8CAAF6A}"/>
              </a:ext>
            </a:extLst>
          </p:cNvPr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ED4230-F817-4253-8F85-AEA76D29E9FF}"/>
              </a:ext>
            </a:extLst>
          </p:cNvPr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09C45F-5F6B-4A40-8684-AD812C42BA5D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31FF3B-A40C-4067-88FD-F988733942AF}"/>
              </a:ext>
            </a:extLst>
          </p:cNvPr>
          <p:cNvSpPr txBox="1"/>
          <p:nvPr/>
        </p:nvSpPr>
        <p:spPr>
          <a:xfrm>
            <a:off x="4257207" y="4853113"/>
            <a:ext cx="1079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0B2EDB-B72C-486E-A8ED-B58E944921FE}"/>
              </a:ext>
            </a:extLst>
          </p:cNvPr>
          <p:cNvSpPr txBox="1"/>
          <p:nvPr/>
        </p:nvSpPr>
        <p:spPr>
          <a:xfrm>
            <a:off x="8956770" y="485311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导学策略</a:t>
            </a:r>
          </a:p>
        </p:txBody>
      </p:sp>
    </p:spTree>
    <p:extLst>
      <p:ext uri="{BB962C8B-B14F-4D97-AF65-F5344CB8AC3E}">
        <p14:creationId xmlns:p14="http://schemas.microsoft.com/office/powerpoint/2010/main" val="2452183686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习题推荐策略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0F4B121-E09F-458D-BB57-8A1028219E20}"/>
                  </a:ext>
                </a:extLst>
              </p:cNvPr>
              <p:cNvSpPr txBox="1"/>
              <p:nvPr/>
            </p:nvSpPr>
            <p:spPr>
              <a:xfrm>
                <a:off x="0" y="1513718"/>
                <a:ext cx="12192000" cy="5294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习题推荐建模为部分可观测马尔可夫决策过程（</a:t>
                </a:r>
                <a:r>
                  <a:rPr lang="en-US" altLang="zh-CN" sz="2800" dirty="0"/>
                  <a:t>POMDP</a:t>
                </a:r>
                <a:r>
                  <a:rPr lang="zh-CN" altLang="en-US" sz="2800" dirty="0"/>
                  <a:t>），即根据学生作答历史进行习题推荐。</a:t>
                </a:r>
                <a:endParaRPr lang="en-US" altLang="zh-CN" sz="28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单步习题推荐的奖赏</a:t>
                </a:r>
                <a:r>
                  <a:rPr lang="en-US" altLang="zh-CN" sz="2800" dirty="0"/>
                  <a:t>r</a:t>
                </a:r>
                <a:r>
                  <a:rPr lang="zh-CN" altLang="en-US" sz="2800" dirty="0"/>
                  <a:t>为学生完成该题目，所有知识点题目正确作答概率平均值，也被称为预测知识状态。</a:t>
                </a:r>
                <a:endParaRPr lang="en-US" altLang="zh-CN" sz="28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习题推荐策略推荐当前状态，奖赏期望最高的题目。</a:t>
                </a:r>
                <a:endParaRPr lang="en-US" altLang="zh-CN" sz="2800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cs typeface="Times New Roman" panose="02020603050405020304" pitchFamily="18" charset="0"/>
                  </a:rPr>
                  <a:t>奖赏</a:t>
                </a:r>
                <a14:m>
                  <m:oMath xmlns:m="http://schemas.openxmlformats.org/officeDocument/2006/math">
                    <m:r>
                      <a:rPr lang="zh-CN" altLang="en-US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期望</m:t>
                    </m:r>
                    <m:r>
                      <a:rPr lang="zh-CN" altLang="en-US" sz="28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sub>
                    </m:sSub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hlinkClick r:id="" action="ppaction://noaction"/>
                              </a:rPr>
                              <m:t>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kern="1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latin typeface="Times New Roman" panose="02020603050405020304" pitchFamily="18" charset="0"/>
                  </a:rPr>
                  <a:t>习题奖赏：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τ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altLang="zh-CN" sz="2800" dirty="0"/>
                  <a:t> 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推荐习题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𝐦𝐚𝐱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0F4B121-E09F-458D-BB57-8A1028219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3718"/>
                <a:ext cx="12192000" cy="5294334"/>
              </a:xfrm>
              <a:prstGeom prst="rect">
                <a:avLst/>
              </a:prstGeom>
              <a:blipFill>
                <a:blip r:embed="rId3"/>
                <a:stretch>
                  <a:fillRect l="-1050" r="-350" b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4727D7F-300A-49DB-A34B-B472F7C957FC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4685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推荐策略优化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4B121-E09F-458D-BB57-8A1028219E20}"/>
              </a:ext>
            </a:extLst>
          </p:cNvPr>
          <p:cNvSpPr txBox="1"/>
          <p:nvPr/>
        </p:nvSpPr>
        <p:spPr>
          <a:xfrm>
            <a:off x="0" y="1513718"/>
            <a:ext cx="12192000" cy="687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策略优化算法：置信域策略优化（</a:t>
            </a:r>
            <a:r>
              <a:rPr lang="en-US" altLang="zh-CN" sz="2400" dirty="0">
                <a:latin typeface="+mn-ea"/>
              </a:rPr>
              <a:t>TRPO</a:t>
            </a:r>
            <a:r>
              <a:rPr lang="zh-CN" altLang="en-US" sz="2400" dirty="0">
                <a:latin typeface="+mn-ea"/>
              </a:rPr>
              <a:t>）。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优化方法：</a:t>
            </a:r>
            <a:r>
              <a:rPr lang="zh-CN" altLang="zh-CN" sz="2400" dirty="0">
                <a:latin typeface="+mn-ea"/>
              </a:rPr>
              <a:t>训练好的</a:t>
            </a:r>
            <a:r>
              <a:rPr lang="en-US" altLang="zh-CN" sz="2400" dirty="0">
                <a:latin typeface="+mn-ea"/>
              </a:rPr>
              <a:t>DKVMN-CA</a:t>
            </a:r>
            <a:r>
              <a:rPr lang="zh-CN" altLang="zh-CN" sz="2400" dirty="0">
                <a:latin typeface="+mn-ea"/>
              </a:rPr>
              <a:t>作为学生模拟器，其与智能体不断进行交互采样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智能体根据当前策略给学生模拟器推荐题目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学生模拟器预测题目作答情况，并根据作答情况更新其知识状态</a:t>
            </a:r>
            <a:r>
              <a:rPr lang="zh-CN" altLang="en-US" sz="2400" dirty="0">
                <a:latin typeface="+mn-ea"/>
              </a:rPr>
              <a:t>，返回单步奖赏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TRPO</a:t>
            </a:r>
            <a:r>
              <a:rPr lang="zh-CN" altLang="en-US" sz="2400" dirty="0">
                <a:latin typeface="+mn-ea"/>
              </a:rPr>
              <a:t>利用采样值更新策略。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具体实现：</a:t>
            </a:r>
            <a:endParaRPr lang="en-US" altLang="zh-CN" sz="2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优化采用强化学习算法库</a:t>
            </a:r>
            <a:r>
              <a:rPr lang="en-US" altLang="zh-CN" sz="2400" dirty="0" err="1">
                <a:latin typeface="+mn-ea"/>
              </a:rPr>
              <a:t>Rllab</a:t>
            </a:r>
            <a:r>
              <a:rPr lang="zh-CN" altLang="en-US" sz="2400" dirty="0">
                <a:latin typeface="+mn-ea"/>
              </a:rPr>
              <a:t>实现。</a:t>
            </a:r>
            <a:endParaRPr lang="en-US" altLang="zh-CN" sz="2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DKVMN-CA</a:t>
            </a:r>
            <a:r>
              <a:rPr lang="zh-CN" altLang="en-US" sz="2400" dirty="0">
                <a:latin typeface="+mn-ea"/>
              </a:rPr>
              <a:t>通过深度学习库</a:t>
            </a:r>
            <a:r>
              <a:rPr lang="en-US" altLang="zh-CN" sz="2400" dirty="0">
                <a:latin typeface="+mn-ea"/>
              </a:rPr>
              <a:t>TensorFlow</a:t>
            </a:r>
            <a:r>
              <a:rPr lang="zh-CN" altLang="en-US" sz="2400" dirty="0">
                <a:latin typeface="+mn-ea"/>
              </a:rPr>
              <a:t>实现并训练参数。</a:t>
            </a:r>
            <a:endParaRPr lang="en-US" altLang="zh-CN" sz="2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利用训练好的参数基于</a:t>
            </a:r>
            <a:r>
              <a:rPr lang="en-US" altLang="zh-CN" sz="2400" dirty="0" err="1">
                <a:latin typeface="+mn-ea"/>
              </a:rPr>
              <a:t>Numpy</a:t>
            </a:r>
            <a:r>
              <a:rPr lang="zh-CN" altLang="en-US" sz="2400" dirty="0">
                <a:latin typeface="+mn-ea"/>
              </a:rPr>
              <a:t>完成学生模拟器。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8D6B26-F668-4A11-A155-A6B0CC06A36E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2842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推荐策略评估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4B121-E09F-458D-BB57-8A1028219E20}"/>
              </a:ext>
            </a:extLst>
          </p:cNvPr>
          <p:cNvSpPr txBox="1"/>
          <p:nvPr/>
        </p:nvSpPr>
        <p:spPr>
          <a:xfrm>
            <a:off x="0" y="1513718"/>
            <a:ext cx="12192000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308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Baseline</a:t>
            </a:r>
            <a:r>
              <a:rPr lang="zh-CN" altLang="en-US" sz="2400" dirty="0"/>
              <a:t>算法：</a:t>
            </a:r>
            <a:r>
              <a:rPr lang="en-US" altLang="zh-CN" sz="2400" dirty="0"/>
              <a:t>Google</a:t>
            </a:r>
            <a:r>
              <a:rPr lang="zh-CN" altLang="en-US" sz="2400" dirty="0"/>
              <a:t>提出的基于深度知识追踪的</a:t>
            </a:r>
            <a:r>
              <a:rPr lang="en-US" altLang="zh-CN" sz="2400" dirty="0" err="1"/>
              <a:t>Expectimax</a:t>
            </a:r>
            <a:r>
              <a:rPr lang="zh-CN" altLang="en-US" sz="2400" dirty="0"/>
              <a:t>启发式习题推荐策略。</a:t>
            </a:r>
            <a:endParaRPr lang="en-US" altLang="zh-CN" sz="2400" dirty="0"/>
          </a:p>
          <a:p>
            <a:pPr marL="914400" lvl="1" indent="-457200">
              <a:lnSpc>
                <a:spcPts val="3080"/>
              </a:lnSpc>
              <a:buFont typeface="Arial" panose="020B0604020202020204" pitchFamily="34" charset="0"/>
              <a:buChar char="•"/>
            </a:pPr>
            <a:r>
              <a:rPr lang="zh-CN" altLang="zh-CN" sz="2400"/>
              <a:t>经过</a:t>
            </a:r>
            <a:r>
              <a:rPr lang="en-US" altLang="zh-CN" sz="2400"/>
              <a:t>50</a:t>
            </a:r>
            <a:r>
              <a:rPr lang="zh-CN" altLang="zh-CN" sz="2400"/>
              <a:t>道题目的练习后，</a:t>
            </a:r>
            <a:r>
              <a:rPr lang="en-US" altLang="zh-CN" sz="2400"/>
              <a:t>RL</a:t>
            </a:r>
            <a:r>
              <a:rPr lang="zh-CN" altLang="zh-CN" sz="2400" dirty="0"/>
              <a:t>策略导学的学生在预测知识状态值明显高于</a:t>
            </a:r>
            <a:r>
              <a:rPr lang="en-US" altLang="zh-CN" sz="2400" dirty="0" err="1"/>
              <a:t>Expectimax</a:t>
            </a:r>
            <a:r>
              <a:rPr lang="zh-CN" altLang="zh-CN" sz="2400" dirty="0"/>
              <a:t>策略，高出</a:t>
            </a:r>
            <a:r>
              <a:rPr lang="en-US" altLang="zh-CN" sz="2400" dirty="0"/>
              <a:t>5%</a:t>
            </a:r>
            <a:r>
              <a:rPr lang="zh-CN" altLang="zh-CN" sz="2400" dirty="0"/>
              <a:t>，且随着推荐序列长度的增加，这个差距也在扩大。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11DAFF-D9F1-4274-8688-4F28B33D99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87" y="2683239"/>
            <a:ext cx="6130220" cy="41747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A30E46-4BD7-427B-8F27-AC62610AB9B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250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758" y="-3574"/>
            <a:ext cx="1218624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758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985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研究工作</a:t>
            </a:r>
            <a:endParaRPr lang="zh-HK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049465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300275" y="8975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747" y="-3574"/>
            <a:ext cx="1252353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20386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rgbClr val="203864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C402CD-C715-486F-82B8-89E5EF5A8208}"/>
              </a:ext>
            </a:extLst>
          </p:cNvPr>
          <p:cNvSpPr txBox="1"/>
          <p:nvPr/>
        </p:nvSpPr>
        <p:spPr>
          <a:xfrm>
            <a:off x="87064" y="864272"/>
            <a:ext cx="11959162" cy="580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+mn-ea"/>
              </a:rPr>
              <a:t>2017</a:t>
            </a:r>
            <a:r>
              <a:rPr lang="zh-CN" altLang="zh-CN" sz="2800" dirty="0">
                <a:latin typeface="+mn-ea"/>
              </a:rPr>
              <a:t>年国务院《新一代人工智能发展规划》明确指出发展</a:t>
            </a:r>
            <a:r>
              <a:rPr lang="zh-CN" altLang="en-US" sz="2800" dirty="0">
                <a:latin typeface="+mn-ea"/>
              </a:rPr>
              <a:t>智能教育，建立以学习者为中心的教育环境，提供精准推送的教育服务。</a:t>
            </a:r>
            <a:endParaRPr lang="en-US" altLang="zh-CN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latin typeface="+mn-ea"/>
              </a:rPr>
              <a:t>知识追踪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+mn-ea"/>
              </a:rPr>
              <a:t>根据学生的历史学习行为对学生的知识水平建模，</a:t>
            </a:r>
            <a:r>
              <a:rPr lang="zh-CN" altLang="en-US" sz="2800" dirty="0">
                <a:latin typeface="+mn-ea"/>
              </a:rPr>
              <a:t>预测</a:t>
            </a:r>
            <a:r>
              <a:rPr lang="zh-CN" altLang="zh-CN" sz="2800" dirty="0">
                <a:latin typeface="+mn-ea"/>
              </a:rPr>
              <a:t>学生</a:t>
            </a:r>
            <a:r>
              <a:rPr lang="zh-CN" altLang="en-US" sz="2800" dirty="0">
                <a:latin typeface="+mn-ea"/>
              </a:rPr>
              <a:t>习题作答结果</a:t>
            </a:r>
            <a:r>
              <a:rPr lang="zh-CN" altLang="zh-CN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问题：目前知识追踪模型准确率不高，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没有合理利用题目知识点信息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习题推荐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根据当前学生的学习状态推荐题目以提升学生的成绩。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问题：基于启发式的习题推荐策略，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不一定是最优的习题推荐策略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25878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习题推荐评估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A16B536-73D1-4651-9665-C10ED78E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868" y="1513718"/>
            <a:ext cx="3570208" cy="38115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色块为不同知识点的掌握程度，越浅，掌握越好。</a:t>
            </a:r>
            <a:endParaRPr lang="en-US" altLang="zh-CN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88,5,0</a:t>
            </a:r>
            <a:r>
              <a:rPr lang="zh-CN" altLang="en-US" sz="2800" dirty="0">
                <a:latin typeface="+mn-ea"/>
              </a:rPr>
              <a:t>）表示题目</a:t>
            </a:r>
            <a:r>
              <a:rPr lang="en-US" altLang="zh-CN" sz="2800" dirty="0">
                <a:latin typeface="+mn-ea"/>
              </a:rPr>
              <a:t>88</a:t>
            </a:r>
            <a:r>
              <a:rPr lang="zh-CN" altLang="en-US" sz="2800" dirty="0">
                <a:latin typeface="+mn-ea"/>
              </a:rPr>
              <a:t>的知识点为</a:t>
            </a:r>
            <a:r>
              <a:rPr lang="en-US" altLang="zh-CN" sz="2800" dirty="0">
                <a:latin typeface="+mn-ea"/>
              </a:rPr>
              <a:t>5</a:t>
            </a:r>
            <a:r>
              <a:rPr lang="zh-CN" altLang="en-US" sz="2800" dirty="0">
                <a:latin typeface="+mn-ea"/>
              </a:rPr>
              <a:t>，错误作答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5530B-41E0-4518-8990-810998F319D7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380ADCA-E540-42AE-BE0F-D90AF94FBE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 t="10654" r="15497"/>
          <a:stretch/>
        </p:blipFill>
        <p:spPr>
          <a:xfrm>
            <a:off x="3411367" y="651065"/>
            <a:ext cx="8780634" cy="6206935"/>
          </a:xfrm>
        </p:spPr>
      </p:pic>
    </p:spTree>
    <p:extLst>
      <p:ext uri="{BB962C8B-B14F-4D97-AF65-F5344CB8AC3E}">
        <p14:creationId xmlns:p14="http://schemas.microsoft.com/office/powerpoint/2010/main" val="4062654013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习题推荐评估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A16B536-73D1-4651-9665-C10ED78E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868" y="1513718"/>
            <a:ext cx="3570208" cy="38115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习题推荐系统尝试探索其他知识点掌握情况，提升学生整体成绩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5530B-41E0-4518-8990-810998F319D7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380ADCA-E540-42AE-BE0F-D90AF94FBE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 t="10654" r="15497"/>
          <a:stretch/>
        </p:blipFill>
        <p:spPr>
          <a:xfrm>
            <a:off x="3411367" y="651065"/>
            <a:ext cx="8780634" cy="6206935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AC5334A-98F0-42E8-B2DF-C4579E008A27}"/>
              </a:ext>
            </a:extLst>
          </p:cNvPr>
          <p:cNvSpPr/>
          <p:nvPr/>
        </p:nvSpPr>
        <p:spPr>
          <a:xfrm>
            <a:off x="4305300" y="6206935"/>
            <a:ext cx="6621780" cy="1252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02A558-DEFD-45C8-9A93-6B55EE285669}"/>
              </a:ext>
            </a:extLst>
          </p:cNvPr>
          <p:cNvCxnSpPr/>
          <p:nvPr/>
        </p:nvCxnSpPr>
        <p:spPr>
          <a:xfrm>
            <a:off x="7574280" y="6088559"/>
            <a:ext cx="0" cy="3960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71754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习题推荐评估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A16B536-73D1-4651-9665-C10ED78E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868" y="1513718"/>
            <a:ext cx="3570208" cy="381158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题目做错后再次推荐练习</a:t>
            </a:r>
            <a:endParaRPr lang="en-US" altLang="zh-CN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5530B-41E0-4518-8990-810998F319D7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380ADCA-E540-42AE-BE0F-D90AF94FBE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 t="10654" r="15497"/>
          <a:stretch/>
        </p:blipFill>
        <p:spPr>
          <a:xfrm>
            <a:off x="3411367" y="651065"/>
            <a:ext cx="8780634" cy="6206935"/>
          </a:xfr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975D8-C880-474A-9CE1-CAC5DC6BA49B}"/>
              </a:ext>
            </a:extLst>
          </p:cNvPr>
          <p:cNvSpPr/>
          <p:nvPr/>
        </p:nvSpPr>
        <p:spPr>
          <a:xfrm>
            <a:off x="8343900" y="6057900"/>
            <a:ext cx="1270000" cy="5571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40D6FB-2C1D-4F34-BCD9-86F2C8E22275}"/>
              </a:ext>
            </a:extLst>
          </p:cNvPr>
          <p:cNvSpPr/>
          <p:nvPr/>
        </p:nvSpPr>
        <p:spPr>
          <a:xfrm>
            <a:off x="8343900" y="5126636"/>
            <a:ext cx="1270000" cy="8373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7DDF9E-0C9E-4A1D-8745-FED20DDB0CD5}"/>
              </a:ext>
            </a:extLst>
          </p:cNvPr>
          <p:cNvCxnSpPr/>
          <p:nvPr/>
        </p:nvCxnSpPr>
        <p:spPr>
          <a:xfrm>
            <a:off x="8664315" y="5516380"/>
            <a:ext cx="61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83030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习题推荐评估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A16B536-73D1-4651-9665-C10ED78E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868" y="1513718"/>
            <a:ext cx="3570208" cy="381158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推荐知识点互相关联的题目</a:t>
            </a:r>
            <a:endParaRPr lang="en-US" altLang="zh-CN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是分解质因数，</a:t>
            </a:r>
            <a:r>
              <a:rPr lang="en-US" altLang="zh-CN" sz="2800" dirty="0">
                <a:latin typeface="+mn-ea"/>
              </a:rPr>
              <a:t>6</a:t>
            </a:r>
            <a:r>
              <a:rPr lang="zh-CN" altLang="en-US" sz="2800" dirty="0">
                <a:latin typeface="+mn-ea"/>
              </a:rPr>
              <a:t>是最大公约数</a:t>
            </a:r>
            <a:endParaRPr lang="en-US" altLang="zh-CN" sz="28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5530B-41E0-4518-8990-810998F319D7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7380ADCA-E540-42AE-BE0F-D90AF94FBE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 t="10654" r="15497"/>
          <a:stretch/>
        </p:blipFill>
        <p:spPr>
          <a:xfrm>
            <a:off x="3411367" y="651065"/>
            <a:ext cx="8780634" cy="6206935"/>
          </a:xfr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A975D8-C880-474A-9CE1-CAC5DC6BA49B}"/>
              </a:ext>
            </a:extLst>
          </p:cNvPr>
          <p:cNvSpPr/>
          <p:nvPr/>
        </p:nvSpPr>
        <p:spPr>
          <a:xfrm>
            <a:off x="7607300" y="6057900"/>
            <a:ext cx="1903468" cy="5571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A0F6B0-D8A0-479F-8D31-64F0C686B2CA}"/>
              </a:ext>
            </a:extLst>
          </p:cNvPr>
          <p:cNvSpPr/>
          <p:nvPr/>
        </p:nvSpPr>
        <p:spPr>
          <a:xfrm>
            <a:off x="8242300" y="2476500"/>
            <a:ext cx="1409700" cy="863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5A9B22-06EC-48E0-AA04-47BAC219061B}"/>
              </a:ext>
            </a:extLst>
          </p:cNvPr>
          <p:cNvCxnSpPr/>
          <p:nvPr/>
        </p:nvCxnSpPr>
        <p:spPr>
          <a:xfrm>
            <a:off x="8763000" y="28829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D65E67F-8AA0-4591-A1B9-53FB7B15505B}"/>
              </a:ext>
            </a:extLst>
          </p:cNvPr>
          <p:cNvSpPr/>
          <p:nvPr/>
        </p:nvSpPr>
        <p:spPr>
          <a:xfrm>
            <a:off x="8242300" y="5092700"/>
            <a:ext cx="1409700" cy="863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A907B95-DF59-4017-93C6-AD0EAB435382}"/>
              </a:ext>
            </a:extLst>
          </p:cNvPr>
          <p:cNvCxnSpPr/>
          <p:nvPr/>
        </p:nvCxnSpPr>
        <p:spPr>
          <a:xfrm>
            <a:off x="8624662" y="5511800"/>
            <a:ext cx="595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65420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5F3BCF9-D2E5-42B5-A256-E0424E7ED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120898"/>
              </p:ext>
            </p:extLst>
          </p:nvPr>
        </p:nvGraphicFramePr>
        <p:xfrm>
          <a:off x="2754319" y="635380"/>
          <a:ext cx="6161081" cy="5974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27BB937-8841-4ED0-AA5D-56D3AA6FAC83}"/>
              </a:ext>
            </a:extLst>
          </p:cNvPr>
          <p:cNvSpPr/>
          <p:nvPr/>
        </p:nvSpPr>
        <p:spPr>
          <a:xfrm>
            <a:off x="-880" y="0"/>
            <a:ext cx="12192880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A8D1F-E274-47F9-BB98-0E684C9DA18E}"/>
              </a:ext>
            </a:extLst>
          </p:cNvPr>
          <p:cNvSpPr/>
          <p:nvPr/>
        </p:nvSpPr>
        <p:spPr>
          <a:xfrm>
            <a:off x="1307672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981C3C-6E53-497F-B396-45CE728F29C0}"/>
              </a:ext>
            </a:extLst>
          </p:cNvPr>
          <p:cNvSpPr txBox="1"/>
          <p:nvPr/>
        </p:nvSpPr>
        <p:spPr>
          <a:xfrm>
            <a:off x="-2867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827062-9875-4C67-B739-B38B25D72ECA}"/>
              </a:ext>
            </a:extLst>
          </p:cNvPr>
          <p:cNvSpPr txBox="1"/>
          <p:nvPr/>
        </p:nvSpPr>
        <p:spPr>
          <a:xfrm>
            <a:off x="1298271" y="-846"/>
            <a:ext cx="1252353" cy="5580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20386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203864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6CBE67-61AC-4F21-9CA8-02F6F543BD1A}"/>
              </a:ext>
            </a:extLst>
          </p:cNvPr>
          <p:cNvSpPr txBox="1"/>
          <p:nvPr/>
        </p:nvSpPr>
        <p:spPr>
          <a:xfrm>
            <a:off x="268123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研究工作</a:t>
            </a:r>
            <a:endParaRPr lang="zh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61250C-792D-408D-BA96-43979E3EB9CA}"/>
              </a:ext>
            </a:extLst>
          </p:cNvPr>
          <p:cNvSpPr txBox="1"/>
          <p:nvPr/>
        </p:nvSpPr>
        <p:spPr>
          <a:xfrm>
            <a:off x="404084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500E637-00F3-4526-9D53-2174B917F203}"/>
              </a:ext>
            </a:extLst>
          </p:cNvPr>
          <p:cNvSpPr/>
          <p:nvPr/>
        </p:nvSpPr>
        <p:spPr>
          <a:xfrm>
            <a:off x="5336240" y="2800350"/>
            <a:ext cx="39781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1098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78" y="0"/>
            <a:ext cx="12192878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4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5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73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5" y="-3747"/>
            <a:ext cx="1295400" cy="5616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</a:rPr>
              <a:t>研究工作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42" y="-3744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研究结论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890B26-6336-4077-9C2D-E61BAB160361}"/>
              </a:ext>
            </a:extLst>
          </p:cNvPr>
          <p:cNvSpPr txBox="1"/>
          <p:nvPr/>
        </p:nvSpPr>
        <p:spPr>
          <a:xfrm>
            <a:off x="0" y="65106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贡献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7AB150-C7AD-4F99-A91E-CE9D22FAF90F}"/>
              </a:ext>
            </a:extLst>
          </p:cNvPr>
          <p:cNvSpPr txBox="1"/>
          <p:nvPr/>
        </p:nvSpPr>
        <p:spPr>
          <a:xfrm>
            <a:off x="0" y="1514416"/>
            <a:ext cx="12192000" cy="454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提出概念敏感的知识追踪模型</a:t>
            </a:r>
            <a:r>
              <a:rPr lang="en-US" altLang="zh-CN" sz="2800" dirty="0"/>
              <a:t>DKVMN-CA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/>
              <a:t>创新性地将</a:t>
            </a:r>
            <a:r>
              <a:rPr lang="zh-CN" altLang="zh-CN" sz="2800" b="1" dirty="0"/>
              <a:t>题目概念的等级结构</a:t>
            </a:r>
            <a:r>
              <a:rPr lang="zh-CN" altLang="zh-CN" sz="2800" dirty="0"/>
              <a:t>引入神经元网络的设计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/>
              <a:t>相比于目前知识追踪效果最好的</a:t>
            </a:r>
            <a:r>
              <a:rPr lang="en-US" altLang="zh-CN" sz="2800" dirty="0"/>
              <a:t>DKVMN</a:t>
            </a:r>
            <a:r>
              <a:rPr lang="zh-CN" altLang="zh-CN" sz="2800" dirty="0"/>
              <a:t>模型</a:t>
            </a:r>
            <a:r>
              <a:rPr lang="en-US" altLang="zh-CN" sz="2800" dirty="0"/>
              <a:t>AUC</a:t>
            </a:r>
            <a:r>
              <a:rPr lang="zh-CN" altLang="zh-CN" sz="2800" dirty="0"/>
              <a:t>高</a:t>
            </a:r>
            <a:r>
              <a:rPr lang="en-US" altLang="zh-CN" sz="2800" dirty="0"/>
              <a:t>1.9%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zh-CN" sz="2800" dirty="0"/>
              <a:t>创新性将</a:t>
            </a:r>
            <a:r>
              <a:rPr lang="zh-CN" altLang="zh-CN" sz="2800" b="1" dirty="0"/>
              <a:t>深度增强学习引入习题推荐算法</a:t>
            </a:r>
            <a:r>
              <a:rPr lang="zh-CN" altLang="zh-CN" sz="2800" dirty="0"/>
              <a:t>中，提出基于深度强化学习的习题推荐策略。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相比于启发式习题推荐，持续有效地提升学生成绩。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习题推荐具有可解释性，首次将强化学习引入到习题推荐中去。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30AA43-5805-4912-BCEC-89766E70D3F3}"/>
              </a:ext>
            </a:extLst>
          </p:cNvPr>
          <p:cNvSpPr txBox="1"/>
          <p:nvPr/>
        </p:nvSpPr>
        <p:spPr>
          <a:xfrm>
            <a:off x="0" y="6057263"/>
            <a:ext cx="10427855" cy="664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/>
              <a:t> </a:t>
            </a:r>
            <a:r>
              <a:rPr lang="zh-CN" altLang="en-US" sz="2800" b="1" dirty="0"/>
              <a:t>以第一作者发表在第</a:t>
            </a:r>
            <a:r>
              <a:rPr lang="en-US" altLang="zh-CN" sz="2800" b="1" dirty="0"/>
              <a:t>12</a:t>
            </a:r>
            <a:r>
              <a:rPr lang="zh-CN" altLang="en-US" sz="2800" b="1" dirty="0"/>
              <a:t>届国际教育数据挖掘会议（</a:t>
            </a:r>
            <a:r>
              <a:rPr lang="en-US" altLang="zh-CN" sz="2800" b="1" dirty="0"/>
              <a:t>EDM2019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515706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8100" y="3744661"/>
            <a:ext cx="4495800" cy="93821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172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8B4E0CB-FBBF-4536-9CA7-A3767834B0F8}"/>
              </a:ext>
            </a:extLst>
          </p:cNvPr>
          <p:cNvSpPr txBox="1"/>
          <p:nvPr/>
        </p:nvSpPr>
        <p:spPr>
          <a:xfrm>
            <a:off x="2957760" y="5068639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感谢各位老师指导</a:t>
            </a: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智能导学系统结构图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31D03-AE09-4D2D-BAF2-6978A3CE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69" y="1635555"/>
            <a:ext cx="12192000" cy="52224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A900342-1447-4784-95A9-75461F581B1C}"/>
              </a:ext>
            </a:extLst>
          </p:cNvPr>
          <p:cNvSpPr/>
          <p:nvPr/>
        </p:nvSpPr>
        <p:spPr>
          <a:xfrm>
            <a:off x="-880" y="0"/>
            <a:ext cx="12192880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358F63-A0FA-4128-A3DA-F27166320931}"/>
              </a:ext>
            </a:extLst>
          </p:cNvPr>
          <p:cNvSpPr/>
          <p:nvPr/>
        </p:nvSpPr>
        <p:spPr>
          <a:xfrm>
            <a:off x="1307672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A6BA5B-8954-4240-A7D3-2689EC9422B5}"/>
              </a:ext>
            </a:extLst>
          </p:cNvPr>
          <p:cNvSpPr txBox="1"/>
          <p:nvPr/>
        </p:nvSpPr>
        <p:spPr>
          <a:xfrm>
            <a:off x="-2867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029B0D-216A-4782-BB29-96006A93292F}"/>
              </a:ext>
            </a:extLst>
          </p:cNvPr>
          <p:cNvSpPr txBox="1"/>
          <p:nvPr/>
        </p:nvSpPr>
        <p:spPr>
          <a:xfrm>
            <a:off x="1298271" y="-846"/>
            <a:ext cx="1252353" cy="5580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20386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203864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5FE79B-250B-4D65-99F2-345455F98102}"/>
              </a:ext>
            </a:extLst>
          </p:cNvPr>
          <p:cNvSpPr txBox="1"/>
          <p:nvPr/>
        </p:nvSpPr>
        <p:spPr>
          <a:xfrm>
            <a:off x="268123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研究工作</a:t>
            </a:r>
            <a:endParaRPr lang="zh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636043-A5DE-4E8A-9C12-176E4557ED29}"/>
              </a:ext>
            </a:extLst>
          </p:cNvPr>
          <p:cNvSpPr txBox="1"/>
          <p:nvPr/>
        </p:nvSpPr>
        <p:spPr>
          <a:xfrm>
            <a:off x="404084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724956-2758-4564-8ED1-D0264EAB5702}"/>
              </a:ext>
            </a:extLst>
          </p:cNvPr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545821-D2C7-4095-8D1C-E5DD2DAC54E5}"/>
              </a:ext>
            </a:extLst>
          </p:cNvPr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8ACAFD-16E4-478E-A304-5B2326C3856B}"/>
              </a:ext>
            </a:extLst>
          </p:cNvPr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3E2200-7A56-4924-9882-46B88AB958D8}"/>
              </a:ext>
            </a:extLst>
          </p:cNvPr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BFAFA5-5BB5-4913-A9FC-962EF8CAAF6A}"/>
              </a:ext>
            </a:extLst>
          </p:cNvPr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ED4230-F817-4253-8F85-AEA76D29E9FF}"/>
              </a:ext>
            </a:extLst>
          </p:cNvPr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09C45F-5F6B-4A40-8684-AD812C42BA5D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习题推荐系统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18D7C-5D16-4F55-A2CD-F9C9B94FEEA8}"/>
              </a:ext>
            </a:extLst>
          </p:cNvPr>
          <p:cNvSpPr txBox="1"/>
          <p:nvPr/>
        </p:nvSpPr>
        <p:spPr>
          <a:xfrm>
            <a:off x="4257207" y="4853113"/>
            <a:ext cx="1079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BAA37B-6716-49A3-91FC-BD9839FA03B7}"/>
              </a:ext>
            </a:extLst>
          </p:cNvPr>
          <p:cNvSpPr txBox="1"/>
          <p:nvPr/>
        </p:nvSpPr>
        <p:spPr>
          <a:xfrm>
            <a:off x="8956770" y="485311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导学策略</a:t>
            </a:r>
          </a:p>
        </p:txBody>
      </p:sp>
    </p:spTree>
    <p:extLst>
      <p:ext uri="{BB962C8B-B14F-4D97-AF65-F5344CB8AC3E}">
        <p14:creationId xmlns:p14="http://schemas.microsoft.com/office/powerpoint/2010/main" val="216548894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F3897-EDA0-4087-94AB-39B0E6494ECF}"/>
              </a:ext>
            </a:extLst>
          </p:cNvPr>
          <p:cNvSpPr txBox="1"/>
          <p:nvPr/>
        </p:nvSpPr>
        <p:spPr>
          <a:xfrm>
            <a:off x="132523" y="1513718"/>
            <a:ext cx="5461454" cy="528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数据：好未来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IPS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系统数据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2.4</a:t>
            </a:r>
            <a:r>
              <a:rPr lang="zh-CN" altLang="en-US" sz="2400" dirty="0"/>
              <a:t>万学生</a:t>
            </a:r>
            <a:r>
              <a:rPr lang="en-US" altLang="zh-CN" sz="2400" dirty="0"/>
              <a:t>39</a:t>
            </a:r>
            <a:r>
              <a:rPr lang="zh-CN" altLang="en-US" sz="2400" dirty="0"/>
              <a:t>万条做题记录。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学生</a:t>
            </a:r>
            <a:r>
              <a:rPr lang="en-US" altLang="zh-CN" sz="2400" dirty="0"/>
              <a:t>ID</a:t>
            </a:r>
            <a:r>
              <a:rPr lang="zh-CN" altLang="en-US" sz="2400" dirty="0"/>
              <a:t>；习题</a:t>
            </a:r>
            <a:r>
              <a:rPr lang="en-US" altLang="zh-CN" sz="2400" dirty="0"/>
              <a:t>ID</a:t>
            </a:r>
            <a:r>
              <a:rPr lang="zh-CN" altLang="en-US" sz="2400" dirty="0"/>
              <a:t>；习题三级知识点；习题难度；习题作答结果；习题作答耗时；关卡类型等。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13</a:t>
            </a:r>
            <a:r>
              <a:rPr lang="zh-CN" altLang="en-US" sz="2400" dirty="0"/>
              <a:t>个一级，</a:t>
            </a:r>
            <a:r>
              <a:rPr lang="en-US" altLang="zh-CN" sz="2400" dirty="0"/>
              <a:t>47</a:t>
            </a:r>
            <a:r>
              <a:rPr lang="zh-CN" altLang="en-US" sz="2400" dirty="0"/>
              <a:t>个二级，</a:t>
            </a:r>
            <a:r>
              <a:rPr lang="en-US" altLang="zh-CN" sz="2400" dirty="0"/>
              <a:t>123</a:t>
            </a:r>
            <a:r>
              <a:rPr lang="zh-CN" altLang="en-US" sz="2400" dirty="0"/>
              <a:t>个三级知识点。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三级知识点结构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11A86C-CF95-4908-A3BC-0CB2346F50A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AB1F42-6C6C-47D1-9271-C7B8E0A9C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65" y="1420506"/>
            <a:ext cx="6821638" cy="47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035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DKVMN-CA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6D3180-F7AC-4FCB-8A31-EB50B2E5F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72" y="607580"/>
            <a:ext cx="6066955" cy="6250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/>
              <p:nvPr/>
            </p:nvSpPr>
            <p:spPr>
              <a:xfrm>
                <a:off x="9384" y="1513717"/>
                <a:ext cx="6024746" cy="4571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基于</a:t>
                </a:r>
                <a:r>
                  <a:rPr lang="en-US" altLang="zh-CN" sz="2800" dirty="0"/>
                  <a:t>DKVMN</a:t>
                </a:r>
                <a:r>
                  <a:rPr lang="zh-CN" altLang="en-US" sz="2800" dirty="0"/>
                  <a:t>模型修改。</a:t>
                </a:r>
                <a:endParaRPr lang="en-US" altLang="zh-CN" sz="28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输入：当前要做的题目</a:t>
                </a:r>
                <a:r>
                  <a:rPr lang="en-US" altLang="zh-CN" sz="2800" dirty="0"/>
                  <a:t>ID</a:t>
                </a:r>
                <a:r>
                  <a:rPr lang="zh-CN" altLang="en-US" sz="2800" dirty="0"/>
                  <a:t>及其知识点，难度，关卡属性。输出：该题目作对的概率。</a:t>
                </a:r>
                <a:endParaRPr lang="en-US" altLang="zh-CN" sz="28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zh-CN" altLang="en-US" sz="2800" i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dirty="0"/>
                  <a:t>知识点的</a:t>
                </a:r>
                <a:r>
                  <a:rPr lang="en-US" altLang="zh-CN" sz="2800" dirty="0"/>
                  <a:t>Embedding</a:t>
                </a:r>
                <a:r>
                  <a:rPr lang="zh-CN" altLang="en-US" sz="2800" dirty="0"/>
                  <a:t>矩阵，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bSup>
                  </m:oMath>
                </a14:m>
                <a:r>
                  <a:rPr lang="zh-CN" altLang="en-US" sz="2800" dirty="0"/>
                  <a:t>为知识概念记忆矩阵，保存了各个知识点的掌握状态。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" y="1513717"/>
                <a:ext cx="6024746" cy="4571636"/>
              </a:xfrm>
              <a:prstGeom prst="rect">
                <a:avLst/>
              </a:prstGeom>
              <a:blipFill>
                <a:blip r:embed="rId4"/>
                <a:stretch>
                  <a:fillRect l="-2126" b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2D440C-4D9A-4B69-8245-EACF060D96F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EDE6E2-0498-4D3A-9B26-D30935E36F6D}"/>
              </a:ext>
            </a:extLst>
          </p:cNvPr>
          <p:cNvSpPr/>
          <p:nvPr/>
        </p:nvSpPr>
        <p:spPr>
          <a:xfrm>
            <a:off x="6415790" y="2128603"/>
            <a:ext cx="1993692" cy="86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31CA85-DA72-4867-8EB3-8C1F763B3C0D}"/>
              </a:ext>
            </a:extLst>
          </p:cNvPr>
          <p:cNvSpPr/>
          <p:nvPr/>
        </p:nvSpPr>
        <p:spPr>
          <a:xfrm>
            <a:off x="8667400" y="2128603"/>
            <a:ext cx="1840705" cy="86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316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DKVMN-CA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/>
              <p:nvPr/>
            </p:nvSpPr>
            <p:spPr>
              <a:xfrm>
                <a:off x="9384" y="1513717"/>
                <a:ext cx="6024746" cy="709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例如在时间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，学生回答问题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/>
                  <a:t>，预测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/>
                  <a:t>的正确作答概率。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/>
                  <a:t>三级知识点标签为（</a:t>
                </a:r>
                <a:r>
                  <a:rPr lang="en-US" altLang="zh-CN" sz="2800" dirty="0"/>
                  <a:t>2,6,9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  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第一步：计算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Embedding</m:t>
                    </m:r>
                  </m:oMath>
                </a14:m>
                <a:r>
                  <a:rPr lang="zh-CN" altLang="en-US" sz="2800" dirty="0"/>
                  <a:t>向量与</a:t>
                </a:r>
                <a:r>
                  <a:rPr lang="en-US" altLang="zh-CN" sz="2800" dirty="0"/>
                  <a:t>2,6,9</a:t>
                </a:r>
                <a:r>
                  <a:rPr lang="zh-CN" altLang="en-US" sz="2800" dirty="0"/>
                  <a:t>三个知识点</a:t>
                </a:r>
                <a:r>
                  <a:rPr lang="en-US" altLang="zh-CN" sz="2800" dirty="0"/>
                  <a:t>Embedding</a:t>
                </a:r>
                <a:r>
                  <a:rPr lang="zh-CN" altLang="en-US" sz="2800" dirty="0"/>
                  <a:t>向量的点积</a:t>
                </a:r>
                <a:endParaRPr lang="en-US" altLang="zh-CN" sz="28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800" dirty="0"/>
                  <a:t>c =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b="0" dirty="0"/>
              </a:p>
              <a:p>
                <a:pPr lvl="1"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   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" y="1513717"/>
                <a:ext cx="6024746" cy="7090724"/>
              </a:xfrm>
              <a:prstGeom prst="rect">
                <a:avLst/>
              </a:prstGeom>
              <a:blipFill>
                <a:blip r:embed="rId3"/>
                <a:stretch>
                  <a:fillRect l="-1822" r="-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2D440C-4D9A-4B69-8245-EACF060D96F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6AD0FA-B3A3-4B0D-907A-40123017B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30" y="651064"/>
            <a:ext cx="6057761" cy="62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270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DKVMN-CA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/>
              <p:nvPr/>
            </p:nvSpPr>
            <p:spPr>
              <a:xfrm>
                <a:off x="9384" y="1513717"/>
                <a:ext cx="6024746" cy="421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第二步：将计算得到的三个知识点点积值做</a:t>
                </a:r>
                <a:r>
                  <a:rPr lang="en-US" altLang="zh-CN" sz="2800" dirty="0" err="1"/>
                  <a:t>Softmax</a:t>
                </a:r>
                <a:r>
                  <a:rPr lang="zh-CN" altLang="en-US" sz="2800" dirty="0"/>
                  <a:t>运算获得知识点权重值。</a:t>
                </a:r>
                <a:endParaRPr lang="en-US" altLang="zh-CN" sz="2800" dirty="0"/>
              </a:p>
              <a:p>
                <a:pPr lvl="1" algn="ctr">
                  <a:lnSpc>
                    <a:spcPct val="150000"/>
                  </a:lnSpc>
                </a:pPr>
                <a:r>
                  <a:rPr lang="en-US" altLang="zh-CN" sz="2800" dirty="0" err="1"/>
                  <a:t>Softmax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/>
                  <a:t>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    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" y="1513717"/>
                <a:ext cx="6024746" cy="4212307"/>
              </a:xfrm>
              <a:prstGeom prst="rect">
                <a:avLst/>
              </a:prstGeom>
              <a:blipFill>
                <a:blip r:embed="rId3"/>
                <a:stretch>
                  <a:fillRect l="-1822" r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2D440C-4D9A-4B69-8245-EACF060D96F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09FEF-F4C8-4665-8B62-488E46070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54" y="651065"/>
            <a:ext cx="5889130" cy="62069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FF9E8FA-C792-4BE0-8958-EFFC4FFFB9BB}"/>
              </a:ext>
            </a:extLst>
          </p:cNvPr>
          <p:cNvSpPr/>
          <p:nvPr/>
        </p:nvSpPr>
        <p:spPr>
          <a:xfrm>
            <a:off x="6096000" y="3048000"/>
            <a:ext cx="4076700" cy="1143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672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DKVMN-CA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/>
              <p:nvPr/>
            </p:nvSpPr>
            <p:spPr>
              <a:xfrm>
                <a:off x="9384" y="1513717"/>
                <a:ext cx="6024746" cy="27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第三步：按照权重加权概念记忆矩阵获得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" y="1513717"/>
                <a:ext cx="6024746" cy="2717411"/>
              </a:xfrm>
              <a:prstGeom prst="rect">
                <a:avLst/>
              </a:prstGeom>
              <a:blipFill>
                <a:blip r:embed="rId3"/>
                <a:stretch>
                  <a:fillRect l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2D440C-4D9A-4B69-8245-EACF060D96F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E19DD-B55E-4439-A089-6247BE05A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17" y="651065"/>
            <a:ext cx="5893467" cy="62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158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882" y="0"/>
            <a:ext cx="12192882" cy="557154"/>
          </a:xfrm>
          <a:prstGeom prst="rect">
            <a:avLst/>
          </a:prstGeom>
          <a:solidFill>
            <a:srgbClr val="203864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07670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286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选题背景</a:t>
            </a:r>
            <a:endParaRPr lang="zh-HK" altLang="en-US" spc="3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8269" y="-846"/>
            <a:ext cx="1252353" cy="558000"/>
          </a:xfrm>
          <a:prstGeom prst="rect">
            <a:avLst/>
          </a:prstGeom>
          <a:solidFill>
            <a:srgbClr val="20386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pc="3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论文结构</a:t>
            </a:r>
            <a:endParaRPr lang="zh-HK" altLang="en-US" spc="3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1231" y="-3747"/>
            <a:ext cx="1295400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研究工作</a:t>
            </a:r>
            <a:endParaRPr lang="zh-HK" altLang="en-US" dirty="0">
              <a:solidFill>
                <a:srgbClr val="20386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0838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  <a:endParaRPr lang="zh-HK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A9B46-947C-490E-A6FB-9C1C6C938586}"/>
              </a:ext>
            </a:extLst>
          </p:cNvPr>
          <p:cNvSpPr txBox="1"/>
          <p:nvPr/>
        </p:nvSpPr>
        <p:spPr>
          <a:xfrm>
            <a:off x="0" y="65106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DKVMN-CA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/>
              <p:nvPr/>
            </p:nvSpPr>
            <p:spPr>
              <a:xfrm>
                <a:off x="9384" y="1513717"/>
                <a:ext cx="6024746" cy="329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第四步：按照权重加权概念记忆矩阵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/>
                  <a:t>与难度</a:t>
                </a:r>
                <a:r>
                  <a:rPr lang="en-US" altLang="zh-CN" sz="2800" dirty="0"/>
                  <a:t>Embedding</a:t>
                </a:r>
                <a:r>
                  <a:rPr lang="zh-CN" altLang="en-US" sz="2800" dirty="0"/>
                  <a:t>，关卡</a:t>
                </a:r>
                <a:r>
                  <a:rPr lang="en-US" altLang="zh-CN" sz="2800" dirty="0"/>
                  <a:t>Embedding</a:t>
                </a:r>
                <a:r>
                  <a:rPr lang="zh-CN" altLang="en-US" sz="2800" dirty="0"/>
                  <a:t>拼接后预测。</a:t>
                </a:r>
                <a:endParaRPr lang="en-US" altLang="zh-CN" sz="28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𝑇𝑎𝑛h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sz="28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𝑆𝑖𝑔𝑚𝑜𝑖𝑑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AA3EB5-F83B-487E-9336-C9CB4F7D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" y="1513717"/>
                <a:ext cx="6024746" cy="3296031"/>
              </a:xfrm>
              <a:prstGeom prst="rect">
                <a:avLst/>
              </a:prstGeom>
              <a:blipFill>
                <a:blip r:embed="rId3"/>
                <a:stretch>
                  <a:fillRect l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2D440C-4D9A-4B69-8245-EACF060D96F8}"/>
              </a:ext>
            </a:extLst>
          </p:cNvPr>
          <p:cNvSpPr txBox="1"/>
          <p:nvPr/>
        </p:nvSpPr>
        <p:spPr>
          <a:xfrm>
            <a:off x="9510768" y="-3747"/>
            <a:ext cx="2713335" cy="56160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1">
            <a:noAutofit/>
          </a:bodyPr>
          <a:lstStyle>
            <a:defPPr>
              <a:defRPr lang="zh-HK"/>
            </a:defPPr>
            <a:lvl1pPr>
              <a:defRPr spc="3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203864"/>
                </a:solidFill>
              </a:rPr>
              <a:t>深度知识追踪模型</a:t>
            </a:r>
            <a:endParaRPr lang="zh-HK" altLang="en-US" dirty="0">
              <a:solidFill>
                <a:srgbClr val="203864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47D30-03E0-4109-962A-3E3A9FE1D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74" y="650366"/>
            <a:ext cx="5889793" cy="620763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F18248-BF31-4851-9CD7-32BED02E3196}"/>
              </a:ext>
            </a:extLst>
          </p:cNvPr>
          <p:cNvSpPr/>
          <p:nvPr/>
        </p:nvSpPr>
        <p:spPr>
          <a:xfrm>
            <a:off x="8013700" y="1420506"/>
            <a:ext cx="3302000" cy="43369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041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1760</Words>
  <Application>Microsoft Office PowerPoint</Application>
  <PresentationFormat>宽屏</PresentationFormat>
  <Paragraphs>406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黑体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方哲 艾</cp:lastModifiedBy>
  <cp:revision>294</cp:revision>
  <dcterms:created xsi:type="dcterms:W3CDTF">2015-02-19T23:46:49Z</dcterms:created>
  <dcterms:modified xsi:type="dcterms:W3CDTF">2019-05-29T13:54:53Z</dcterms:modified>
</cp:coreProperties>
</file>