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943860" y="2829560"/>
            <a:ext cx="63042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操作系统课设数据分析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7180" y="706120"/>
            <a:ext cx="267335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断点设计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5400000" flipV="1">
            <a:off x="6919934" y="526076"/>
            <a:ext cx="360003" cy="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396355" y="706120"/>
            <a:ext cx="140716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中断处理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0450" y="1403350"/>
            <a:ext cx="5760085" cy="147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520045" y="1035050"/>
            <a:ext cx="138049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read_write.c</a:t>
            </a:r>
            <a:endParaRPr lang="zh-CN" altLang="en-US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 flipV="1">
            <a:off x="6919934" y="1346496"/>
            <a:ext cx="360003" cy="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96355" y="1526540"/>
            <a:ext cx="147701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sys_read()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9618" y="1127760"/>
            <a:ext cx="3329305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文件句柄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fd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，缓冲区指针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，欲读字节数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</a:t>
            </a:r>
            <a:endParaRPr lang="en-US" altLang="zh-CN" sz="12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5400000" flipV="1">
            <a:off x="6919934" y="2166916"/>
            <a:ext cx="360003" cy="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4772025" y="2105025"/>
            <a:ext cx="232791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17716" y="2849245"/>
            <a:ext cx="2390140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inode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，文件指针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flip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</a:t>
            </a:r>
            <a:endParaRPr lang="en-US" altLang="zh-CN" sz="12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95015" y="1886585"/>
            <a:ext cx="147701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目标文件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肘形连接符 17"/>
          <p:cNvCxnSpPr/>
          <p:nvPr/>
        </p:nvCxnSpPr>
        <p:spPr>
          <a:xfrm>
            <a:off x="4816475" y="2256155"/>
            <a:ext cx="1581150" cy="346075"/>
          </a:xfrm>
          <a:prstGeom prst="bentConnector3">
            <a:avLst>
              <a:gd name="adj1" fmla="val 12971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237539" y="3855085"/>
            <a:ext cx="1053465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left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不等于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12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97625" y="2346960"/>
            <a:ext cx="2019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判断文件类型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21" name="肘形连接符 20"/>
          <p:cNvCxnSpPr/>
          <p:nvPr/>
        </p:nvCxnSpPr>
        <p:spPr>
          <a:xfrm rot="5400000" flipV="1">
            <a:off x="6919934" y="2987336"/>
            <a:ext cx="360003" cy="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53991" y="2602230"/>
            <a:ext cx="886460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节点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inode</a:t>
            </a:r>
            <a:endParaRPr lang="en-US" altLang="zh-CN" sz="12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96038" y="3199130"/>
            <a:ext cx="149796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file_read()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0450" y="3199130"/>
            <a:ext cx="5760085" cy="28943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661333" y="2830830"/>
            <a:ext cx="1096645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file_dev.c</a:t>
            </a:r>
            <a:endParaRPr lang="zh-CN" altLang="en-US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099935" y="2023110"/>
            <a:ext cx="2310130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409748" y="1886585"/>
            <a:ext cx="1153795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断点输出</a:t>
            </a:r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</a:t>
            </a:r>
            <a:endParaRPr lang="en-US" altLang="zh-CN"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09748" y="3522980"/>
            <a:ext cx="1153795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断点输出</a:t>
            </a:r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</a:t>
            </a:r>
            <a:endParaRPr lang="en-US" altLang="zh-CN"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099935" y="3659505"/>
            <a:ext cx="2310130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 flipV="1">
            <a:off x="6919934" y="3780451"/>
            <a:ext cx="360003" cy="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397625" y="396049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取逻辑块号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040" y="3797935"/>
            <a:ext cx="5760085" cy="22955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074286" y="3429635"/>
            <a:ext cx="87884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inode.c</a:t>
            </a:r>
            <a:endParaRPr lang="zh-CN" altLang="en-US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4069715" y="4185920"/>
            <a:ext cx="232791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280536" y="3910330"/>
            <a:ext cx="1645920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inode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，数据块号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altLang="zh-CN" sz="12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70213" y="3960495"/>
            <a:ext cx="10991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bmap()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肘形连接符 37"/>
          <p:cNvCxnSpPr/>
          <p:nvPr/>
        </p:nvCxnSpPr>
        <p:spPr>
          <a:xfrm rot="5400000" flipV="1">
            <a:off x="3339804" y="4492921"/>
            <a:ext cx="360003" cy="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522981" y="4343400"/>
            <a:ext cx="2029460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inode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，非创建标志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12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1831340" y="4343400"/>
            <a:ext cx="1688465" cy="8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98500" y="4194810"/>
            <a:ext cx="1132840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断点输出</a:t>
            </a:r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altLang="zh-CN"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94966" y="4672965"/>
            <a:ext cx="125095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_bmap()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5400000" flipV="1">
            <a:off x="3339804" y="5261271"/>
            <a:ext cx="360003" cy="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1834515" y="5081270"/>
            <a:ext cx="1688465" cy="8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1675" y="4947920"/>
            <a:ext cx="1132840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断点输出</a:t>
            </a:r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US" altLang="zh-CN"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32841" y="5441315"/>
            <a:ext cx="477393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判断直接块、间接块、二次间接块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 flipV="1">
            <a:off x="3687445" y="5076825"/>
            <a:ext cx="889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flipV="1">
            <a:off x="4069715" y="4316730"/>
            <a:ext cx="2353945" cy="631190"/>
          </a:xfrm>
          <a:prstGeom prst="bentConnector3">
            <a:avLst>
              <a:gd name="adj1" fmla="val 71891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 flipV="1">
            <a:off x="6919934" y="4523401"/>
            <a:ext cx="360003" cy="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423660" y="4703445"/>
            <a:ext cx="29375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计算需要读的字节数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59" name="肘形连接符 58"/>
          <p:cNvCxnSpPr/>
          <p:nvPr/>
        </p:nvCxnSpPr>
        <p:spPr>
          <a:xfrm rot="5400000" flipV="1">
            <a:off x="6919934" y="5269526"/>
            <a:ext cx="360003" cy="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117398" y="5121275"/>
            <a:ext cx="3331845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本次读取的字节数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chars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，还需读取的字节数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</a:t>
            </a:r>
            <a:endParaRPr lang="en-US" altLang="zh-CN" sz="12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423660" y="5441315"/>
            <a:ext cx="49479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复制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chars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个字节到用户缓冲区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buf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2" name="肘形连接符 61"/>
          <p:cNvCxnSpPr/>
          <p:nvPr/>
        </p:nvCxnSpPr>
        <p:spPr>
          <a:xfrm rot="5400000" flipV="1">
            <a:off x="6917394" y="6081691"/>
            <a:ext cx="360003" cy="0"/>
          </a:xfrm>
          <a:prstGeom prst="bentConnector3">
            <a:avLst>
              <a:gd name="adj1" fmla="val 50154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92888" y="6261735"/>
            <a:ext cx="1009015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断点输出</a:t>
            </a:r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</a:t>
            </a:r>
            <a:endParaRPr lang="en-US" altLang="zh-CN"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肘形连接符 63"/>
          <p:cNvCxnSpPr>
            <a:stCxn id="61" idx="3"/>
          </p:cNvCxnSpPr>
          <p:nvPr/>
        </p:nvCxnSpPr>
        <p:spPr>
          <a:xfrm flipH="1" flipV="1">
            <a:off x="7196455" y="3855085"/>
            <a:ext cx="4175125" cy="1816735"/>
          </a:xfrm>
          <a:prstGeom prst="bentConnector3">
            <a:avLst>
              <a:gd name="adj1" fmla="val -570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549266" y="1829435"/>
            <a:ext cx="309880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fd</a:t>
            </a:r>
            <a:endParaRPr lang="en-US" altLang="zh-CN" sz="12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10527665" y="1616075"/>
            <a:ext cx="1905" cy="22250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0520046" y="3247390"/>
            <a:ext cx="900430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left</a:t>
            </a:r>
            <a:r>
              <a:rPr lang="zh-CN" altLang="en-US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等于</a:t>
            </a:r>
            <a:r>
              <a:rPr lang="en-US" altLang="zh-CN" sz="1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12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肘形连接符 68"/>
          <p:cNvCxnSpPr>
            <a:endCxn id="6" idx="3"/>
          </p:cNvCxnSpPr>
          <p:nvPr/>
        </p:nvCxnSpPr>
        <p:spPr>
          <a:xfrm rot="10800000">
            <a:off x="7803515" y="935990"/>
            <a:ext cx="2724150" cy="617855"/>
          </a:xfrm>
          <a:prstGeom prst="bentConnector3">
            <a:avLst>
              <a:gd name="adj1" fmla="val 442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7249795" y="341630"/>
            <a:ext cx="889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7180" y="706120"/>
            <a:ext cx="452183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断点输出数据结果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 descr="NAY82PAKX1$Z[6C~U{2REB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351280"/>
            <a:ext cx="5349240" cy="506476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5862320" y="1693545"/>
            <a:ext cx="95059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871210" y="2788920"/>
            <a:ext cx="95059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62320" y="3878580"/>
            <a:ext cx="95059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862320" y="4967605"/>
            <a:ext cx="95059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862320" y="6009005"/>
            <a:ext cx="95059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821805" y="959485"/>
            <a:ext cx="5146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read_write.c</a:t>
            </a:r>
            <a:r>
              <a:rPr lang="zh-CN" altLang="en-US"/>
              <a:t>中，</a:t>
            </a:r>
            <a:r>
              <a:rPr lang="en-US" altLang="zh-CN"/>
              <a:t>sys_read()</a:t>
            </a:r>
            <a:r>
              <a:rPr lang="zh-CN" altLang="en-US"/>
              <a:t>函数入口处，</a:t>
            </a:r>
            <a:r>
              <a:rPr lang="en-US" altLang="zh-CN"/>
              <a:t>count</a:t>
            </a:r>
            <a:r>
              <a:rPr lang="zh-CN" altLang="en-US"/>
              <a:t>为调用该函数的参数，意义为要读的字节数。</a:t>
            </a:r>
            <a:endParaRPr lang="zh-CN" altLang="en-US"/>
          </a:p>
          <a:p>
            <a:r>
              <a:rPr lang="zh-CN" altLang="en-US">
                <a:sym typeface="+mn-ea"/>
              </a:rPr>
              <a:t>在最终的可视化动画中，函数的执行过程将被抽象成一个装东西的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货筐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，这个数字是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货筐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的大小。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0160"/>
            <a:ext cx="5146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file_dev</a:t>
            </a:r>
            <a:r>
              <a:rPr lang="en-US" altLang="zh-CN"/>
              <a:t>.c</a:t>
            </a:r>
            <a:r>
              <a:rPr lang="zh-CN" altLang="en-US"/>
              <a:t>中，</a:t>
            </a:r>
            <a:r>
              <a:rPr lang="en-US" altLang="zh-CN"/>
              <a:t>file</a:t>
            </a:r>
            <a:r>
              <a:rPr lang="en-US" altLang="zh-CN"/>
              <a:t>_read()</a:t>
            </a:r>
            <a:r>
              <a:rPr lang="zh-CN" altLang="en-US"/>
              <a:t>函数入口处，</a:t>
            </a:r>
            <a:r>
              <a:rPr lang="en-US" altLang="zh-CN"/>
              <a:t>count</a:t>
            </a:r>
            <a:r>
              <a:rPr lang="zh-CN" altLang="en-US"/>
              <a:t>为调用该函数的参数，意义为要读的字节数。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3284220"/>
            <a:ext cx="5146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inode.c</a:t>
            </a:r>
            <a:r>
              <a:rPr lang="zh-CN" altLang="en-US">
                <a:sym typeface="+mn-ea"/>
              </a:rPr>
              <a:t>中，</a:t>
            </a:r>
            <a:r>
              <a:rPr lang="en-US" altLang="zh-CN">
                <a:sym typeface="+mn-ea"/>
              </a:rPr>
              <a:t>bmap()</a:t>
            </a:r>
            <a:r>
              <a:rPr lang="zh-CN" altLang="en-US">
                <a:sym typeface="+mn-ea"/>
              </a:rPr>
              <a:t>函数入口处，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为所需读文件的逻辑块号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在最终的可视化动画中，数据块将被抽象成按照直接块、一次和二次间接块的结构列放的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抽屉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这个数字就是每次访问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抽屉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的编号。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4768850"/>
            <a:ext cx="5146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inode.c</a:t>
            </a:r>
            <a:r>
              <a:rPr lang="zh-CN" altLang="en-US">
                <a:sym typeface="+mn-ea"/>
              </a:rPr>
              <a:t>中，</a:t>
            </a:r>
            <a:r>
              <a:rPr lang="en-US" altLang="zh-CN">
                <a:sym typeface="+mn-ea"/>
              </a:rPr>
              <a:t>_bmap()</a:t>
            </a:r>
            <a:r>
              <a:rPr lang="zh-CN" altLang="en-US">
                <a:sym typeface="+mn-ea"/>
              </a:rPr>
              <a:t>函数入口处，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为所需读文件的逻辑块号。</a:t>
            </a:r>
            <a:endParaRPr lang="zh-CN" altLang="en-US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85940" y="5414010"/>
            <a:ext cx="5146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file_dev.c</a:t>
            </a:r>
            <a:r>
              <a:rPr lang="zh-CN" altLang="en-US"/>
              <a:t>中，</a:t>
            </a:r>
            <a:r>
              <a:rPr lang="en-US" altLang="zh-CN"/>
              <a:t>file_read()</a:t>
            </a:r>
            <a:r>
              <a:rPr lang="zh-CN" altLang="en-US"/>
              <a:t>调用</a:t>
            </a:r>
            <a:r>
              <a:rPr lang="en-US" altLang="zh-CN"/>
              <a:t>bmap()</a:t>
            </a:r>
            <a:r>
              <a:rPr lang="zh-CN" altLang="en-US"/>
              <a:t>返回后，计算得到的</a:t>
            </a:r>
            <a:r>
              <a:rPr lang="en-US" altLang="zh-CN"/>
              <a:t>left</a:t>
            </a:r>
            <a:r>
              <a:rPr lang="zh-CN" altLang="en-US"/>
              <a:t>的值，如果为</a:t>
            </a:r>
            <a:r>
              <a:rPr lang="en-US" altLang="zh-CN"/>
              <a:t>0</a:t>
            </a:r>
            <a:r>
              <a:rPr lang="zh-CN" altLang="en-US"/>
              <a:t>则返回，否则继续读取下一个数据块。这个数字</a:t>
            </a:r>
            <a:r>
              <a:rPr lang="zh-CN" altLang="en-US"/>
              <a:t>也就是取完一个抽屉后</a:t>
            </a:r>
            <a:r>
              <a:rPr lang="en-US" altLang="zh-CN"/>
              <a:t>“</a:t>
            </a:r>
            <a:r>
              <a:rPr lang="zh-CN" altLang="en-US"/>
              <a:t>货筐</a:t>
            </a:r>
            <a:r>
              <a:rPr lang="en-US" altLang="zh-CN"/>
              <a:t>”</a:t>
            </a:r>
            <a:r>
              <a:rPr lang="zh-CN" altLang="en-US"/>
              <a:t>的余量。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4QRBSF$[(761XK37ZL4]1X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80465"/>
            <a:ext cx="5349875" cy="506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46190" y="1180465"/>
            <a:ext cx="56603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完整的数据是由使用</a:t>
            </a:r>
            <a:r>
              <a:rPr lang="en-US" altLang="zh-CN"/>
              <a:t>cat </a:t>
            </a:r>
            <a:r>
              <a:rPr lang="zh-CN" altLang="en-US"/>
              <a:t>命令读取一个文件时得到的，</a:t>
            </a:r>
            <a:endParaRPr lang="zh-CN" altLang="en-US"/>
          </a:p>
          <a:p>
            <a:r>
              <a:rPr lang="zh-CN" altLang="en-US"/>
              <a:t>以上的过程在整个读取过程中重复了</a:t>
            </a:r>
            <a:r>
              <a:rPr lang="en-US" altLang="zh-CN"/>
              <a:t>400</a:t>
            </a:r>
            <a:r>
              <a:rPr lang="zh-CN" altLang="en-US"/>
              <a:t>余次，</a:t>
            </a:r>
            <a:endParaRPr lang="zh-CN" altLang="en-US"/>
          </a:p>
          <a:p>
            <a:r>
              <a:rPr lang="zh-CN" altLang="en-US"/>
              <a:t>每进行两次，所得到的逻辑块号就</a:t>
            </a:r>
            <a:r>
              <a:rPr lang="en-US" altLang="zh-CN"/>
              <a:t>+1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由此也可以看出该文件系统下每个数据块的大小是</a:t>
            </a:r>
            <a:r>
              <a:rPr lang="en-US" altLang="zh-CN"/>
              <a:t>1k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46190" y="2559050"/>
            <a:ext cx="53765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左侧是最后一次过程的断点输出，</a:t>
            </a:r>
            <a:endParaRPr lang="zh-CN" altLang="en-US"/>
          </a:p>
          <a:p>
            <a:r>
              <a:rPr lang="zh-CN" altLang="en-US"/>
              <a:t>从这次过程的输出可以看出，</a:t>
            </a:r>
            <a:endParaRPr lang="zh-CN" altLang="en-US"/>
          </a:p>
          <a:p>
            <a:r>
              <a:rPr lang="en-US" altLang="zh-CN"/>
              <a:t>sys_read()</a:t>
            </a:r>
            <a:r>
              <a:rPr lang="zh-CN" altLang="en-US"/>
              <a:t>未加任何判断地传入了</a:t>
            </a:r>
            <a:r>
              <a:rPr lang="en-US" altLang="zh-CN"/>
              <a:t>512</a:t>
            </a:r>
            <a:r>
              <a:rPr lang="zh-CN" altLang="en-US"/>
              <a:t>字节作为参数，</a:t>
            </a:r>
            <a:endParaRPr lang="zh-CN" altLang="en-US"/>
          </a:p>
          <a:p>
            <a:r>
              <a:rPr lang="zh-CN" altLang="en-US"/>
              <a:t>而这个参数在</a:t>
            </a:r>
            <a:r>
              <a:rPr lang="en-US" altLang="zh-CN"/>
              <a:t>sys_read()</a:t>
            </a:r>
            <a:r>
              <a:rPr lang="zh-CN" altLang="en-US"/>
              <a:t>中访问目标文件的</a:t>
            </a:r>
            <a:r>
              <a:rPr lang="en-US" altLang="zh-CN"/>
              <a:t>inode</a:t>
            </a:r>
            <a:r>
              <a:rPr lang="zh-CN" altLang="en-US"/>
              <a:t>之后</a:t>
            </a:r>
            <a:endParaRPr lang="zh-CN" altLang="en-US"/>
          </a:p>
          <a:p>
            <a:r>
              <a:rPr lang="zh-CN" altLang="en-US"/>
              <a:t>做出了调整，传入</a:t>
            </a:r>
            <a:r>
              <a:rPr lang="en-US" altLang="zh-CN"/>
              <a:t>file_read()</a:t>
            </a:r>
            <a:r>
              <a:rPr lang="zh-CN" altLang="en-US"/>
              <a:t>时变成了</a:t>
            </a:r>
            <a:r>
              <a:rPr lang="en-US" altLang="zh-CN"/>
              <a:t>330</a:t>
            </a:r>
            <a:r>
              <a:rPr lang="zh-CN" altLang="en-US"/>
              <a:t>，也就是文</a:t>
            </a:r>
            <a:endParaRPr lang="zh-CN" altLang="en-US"/>
          </a:p>
          <a:p>
            <a:r>
              <a:rPr lang="zh-CN" altLang="en-US"/>
              <a:t>件剩余部分的大小。</a:t>
            </a:r>
            <a:endParaRPr lang="zh-CN" altLang="en-US"/>
          </a:p>
          <a:p>
            <a:r>
              <a:rPr lang="zh-CN" altLang="en-US"/>
              <a:t>可见</a:t>
            </a:r>
            <a:r>
              <a:rPr lang="en-US" altLang="zh-CN"/>
              <a:t>sys_read()</a:t>
            </a:r>
            <a:r>
              <a:rPr lang="zh-CN" altLang="en-US"/>
              <a:t>在判断文件类型的同时也做了文件的</a:t>
            </a:r>
            <a:endParaRPr lang="zh-CN" altLang="en-US"/>
          </a:p>
          <a:p>
            <a:r>
              <a:rPr lang="zh-CN" altLang="en-US"/>
              <a:t>边界检查，这点也会在最后的可视化动画中提现。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46190" y="5045710"/>
            <a:ext cx="5212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与最初的设想不同的是，</a:t>
            </a:r>
            <a:r>
              <a:rPr lang="en-US" altLang="zh-CN"/>
              <a:t>left</a:t>
            </a:r>
            <a:r>
              <a:rPr lang="zh-CN" altLang="en-US"/>
              <a:t>值在整个过程中没有</a:t>
            </a:r>
            <a:endParaRPr lang="zh-CN" altLang="en-US"/>
          </a:p>
          <a:p>
            <a:r>
              <a:rPr lang="zh-CN" altLang="en-US"/>
              <a:t>发挥实际的作用，由于每次传入的</a:t>
            </a:r>
            <a:r>
              <a:rPr lang="en-US" altLang="zh-CN"/>
              <a:t>count</a:t>
            </a:r>
            <a:r>
              <a:rPr lang="zh-CN" altLang="en-US"/>
              <a:t>刚好是块</a:t>
            </a:r>
            <a:endParaRPr lang="zh-CN" altLang="en-US"/>
          </a:p>
          <a:p>
            <a:r>
              <a:rPr lang="zh-CN" altLang="en-US"/>
              <a:t>大小的一半，所以两次刚好读完一个块，并没有在</a:t>
            </a:r>
            <a:endParaRPr lang="zh-CN" altLang="en-US"/>
          </a:p>
          <a:p>
            <a:r>
              <a:rPr lang="zh-CN" altLang="en-US"/>
              <a:t>同一次过程中访问两个不同的块的现象，因此每次</a:t>
            </a:r>
            <a:endParaRPr lang="zh-CN" altLang="en-US"/>
          </a:p>
          <a:p>
            <a:r>
              <a:rPr lang="en-US" altLang="zh-CN"/>
              <a:t>left</a:t>
            </a:r>
            <a:r>
              <a:rPr lang="zh-CN" altLang="en-US"/>
              <a:t>的值都是</a:t>
            </a:r>
            <a:r>
              <a:rPr lang="en-US" altLang="zh-CN"/>
              <a:t>0</a:t>
            </a:r>
            <a:r>
              <a:rPr lang="zh-CN" altLang="en-US"/>
              <a:t>，也就直接返回了。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88230" y="3106420"/>
            <a:ext cx="241554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演示</Application>
  <PresentationFormat>宽屏</PresentationFormat>
  <Paragraphs>97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LUNA</dc:creator>
  <cp:lastModifiedBy>青柠的恋</cp:lastModifiedBy>
  <cp:revision>10</cp:revision>
  <dcterms:created xsi:type="dcterms:W3CDTF">2018-10-08T04:10:00Z</dcterms:created>
  <dcterms:modified xsi:type="dcterms:W3CDTF">2018-11-26T14:40:00Z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