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4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雨萌 薛" userId="acf6c020fee4fdf3" providerId="LiveId" clId="{685A728E-1B7B-4911-85F6-43FD6969B561}"/>
    <pc:docChg chg="custSel addSld modSld">
      <pc:chgData name="雨萌 薛" userId="acf6c020fee4fdf3" providerId="LiveId" clId="{685A728E-1B7B-4911-85F6-43FD6969B561}" dt="2018-12-27T13:51:00.918" v="69"/>
      <pc:docMkLst>
        <pc:docMk/>
      </pc:docMkLst>
      <pc:sldChg chg="modSp add">
        <pc:chgData name="雨萌 薛" userId="acf6c020fee4fdf3" providerId="LiveId" clId="{685A728E-1B7B-4911-85F6-43FD6969B561}" dt="2018-12-27T13:51:00.918" v="69"/>
        <pc:sldMkLst>
          <pc:docMk/>
          <pc:sldMk cId="4034011257" sldId="264"/>
        </pc:sldMkLst>
        <pc:spChg chg="mod">
          <ac:chgData name="雨萌 薛" userId="acf6c020fee4fdf3" providerId="LiveId" clId="{685A728E-1B7B-4911-85F6-43FD6969B561}" dt="2018-12-27T13:50:44.269" v="57"/>
          <ac:spMkLst>
            <pc:docMk/>
            <pc:sldMk cId="4034011257" sldId="264"/>
            <ac:spMk id="2" creationId="{5104999E-0A4E-45BA-B29E-935CF5AB8515}"/>
          </ac:spMkLst>
        </pc:spChg>
        <pc:spChg chg="mod">
          <ac:chgData name="雨萌 薛" userId="acf6c020fee4fdf3" providerId="LiveId" clId="{685A728E-1B7B-4911-85F6-43FD6969B561}" dt="2018-12-27T13:51:00.918" v="69"/>
          <ac:spMkLst>
            <pc:docMk/>
            <pc:sldMk cId="4034011257" sldId="264"/>
            <ac:spMk id="3" creationId="{38728F08-8B76-415F-BE07-2E77BFB182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CEF15-E170-4A77-8839-103FAED04FA1}"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0F95A-4218-4EB5-A163-5108ED47F6E8}" type="slidenum">
              <a:rPr lang="zh-CN" altLang="en-US" smtClean="0"/>
              <a:t>‹#›</a:t>
            </a:fld>
            <a:endParaRPr lang="zh-CN" altLang="en-US"/>
          </a:p>
        </p:txBody>
      </p:sp>
    </p:spTree>
    <p:extLst>
      <p:ext uri="{BB962C8B-B14F-4D97-AF65-F5344CB8AC3E}">
        <p14:creationId xmlns:p14="http://schemas.microsoft.com/office/powerpoint/2010/main" val="164533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保护模式</a:t>
            </a:r>
          </a:p>
        </p:txBody>
      </p:sp>
      <p:sp>
        <p:nvSpPr>
          <p:cNvPr id="4" name="灯片编号占位符 3"/>
          <p:cNvSpPr>
            <a:spLocks noGrp="1"/>
          </p:cNvSpPr>
          <p:nvPr>
            <p:ph type="sldNum" sz="quarter" idx="5"/>
          </p:nvPr>
        </p:nvSpPr>
        <p:spPr/>
        <p:txBody>
          <a:bodyPr/>
          <a:lstStyle/>
          <a:p>
            <a:fld id="{2FF0F95A-4218-4EB5-A163-5108ED47F6E8}" type="slidenum">
              <a:rPr lang="zh-CN" altLang="en-US" smtClean="0"/>
              <a:t>7</a:t>
            </a:fld>
            <a:endParaRPr lang="zh-CN" altLang="en-US"/>
          </a:p>
        </p:txBody>
      </p:sp>
    </p:spTree>
    <p:extLst>
      <p:ext uri="{BB962C8B-B14F-4D97-AF65-F5344CB8AC3E}">
        <p14:creationId xmlns:p14="http://schemas.microsoft.com/office/powerpoint/2010/main" val="42871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85CD5-5B1B-4743-9CB7-6F4E590430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356122-EF63-4771-8415-BF9BBB4B9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01C114-3040-4B2B-9CB4-CA2F7FFB1622}"/>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8650B51E-A8BC-4033-8372-44B55ECE97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0861D9-AD80-4863-A0DE-A4A0749D7CE4}"/>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120983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7FADC-8E32-4335-8FE5-D09F8A53F5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D0F1FF-404C-4D0C-8C10-3BDE869BF52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BDB898-809E-40FC-BFBC-60733A24C2A1}"/>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FDF90F6A-950B-40CC-8F6C-D1CB603010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394CA9-3AA9-4D53-9DCC-E24CD8FA57CC}"/>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392750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B2DCA6-3B46-43DD-85DA-41508DC116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F13AB-8076-4FEA-BAFD-85FEA276098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042D380-4AEA-46BD-8C97-DF5ABEA724F9}"/>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D6A4A0BB-BA50-402E-87C1-D9273B18F7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434209-D7A4-496B-911E-65DE5F05187E}"/>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1034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D1B2F-2096-4E25-91C5-1C790561B4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76525-F399-44CF-B6E0-AA17EA0730E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0F1A44-6EBD-40DD-AAF1-18DE2A11D4EC}"/>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594A8A49-4C95-4250-8829-9846D79FE0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DB070A-9FAC-46DC-8038-6A458827D820}"/>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342813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EB5CC-EB1D-4FD4-A0E1-B63D828ED9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3A5A5-D0C8-4B17-8C82-31A773B8CA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5DE158-14D2-4516-97B3-22A4E3729372}"/>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A2C8802A-2EAC-4185-BD58-A7D40B634F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934FC3-CE7C-4943-B95C-C293BA95D582}"/>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2600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18163-94CC-4A52-83D2-A1F48A2D54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0055C9-867F-4725-89FF-106158E692C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FABBF31-3A85-47CF-93A0-8F573310BDF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493623-B6F4-429C-99DE-EA4E3CB137D7}"/>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6" name="页脚占位符 5">
            <a:extLst>
              <a:ext uri="{FF2B5EF4-FFF2-40B4-BE49-F238E27FC236}">
                <a16:creationId xmlns:a16="http://schemas.microsoft.com/office/drawing/2014/main" id="{0298158C-28FF-49A2-8728-0C952D8C63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61F904-E422-439F-B65E-0FC6649BEFBF}"/>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390765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005EF-03D3-4CBB-A623-E7DA5C1A553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7AEA70-96A7-4CBF-9156-AD46C239B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288AA42-95E8-4015-A840-E40EB4FA532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2FB16D5-5F4D-4F09-BAC5-8D6F78C05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DA1A2BA-9922-4293-9855-9FF2556E846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B55F1EE-FA78-4690-AE62-CA8BC4766E0B}"/>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8" name="页脚占位符 7">
            <a:extLst>
              <a:ext uri="{FF2B5EF4-FFF2-40B4-BE49-F238E27FC236}">
                <a16:creationId xmlns:a16="http://schemas.microsoft.com/office/drawing/2014/main" id="{491866FC-4A8C-43ED-B62D-33110758CC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99B002C-971D-4C48-B4DA-99677F675F49}"/>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391460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DA7D9-BDB1-405E-92C4-699BE32A016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D5E3BD-F811-4E5A-B90F-425CC26A0747}"/>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4" name="页脚占位符 3">
            <a:extLst>
              <a:ext uri="{FF2B5EF4-FFF2-40B4-BE49-F238E27FC236}">
                <a16:creationId xmlns:a16="http://schemas.microsoft.com/office/drawing/2014/main" id="{3DCAE108-9531-453C-9DA2-A72E805EE1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84ECB3C-03CA-4911-A161-8990A8C9ED0B}"/>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225027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1F4BF1-8D9A-40C9-BDEC-9D9C8D184377}"/>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3" name="页脚占位符 2">
            <a:extLst>
              <a:ext uri="{FF2B5EF4-FFF2-40B4-BE49-F238E27FC236}">
                <a16:creationId xmlns:a16="http://schemas.microsoft.com/office/drawing/2014/main" id="{EC915D82-CFD8-4A74-A1E8-180AD2E9029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C5D493-C2D0-4BA5-BE67-88FD37EFE6B1}"/>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358516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30E85-9861-4A2A-B74E-6EC7CA2930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127A9EF-73A7-472F-B6D3-724FF1F5E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3DC700B-923B-431B-AA05-7F5699E05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2D388D8-D637-4A15-A330-89B54D3CEB76}"/>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6" name="页脚占位符 5">
            <a:extLst>
              <a:ext uri="{FF2B5EF4-FFF2-40B4-BE49-F238E27FC236}">
                <a16:creationId xmlns:a16="http://schemas.microsoft.com/office/drawing/2014/main" id="{218E4657-E4AB-43DD-AF78-D8C70D226F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7B7D42-7BBB-4B97-8877-C8F91442173F}"/>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49171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07C61-6C37-41E0-813C-E57CC53386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3499EE-5A37-4ED7-82FE-223539EFE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2FFBABE-1E5E-4581-BA9A-DAA5D89DF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AB3020-F674-4FE2-BD10-75993CA26BFE}"/>
              </a:ext>
            </a:extLst>
          </p:cNvPr>
          <p:cNvSpPr>
            <a:spLocks noGrp="1"/>
          </p:cNvSpPr>
          <p:nvPr>
            <p:ph type="dt" sz="half" idx="10"/>
          </p:nvPr>
        </p:nvSpPr>
        <p:spPr/>
        <p:txBody>
          <a:bodyPr/>
          <a:lstStyle/>
          <a:p>
            <a:fld id="{BFD81ACB-9E27-4BCC-BB53-CA18C4FC5154}" type="datetimeFigureOut">
              <a:rPr lang="zh-CN" altLang="en-US" smtClean="0"/>
              <a:t>2018/12/27</a:t>
            </a:fld>
            <a:endParaRPr lang="zh-CN" altLang="en-US"/>
          </a:p>
        </p:txBody>
      </p:sp>
      <p:sp>
        <p:nvSpPr>
          <p:cNvPr id="6" name="页脚占位符 5">
            <a:extLst>
              <a:ext uri="{FF2B5EF4-FFF2-40B4-BE49-F238E27FC236}">
                <a16:creationId xmlns:a16="http://schemas.microsoft.com/office/drawing/2014/main" id="{1B46494C-210B-48C7-B2A1-B75EDC4453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4B9A5E-2C85-4F70-A061-436870DAFAFF}"/>
              </a:ext>
            </a:extLst>
          </p:cNvPr>
          <p:cNvSpPr>
            <a:spLocks noGrp="1"/>
          </p:cNvSpPr>
          <p:nvPr>
            <p:ph type="sldNum" sz="quarter" idx="12"/>
          </p:nvPr>
        </p:nvSpPr>
        <p:spPr/>
        <p:txBody>
          <a:body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25182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3C7984-C8C3-4B07-A6E6-78BB93FD9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91B39B-4D76-4664-92F3-8FEE9877D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55E0041-C956-42DA-AF21-CE9BAFE80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81ACB-9E27-4BCC-BB53-CA18C4FC5154}" type="datetimeFigureOut">
              <a:rPr lang="zh-CN" altLang="en-US" smtClean="0"/>
              <a:t>2018/12/27</a:t>
            </a:fld>
            <a:endParaRPr lang="zh-CN" altLang="en-US"/>
          </a:p>
        </p:txBody>
      </p:sp>
      <p:sp>
        <p:nvSpPr>
          <p:cNvPr id="5" name="页脚占位符 4">
            <a:extLst>
              <a:ext uri="{FF2B5EF4-FFF2-40B4-BE49-F238E27FC236}">
                <a16:creationId xmlns:a16="http://schemas.microsoft.com/office/drawing/2014/main" id="{C0EAA0B8-87AD-46E6-BE62-CB780A39C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1BF7D42-F461-40B0-BCCE-213CD8E26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825B3-686B-493C-B830-43B92BEF4797}" type="slidenum">
              <a:rPr lang="zh-CN" altLang="en-US" smtClean="0"/>
              <a:t>‹#›</a:t>
            </a:fld>
            <a:endParaRPr lang="zh-CN" altLang="en-US"/>
          </a:p>
        </p:txBody>
      </p:sp>
    </p:spTree>
    <p:extLst>
      <p:ext uri="{BB962C8B-B14F-4D97-AF65-F5344CB8AC3E}">
        <p14:creationId xmlns:p14="http://schemas.microsoft.com/office/powerpoint/2010/main" val="3514240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54C35-1840-499B-BC29-6B7F1C245B30}"/>
              </a:ext>
            </a:extLst>
          </p:cNvPr>
          <p:cNvSpPr>
            <a:spLocks noGrp="1"/>
          </p:cNvSpPr>
          <p:nvPr>
            <p:ph type="ctrTitle"/>
          </p:nvPr>
        </p:nvSpPr>
        <p:spPr/>
        <p:txBody>
          <a:bodyPr/>
          <a:lstStyle/>
          <a:p>
            <a:r>
              <a:rPr lang="en-US" altLang="zh-CN" dirty="0"/>
              <a:t>Linux 0.11 </a:t>
            </a:r>
            <a:r>
              <a:rPr lang="zh-CN" altLang="en-US" dirty="0"/>
              <a:t>开机过程</a:t>
            </a:r>
          </a:p>
        </p:txBody>
      </p:sp>
      <p:sp>
        <p:nvSpPr>
          <p:cNvPr id="3" name="副标题 2">
            <a:extLst>
              <a:ext uri="{FF2B5EF4-FFF2-40B4-BE49-F238E27FC236}">
                <a16:creationId xmlns:a16="http://schemas.microsoft.com/office/drawing/2014/main" id="{2834818C-09D7-4B4F-816A-15FF3B0AD33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6121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4999E-0A4E-45BA-B29E-935CF5AB8515}"/>
              </a:ext>
            </a:extLst>
          </p:cNvPr>
          <p:cNvSpPr>
            <a:spLocks noGrp="1"/>
          </p:cNvSpPr>
          <p:nvPr>
            <p:ph type="title"/>
          </p:nvPr>
        </p:nvSpPr>
        <p:spPr/>
        <p:txBody>
          <a:bodyPr/>
          <a:lstStyle/>
          <a:p>
            <a:r>
              <a:rPr lang="zh-CN" altLang="en-US" dirty="0"/>
              <a:t>阅读代码确定要提取的数据</a:t>
            </a:r>
          </a:p>
        </p:txBody>
      </p:sp>
      <p:sp>
        <p:nvSpPr>
          <p:cNvPr id="3" name="内容占位符 2">
            <a:extLst>
              <a:ext uri="{FF2B5EF4-FFF2-40B4-BE49-F238E27FC236}">
                <a16:creationId xmlns:a16="http://schemas.microsoft.com/office/drawing/2014/main" id="{38728F08-8B76-415F-BE07-2E77BFB1821A}"/>
              </a:ext>
            </a:extLst>
          </p:cNvPr>
          <p:cNvSpPr>
            <a:spLocks noGrp="1"/>
          </p:cNvSpPr>
          <p:nvPr>
            <p:ph idx="1"/>
          </p:nvPr>
        </p:nvSpPr>
        <p:spPr/>
        <p:txBody>
          <a:bodyPr>
            <a:normAutofit/>
          </a:bodyPr>
          <a:lstStyle/>
          <a:p>
            <a:r>
              <a:rPr lang="zh-CN" altLang="en-US" dirty="0"/>
              <a:t>阅读了第三章，第四章，第五章，第十章等重点章节，确立了要进行开机部分的可视化</a:t>
            </a:r>
          </a:p>
          <a:p>
            <a:r>
              <a:rPr lang="zh-CN" altLang="en-US" dirty="0"/>
              <a:t>反复仔细阅读</a:t>
            </a:r>
            <a:r>
              <a:rPr lang="en-US" altLang="zh-CN" dirty="0" err="1"/>
              <a:t>bootsect.S</a:t>
            </a:r>
            <a:r>
              <a:rPr lang="en-US" altLang="zh-CN" dirty="0"/>
              <a:t> </a:t>
            </a:r>
            <a:r>
              <a:rPr lang="en-US" altLang="zh-CN" dirty="0" err="1"/>
              <a:t>setup.S</a:t>
            </a:r>
            <a:r>
              <a:rPr lang="en-US" altLang="zh-CN" dirty="0"/>
              <a:t> </a:t>
            </a:r>
            <a:r>
              <a:rPr lang="en-US" altLang="zh-CN" dirty="0" err="1"/>
              <a:t>head.S</a:t>
            </a:r>
            <a:r>
              <a:rPr lang="zh-CN" altLang="en-US" dirty="0"/>
              <a:t>以及</a:t>
            </a:r>
            <a:r>
              <a:rPr lang="en-US" altLang="zh-CN" dirty="0" err="1"/>
              <a:t>main.c</a:t>
            </a:r>
            <a:r>
              <a:rPr lang="zh-CN" altLang="en-US" dirty="0"/>
              <a:t>，确定要提取的数据，对比去年杨浩然的数据提取，发现有很多做的不够好的地方，在这些地方进行改进。</a:t>
            </a:r>
          </a:p>
          <a:p>
            <a:r>
              <a:rPr lang="zh-CN" altLang="en-US"/>
              <a:t>三个汇编文件</a:t>
            </a:r>
            <a:r>
              <a:rPr lang="zh-CN" altLang="en-US" dirty="0"/>
              <a:t>看似不多，但其中的行为并不具备重复性，也就是说这是一个固定的过程，导致关键帧非常多，每个关键帧都有不小的差别，这导致可视化变得很繁琐</a:t>
            </a:r>
          </a:p>
          <a:p>
            <a:pPr marL="0" indent="0">
              <a:buNone/>
            </a:pPr>
            <a:endParaRPr lang="zh-CN" altLang="en-US" dirty="0"/>
          </a:p>
        </p:txBody>
      </p:sp>
    </p:spTree>
    <p:extLst>
      <p:ext uri="{BB962C8B-B14F-4D97-AF65-F5344CB8AC3E}">
        <p14:creationId xmlns:p14="http://schemas.microsoft.com/office/powerpoint/2010/main" val="403401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619AF-5FC5-47B8-86F9-E0387AB42B3C}"/>
              </a:ext>
            </a:extLst>
          </p:cNvPr>
          <p:cNvSpPr>
            <a:spLocks noGrp="1"/>
          </p:cNvSpPr>
          <p:nvPr>
            <p:ph type="title"/>
          </p:nvPr>
        </p:nvSpPr>
        <p:spPr/>
        <p:txBody>
          <a:bodyPr/>
          <a:lstStyle/>
          <a:p>
            <a:r>
              <a:rPr lang="zh-CN" altLang="en-US" dirty="0"/>
              <a:t>系统加电起执行的程序</a:t>
            </a:r>
          </a:p>
        </p:txBody>
      </p:sp>
      <p:sp>
        <p:nvSpPr>
          <p:cNvPr id="3" name="内容占位符 2">
            <a:extLst>
              <a:ext uri="{FF2B5EF4-FFF2-40B4-BE49-F238E27FC236}">
                <a16:creationId xmlns:a16="http://schemas.microsoft.com/office/drawing/2014/main" id="{2A7FE0FC-0F9F-43F0-9EFC-440E56AF1C1A}"/>
              </a:ext>
            </a:extLst>
          </p:cNvPr>
          <p:cNvSpPr>
            <a:spLocks noGrp="1"/>
          </p:cNvSpPr>
          <p:nvPr>
            <p:ph idx="1"/>
          </p:nvPr>
        </p:nvSpPr>
        <p:spPr/>
        <p:txBody>
          <a:bodyPr/>
          <a:lstStyle/>
          <a:p>
            <a:r>
              <a:rPr lang="en-US" altLang="zh-CN" dirty="0" err="1"/>
              <a:t>bootsect.s</a:t>
            </a:r>
            <a:r>
              <a:rPr lang="zh-CN" altLang="en-US" dirty="0"/>
              <a:t>（磁盘引导块程序）</a:t>
            </a:r>
            <a:endParaRPr lang="en-US" altLang="zh-CN" dirty="0"/>
          </a:p>
          <a:p>
            <a:r>
              <a:rPr lang="en-US" altLang="zh-CN" dirty="0" err="1"/>
              <a:t>setup.s</a:t>
            </a:r>
            <a:r>
              <a:rPr lang="zh-CN" altLang="en-US" dirty="0"/>
              <a:t>（操作系统加载程序）</a:t>
            </a:r>
            <a:endParaRPr lang="en-US" altLang="zh-CN" dirty="0"/>
          </a:p>
          <a:p>
            <a:r>
              <a:rPr lang="en-US" altLang="zh-CN" dirty="0" err="1"/>
              <a:t>head.s</a:t>
            </a:r>
            <a:r>
              <a:rPr lang="en-US" altLang="zh-CN" dirty="0"/>
              <a:t> (system</a:t>
            </a:r>
            <a:r>
              <a:rPr lang="zh-CN" altLang="en-US" dirty="0"/>
              <a:t>模块的头部）</a:t>
            </a:r>
            <a:endParaRPr lang="en-US" altLang="zh-CN" dirty="0"/>
          </a:p>
          <a:p>
            <a:r>
              <a:rPr lang="en-US" altLang="zh-CN" dirty="0" err="1"/>
              <a:t>main.c</a:t>
            </a:r>
            <a:endParaRPr lang="zh-CN" altLang="en-US" dirty="0"/>
          </a:p>
        </p:txBody>
      </p:sp>
      <p:pic>
        <p:nvPicPr>
          <p:cNvPr id="4" name="图片 3">
            <a:extLst>
              <a:ext uri="{FF2B5EF4-FFF2-40B4-BE49-F238E27FC236}">
                <a16:creationId xmlns:a16="http://schemas.microsoft.com/office/drawing/2014/main" id="{DAB336A0-A87F-447A-99C7-A07E4E3C848C}"/>
              </a:ext>
            </a:extLst>
          </p:cNvPr>
          <p:cNvPicPr>
            <a:picLocks noChangeAspect="1"/>
          </p:cNvPicPr>
          <p:nvPr/>
        </p:nvPicPr>
        <p:blipFill>
          <a:blip r:embed="rId2"/>
          <a:stretch>
            <a:fillRect/>
          </a:stretch>
        </p:blipFill>
        <p:spPr>
          <a:xfrm>
            <a:off x="2428875" y="4178969"/>
            <a:ext cx="7334250" cy="1676400"/>
          </a:xfrm>
          <a:prstGeom prst="rect">
            <a:avLst/>
          </a:prstGeom>
        </p:spPr>
      </p:pic>
    </p:spTree>
    <p:extLst>
      <p:ext uri="{BB962C8B-B14F-4D97-AF65-F5344CB8AC3E}">
        <p14:creationId xmlns:p14="http://schemas.microsoft.com/office/powerpoint/2010/main" val="322660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D8E7E-1D62-44C3-B241-14F535933D48}"/>
              </a:ext>
            </a:extLst>
          </p:cNvPr>
          <p:cNvSpPr>
            <a:spLocks noGrp="1"/>
          </p:cNvSpPr>
          <p:nvPr>
            <p:ph type="title"/>
          </p:nvPr>
        </p:nvSpPr>
        <p:spPr/>
        <p:txBody>
          <a:bodyPr/>
          <a:lstStyle/>
          <a:p>
            <a:r>
              <a:rPr lang="zh-CN" altLang="en-US" dirty="0"/>
              <a:t>引导启动</a:t>
            </a:r>
          </a:p>
        </p:txBody>
      </p:sp>
      <p:sp>
        <p:nvSpPr>
          <p:cNvPr id="3" name="内容占位符 2">
            <a:extLst>
              <a:ext uri="{FF2B5EF4-FFF2-40B4-BE49-F238E27FC236}">
                <a16:creationId xmlns:a16="http://schemas.microsoft.com/office/drawing/2014/main" id="{CF58AD7A-9442-4D67-885E-9EDEB7210C60}"/>
              </a:ext>
            </a:extLst>
          </p:cNvPr>
          <p:cNvSpPr>
            <a:spLocks noGrp="1"/>
          </p:cNvSpPr>
          <p:nvPr>
            <p:ph idx="1"/>
          </p:nvPr>
        </p:nvSpPr>
        <p:spPr/>
        <p:txBody>
          <a:bodyPr/>
          <a:lstStyle/>
          <a:p>
            <a:r>
              <a:rPr lang="en-US" altLang="zh-CN" dirty="0"/>
              <a:t>PC</a:t>
            </a:r>
            <a:r>
              <a:rPr lang="zh-CN" altLang="en-US" dirty="0"/>
              <a:t>上电后，</a:t>
            </a:r>
            <a:r>
              <a:rPr lang="en-US" altLang="zh-CN" dirty="0"/>
              <a:t>CPU</a:t>
            </a:r>
            <a:r>
              <a:rPr lang="zh-CN" altLang="en-US" dirty="0"/>
              <a:t>会自动从地址</a:t>
            </a:r>
            <a:r>
              <a:rPr lang="en-US" altLang="zh-CN" dirty="0"/>
              <a:t>0xFFFF0</a:t>
            </a:r>
            <a:r>
              <a:rPr lang="zh-CN" altLang="en-US" dirty="0"/>
              <a:t>地址开始自动执行程序代码，这个地址通常是</a:t>
            </a:r>
            <a:r>
              <a:rPr lang="en-US" altLang="zh-CN" dirty="0"/>
              <a:t>ROM-BIOS</a:t>
            </a:r>
            <a:r>
              <a:rPr lang="zh-CN" altLang="en-US" dirty="0"/>
              <a:t>中的地址，</a:t>
            </a:r>
            <a:r>
              <a:rPr lang="en-US" altLang="zh-CN" dirty="0"/>
              <a:t>BIOS</a:t>
            </a:r>
            <a:r>
              <a:rPr lang="zh-CN" altLang="en-US" dirty="0"/>
              <a:t>将执行某系系统检测，并且在物理地址</a:t>
            </a:r>
            <a:r>
              <a:rPr lang="en-US" altLang="zh-CN" dirty="0"/>
              <a:t>0</a:t>
            </a:r>
            <a:r>
              <a:rPr lang="zh-CN" altLang="en-US" dirty="0"/>
              <a:t>处开始初始化中断向量。</a:t>
            </a:r>
          </a:p>
        </p:txBody>
      </p:sp>
    </p:spTree>
    <p:extLst>
      <p:ext uri="{BB962C8B-B14F-4D97-AF65-F5344CB8AC3E}">
        <p14:creationId xmlns:p14="http://schemas.microsoft.com/office/powerpoint/2010/main" val="71226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0CC9D-C1DD-4061-A232-AEF4C021C95D}"/>
              </a:ext>
            </a:extLst>
          </p:cNvPr>
          <p:cNvSpPr>
            <a:spLocks noGrp="1"/>
          </p:cNvSpPr>
          <p:nvPr>
            <p:ph type="title"/>
          </p:nvPr>
        </p:nvSpPr>
        <p:spPr/>
        <p:txBody>
          <a:bodyPr/>
          <a:lstStyle/>
          <a:p>
            <a:r>
              <a:rPr lang="zh-CN" altLang="en-US" dirty="0"/>
              <a:t>引导启动</a:t>
            </a:r>
          </a:p>
        </p:txBody>
      </p:sp>
      <p:sp>
        <p:nvSpPr>
          <p:cNvPr id="3" name="内容占位符 2">
            <a:extLst>
              <a:ext uri="{FF2B5EF4-FFF2-40B4-BE49-F238E27FC236}">
                <a16:creationId xmlns:a16="http://schemas.microsoft.com/office/drawing/2014/main" id="{02B4D41C-3D18-40DA-A189-10DA8980262D}"/>
              </a:ext>
            </a:extLst>
          </p:cNvPr>
          <p:cNvSpPr>
            <a:spLocks noGrp="1"/>
          </p:cNvSpPr>
          <p:nvPr>
            <p:ph idx="1"/>
          </p:nvPr>
        </p:nvSpPr>
        <p:spPr/>
        <p:txBody>
          <a:bodyPr/>
          <a:lstStyle/>
          <a:p>
            <a:r>
              <a:rPr lang="en-US" altLang="zh-CN" dirty="0" err="1"/>
              <a:t>bootsect.s</a:t>
            </a:r>
            <a:r>
              <a:rPr lang="zh-CN" altLang="en-US" dirty="0"/>
              <a:t>被</a:t>
            </a:r>
            <a:r>
              <a:rPr lang="en-US" altLang="zh-CN" dirty="0"/>
              <a:t>BIOS</a:t>
            </a:r>
            <a:r>
              <a:rPr lang="zh-CN" altLang="en-US" dirty="0"/>
              <a:t>读入倒内存绝对地址</a:t>
            </a:r>
            <a:r>
              <a:rPr lang="en-US" altLang="zh-CN" dirty="0"/>
              <a:t>0x7C00</a:t>
            </a:r>
            <a:r>
              <a:rPr lang="zh-CN" altLang="en-US" dirty="0"/>
              <a:t>处，运行过程中会把自己移动到</a:t>
            </a:r>
            <a:r>
              <a:rPr lang="en-US" altLang="zh-CN" dirty="0"/>
              <a:t>0x90000</a:t>
            </a:r>
            <a:r>
              <a:rPr lang="zh-CN" altLang="en-US" dirty="0"/>
              <a:t>处，并把</a:t>
            </a:r>
            <a:r>
              <a:rPr lang="en-US" altLang="zh-CN" dirty="0" err="1"/>
              <a:t>setup.s</a:t>
            </a:r>
            <a:r>
              <a:rPr lang="zh-CN" altLang="en-US" dirty="0"/>
              <a:t>读入到</a:t>
            </a:r>
            <a:r>
              <a:rPr lang="en-US" altLang="zh-CN" dirty="0"/>
              <a:t>0x90200</a:t>
            </a:r>
            <a:r>
              <a:rPr lang="zh-CN" altLang="en-US" dirty="0"/>
              <a:t>，取磁盘参数表中当前启动引导盘参数，在屏幕上显示</a:t>
            </a:r>
            <a:r>
              <a:rPr lang="en-US" altLang="zh-CN" dirty="0"/>
              <a:t>Loading system...</a:t>
            </a:r>
            <a:r>
              <a:rPr lang="zh-CN" altLang="en-US" dirty="0"/>
              <a:t>，</a:t>
            </a:r>
            <a:r>
              <a:rPr lang="en-US" altLang="zh-CN" dirty="0"/>
              <a:t>system</a:t>
            </a:r>
            <a:r>
              <a:rPr lang="zh-CN" altLang="en-US" dirty="0"/>
              <a:t>模块读入到</a:t>
            </a:r>
            <a:r>
              <a:rPr lang="en-US" altLang="zh-CN" dirty="0"/>
              <a:t>0x10000</a:t>
            </a:r>
            <a:r>
              <a:rPr lang="zh-CN" altLang="en-US" dirty="0"/>
              <a:t>。</a:t>
            </a:r>
          </a:p>
        </p:txBody>
      </p:sp>
      <p:pic>
        <p:nvPicPr>
          <p:cNvPr id="4" name="图片 3">
            <a:extLst>
              <a:ext uri="{FF2B5EF4-FFF2-40B4-BE49-F238E27FC236}">
                <a16:creationId xmlns:a16="http://schemas.microsoft.com/office/drawing/2014/main" id="{AE92C06F-C443-4500-BF37-048CCEEDA8A1}"/>
              </a:ext>
            </a:extLst>
          </p:cNvPr>
          <p:cNvPicPr>
            <a:picLocks noChangeAspect="1"/>
          </p:cNvPicPr>
          <p:nvPr/>
        </p:nvPicPr>
        <p:blipFill>
          <a:blip r:embed="rId2"/>
          <a:stretch>
            <a:fillRect/>
          </a:stretch>
        </p:blipFill>
        <p:spPr>
          <a:xfrm>
            <a:off x="3270898" y="3380874"/>
            <a:ext cx="5283556" cy="3459181"/>
          </a:xfrm>
          <a:prstGeom prst="rect">
            <a:avLst/>
          </a:prstGeom>
        </p:spPr>
      </p:pic>
    </p:spTree>
    <p:extLst>
      <p:ext uri="{BB962C8B-B14F-4D97-AF65-F5344CB8AC3E}">
        <p14:creationId xmlns:p14="http://schemas.microsoft.com/office/powerpoint/2010/main" val="422782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BB619B-A2D0-417A-9C68-2B11AA08F44E}"/>
              </a:ext>
            </a:extLst>
          </p:cNvPr>
          <p:cNvSpPr>
            <a:spLocks noGrp="1"/>
          </p:cNvSpPr>
          <p:nvPr>
            <p:ph idx="1"/>
          </p:nvPr>
        </p:nvSpPr>
        <p:spPr/>
        <p:txBody>
          <a:bodyPr>
            <a:normAutofit/>
          </a:bodyPr>
          <a:lstStyle/>
          <a:p>
            <a:r>
              <a:rPr lang="en-US" altLang="zh-CN" dirty="0" err="1"/>
              <a:t>setup.s</a:t>
            </a:r>
            <a:r>
              <a:rPr lang="zh-CN" altLang="en-US" dirty="0"/>
              <a:t>的作用是获取硬件配置参数，利用</a:t>
            </a:r>
            <a:r>
              <a:rPr lang="en-US" altLang="zh-CN" dirty="0"/>
              <a:t>BIOS</a:t>
            </a:r>
            <a:r>
              <a:rPr lang="zh-CN" altLang="en-US" dirty="0"/>
              <a:t>中断读取机器系统数据，将这些数据保存到</a:t>
            </a:r>
            <a:r>
              <a:rPr lang="en-US" altLang="zh-CN" dirty="0"/>
              <a:t>0x90000</a:t>
            </a:r>
            <a:r>
              <a:rPr lang="zh-CN" altLang="en-US" dirty="0"/>
              <a:t>处。这些参数将被内核中相关程序使用，如字符设备驱动程序。然后将</a:t>
            </a:r>
            <a:r>
              <a:rPr lang="en-US" altLang="zh-CN" dirty="0"/>
              <a:t>system</a:t>
            </a:r>
            <a:r>
              <a:rPr lang="zh-CN" altLang="en-US" dirty="0"/>
              <a:t>模块从</a:t>
            </a:r>
            <a:r>
              <a:rPr lang="en-US" altLang="zh-CN" dirty="0"/>
              <a:t>0x10000-0x8FFFF</a:t>
            </a:r>
            <a:r>
              <a:rPr lang="zh-CN" altLang="en-US" dirty="0"/>
              <a:t>整块向下移动到内核绝对位置</a:t>
            </a:r>
            <a:r>
              <a:rPr lang="en-US" altLang="zh-CN" dirty="0"/>
              <a:t>0x00000</a:t>
            </a:r>
            <a:r>
              <a:rPr lang="zh-CN" altLang="en-US" dirty="0"/>
              <a:t>，加载中断描述符寄存器和全局描述符寄存器，开启</a:t>
            </a:r>
            <a:r>
              <a:rPr lang="en-US" altLang="zh-CN" dirty="0"/>
              <a:t>A20</a:t>
            </a:r>
            <a:r>
              <a:rPr lang="zh-CN" altLang="en-US" dirty="0"/>
              <a:t>地址线，设置</a:t>
            </a:r>
            <a:r>
              <a:rPr lang="en-US" altLang="zh-CN" dirty="0"/>
              <a:t>CPU</a:t>
            </a:r>
            <a:r>
              <a:rPr lang="zh-CN" altLang="en-US" dirty="0"/>
              <a:t>进入保护模式，跳转到</a:t>
            </a:r>
            <a:r>
              <a:rPr lang="en-US" altLang="zh-CN" dirty="0"/>
              <a:t>system</a:t>
            </a:r>
            <a:r>
              <a:rPr lang="zh-CN" altLang="en-US" dirty="0"/>
              <a:t>模块的最前部分</a:t>
            </a:r>
            <a:r>
              <a:rPr lang="en-US" altLang="zh-CN" dirty="0" err="1"/>
              <a:t>head.s</a:t>
            </a:r>
            <a:r>
              <a:rPr lang="zh-CN" altLang="en-US" dirty="0"/>
              <a:t>程序继续运行。</a:t>
            </a:r>
          </a:p>
        </p:txBody>
      </p:sp>
      <p:sp>
        <p:nvSpPr>
          <p:cNvPr id="5" name="AutoShape 4" descr="https://img-blog.csdn.net/20150819163308740?watermark/2/text/aHR0cDovL2Jsb2cuY3Nkbi5uZXQv/font/5a6L5L2T/fontsize/400/fill/I0JBQkFCMA==/dissolve/70/gravity/Center">
            <a:extLst>
              <a:ext uri="{FF2B5EF4-FFF2-40B4-BE49-F238E27FC236}">
                <a16:creationId xmlns:a16="http://schemas.microsoft.com/office/drawing/2014/main" id="{B170A6DC-F195-4165-BDEA-D186921B3947}"/>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dirty="0"/>
              <a:t>引导启动</a:t>
            </a:r>
          </a:p>
        </p:txBody>
      </p:sp>
    </p:spTree>
    <p:extLst>
      <p:ext uri="{BB962C8B-B14F-4D97-AF65-F5344CB8AC3E}">
        <p14:creationId xmlns:p14="http://schemas.microsoft.com/office/powerpoint/2010/main" val="26510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F37D8-4D93-4604-8545-F1963F6D7369}"/>
              </a:ext>
            </a:extLst>
          </p:cNvPr>
          <p:cNvSpPr>
            <a:spLocks noGrp="1"/>
          </p:cNvSpPr>
          <p:nvPr>
            <p:ph type="title"/>
          </p:nvPr>
        </p:nvSpPr>
        <p:spPr/>
        <p:txBody>
          <a:bodyPr/>
          <a:lstStyle/>
          <a:p>
            <a:r>
              <a:rPr lang="zh-CN" altLang="en-US" dirty="0"/>
              <a:t>引导启动</a:t>
            </a:r>
          </a:p>
        </p:txBody>
      </p:sp>
      <p:sp>
        <p:nvSpPr>
          <p:cNvPr id="3" name="内容占位符 2">
            <a:extLst>
              <a:ext uri="{FF2B5EF4-FFF2-40B4-BE49-F238E27FC236}">
                <a16:creationId xmlns:a16="http://schemas.microsoft.com/office/drawing/2014/main" id="{4601C023-3CFE-4838-B1EC-7ECBCDCE9848}"/>
              </a:ext>
            </a:extLst>
          </p:cNvPr>
          <p:cNvSpPr>
            <a:spLocks noGrp="1"/>
          </p:cNvSpPr>
          <p:nvPr>
            <p:ph idx="1"/>
          </p:nvPr>
        </p:nvSpPr>
        <p:spPr/>
        <p:txBody>
          <a:bodyPr>
            <a:normAutofit/>
          </a:bodyPr>
          <a:lstStyle/>
          <a:p>
            <a:r>
              <a:rPr lang="zh-CN" altLang="en-US" dirty="0"/>
              <a:t> </a:t>
            </a:r>
            <a:r>
              <a:rPr lang="en-US" altLang="zh-CN" dirty="0" err="1"/>
              <a:t>head.s</a:t>
            </a:r>
            <a:r>
              <a:rPr lang="zh-CN" altLang="en-US" dirty="0"/>
              <a:t>的主要作用：加载数据段寄存器，设置中断描述符表</a:t>
            </a:r>
            <a:r>
              <a:rPr lang="en-US" altLang="zh-CN" dirty="0" err="1"/>
              <a:t>idt</a:t>
            </a:r>
            <a:r>
              <a:rPr lang="zh-CN" altLang="en-US" dirty="0"/>
              <a:t>，共</a:t>
            </a:r>
            <a:r>
              <a:rPr lang="en-US" altLang="zh-CN" dirty="0"/>
              <a:t>256</a:t>
            </a:r>
            <a:r>
              <a:rPr lang="zh-CN" altLang="en-US" dirty="0"/>
              <a:t>项，使各个表项均指向一个只报错误的哑中断程序，然后重新设置全局描述符表</a:t>
            </a:r>
            <a:r>
              <a:rPr lang="en-US" altLang="zh-CN" dirty="0" err="1"/>
              <a:t>gdt</a:t>
            </a:r>
            <a:r>
              <a:rPr lang="zh-CN" altLang="en-US" dirty="0"/>
              <a:t>，设定管理内存的分页处理机制，利用返回指令，将预先放置在堆栈中的</a:t>
            </a:r>
            <a:r>
              <a:rPr lang="en-US" altLang="zh-CN" dirty="0"/>
              <a:t>/</a:t>
            </a:r>
            <a:r>
              <a:rPr lang="en-US" altLang="zh-CN" dirty="0" err="1"/>
              <a:t>init</a:t>
            </a:r>
            <a:r>
              <a:rPr lang="en-US" altLang="zh-CN" dirty="0"/>
              <a:t>/</a:t>
            </a:r>
            <a:r>
              <a:rPr lang="en-US" altLang="zh-CN" dirty="0" err="1"/>
              <a:t>main.c</a:t>
            </a:r>
            <a:r>
              <a:rPr lang="zh-CN" altLang="en-US" dirty="0"/>
              <a:t>程序的入口地址弹出，去运行</a:t>
            </a:r>
            <a:r>
              <a:rPr lang="en-US" altLang="zh-CN" dirty="0"/>
              <a:t>main()</a:t>
            </a:r>
            <a:r>
              <a:rPr lang="zh-CN" altLang="en-US" dirty="0"/>
              <a:t>程序。</a:t>
            </a:r>
          </a:p>
        </p:txBody>
      </p:sp>
    </p:spTree>
    <p:extLst>
      <p:ext uri="{BB962C8B-B14F-4D97-AF65-F5344CB8AC3E}">
        <p14:creationId xmlns:p14="http://schemas.microsoft.com/office/powerpoint/2010/main" val="365224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BC94-7A32-40E2-9A62-01FE17D507A1}"/>
              </a:ext>
            </a:extLst>
          </p:cNvPr>
          <p:cNvSpPr>
            <a:spLocks noGrp="1"/>
          </p:cNvSpPr>
          <p:nvPr>
            <p:ph type="title"/>
          </p:nvPr>
        </p:nvSpPr>
        <p:spPr/>
        <p:txBody>
          <a:bodyPr/>
          <a:lstStyle/>
          <a:p>
            <a:r>
              <a:rPr lang="zh-CN" altLang="en-US" dirty="0"/>
              <a:t>初始化</a:t>
            </a:r>
          </a:p>
        </p:txBody>
      </p:sp>
      <p:sp>
        <p:nvSpPr>
          <p:cNvPr id="3" name="内容占位符 2">
            <a:extLst>
              <a:ext uri="{FF2B5EF4-FFF2-40B4-BE49-F238E27FC236}">
                <a16:creationId xmlns:a16="http://schemas.microsoft.com/office/drawing/2014/main" id="{853F6B7D-E819-4BF0-A80A-60E2378325D0}"/>
              </a:ext>
            </a:extLst>
          </p:cNvPr>
          <p:cNvSpPr>
            <a:spLocks noGrp="1"/>
          </p:cNvSpPr>
          <p:nvPr>
            <p:ph idx="1"/>
          </p:nvPr>
        </p:nvSpPr>
        <p:spPr/>
        <p:txBody>
          <a:bodyPr/>
          <a:lstStyle/>
          <a:p>
            <a:r>
              <a:rPr lang="en-US" altLang="zh-CN" dirty="0" err="1"/>
              <a:t>main.c</a:t>
            </a:r>
            <a:r>
              <a:rPr lang="en-US" altLang="zh-CN" dirty="0"/>
              <a:t> </a:t>
            </a:r>
            <a:r>
              <a:rPr lang="zh-CN" altLang="en-US" dirty="0"/>
              <a:t>程序首先利用 </a:t>
            </a:r>
            <a:r>
              <a:rPr lang="en-US" altLang="zh-CN" dirty="0" err="1"/>
              <a:t>setup.s</a:t>
            </a:r>
            <a:r>
              <a:rPr lang="en-US" altLang="zh-CN" dirty="0"/>
              <a:t> </a:t>
            </a:r>
            <a:r>
              <a:rPr lang="zh-CN" altLang="en-US" dirty="0"/>
              <a:t>程序取得的系统参数设置系统的根文件设备号以及一些内存全局变量。这些内存变量指明了主内存的开始地址、系统所拥有的内存容量和作为高速缓冲区内存的末端地址。高速缓冲部分还要扣除被显存和 </a:t>
            </a:r>
            <a:r>
              <a:rPr lang="en-US" altLang="zh-CN" dirty="0"/>
              <a:t>ROM BIOS </a:t>
            </a:r>
            <a:r>
              <a:rPr lang="zh-CN" altLang="en-US" dirty="0"/>
              <a:t>占用的部分。</a:t>
            </a:r>
          </a:p>
        </p:txBody>
      </p:sp>
      <p:pic>
        <p:nvPicPr>
          <p:cNvPr id="4" name="图片 3">
            <a:extLst>
              <a:ext uri="{FF2B5EF4-FFF2-40B4-BE49-F238E27FC236}">
                <a16:creationId xmlns:a16="http://schemas.microsoft.com/office/drawing/2014/main" id="{2B763648-4973-4AC9-AF3A-DA7D34EA671B}"/>
              </a:ext>
            </a:extLst>
          </p:cNvPr>
          <p:cNvPicPr>
            <a:picLocks noChangeAspect="1"/>
          </p:cNvPicPr>
          <p:nvPr/>
        </p:nvPicPr>
        <p:blipFill>
          <a:blip r:embed="rId2"/>
          <a:stretch>
            <a:fillRect/>
          </a:stretch>
        </p:blipFill>
        <p:spPr>
          <a:xfrm>
            <a:off x="1867423" y="4196099"/>
            <a:ext cx="8457154" cy="2028574"/>
          </a:xfrm>
          <a:prstGeom prst="rect">
            <a:avLst/>
          </a:prstGeom>
        </p:spPr>
      </p:pic>
    </p:spTree>
    <p:extLst>
      <p:ext uri="{BB962C8B-B14F-4D97-AF65-F5344CB8AC3E}">
        <p14:creationId xmlns:p14="http://schemas.microsoft.com/office/powerpoint/2010/main" val="335603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332F7-B820-40BA-A5E8-A8FBBFF1C38B}"/>
              </a:ext>
            </a:extLst>
          </p:cNvPr>
          <p:cNvSpPr>
            <a:spLocks noGrp="1"/>
          </p:cNvSpPr>
          <p:nvPr>
            <p:ph type="title"/>
          </p:nvPr>
        </p:nvSpPr>
        <p:spPr/>
        <p:txBody>
          <a:bodyPr/>
          <a:lstStyle/>
          <a:p>
            <a:r>
              <a:rPr lang="zh-CN" altLang="en-US" dirty="0"/>
              <a:t>初始化</a:t>
            </a:r>
          </a:p>
        </p:txBody>
      </p:sp>
      <p:sp>
        <p:nvSpPr>
          <p:cNvPr id="3" name="内容占位符 2">
            <a:extLst>
              <a:ext uri="{FF2B5EF4-FFF2-40B4-BE49-F238E27FC236}">
                <a16:creationId xmlns:a16="http://schemas.microsoft.com/office/drawing/2014/main" id="{2EDE9C1A-D66B-4443-A3EC-203374E7C043}"/>
              </a:ext>
            </a:extLst>
          </p:cNvPr>
          <p:cNvSpPr>
            <a:spLocks noGrp="1"/>
          </p:cNvSpPr>
          <p:nvPr>
            <p:ph idx="1"/>
          </p:nvPr>
        </p:nvSpPr>
        <p:spPr/>
        <p:txBody>
          <a:bodyPr>
            <a:normAutofit fontScale="85000" lnSpcReduction="20000"/>
          </a:bodyPr>
          <a:lstStyle/>
          <a:p>
            <a:pPr marL="0" indent="0">
              <a:buNone/>
            </a:pPr>
            <a:endParaRPr lang="zh-CN" altLang="en-US" dirty="0"/>
          </a:p>
          <a:p>
            <a:r>
              <a:rPr lang="zh-CN" altLang="en-US" dirty="0"/>
              <a:t>主内存区域的内存是由内存管理模块 </a:t>
            </a:r>
            <a:r>
              <a:rPr lang="en-US" altLang="zh-CN" dirty="0"/>
              <a:t>mm </a:t>
            </a:r>
            <a:r>
              <a:rPr lang="zh-CN" altLang="en-US" dirty="0"/>
              <a:t>通过分页机制进行管理分配，以 </a:t>
            </a:r>
            <a:r>
              <a:rPr lang="en-US" altLang="zh-CN" dirty="0"/>
              <a:t>4K </a:t>
            </a:r>
            <a:r>
              <a:rPr lang="zh-CN" altLang="en-US" dirty="0"/>
              <a:t>字节为一个内存页单位。</a:t>
            </a:r>
          </a:p>
          <a:p>
            <a:endParaRPr lang="zh-CN" altLang="en-US" dirty="0"/>
          </a:p>
          <a:p>
            <a:r>
              <a:rPr lang="zh-CN" altLang="en-US" dirty="0"/>
              <a:t>内核程序可以自由访问高速缓冲中的数据，但需要通过 </a:t>
            </a:r>
            <a:r>
              <a:rPr lang="en-US" altLang="zh-CN" dirty="0"/>
              <a:t>mm </a:t>
            </a:r>
            <a:r>
              <a:rPr lang="zh-CN" altLang="en-US" dirty="0"/>
              <a:t>才能使用分配到的内存页面。然后，内核进行所有方面的硬件初始化工作，包括陷阱门、块设备、字符设备和 </a:t>
            </a:r>
            <a:r>
              <a:rPr lang="en-US" altLang="zh-CN" dirty="0" err="1"/>
              <a:t>tty</a:t>
            </a:r>
            <a:r>
              <a:rPr lang="zh-CN" altLang="en-US" dirty="0"/>
              <a:t>，包括人工创建第一个任务（ </a:t>
            </a:r>
            <a:r>
              <a:rPr lang="en-US" altLang="zh-CN" dirty="0"/>
              <a:t>task 0</a:t>
            </a:r>
            <a:r>
              <a:rPr lang="zh-CN" altLang="en-US" dirty="0"/>
              <a:t>）。待所有初始化工作完成就设置中断允许标志，开启中断。在整个内核完成初始化后，内核将执行权切换到了用户模式，也即 </a:t>
            </a:r>
            <a:r>
              <a:rPr lang="en-US" altLang="zh-CN" dirty="0"/>
              <a:t>CPU </a:t>
            </a:r>
            <a:r>
              <a:rPr lang="zh-CN" altLang="en-US" dirty="0"/>
              <a:t>从 </a:t>
            </a:r>
            <a:r>
              <a:rPr lang="en-US" altLang="zh-CN" dirty="0"/>
              <a:t>0 </a:t>
            </a:r>
            <a:r>
              <a:rPr lang="zh-CN" altLang="en-US" dirty="0"/>
              <a:t>特权级切换到了第 </a:t>
            </a:r>
            <a:r>
              <a:rPr lang="en-US" altLang="zh-CN" dirty="0"/>
              <a:t>3 </a:t>
            </a:r>
            <a:r>
              <a:rPr lang="zh-CN" altLang="en-US" dirty="0"/>
              <a:t>特权级。然后系统第一次调用创建进程函数 </a:t>
            </a:r>
            <a:r>
              <a:rPr lang="en-US" altLang="zh-CN" dirty="0"/>
              <a:t>fork()</a:t>
            </a:r>
            <a:r>
              <a:rPr lang="zh-CN" altLang="en-US" dirty="0"/>
              <a:t>，创建出一个用于运行 </a:t>
            </a:r>
            <a:r>
              <a:rPr lang="en-US" altLang="zh-CN" dirty="0" err="1"/>
              <a:t>init</a:t>
            </a:r>
            <a:r>
              <a:rPr lang="en-US" altLang="zh-CN" dirty="0"/>
              <a:t>()</a:t>
            </a:r>
            <a:r>
              <a:rPr lang="zh-CN" altLang="en-US" dirty="0"/>
              <a:t>的子进程。在该进程（任务）中系统将运行控制台程序。如果控制台环境建立成功，则再生成一个子进程，用于运行 </a:t>
            </a:r>
            <a:r>
              <a:rPr lang="en-US" altLang="zh-CN" dirty="0"/>
              <a:t>shell </a:t>
            </a:r>
            <a:r>
              <a:rPr lang="zh-CN" altLang="en-US" dirty="0"/>
              <a:t>程序</a:t>
            </a:r>
            <a:r>
              <a:rPr lang="en-US" altLang="zh-CN" dirty="0"/>
              <a:t>/bin/</a:t>
            </a:r>
            <a:r>
              <a:rPr lang="en-US" altLang="zh-CN" dirty="0" err="1"/>
              <a:t>sh</a:t>
            </a:r>
            <a:r>
              <a:rPr lang="zh-CN" altLang="en-US" dirty="0"/>
              <a:t>。若该子进程退出，父进程返回，则父进程进入一个死循环内，继续生成子进程，并在此子进程中再次执行 </a:t>
            </a:r>
            <a:r>
              <a:rPr lang="en-US" altLang="zh-CN" dirty="0"/>
              <a:t>shell </a:t>
            </a:r>
            <a:r>
              <a:rPr lang="zh-CN" altLang="en-US" dirty="0"/>
              <a:t>程序</a:t>
            </a:r>
            <a:r>
              <a:rPr lang="en-US" altLang="zh-CN" dirty="0"/>
              <a:t>/bin/</a:t>
            </a:r>
            <a:r>
              <a:rPr lang="en-US" altLang="zh-CN" dirty="0" err="1"/>
              <a:t>sh</a:t>
            </a:r>
            <a:r>
              <a:rPr lang="zh-CN" altLang="en-US" dirty="0"/>
              <a:t>，而父进程则继续等待。</a:t>
            </a:r>
          </a:p>
        </p:txBody>
      </p:sp>
    </p:spTree>
    <p:extLst>
      <p:ext uri="{BB962C8B-B14F-4D97-AF65-F5344CB8AC3E}">
        <p14:creationId xmlns:p14="http://schemas.microsoft.com/office/powerpoint/2010/main" val="21579133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753</Words>
  <Application>Microsoft Office PowerPoint</Application>
  <PresentationFormat>宽屏</PresentationFormat>
  <Paragraphs>27</Paragraphs>
  <Slides>9</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Linux 0.11 开机过程</vt:lpstr>
      <vt:lpstr>阅读代码确定要提取的数据</vt:lpstr>
      <vt:lpstr>系统加电起执行的程序</vt:lpstr>
      <vt:lpstr>引导启动</vt:lpstr>
      <vt:lpstr>引导启动</vt:lpstr>
      <vt:lpstr>引导启动</vt:lpstr>
      <vt:lpstr>引导启动</vt:lpstr>
      <vt:lpstr>初始化</vt:lpstr>
      <vt:lpstr>初始化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引导启动</dc:title>
  <dc:creator>雨萌 薛</dc:creator>
  <cp:lastModifiedBy>雨萌 薛</cp:lastModifiedBy>
  <cp:revision>7</cp:revision>
  <dcterms:created xsi:type="dcterms:W3CDTF">2018-10-08T22:20:45Z</dcterms:created>
  <dcterms:modified xsi:type="dcterms:W3CDTF">2018-12-27T13:51:03Z</dcterms:modified>
</cp:coreProperties>
</file>