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  <p:sldMasterId id="2147483651" r:id="rId5"/>
  </p:sldMasterIdLst>
  <p:notesMasterIdLst>
    <p:notesMasterId r:id="rId6"/>
  </p:notesMasterIdLst>
  <p:sldIdLst>
    <p:sldId id="256" r:id="rId7"/>
    <p:sldId id="257" r:id="rId8"/>
  </p:sldIdLst>
  <p:sldSz cy="6858000" cx="12192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ABBA Confident Blue)">
  <p:cSld name="Title Slide (ABBA Confident Blue)">
    <p:bg>
      <p:bgPr>
        <a:solidFill>
          <a:srgbClr val="0B5574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EAFAFF">
                  <a:alpha val="14509"/>
                </a:srgbClr>
              </a:gs>
              <a:gs pos="100000">
                <a:srgbClr val="000000">
                  <a:alpha val="0"/>
                </a:srgbClr>
              </a:gs>
            </a:gsLst>
            <a:lin ang="21593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781300" y="2619351"/>
            <a:ext cx="6629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i="0" sz="48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5264622"/>
            <a:ext cx="9144000" cy="87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Shape, rectangle&#10;&#10;Description automatically generated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93068" y="858819"/>
            <a:ext cx="1605864" cy="39946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>
            <p:ph idx="2" type="body"/>
          </p:nvPr>
        </p:nvSpPr>
        <p:spPr>
          <a:xfrm>
            <a:off x="1524000" y="6230124"/>
            <a:ext cx="9144000" cy="27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3" type="body"/>
          </p:nvPr>
        </p:nvSpPr>
        <p:spPr>
          <a:xfrm>
            <a:off x="1338470" y="291519"/>
            <a:ext cx="9144000" cy="27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787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/>
          <p:nvPr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rPr>
              <a:t>FOR PURPOSES OF FORAGE VIRTUAL WORK EXPERIENCE PROGRAM</a:t>
            </a:r>
            <a:endParaRPr/>
          </a:p>
        </p:txBody>
      </p:sp>
      <p:sp>
        <p:nvSpPr>
          <p:cNvPr id="20" name="Google Shape;20;p3"/>
          <p:cNvSpPr txBox="1"/>
          <p:nvPr/>
        </p:nvSpPr>
        <p:spPr>
          <a:xfrm>
            <a:off x="11251474" y="6583692"/>
            <a:ext cx="710068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700" u="non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>
              <a:solidFill>
                <a:srgbClr val="BEB3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Shape, rectangle&#10;&#10;Description automatically generated" id="22" name="Google Shape;22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810753" y="368300"/>
            <a:ext cx="1046285" cy="26027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>
            <p:ph idx="10" type="dt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cap="non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theforage.com/virtual-internships/NjynCWzGSaWXQCxSX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www.theforage.com/virtual-internships/NjynCWzGSaWXQCxSX" TargetMode="External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87C85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1524000" y="4314657"/>
            <a:ext cx="9144000" cy="87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1" lang="en-US" sz="2400"/>
              <a:t>WEB SCRAPING TO GAIN COMPANY INSIGHTS</a:t>
            </a:r>
            <a:endParaRPr/>
          </a:p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1218000" y="6277600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Aissiou Ikram 28</a:t>
            </a:r>
            <a:r>
              <a:rPr lang="en-US" sz="1600"/>
              <a:t>/2/2023</a:t>
            </a:r>
            <a:endParaRPr sz="1600"/>
          </a:p>
        </p:txBody>
      </p:sp>
      <p:pic>
        <p:nvPicPr>
          <p:cNvPr descr="British Airways logo" id="34" name="Google Shape;34;p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7994" y="2482910"/>
            <a:ext cx="6797311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24775" y="0"/>
            <a:ext cx="12167100" cy="1022400"/>
          </a:xfrm>
          <a:prstGeom prst="rect">
            <a:avLst/>
          </a:prstGeom>
          <a:solidFill>
            <a:srgbClr val="387C8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"/>
          <p:cNvSpPr txBox="1"/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INSIGHTS FROM CUSTOMER REVIEWS</a:t>
            </a:r>
            <a:endParaRPr/>
          </a:p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343672" y="1288474"/>
            <a:ext cx="10749300" cy="44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574"/>
              </a:buClr>
              <a:buSzPts val="2000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From cleaning 1000 reviews given by the customers, we obtained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87C85"/>
              </a:buClr>
              <a:buSzPts val="2000"/>
              <a:buNone/>
            </a:pPr>
            <a:r>
              <a:rPr lang="en-US" sz="2000">
                <a:solidFill>
                  <a:srgbClr val="387C85"/>
                </a:solidFill>
              </a:rPr>
              <a:t>Positive Reviews - 538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87C85"/>
              </a:buClr>
              <a:buSzPts val="2000"/>
              <a:buNone/>
            </a:pPr>
            <a:r>
              <a:rPr lang="en-US" sz="2000">
                <a:solidFill>
                  <a:srgbClr val="387C85"/>
                </a:solidFill>
              </a:rPr>
              <a:t>Negative Reviews - 347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87C85"/>
              </a:buClr>
              <a:buSzPts val="2000"/>
              <a:buNone/>
            </a:pPr>
            <a:r>
              <a:rPr lang="en-US" sz="2000">
                <a:solidFill>
                  <a:srgbClr val="387C85"/>
                </a:solidFill>
              </a:rPr>
              <a:t>Neutral Reviews – 115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2000"/>
              <a:buNone/>
            </a:pPr>
            <a:r>
              <a:t/>
            </a:r>
            <a:endParaRPr sz="2000">
              <a:solidFill>
                <a:srgbClr val="387C8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83F57"/>
              </a:buClr>
              <a:buSzPts val="1600"/>
              <a:buNone/>
            </a:pPr>
            <a:r>
              <a:t/>
            </a:r>
            <a:endParaRPr>
              <a:solidFill>
                <a:srgbClr val="083F5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2000"/>
              <a:buNone/>
            </a:pPr>
            <a:r>
              <a:t/>
            </a:r>
            <a:endParaRPr sz="2000">
              <a:solidFill>
                <a:srgbClr val="387C8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2000"/>
              <a:buNone/>
            </a:pPr>
            <a:r>
              <a:t/>
            </a:r>
            <a:endParaRPr sz="2000">
              <a:solidFill>
                <a:srgbClr val="387C8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2000"/>
              <a:buNone/>
            </a:pPr>
            <a:r>
              <a:t/>
            </a:r>
            <a:endParaRPr sz="2000">
              <a:solidFill>
                <a:srgbClr val="387C85"/>
              </a:solidFill>
            </a:endParaRPr>
          </a:p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7172" y="2017726"/>
            <a:ext cx="5689825" cy="4302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itish Airways logo" id="43" name="Google Shape;43;p6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81174" y="358029"/>
            <a:ext cx="1951877" cy="306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