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14"/>
  </p:notesMasterIdLst>
  <p:sldIdLst>
    <p:sldId id="3699" r:id="rId5"/>
    <p:sldId id="3860" r:id="rId6"/>
    <p:sldId id="3960" r:id="rId7"/>
    <p:sldId id="3961" r:id="rId8"/>
    <p:sldId id="3962" r:id="rId9"/>
    <p:sldId id="3963" r:id="rId10"/>
    <p:sldId id="3966" r:id="rId11"/>
    <p:sldId id="3964" r:id="rId12"/>
    <p:sldId id="3965"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517" autoAdjust="0"/>
    <p:restoredTop sz="94660"/>
  </p:normalViewPr>
  <p:slideViewPr>
    <p:cSldViewPr snapToGrid="0">
      <p:cViewPr varScale="1">
        <p:scale>
          <a:sx n="114" d="100"/>
          <a:sy n="114" d="100"/>
        </p:scale>
        <p:origin x="-360" y="-96"/>
      </p:cViewPr>
      <p:guideLst>
        <p:guide orient="horz" pos="2160"/>
        <p:guide pos="3840"/>
      </p:guideLst>
    </p:cSldViewPr>
  </p:slideViewPr>
  <p:notesTextViewPr>
    <p:cViewPr>
      <p:scale>
        <a:sx n="1" d="1"/>
        <a:sy n="1" d="1"/>
      </p:scale>
      <p:origin x="0" y="0"/>
    </p:cViewPr>
  </p:notesTextViewPr>
  <p:sorterViewPr>
    <p:cViewPr>
      <p:scale>
        <a:sx n="100" d="100"/>
        <a:sy n="100" d="100"/>
      </p:scale>
      <p:origin x="0" y="-40291"/>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CCA3D8-BF37-4F5D-A6CD-1782715BF4B6}" type="datetimeFigureOut">
              <a:rPr lang="fr-FR" smtClean="0"/>
              <a:pPr/>
              <a:t>01/05/2024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C50237-4B4A-4B78-AFE1-B8123D87A329}" type="slidenum">
              <a:rPr lang="fr-FR" smtClean="0"/>
              <a:pPr/>
              <a:t>‹N°›</a:t>
            </a:fld>
            <a:endParaRPr lang="fr-FR"/>
          </a:p>
        </p:txBody>
      </p:sp>
    </p:spTree>
    <p:extLst>
      <p:ext uri="{BB962C8B-B14F-4D97-AF65-F5344CB8AC3E}">
        <p14:creationId xmlns:p14="http://schemas.microsoft.com/office/powerpoint/2010/main" xmlns="" val="351041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D1FA9A6-151F-4EB2-B34B-D6C7E98EE38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xmlns="" id="{4115BFC1-A07C-4171-8AFC-A2C1309704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xmlns="" id="{A7416C3A-D5D2-49D9-BCD2-0EE38BFBDDC4}"/>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5" name="Espace réservé du pied de page 4">
            <a:extLst>
              <a:ext uri="{FF2B5EF4-FFF2-40B4-BE49-F238E27FC236}">
                <a16:creationId xmlns:a16="http://schemas.microsoft.com/office/drawing/2014/main" xmlns="" id="{28332B7E-8131-465D-AE63-F86896D5367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F01FA80E-87EE-4ABD-BE9E-E9CBC47D92C0}"/>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266448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CAC5B10-6641-4CF6-A2E0-27F5D757622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xmlns="" id="{4DAC4DFF-19BB-4EF0-A7DD-0A78B2EE5A3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55EB7155-131A-4C41-90B1-B0993B6EFBC8}"/>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5" name="Espace réservé du pied de page 4">
            <a:extLst>
              <a:ext uri="{FF2B5EF4-FFF2-40B4-BE49-F238E27FC236}">
                <a16:creationId xmlns:a16="http://schemas.microsoft.com/office/drawing/2014/main" xmlns="" id="{7C4B3538-6499-4A11-91EC-DB222740EF0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C079BF8D-C16A-40AF-B136-2F80EDBBA707}"/>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1043213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xmlns="" id="{BF356B45-0E2C-4D58-80AB-859E6EB14FA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xmlns="" id="{9CD4A8BB-7495-428B-A38B-C12184AAFA6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C29C6365-AC49-4907-8B8B-24B64321F3BD}"/>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5" name="Espace réservé du pied de page 4">
            <a:extLst>
              <a:ext uri="{FF2B5EF4-FFF2-40B4-BE49-F238E27FC236}">
                <a16:creationId xmlns:a16="http://schemas.microsoft.com/office/drawing/2014/main" xmlns="" id="{FD714906-653E-406D-9A78-D2E14CE323E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EB54EFFB-F218-4543-A55A-DA15AB2B0C7A}"/>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3779640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TMS">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xmlns="" id="{A57E0DA5-1A84-457E-8089-6F317ED0D4CD}"/>
              </a:ext>
            </a:extLst>
          </p:cNvPr>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1524" y="807"/>
            <a:ext cx="12188952" cy="5708904"/>
          </a:xfrm>
          <a:prstGeom prst="rect">
            <a:avLst/>
          </a:prstGeom>
        </p:spPr>
      </p:pic>
      <p:sp>
        <p:nvSpPr>
          <p:cNvPr id="12" name="Rectangle">
            <a:extLst>
              <a:ext uri="{FF2B5EF4-FFF2-40B4-BE49-F238E27FC236}">
                <a16:creationId xmlns:a16="http://schemas.microsoft.com/office/drawing/2014/main" xmlns="" id="{1D71088A-448F-426E-9A9F-5E69C1121E35}"/>
              </a:ext>
            </a:extLst>
          </p:cNvPr>
          <p:cNvSpPr/>
          <p:nvPr userDrawn="1"/>
        </p:nvSpPr>
        <p:spPr>
          <a:xfrm rot="106">
            <a:off x="1555" y="3802987"/>
            <a:ext cx="12188891" cy="1909933"/>
          </a:xfrm>
          <a:prstGeom prst="rect">
            <a:avLst/>
          </a:prstGeom>
          <a:solidFill>
            <a:srgbClr val="1568AB"/>
          </a:solidFill>
          <a:ln w="25400">
            <a:solidFill>
              <a:schemeClr val="accent1">
                <a:alpha val="0"/>
              </a:schemeClr>
            </a:solidFill>
            <a:bevel/>
          </a:ln>
        </p:spPr>
        <p:txBody>
          <a:bodyPr lIns="22860" rIns="22860" anchor="ctr"/>
          <a:lstStyle/>
          <a:p>
            <a:endParaRPr sz="900"/>
          </a:p>
        </p:txBody>
      </p:sp>
      <p:sp>
        <p:nvSpPr>
          <p:cNvPr id="14" name="Technical and financial Bid">
            <a:extLst>
              <a:ext uri="{FF2B5EF4-FFF2-40B4-BE49-F238E27FC236}">
                <a16:creationId xmlns:a16="http://schemas.microsoft.com/office/drawing/2014/main" xmlns="" id="{A912186B-0399-4C1C-8355-0F5E95DDC75C}"/>
              </a:ext>
            </a:extLst>
          </p:cNvPr>
          <p:cNvSpPr txBox="1">
            <a:spLocks noGrp="1"/>
          </p:cNvSpPr>
          <p:nvPr>
            <p:ph type="subTitle" sz="quarter" idx="1" hasCustomPrompt="1"/>
          </p:nvPr>
        </p:nvSpPr>
        <p:spPr>
          <a:xfrm>
            <a:off x="494769" y="4910806"/>
            <a:ext cx="8535512" cy="558433"/>
          </a:xfrm>
          <a:prstGeom prst="rect">
            <a:avLst/>
          </a:prstGeom>
        </p:spPr>
        <p:txBody>
          <a:bodyPr/>
          <a:lstStyle>
            <a:lvl1pPr algn="l">
              <a:spcBef>
                <a:spcPts val="450"/>
              </a:spcBef>
              <a:defRPr sz="2500">
                <a:solidFill>
                  <a:srgbClr val="FFFFFE"/>
                </a:solidFill>
                <a:latin typeface="Calibri" panose="020F0502020204030204" pitchFamily="34" charset="0"/>
                <a:cs typeface="Calibri" panose="020F0502020204030204" pitchFamily="34" charset="0"/>
              </a:defRPr>
            </a:lvl1pPr>
          </a:lstStyle>
          <a:p>
            <a:r>
              <a:rPr lang="fr-FR" dirty="0"/>
              <a:t>Sous-titre 1</a:t>
            </a:r>
            <a:endParaRPr dirty="0"/>
          </a:p>
        </p:txBody>
      </p:sp>
      <p:sp>
        <p:nvSpPr>
          <p:cNvPr id="15" name="Rectangle">
            <a:extLst>
              <a:ext uri="{FF2B5EF4-FFF2-40B4-BE49-F238E27FC236}">
                <a16:creationId xmlns:a16="http://schemas.microsoft.com/office/drawing/2014/main" xmlns="" id="{7ECDADA6-69BD-4872-9B8C-9B28C12C6D0D}"/>
              </a:ext>
            </a:extLst>
          </p:cNvPr>
          <p:cNvSpPr/>
          <p:nvPr userDrawn="1"/>
        </p:nvSpPr>
        <p:spPr>
          <a:xfrm>
            <a:off x="569435" y="4799848"/>
            <a:ext cx="776823" cy="64008"/>
          </a:xfrm>
          <a:prstGeom prst="rect">
            <a:avLst/>
          </a:prstGeom>
          <a:solidFill>
            <a:srgbClr val="FFB000"/>
          </a:solidFill>
          <a:ln w="12700">
            <a:miter lim="400000"/>
          </a:ln>
        </p:spPr>
        <p:txBody>
          <a:bodyPr lIns="22860" rIns="22860" anchor="ctr"/>
          <a:lstStyle/>
          <a:p>
            <a:pPr algn="ctr">
              <a:defRPr>
                <a:solidFill>
                  <a:schemeClr val="accent2"/>
                </a:solidFill>
                <a:latin typeface="Exo 2 Light"/>
                <a:ea typeface="Exo 2 Light"/>
                <a:cs typeface="Exo 2 Light"/>
                <a:sym typeface="Exo 2 Light"/>
              </a:defRPr>
            </a:pPr>
            <a:endParaRPr sz="900"/>
          </a:p>
        </p:txBody>
      </p:sp>
      <p:pic>
        <p:nvPicPr>
          <p:cNvPr id="16" name="STMS2-BLEU CLAIR.png" descr="STMS2-BLEU CLAIR.png">
            <a:extLst>
              <a:ext uri="{FF2B5EF4-FFF2-40B4-BE49-F238E27FC236}">
                <a16:creationId xmlns:a16="http://schemas.microsoft.com/office/drawing/2014/main" xmlns="" id="{011090BE-9F59-4182-BB62-E5AC4A643AF0}"/>
              </a:ext>
            </a:extLst>
          </p:cNvPr>
          <p:cNvPicPr>
            <a:picLocks noChangeAspect="1"/>
          </p:cNvPicPr>
          <p:nvPr userDrawn="1"/>
        </p:nvPicPr>
        <p:blipFill>
          <a:blip r:embed="rId3" cstate="email">
            <a:extLst>
              <a:ext uri="{28A0092B-C50C-407E-A947-70E740481C1C}">
                <a14:useLocalDpi xmlns:a14="http://schemas.microsoft.com/office/drawing/2010/main" xmlns=""/>
              </a:ext>
            </a:extLst>
          </a:blip>
          <a:stretch>
            <a:fillRect/>
          </a:stretch>
        </p:blipFill>
        <p:spPr>
          <a:xfrm>
            <a:off x="263601" y="296250"/>
            <a:ext cx="2917719" cy="446328"/>
          </a:xfrm>
          <a:prstGeom prst="rect">
            <a:avLst/>
          </a:prstGeom>
          <a:ln w="12700">
            <a:miter lim="400000"/>
          </a:ln>
        </p:spPr>
      </p:pic>
      <p:grpSp>
        <p:nvGrpSpPr>
          <p:cNvPr id="22" name="Groupe"/>
          <p:cNvGrpSpPr/>
          <p:nvPr userDrawn="1"/>
        </p:nvGrpSpPr>
        <p:grpSpPr>
          <a:xfrm>
            <a:off x="1" y="6761748"/>
            <a:ext cx="12192000" cy="96253"/>
            <a:chOff x="0" y="0"/>
            <a:chExt cx="24538662" cy="181429"/>
          </a:xfrm>
        </p:grpSpPr>
        <p:sp>
          <p:nvSpPr>
            <p:cNvPr id="17" name="Rectangle"/>
            <p:cNvSpPr/>
            <p:nvPr/>
          </p:nvSpPr>
          <p:spPr>
            <a:xfrm>
              <a:off x="0" y="0"/>
              <a:ext cx="4907733" cy="18143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18" name="Rectangle"/>
            <p:cNvSpPr/>
            <p:nvPr/>
          </p:nvSpPr>
          <p:spPr>
            <a:xfrm>
              <a:off x="4907732" y="0"/>
              <a:ext cx="4907734" cy="18143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19" name="Rectangle"/>
            <p:cNvSpPr/>
            <p:nvPr/>
          </p:nvSpPr>
          <p:spPr>
            <a:xfrm>
              <a:off x="9815465" y="0"/>
              <a:ext cx="4907733" cy="18143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20" name="Rectangle"/>
            <p:cNvSpPr/>
            <p:nvPr/>
          </p:nvSpPr>
          <p:spPr>
            <a:xfrm>
              <a:off x="14723197" y="0"/>
              <a:ext cx="4907733" cy="181430"/>
            </a:xfrm>
            <a:prstGeom prst="rect">
              <a:avLst/>
            </a:prstGeom>
            <a:solidFill>
              <a:srgbClr val="FFB000"/>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21" name="Rectangle"/>
            <p:cNvSpPr/>
            <p:nvPr/>
          </p:nvSpPr>
          <p:spPr>
            <a:xfrm>
              <a:off x="19630930" y="0"/>
              <a:ext cx="4907733" cy="181430"/>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grpSp>
      <p:sp>
        <p:nvSpPr>
          <p:cNvPr id="5" name="Espace réservé du texte 4">
            <a:extLst>
              <a:ext uri="{FF2B5EF4-FFF2-40B4-BE49-F238E27FC236}">
                <a16:creationId xmlns:a16="http://schemas.microsoft.com/office/drawing/2014/main" xmlns="" id="{BF2B9A1C-80FB-4CDF-BFE4-FA95AD254BBF}"/>
              </a:ext>
            </a:extLst>
          </p:cNvPr>
          <p:cNvSpPr>
            <a:spLocks noGrp="1"/>
          </p:cNvSpPr>
          <p:nvPr>
            <p:ph type="body" sz="quarter" idx="10" hasCustomPrompt="1"/>
          </p:nvPr>
        </p:nvSpPr>
        <p:spPr>
          <a:xfrm>
            <a:off x="494294" y="3946309"/>
            <a:ext cx="8535988" cy="777875"/>
          </a:xfrm>
          <a:prstGeom prst="rect">
            <a:avLst/>
          </a:prstGeom>
        </p:spPr>
        <p:txBody>
          <a:bodyPr tIns="46800" anchor="ctr" anchorCtr="0"/>
          <a:lstStyle>
            <a:lvl1pPr algn="l">
              <a:lnSpc>
                <a:spcPct val="100000"/>
              </a:lnSpc>
              <a:spcBef>
                <a:spcPts val="0"/>
              </a:spcBef>
              <a:defRPr sz="4225" b="1">
                <a:solidFill>
                  <a:schemeClr val="bg1"/>
                </a:solidFill>
                <a:latin typeface="Calibri" panose="020F0502020204030204" pitchFamily="34" charset="0"/>
                <a:cs typeface="Calibri" panose="020F0502020204030204" pitchFamily="34" charset="0"/>
              </a:defRPr>
            </a:lvl1pPr>
            <a:lvl2pPr>
              <a:defRPr sz="4225">
                <a:latin typeface="Calibri" panose="020F0502020204030204" pitchFamily="34" charset="0"/>
                <a:cs typeface="Calibri" panose="020F0502020204030204" pitchFamily="34" charset="0"/>
              </a:defRPr>
            </a:lvl2pPr>
            <a:lvl3pPr>
              <a:defRPr sz="4225">
                <a:latin typeface="Calibri" panose="020F0502020204030204" pitchFamily="34" charset="0"/>
                <a:cs typeface="Calibri" panose="020F0502020204030204" pitchFamily="34" charset="0"/>
              </a:defRPr>
            </a:lvl3pPr>
            <a:lvl4pPr>
              <a:defRPr sz="4225">
                <a:latin typeface="Calibri" panose="020F0502020204030204" pitchFamily="34" charset="0"/>
                <a:cs typeface="Calibri" panose="020F0502020204030204" pitchFamily="34" charset="0"/>
              </a:defRPr>
            </a:lvl4pPr>
            <a:lvl5pPr>
              <a:defRPr sz="4225">
                <a:latin typeface="Calibri" panose="020F0502020204030204" pitchFamily="34" charset="0"/>
                <a:cs typeface="Calibri" panose="020F0502020204030204" pitchFamily="34" charset="0"/>
              </a:defRPr>
            </a:lvl5pPr>
          </a:lstStyle>
          <a:p>
            <a:pPr lvl="0"/>
            <a:r>
              <a:rPr lang="fr-FR" dirty="0"/>
              <a:t>Titre 1</a:t>
            </a:r>
          </a:p>
        </p:txBody>
      </p:sp>
    </p:spTree>
    <p:extLst>
      <p:ext uri="{BB962C8B-B14F-4D97-AF65-F5344CB8AC3E}">
        <p14:creationId xmlns:p14="http://schemas.microsoft.com/office/powerpoint/2010/main" xmlns="" val="2461979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reaks">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xmlns="" id="{90424C7E-C7E7-4BEC-A2A1-8AE71F9901E5}"/>
              </a:ext>
            </a:extLst>
          </p:cNvPr>
          <p:cNvPicPr>
            <a:picLocks noChangeAspect="1"/>
          </p:cNvPicPr>
          <p:nvPr userDrawn="1"/>
        </p:nvPicPr>
        <p:blipFill>
          <a:blip r:embed="rId2" cstate="email">
            <a:extLst>
              <a:ext uri="{28A0092B-C50C-407E-A947-70E740481C1C}">
                <a14:useLocalDpi xmlns:a14="http://schemas.microsoft.com/office/drawing/2010/main" xmlns=""/>
              </a:ext>
            </a:extLst>
          </a:blip>
          <a:stretch>
            <a:fillRect/>
          </a:stretch>
        </p:blipFill>
        <p:spPr>
          <a:xfrm>
            <a:off x="0" y="6096"/>
            <a:ext cx="12192000" cy="6845808"/>
          </a:xfrm>
          <a:prstGeom prst="rect">
            <a:avLst/>
          </a:prstGeom>
        </p:spPr>
      </p:pic>
      <p:sp>
        <p:nvSpPr>
          <p:cNvPr id="11" name="Rectangle">
            <a:extLst>
              <a:ext uri="{FF2B5EF4-FFF2-40B4-BE49-F238E27FC236}">
                <a16:creationId xmlns:a16="http://schemas.microsoft.com/office/drawing/2014/main" xmlns="" id="{AD6C09DA-F3DA-42D4-B9EB-66059DE9A668}"/>
              </a:ext>
            </a:extLst>
          </p:cNvPr>
          <p:cNvSpPr/>
          <p:nvPr userDrawn="1"/>
        </p:nvSpPr>
        <p:spPr>
          <a:xfrm>
            <a:off x="-144612" y="-50503"/>
            <a:ext cx="12336612" cy="6959005"/>
          </a:xfrm>
          <a:prstGeom prst="rect">
            <a:avLst/>
          </a:prstGeom>
          <a:solidFill>
            <a:srgbClr val="1568AB">
              <a:alpha val="82265"/>
            </a:srgbClr>
          </a:solidFill>
          <a:ln w="25400">
            <a:solidFill>
              <a:schemeClr val="accent1">
                <a:alpha val="82265"/>
              </a:schemeClr>
            </a:solidFill>
            <a:bevel/>
          </a:ln>
        </p:spPr>
        <p:txBody>
          <a:bodyPr lIns="22860" rIns="22860" anchor="ctr"/>
          <a:lstStyle/>
          <a:p>
            <a:endParaRPr sz="900" dirty="0"/>
          </a:p>
        </p:txBody>
      </p:sp>
      <p:pic>
        <p:nvPicPr>
          <p:cNvPr id="12" name="STMS2-BLANC.png" descr="STMS2-BLANC.png">
            <a:extLst>
              <a:ext uri="{FF2B5EF4-FFF2-40B4-BE49-F238E27FC236}">
                <a16:creationId xmlns:a16="http://schemas.microsoft.com/office/drawing/2014/main" xmlns="" id="{8945E75A-FB7E-42E6-BCF3-97ACBA39A169}"/>
              </a:ext>
            </a:extLst>
          </p:cNvPr>
          <p:cNvPicPr>
            <a:picLocks noChangeAspect="1"/>
          </p:cNvPicPr>
          <p:nvPr userDrawn="1"/>
        </p:nvPicPr>
        <p:blipFill>
          <a:blip r:embed="rId3" cstate="email">
            <a:extLst>
              <a:ext uri="{28A0092B-C50C-407E-A947-70E740481C1C}">
                <a14:useLocalDpi xmlns:a14="http://schemas.microsoft.com/office/drawing/2010/main" xmlns=""/>
              </a:ext>
            </a:extLst>
          </a:blip>
          <a:srcRect/>
          <a:stretch>
            <a:fillRect/>
          </a:stretch>
        </p:blipFill>
        <p:spPr>
          <a:xfrm>
            <a:off x="11378533" y="6053791"/>
            <a:ext cx="554275" cy="446328"/>
          </a:xfrm>
          <a:prstGeom prst="rect">
            <a:avLst/>
          </a:prstGeom>
          <a:ln w="12700">
            <a:miter lim="400000"/>
          </a:ln>
        </p:spPr>
      </p:pic>
      <p:sp>
        <p:nvSpPr>
          <p:cNvPr id="13" name="Rectangle">
            <a:extLst>
              <a:ext uri="{FF2B5EF4-FFF2-40B4-BE49-F238E27FC236}">
                <a16:creationId xmlns:a16="http://schemas.microsoft.com/office/drawing/2014/main" xmlns="" id="{A73D0D7A-1E36-4781-A1A7-9D6F8FBA8475}"/>
              </a:ext>
            </a:extLst>
          </p:cNvPr>
          <p:cNvSpPr/>
          <p:nvPr userDrawn="1"/>
        </p:nvSpPr>
        <p:spPr>
          <a:xfrm>
            <a:off x="5698342" y="4567117"/>
            <a:ext cx="776823" cy="64008"/>
          </a:xfrm>
          <a:prstGeom prst="rect">
            <a:avLst/>
          </a:prstGeom>
          <a:solidFill>
            <a:srgbClr val="FFB000"/>
          </a:solidFill>
          <a:ln w="12700">
            <a:miter lim="400000"/>
          </a:ln>
        </p:spPr>
        <p:txBody>
          <a:bodyPr lIns="22860" rIns="22860" anchor="ctr"/>
          <a:lstStyle/>
          <a:p>
            <a:pPr algn="ctr">
              <a:defRPr>
                <a:solidFill>
                  <a:schemeClr val="accent2"/>
                </a:solidFill>
                <a:latin typeface="Exo 2 Light"/>
                <a:ea typeface="Exo 2 Light"/>
                <a:cs typeface="Exo 2 Light"/>
                <a:sym typeface="Exo 2 Light"/>
              </a:defRPr>
            </a:pPr>
            <a:endParaRPr sz="900"/>
          </a:p>
        </p:txBody>
      </p:sp>
      <p:sp>
        <p:nvSpPr>
          <p:cNvPr id="14" name="Figure">
            <a:extLst>
              <a:ext uri="{FF2B5EF4-FFF2-40B4-BE49-F238E27FC236}">
                <a16:creationId xmlns:a16="http://schemas.microsoft.com/office/drawing/2014/main" xmlns="" id="{F4CA56E9-1764-4B30-AAB5-A003F9612189}"/>
              </a:ext>
            </a:extLst>
          </p:cNvPr>
          <p:cNvSpPr/>
          <p:nvPr userDrawn="1"/>
        </p:nvSpPr>
        <p:spPr>
          <a:xfrm>
            <a:off x="5706447" y="2226876"/>
            <a:ext cx="760614" cy="815859"/>
          </a:xfrm>
          <a:custGeom>
            <a:avLst/>
            <a:gdLst/>
            <a:ahLst/>
            <a:cxnLst>
              <a:cxn ang="0">
                <a:pos x="wd2" y="hd2"/>
              </a:cxn>
              <a:cxn ang="5400000">
                <a:pos x="wd2" y="hd2"/>
              </a:cxn>
              <a:cxn ang="10800000">
                <a:pos x="wd2" y="hd2"/>
              </a:cxn>
              <a:cxn ang="16200000">
                <a:pos x="wd2" y="hd2"/>
              </a:cxn>
            </a:cxnLst>
            <a:rect l="0" t="0" r="r" b="b"/>
            <a:pathLst>
              <a:path w="21600" h="21600" extrusionOk="0">
                <a:moveTo>
                  <a:pt x="3598" y="2167"/>
                </a:moveTo>
                <a:cubicBezTo>
                  <a:pt x="3598" y="2549"/>
                  <a:pt x="3517" y="2902"/>
                  <a:pt x="3358" y="3213"/>
                </a:cubicBezTo>
                <a:cubicBezTo>
                  <a:pt x="3197" y="3525"/>
                  <a:pt x="2981" y="3792"/>
                  <a:pt x="2707" y="4006"/>
                </a:cubicBezTo>
                <a:lnTo>
                  <a:pt x="2707" y="21051"/>
                </a:lnTo>
                <a:cubicBezTo>
                  <a:pt x="2707" y="21204"/>
                  <a:pt x="2663" y="21330"/>
                  <a:pt x="2580" y="21439"/>
                </a:cubicBezTo>
                <a:cubicBezTo>
                  <a:pt x="2492" y="21548"/>
                  <a:pt x="2386" y="21600"/>
                  <a:pt x="2262" y="21600"/>
                </a:cubicBezTo>
                <a:lnTo>
                  <a:pt x="1348" y="21600"/>
                </a:lnTo>
                <a:cubicBezTo>
                  <a:pt x="1221" y="21600"/>
                  <a:pt x="1118" y="21545"/>
                  <a:pt x="1038" y="21439"/>
                </a:cubicBezTo>
                <a:cubicBezTo>
                  <a:pt x="954" y="21330"/>
                  <a:pt x="913" y="21204"/>
                  <a:pt x="913" y="21051"/>
                </a:cubicBezTo>
                <a:lnTo>
                  <a:pt x="913" y="4006"/>
                </a:lnTo>
                <a:cubicBezTo>
                  <a:pt x="641" y="3792"/>
                  <a:pt x="421" y="3525"/>
                  <a:pt x="252" y="3213"/>
                </a:cubicBezTo>
                <a:cubicBezTo>
                  <a:pt x="83" y="2902"/>
                  <a:pt x="0" y="2549"/>
                  <a:pt x="0" y="2167"/>
                </a:cubicBezTo>
                <a:cubicBezTo>
                  <a:pt x="0" y="1574"/>
                  <a:pt x="176" y="1069"/>
                  <a:pt x="528" y="640"/>
                </a:cubicBezTo>
                <a:cubicBezTo>
                  <a:pt x="878" y="211"/>
                  <a:pt x="1304" y="0"/>
                  <a:pt x="1804" y="0"/>
                </a:cubicBezTo>
                <a:cubicBezTo>
                  <a:pt x="2296" y="0"/>
                  <a:pt x="2719" y="211"/>
                  <a:pt x="3069" y="640"/>
                </a:cubicBezTo>
                <a:cubicBezTo>
                  <a:pt x="3422" y="1069"/>
                  <a:pt x="3598" y="1571"/>
                  <a:pt x="3598" y="2167"/>
                </a:cubicBezTo>
                <a:moveTo>
                  <a:pt x="20839" y="2476"/>
                </a:moveTo>
                <a:cubicBezTo>
                  <a:pt x="21064" y="2323"/>
                  <a:pt x="21248" y="2297"/>
                  <a:pt x="21390" y="2391"/>
                </a:cubicBezTo>
                <a:cubicBezTo>
                  <a:pt x="21530" y="2485"/>
                  <a:pt x="21600" y="2684"/>
                  <a:pt x="21600" y="2996"/>
                </a:cubicBezTo>
                <a:lnTo>
                  <a:pt x="21600" y="13516"/>
                </a:lnTo>
                <a:cubicBezTo>
                  <a:pt x="21600" y="13804"/>
                  <a:pt x="21527" y="14107"/>
                  <a:pt x="21383" y="14421"/>
                </a:cubicBezTo>
                <a:cubicBezTo>
                  <a:pt x="21238" y="14738"/>
                  <a:pt x="21057" y="14967"/>
                  <a:pt x="20839" y="15120"/>
                </a:cubicBezTo>
                <a:cubicBezTo>
                  <a:pt x="19955" y="15758"/>
                  <a:pt x="19147" y="16166"/>
                  <a:pt x="18413" y="16351"/>
                </a:cubicBezTo>
                <a:cubicBezTo>
                  <a:pt x="17679" y="16530"/>
                  <a:pt x="17037" y="16607"/>
                  <a:pt x="16491" y="16568"/>
                </a:cubicBezTo>
                <a:cubicBezTo>
                  <a:pt x="15850" y="16527"/>
                  <a:pt x="15282" y="16372"/>
                  <a:pt x="14792" y="16104"/>
                </a:cubicBezTo>
                <a:cubicBezTo>
                  <a:pt x="14393" y="15852"/>
                  <a:pt x="14004" y="15608"/>
                  <a:pt x="13624" y="15379"/>
                </a:cubicBezTo>
                <a:cubicBezTo>
                  <a:pt x="13245" y="15147"/>
                  <a:pt x="12858" y="14947"/>
                  <a:pt x="12459" y="14774"/>
                </a:cubicBezTo>
                <a:cubicBezTo>
                  <a:pt x="12060" y="14600"/>
                  <a:pt x="11641" y="14462"/>
                  <a:pt x="11198" y="14359"/>
                </a:cubicBezTo>
                <a:cubicBezTo>
                  <a:pt x="10757" y="14257"/>
                  <a:pt x="10269" y="14204"/>
                  <a:pt x="9738" y="14204"/>
                </a:cubicBezTo>
                <a:cubicBezTo>
                  <a:pt x="9310" y="14221"/>
                  <a:pt x="8825" y="14307"/>
                  <a:pt x="8286" y="14456"/>
                </a:cubicBezTo>
                <a:cubicBezTo>
                  <a:pt x="7824" y="14589"/>
                  <a:pt x="7266" y="14800"/>
                  <a:pt x="6605" y="15091"/>
                </a:cubicBezTo>
                <a:cubicBezTo>
                  <a:pt x="5944" y="15382"/>
                  <a:pt x="5207" y="15793"/>
                  <a:pt x="4394" y="16328"/>
                </a:cubicBezTo>
                <a:cubicBezTo>
                  <a:pt x="4169" y="16477"/>
                  <a:pt x="3978" y="16495"/>
                  <a:pt x="3826" y="16383"/>
                </a:cubicBezTo>
                <a:cubicBezTo>
                  <a:pt x="3674" y="16269"/>
                  <a:pt x="3598" y="16060"/>
                  <a:pt x="3598" y="15752"/>
                </a:cubicBezTo>
                <a:lnTo>
                  <a:pt x="3598" y="5273"/>
                </a:lnTo>
                <a:cubicBezTo>
                  <a:pt x="3598" y="4964"/>
                  <a:pt x="3674" y="4653"/>
                  <a:pt x="3826" y="4347"/>
                </a:cubicBezTo>
                <a:cubicBezTo>
                  <a:pt x="3978" y="4036"/>
                  <a:pt x="4169" y="3807"/>
                  <a:pt x="4394" y="3654"/>
                </a:cubicBezTo>
                <a:cubicBezTo>
                  <a:pt x="5207" y="3143"/>
                  <a:pt x="5941" y="2737"/>
                  <a:pt x="6597" y="2447"/>
                </a:cubicBezTo>
                <a:cubicBezTo>
                  <a:pt x="7253" y="2156"/>
                  <a:pt x="7816" y="1944"/>
                  <a:pt x="8286" y="1812"/>
                </a:cubicBezTo>
                <a:cubicBezTo>
                  <a:pt x="8832" y="1665"/>
                  <a:pt x="9317" y="1580"/>
                  <a:pt x="9738" y="1559"/>
                </a:cubicBezTo>
                <a:cubicBezTo>
                  <a:pt x="10269" y="1559"/>
                  <a:pt x="10757" y="1612"/>
                  <a:pt x="11198" y="1715"/>
                </a:cubicBezTo>
                <a:cubicBezTo>
                  <a:pt x="11641" y="1818"/>
                  <a:pt x="12060" y="1956"/>
                  <a:pt x="12459" y="2135"/>
                </a:cubicBezTo>
                <a:cubicBezTo>
                  <a:pt x="12858" y="2306"/>
                  <a:pt x="13243" y="2508"/>
                  <a:pt x="13620" y="2737"/>
                </a:cubicBezTo>
                <a:cubicBezTo>
                  <a:pt x="13994" y="2967"/>
                  <a:pt x="14386" y="3207"/>
                  <a:pt x="14792" y="3463"/>
                </a:cubicBezTo>
                <a:cubicBezTo>
                  <a:pt x="15282" y="3736"/>
                  <a:pt x="15850" y="3889"/>
                  <a:pt x="16491" y="3924"/>
                </a:cubicBezTo>
                <a:cubicBezTo>
                  <a:pt x="17037" y="3965"/>
                  <a:pt x="17679" y="3889"/>
                  <a:pt x="18413" y="3707"/>
                </a:cubicBezTo>
                <a:cubicBezTo>
                  <a:pt x="19147" y="3522"/>
                  <a:pt x="19958" y="3113"/>
                  <a:pt x="20839" y="2476"/>
                </a:cubicBezTo>
              </a:path>
            </a:pathLst>
          </a:custGeom>
          <a:solidFill>
            <a:srgbClr val="FFFFFF"/>
          </a:solidFill>
          <a:ln w="12700">
            <a:miter lim="400000"/>
          </a:ln>
        </p:spPr>
        <p:txBody>
          <a:bodyPr lIns="22860" rIns="22860" anchor="ctr"/>
          <a:lstStyle/>
          <a:p>
            <a:pPr defTabSz="171264">
              <a:defRPr sz="2100">
                <a:solidFill>
                  <a:srgbClr val="44CEB9"/>
                </a:solidFill>
                <a:effectLst>
                  <a:outerShdw blurRad="38100" dist="38100" dir="2700000" rotWithShape="0">
                    <a:srgbClr val="000000"/>
                  </a:outerShdw>
                </a:effectLst>
                <a:latin typeface="Gill Sans"/>
                <a:ea typeface="Gill Sans"/>
                <a:cs typeface="Gill Sans"/>
                <a:sym typeface="Gill Sans"/>
              </a:defRPr>
            </a:pPr>
            <a:endParaRPr sz="1050"/>
          </a:p>
        </p:txBody>
      </p:sp>
      <p:pic>
        <p:nvPicPr>
          <p:cNvPr id="15" name="STMS2-BLANC.png" descr="STMS2-BLANC.png">
            <a:extLst>
              <a:ext uri="{FF2B5EF4-FFF2-40B4-BE49-F238E27FC236}">
                <a16:creationId xmlns:a16="http://schemas.microsoft.com/office/drawing/2014/main" xmlns="" id="{3F86A6EA-5972-4F2D-B1C3-AE8E376E4289}"/>
              </a:ext>
            </a:extLst>
          </p:cNvPr>
          <p:cNvPicPr>
            <a:picLocks noChangeAspect="1"/>
          </p:cNvPicPr>
          <p:nvPr userDrawn="1"/>
        </p:nvPicPr>
        <p:blipFill>
          <a:blip r:embed="rId3" cstate="email">
            <a:extLst>
              <a:ext uri="{28A0092B-C50C-407E-A947-70E740481C1C}">
                <a14:useLocalDpi xmlns:a14="http://schemas.microsoft.com/office/drawing/2010/main" xmlns=""/>
              </a:ext>
            </a:extLst>
          </a:blip>
          <a:srcRect/>
          <a:stretch>
            <a:fillRect/>
          </a:stretch>
        </p:blipFill>
        <p:spPr>
          <a:xfrm>
            <a:off x="11378533" y="6053791"/>
            <a:ext cx="554275" cy="446328"/>
          </a:xfrm>
          <a:prstGeom prst="rect">
            <a:avLst/>
          </a:prstGeom>
          <a:ln w="12700">
            <a:miter lim="400000"/>
          </a:ln>
        </p:spPr>
      </p:pic>
      <p:sp>
        <p:nvSpPr>
          <p:cNvPr id="19" name="Espace réservé du texte 18">
            <a:extLst>
              <a:ext uri="{FF2B5EF4-FFF2-40B4-BE49-F238E27FC236}">
                <a16:creationId xmlns:a16="http://schemas.microsoft.com/office/drawing/2014/main" xmlns="" id="{D8A95B3B-C3F4-4A7D-A57D-7ABEA41076AD}"/>
              </a:ext>
            </a:extLst>
          </p:cNvPr>
          <p:cNvSpPr>
            <a:spLocks noGrp="1"/>
          </p:cNvSpPr>
          <p:nvPr>
            <p:ph type="body" sz="quarter" idx="10" hasCustomPrompt="1"/>
          </p:nvPr>
        </p:nvSpPr>
        <p:spPr>
          <a:xfrm>
            <a:off x="242047" y="3200400"/>
            <a:ext cx="11797553" cy="932330"/>
          </a:xfrm>
          <a:prstGeom prst="rect">
            <a:avLst/>
          </a:prstGeom>
        </p:spPr>
        <p:txBody>
          <a:bodyPr/>
          <a:lstStyle>
            <a:lvl1pPr marL="685800" indent="-685800">
              <a:buFont typeface="+mj-lt"/>
              <a:buAutoNum type="arabicPeriod"/>
              <a:defRPr sz="4400" b="1">
                <a:solidFill>
                  <a:schemeClr val="bg1"/>
                </a:solidFill>
                <a:latin typeface="Calibri" panose="020F0502020204030204" pitchFamily="34" charset="0"/>
                <a:cs typeface="Calibri" panose="020F0502020204030204" pitchFamily="34" charset="0"/>
              </a:defRPr>
            </a:lvl1pPr>
          </a:lstStyle>
          <a:p>
            <a:pPr lvl="0"/>
            <a:r>
              <a:rPr lang="fr-FR" dirty="0"/>
              <a:t>Slide de transition</a:t>
            </a:r>
          </a:p>
        </p:txBody>
      </p:sp>
    </p:spTree>
    <p:extLst>
      <p:ext uri="{BB962C8B-B14F-4D97-AF65-F5344CB8AC3E}">
        <p14:creationId xmlns:p14="http://schemas.microsoft.com/office/powerpoint/2010/main" xmlns="" val="3098993845"/>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ontenu">
    <p:spTree>
      <p:nvGrpSpPr>
        <p:cNvPr id="1" name=""/>
        <p:cNvGrpSpPr/>
        <p:nvPr/>
      </p:nvGrpSpPr>
      <p:grpSpPr>
        <a:xfrm>
          <a:off x="0" y="0"/>
          <a:ext cx="0" cy="0"/>
          <a:chOff x="0" y="0"/>
          <a:chExt cx="0" cy="0"/>
        </a:xfrm>
      </p:grpSpPr>
      <p:sp>
        <p:nvSpPr>
          <p:cNvPr id="23" name="Texte du titre"/>
          <p:cNvSpPr txBox="1">
            <a:spLocks noGrp="1"/>
          </p:cNvSpPr>
          <p:nvPr>
            <p:ph type="title" hasCustomPrompt="1"/>
          </p:nvPr>
        </p:nvSpPr>
        <p:spPr>
          <a:xfrm>
            <a:off x="0" y="0"/>
            <a:ext cx="12192000" cy="928838"/>
          </a:xfrm>
          <a:prstGeom prst="rect">
            <a:avLst/>
          </a:prstGeom>
        </p:spPr>
        <p:txBody>
          <a:bodyPr anchor="ctr" anchorCtr="0"/>
          <a:lstStyle>
            <a:lvl1pPr>
              <a:defRPr>
                <a:latin typeface="Calibri" panose="020F0502020204030204" pitchFamily="34" charset="0"/>
                <a:cs typeface="Calibri" panose="020F0502020204030204" pitchFamily="34" charset="0"/>
              </a:defRPr>
            </a:lvl1pPr>
          </a:lstStyle>
          <a:p>
            <a:r>
              <a:rPr dirty="0" err="1"/>
              <a:t>Texte</a:t>
            </a:r>
            <a:r>
              <a:rPr dirty="0"/>
              <a:t> du </a:t>
            </a:r>
            <a:r>
              <a:rPr dirty="0" err="1"/>
              <a:t>titre</a:t>
            </a:r>
            <a:endParaRPr dirty="0"/>
          </a:p>
        </p:txBody>
      </p:sp>
      <p:grpSp>
        <p:nvGrpSpPr>
          <p:cNvPr id="11" name="Groupe">
            <a:extLst>
              <a:ext uri="{FF2B5EF4-FFF2-40B4-BE49-F238E27FC236}">
                <a16:creationId xmlns:a16="http://schemas.microsoft.com/office/drawing/2014/main" xmlns="" id="{D360B735-9C28-414B-83EF-B6F6B855D062}"/>
              </a:ext>
            </a:extLst>
          </p:cNvPr>
          <p:cNvGrpSpPr/>
          <p:nvPr userDrawn="1"/>
        </p:nvGrpSpPr>
        <p:grpSpPr>
          <a:xfrm>
            <a:off x="1" y="6761748"/>
            <a:ext cx="12192000" cy="96253"/>
            <a:chOff x="0" y="0"/>
            <a:chExt cx="24538662" cy="181429"/>
          </a:xfrm>
        </p:grpSpPr>
        <p:sp>
          <p:nvSpPr>
            <p:cNvPr id="12" name="Rectangle">
              <a:extLst>
                <a:ext uri="{FF2B5EF4-FFF2-40B4-BE49-F238E27FC236}">
                  <a16:creationId xmlns:a16="http://schemas.microsoft.com/office/drawing/2014/main" xmlns="" id="{7862649B-0C9A-4620-8E94-1D447F8AC7F1}"/>
                </a:ext>
              </a:extLst>
            </p:cNvPr>
            <p:cNvSpPr/>
            <p:nvPr/>
          </p:nvSpPr>
          <p:spPr>
            <a:xfrm>
              <a:off x="0" y="0"/>
              <a:ext cx="4907733" cy="181430"/>
            </a:xfrm>
            <a:prstGeom prst="rect">
              <a:avLst/>
            </a:prstGeom>
            <a:solidFill>
              <a:schemeClr val="accent1"/>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13" name="Rectangle">
              <a:extLst>
                <a:ext uri="{FF2B5EF4-FFF2-40B4-BE49-F238E27FC236}">
                  <a16:creationId xmlns:a16="http://schemas.microsoft.com/office/drawing/2014/main" xmlns="" id="{E0AB1A34-DECA-4767-95B7-BCA671F899C0}"/>
                </a:ext>
              </a:extLst>
            </p:cNvPr>
            <p:cNvSpPr/>
            <p:nvPr/>
          </p:nvSpPr>
          <p:spPr>
            <a:xfrm>
              <a:off x="4907732" y="0"/>
              <a:ext cx="4907734" cy="18143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14" name="Rectangle">
              <a:extLst>
                <a:ext uri="{FF2B5EF4-FFF2-40B4-BE49-F238E27FC236}">
                  <a16:creationId xmlns:a16="http://schemas.microsoft.com/office/drawing/2014/main" xmlns="" id="{DBFB4FB3-DC5A-4761-94B1-C447B526113C}"/>
                </a:ext>
              </a:extLst>
            </p:cNvPr>
            <p:cNvSpPr/>
            <p:nvPr/>
          </p:nvSpPr>
          <p:spPr>
            <a:xfrm>
              <a:off x="9815465" y="0"/>
              <a:ext cx="4907733" cy="181430"/>
            </a:xfrm>
            <a:prstGeom prst="rect">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15" name="Rectangle">
              <a:extLst>
                <a:ext uri="{FF2B5EF4-FFF2-40B4-BE49-F238E27FC236}">
                  <a16:creationId xmlns:a16="http://schemas.microsoft.com/office/drawing/2014/main" xmlns="" id="{F9DBE7B5-8F35-4A3D-A42B-7ACE57287F13}"/>
                </a:ext>
              </a:extLst>
            </p:cNvPr>
            <p:cNvSpPr/>
            <p:nvPr/>
          </p:nvSpPr>
          <p:spPr>
            <a:xfrm>
              <a:off x="14723197" y="0"/>
              <a:ext cx="4907733" cy="181430"/>
            </a:xfrm>
            <a:prstGeom prst="rect">
              <a:avLst/>
            </a:prstGeom>
            <a:solidFill>
              <a:srgbClr val="FFB000"/>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sp>
          <p:nvSpPr>
            <p:cNvPr id="16" name="Rectangle">
              <a:extLst>
                <a:ext uri="{FF2B5EF4-FFF2-40B4-BE49-F238E27FC236}">
                  <a16:creationId xmlns:a16="http://schemas.microsoft.com/office/drawing/2014/main" xmlns="" id="{3B64FDDD-8CBC-40D4-A037-AC56BDCE095C}"/>
                </a:ext>
              </a:extLst>
            </p:cNvPr>
            <p:cNvSpPr/>
            <p:nvPr/>
          </p:nvSpPr>
          <p:spPr>
            <a:xfrm>
              <a:off x="19630930" y="0"/>
              <a:ext cx="4907733" cy="181430"/>
            </a:xfrm>
            <a:prstGeom prst="rect">
              <a:avLst/>
            </a:prstGeom>
            <a:solidFill>
              <a:schemeClr val="accent5"/>
            </a:solidFill>
            <a:ln w="12700" cap="flat">
              <a:noFill/>
              <a:miter lim="400000"/>
            </a:ln>
            <a:effectLst/>
          </p:spPr>
          <p:txBody>
            <a:bodyPr wrap="square" lIns="45719" tIns="45719" rIns="45719" bIns="45719" numCol="1" anchor="ctr">
              <a:noAutofit/>
            </a:bodyPr>
            <a:lstStyle/>
            <a:p>
              <a:pPr algn="ctr">
                <a:defRPr>
                  <a:solidFill>
                    <a:srgbClr val="FFFFFF"/>
                  </a:solidFill>
                  <a:latin typeface="Exo 2 Light"/>
                  <a:ea typeface="Exo 2 Light"/>
                  <a:cs typeface="Exo 2 Light"/>
                  <a:sym typeface="Exo 2 Light"/>
                </a:defRPr>
              </a:pPr>
              <a:endParaRPr sz="900"/>
            </a:p>
          </p:txBody>
        </p:sp>
      </p:grpSp>
      <p:pic>
        <p:nvPicPr>
          <p:cNvPr id="26" name="STMS2-BLEU CLAIR.png" descr="STMS2-BLEU CLAIR.png">
            <a:extLst>
              <a:ext uri="{FF2B5EF4-FFF2-40B4-BE49-F238E27FC236}">
                <a16:creationId xmlns:a16="http://schemas.microsoft.com/office/drawing/2014/main" xmlns="" id="{3C45B415-D4A4-4F66-9638-AB5AA32F26B1}"/>
              </a:ext>
            </a:extLst>
          </p:cNvPr>
          <p:cNvPicPr>
            <a:picLocks noChangeAspect="1"/>
          </p:cNvPicPr>
          <p:nvPr userDrawn="1"/>
        </p:nvPicPr>
        <p:blipFill>
          <a:blip r:embed="rId2" cstate="email">
            <a:extLst>
              <a:ext uri="{28A0092B-C50C-407E-A947-70E740481C1C}">
                <a14:useLocalDpi xmlns:a14="http://schemas.microsoft.com/office/drawing/2010/main" xmlns=""/>
              </a:ext>
            </a:extLst>
          </a:blip>
          <a:srcRect/>
          <a:stretch>
            <a:fillRect/>
          </a:stretch>
        </p:blipFill>
        <p:spPr>
          <a:xfrm>
            <a:off x="11447580" y="6123309"/>
            <a:ext cx="542988" cy="446328"/>
          </a:xfrm>
          <a:prstGeom prst="rect">
            <a:avLst/>
          </a:prstGeom>
          <a:ln w="12700">
            <a:miter lim="400000"/>
          </a:ln>
        </p:spPr>
      </p:pic>
      <p:sp>
        <p:nvSpPr>
          <p:cNvPr id="27" name="Rectangle">
            <a:extLst>
              <a:ext uri="{FF2B5EF4-FFF2-40B4-BE49-F238E27FC236}">
                <a16:creationId xmlns:a16="http://schemas.microsoft.com/office/drawing/2014/main" xmlns="" id="{022756EF-C004-4457-8DC2-7AA9DC3549D1}"/>
              </a:ext>
            </a:extLst>
          </p:cNvPr>
          <p:cNvSpPr/>
          <p:nvPr userDrawn="1"/>
        </p:nvSpPr>
        <p:spPr>
          <a:xfrm>
            <a:off x="5707588" y="896834"/>
            <a:ext cx="776823" cy="64008"/>
          </a:xfrm>
          <a:prstGeom prst="rect">
            <a:avLst/>
          </a:prstGeom>
          <a:solidFill>
            <a:srgbClr val="FFB000"/>
          </a:solidFill>
          <a:ln w="12700">
            <a:miter lim="400000"/>
          </a:ln>
        </p:spPr>
        <p:txBody>
          <a:bodyPr lIns="22860" rIns="22860" anchor="ctr"/>
          <a:lstStyle/>
          <a:p>
            <a:pPr algn="ctr">
              <a:defRPr>
                <a:solidFill>
                  <a:schemeClr val="accent2"/>
                </a:solidFill>
                <a:latin typeface="Exo 2 Light"/>
                <a:ea typeface="Exo 2 Light"/>
                <a:cs typeface="Exo 2 Light"/>
                <a:sym typeface="Exo 2 Light"/>
              </a:defRPr>
            </a:pPr>
            <a:endParaRPr sz="900"/>
          </a:p>
        </p:txBody>
      </p:sp>
      <p:sp>
        <p:nvSpPr>
          <p:cNvPr id="31" name="Texte niveau 1…">
            <a:extLst>
              <a:ext uri="{FF2B5EF4-FFF2-40B4-BE49-F238E27FC236}">
                <a16:creationId xmlns:a16="http://schemas.microsoft.com/office/drawing/2014/main" xmlns="" id="{43D1D4D7-C319-4BA5-95BA-344309BA5F47}"/>
              </a:ext>
            </a:extLst>
          </p:cNvPr>
          <p:cNvSpPr txBox="1">
            <a:spLocks noGrp="1"/>
          </p:cNvSpPr>
          <p:nvPr>
            <p:ph type="body" sz="half" idx="1" hasCustomPrompt="1"/>
          </p:nvPr>
        </p:nvSpPr>
        <p:spPr>
          <a:xfrm>
            <a:off x="609044" y="1677515"/>
            <a:ext cx="11017806" cy="4056535"/>
          </a:xfrm>
          <a:prstGeom prst="rect">
            <a:avLst/>
          </a:prstGeom>
        </p:spPr>
        <p:txBody>
          <a:bodyPr lIns="288000" tIns="288000" rIns="288000" bIns="288000"/>
          <a:lstStyle>
            <a:lvl1pPr marL="265113" indent="-265113" algn="l">
              <a:lnSpc>
                <a:spcPct val="150000"/>
              </a:lnSpc>
              <a:buFont typeface="Wingdings" panose="05000000000000000000" pitchFamily="2" charset="2"/>
              <a:buChar char="§"/>
              <a:defRPr sz="2200">
                <a:latin typeface="Calibri" panose="020F0502020204030204" pitchFamily="34" charset="0"/>
                <a:cs typeface="Calibri" panose="020F0502020204030204" pitchFamily="34" charset="0"/>
              </a:defRPr>
            </a:lvl1pPr>
            <a:lvl2pPr marL="631032" indent="-285750" algn="l">
              <a:lnSpc>
                <a:spcPct val="150000"/>
              </a:lnSpc>
              <a:buFont typeface="Wingdings" panose="05000000000000000000" pitchFamily="2" charset="2"/>
              <a:buChar char="§"/>
              <a:defRPr sz="2000">
                <a:latin typeface="Calibri" panose="020F0502020204030204" pitchFamily="34" charset="0"/>
                <a:cs typeface="Calibri" panose="020F0502020204030204" pitchFamily="34" charset="0"/>
              </a:defRPr>
            </a:lvl2pPr>
            <a:lvl3pPr marL="987425" indent="-285750" algn="l">
              <a:lnSpc>
                <a:spcPct val="150000"/>
              </a:lnSpc>
              <a:buFont typeface="Wingdings" panose="05000000000000000000" pitchFamily="2" charset="2"/>
              <a:buChar char="§"/>
              <a:defRPr sz="2000">
                <a:latin typeface="Calibri" panose="020F0502020204030204" pitchFamily="34" charset="0"/>
                <a:cs typeface="Calibri" panose="020F0502020204030204" pitchFamily="34" charset="0"/>
              </a:defRPr>
            </a:lvl3pPr>
            <a:lvl4pPr marL="1343819" indent="-285750" algn="l">
              <a:lnSpc>
                <a:spcPct val="150000"/>
              </a:lnSpc>
              <a:buFont typeface="Wingdings" panose="05000000000000000000" pitchFamily="2" charset="2"/>
              <a:buChar char="§"/>
              <a:defRPr sz="2000">
                <a:latin typeface="Calibri" panose="020F0502020204030204" pitchFamily="34" charset="0"/>
                <a:cs typeface="Calibri" panose="020F0502020204030204" pitchFamily="34" charset="0"/>
              </a:defRPr>
            </a:lvl4pPr>
            <a:lvl5pPr marL="1746250" indent="-285750" algn="l">
              <a:lnSpc>
                <a:spcPct val="150000"/>
              </a:lnSpc>
              <a:buFont typeface="Wingdings" panose="05000000000000000000" pitchFamily="2" charset="2"/>
              <a:buChar char="§"/>
              <a:defRPr sz="2000">
                <a:latin typeface="Calibri" panose="020F0502020204030204" pitchFamily="34" charset="0"/>
                <a:cs typeface="Calibri" panose="020F0502020204030204" pitchFamily="34" charset="0"/>
              </a:defRPr>
            </a:lvl5pPr>
          </a:lstStyle>
          <a:p>
            <a:r>
              <a:rPr dirty="0" err="1"/>
              <a:t>Texte</a:t>
            </a:r>
            <a:r>
              <a:rPr dirty="0"/>
              <a:t> </a:t>
            </a:r>
            <a:r>
              <a:rPr dirty="0" err="1"/>
              <a:t>niveau</a:t>
            </a:r>
            <a:r>
              <a:rPr dirty="0"/>
              <a:t> 1</a:t>
            </a:r>
          </a:p>
          <a:p>
            <a:pPr lvl="1"/>
            <a:r>
              <a:rPr dirty="0" err="1"/>
              <a:t>Texte</a:t>
            </a:r>
            <a:r>
              <a:rPr dirty="0"/>
              <a:t> </a:t>
            </a:r>
            <a:r>
              <a:rPr dirty="0" err="1"/>
              <a:t>niveau</a:t>
            </a:r>
            <a:r>
              <a:rPr dirty="0"/>
              <a:t> 2</a:t>
            </a:r>
          </a:p>
          <a:p>
            <a:pPr lvl="2"/>
            <a:r>
              <a:rPr dirty="0" err="1"/>
              <a:t>Texte</a:t>
            </a:r>
            <a:r>
              <a:rPr dirty="0"/>
              <a:t> </a:t>
            </a:r>
            <a:r>
              <a:rPr dirty="0" err="1"/>
              <a:t>niveau</a:t>
            </a:r>
            <a:r>
              <a:rPr dirty="0"/>
              <a:t> 3</a:t>
            </a:r>
          </a:p>
          <a:p>
            <a:pPr lvl="3"/>
            <a:r>
              <a:rPr dirty="0" err="1"/>
              <a:t>Texte</a:t>
            </a:r>
            <a:r>
              <a:rPr dirty="0"/>
              <a:t> </a:t>
            </a:r>
            <a:r>
              <a:rPr dirty="0" err="1"/>
              <a:t>niveau</a:t>
            </a:r>
            <a:r>
              <a:rPr dirty="0"/>
              <a:t> 4</a:t>
            </a:r>
          </a:p>
          <a:p>
            <a:pPr lvl="4"/>
            <a:r>
              <a:rPr dirty="0" err="1"/>
              <a:t>Texte</a:t>
            </a:r>
            <a:r>
              <a:rPr dirty="0"/>
              <a:t> </a:t>
            </a:r>
            <a:r>
              <a:rPr dirty="0" err="1"/>
              <a:t>niveau</a:t>
            </a:r>
            <a:r>
              <a:rPr dirty="0"/>
              <a:t> 5</a:t>
            </a:r>
          </a:p>
        </p:txBody>
      </p:sp>
      <p:sp>
        <p:nvSpPr>
          <p:cNvPr id="2" name="Numéro de diapositive">
            <a:extLst>
              <a:ext uri="{FF2B5EF4-FFF2-40B4-BE49-F238E27FC236}">
                <a16:creationId xmlns:a16="http://schemas.microsoft.com/office/drawing/2014/main" xmlns="" id="{350E76D7-D8C4-4678-A211-E25E636C719D}"/>
              </a:ext>
            </a:extLst>
          </p:cNvPr>
          <p:cNvSpPr txBox="1">
            <a:spLocks/>
          </p:cNvSpPr>
          <p:nvPr userDrawn="1"/>
        </p:nvSpPr>
        <p:spPr>
          <a:xfrm>
            <a:off x="11474267" y="246411"/>
            <a:ext cx="412405" cy="152401"/>
          </a:xfrm>
          <a:prstGeom prst="rect">
            <a:avLst/>
          </a:prstGeom>
          <a:solidFill>
            <a:schemeClr val="accent3"/>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087443"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Exo 2"/>
                <a:ea typeface="Exo 2"/>
                <a:cs typeface="Exo 2"/>
                <a:sym typeface="Exo 2"/>
              </a:defRPr>
            </a:lvl1pPr>
            <a:lvl2pPr marL="0" marR="0" indent="1087443"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2pPr>
            <a:lvl3pPr marL="0" marR="0" indent="2174887"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3pPr>
            <a:lvl4pPr marL="0" marR="0" indent="326233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4pPr>
            <a:lvl5pPr marL="0" marR="0" indent="4349779"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5pPr>
            <a:lvl6pPr marL="0" marR="0" indent="543722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6pPr>
            <a:lvl7pPr marL="0" marR="0" indent="6524670"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7pPr>
            <a:lvl8pPr marL="0" marR="0" indent="7612115"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8pPr>
            <a:lvl9pPr marL="0" marR="0" indent="8699558" algn="l" defTabSz="1087443" rtl="0" fontAlgn="auto" latinLnBrk="0" hangingPunct="0">
              <a:lnSpc>
                <a:spcPct val="100000"/>
              </a:lnSpc>
              <a:spcBef>
                <a:spcPts val="0"/>
              </a:spcBef>
              <a:spcAft>
                <a:spcPts val="0"/>
              </a:spcAft>
              <a:buClrTx/>
              <a:buSzTx/>
              <a:buFontTx/>
              <a:buNone/>
              <a:tabLst/>
              <a:defRPr kumimoji="0" sz="4300" b="0" i="0" u="none" strike="noStrike" cap="none" spc="0" normalizeH="0" baseline="0">
                <a:ln>
                  <a:noFill/>
                </a:ln>
                <a:solidFill>
                  <a:srgbClr val="000000"/>
                </a:solidFill>
                <a:effectLst/>
                <a:uFillTx/>
                <a:latin typeface="Calibri"/>
                <a:ea typeface="Calibri"/>
                <a:cs typeface="Calibri"/>
                <a:sym typeface="Calibri"/>
              </a:defRPr>
            </a:lvl9pPr>
          </a:lstStyle>
          <a:p>
            <a:fld id="{86CB4B4D-7CA3-9044-876B-883B54F8677D}" type="slidenum">
              <a:rPr lang="fr-FR" sz="1000" smtClean="0"/>
              <a:pPr/>
              <a:t>‹N°›</a:t>
            </a:fld>
            <a:endParaRPr lang="fr-FR" sz="1000" dirty="0"/>
          </a:p>
        </p:txBody>
      </p:sp>
    </p:spTree>
    <p:extLst>
      <p:ext uri="{BB962C8B-B14F-4D97-AF65-F5344CB8AC3E}">
        <p14:creationId xmlns:p14="http://schemas.microsoft.com/office/powerpoint/2010/main" xmlns="" val="1173520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0C66629-6A9B-49F0-9544-228F8752B9C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CCA75484-6503-4D2F-A0E9-4103BB0AFD1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AAD8E5B3-0325-4A0E-A1A9-CB1658C31915}"/>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5" name="Espace réservé du pied de page 4">
            <a:extLst>
              <a:ext uri="{FF2B5EF4-FFF2-40B4-BE49-F238E27FC236}">
                <a16:creationId xmlns:a16="http://schemas.microsoft.com/office/drawing/2014/main" xmlns="" id="{C46A06D8-8180-485E-8809-56B9AD43AA0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22EC967C-8EC9-40AF-951A-9F5DBD3BF498}"/>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1093814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FC8089B-0E27-455C-A703-FE03C1F7DD61}"/>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xmlns="" id="{AA9F172E-6D56-4989-972E-6BE2F4209F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xmlns="" id="{715C485B-D93B-464A-9320-6A9D1CC2CEFD}"/>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5" name="Espace réservé du pied de page 4">
            <a:extLst>
              <a:ext uri="{FF2B5EF4-FFF2-40B4-BE49-F238E27FC236}">
                <a16:creationId xmlns:a16="http://schemas.microsoft.com/office/drawing/2014/main" xmlns="" id="{BFF14911-AC9F-4A07-AC1B-57D5D407EE9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E0A8C1B9-2121-47BE-BDE8-090A9B8D895A}"/>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4209384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1E3CA0AD-8115-4C03-9475-95AF23A06F1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14151F5D-A5CE-4FF9-94EA-278325E0008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xmlns="" id="{656AFDCD-FC39-4B86-AC4B-15CD1FCA3FA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xmlns="" id="{AC487E95-5492-4F6C-AEE5-0ADDBFC10165}"/>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6" name="Espace réservé du pied de page 5">
            <a:extLst>
              <a:ext uri="{FF2B5EF4-FFF2-40B4-BE49-F238E27FC236}">
                <a16:creationId xmlns:a16="http://schemas.microsoft.com/office/drawing/2014/main" xmlns="" id="{90273C5E-AB4F-4D33-A821-E52C595FE0F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C50FB7B6-1BC8-4C48-BA6D-1F1DBD1AC0CD}"/>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440372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CD2E901-8EE4-438A-B722-2F555FB01CE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xmlns="" id="{29BDC728-61E7-4632-83FA-564CF4368D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xmlns="" id="{3A8A773B-3719-4052-B7DE-A5120D32BE32}"/>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xmlns="" id="{F2A7AF00-8FBD-4AEA-8172-90AFBF10AA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xmlns="" id="{1862BEF3-F87F-4D96-AADA-277BE4DED63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xmlns="" id="{D45AD610-EF6B-4F96-904F-A9A0975CD4B4}"/>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8" name="Espace réservé du pied de page 7">
            <a:extLst>
              <a:ext uri="{FF2B5EF4-FFF2-40B4-BE49-F238E27FC236}">
                <a16:creationId xmlns:a16="http://schemas.microsoft.com/office/drawing/2014/main" xmlns="" id="{3A484950-6E7A-495C-B614-75344DAE4C4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xmlns="" id="{8D66A221-B868-49AB-A64B-4EC12476FAA9}"/>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2986848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4BAF3B3-362A-4D74-8369-36234055552D}"/>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xmlns="" id="{C7E58D28-6F97-4F87-A2C3-0CA74FFD9E67}"/>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4" name="Espace réservé du pied de page 3">
            <a:extLst>
              <a:ext uri="{FF2B5EF4-FFF2-40B4-BE49-F238E27FC236}">
                <a16:creationId xmlns:a16="http://schemas.microsoft.com/office/drawing/2014/main" xmlns="" id="{743AEAA3-931E-4E05-B20C-0BD0011176B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xmlns="" id="{343F350A-224C-401F-A52A-C1B68727133B}"/>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1491906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xmlns="" id="{3EA332F1-1E27-4E17-B8ED-E8921F3F7485}"/>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3" name="Espace réservé du pied de page 2">
            <a:extLst>
              <a:ext uri="{FF2B5EF4-FFF2-40B4-BE49-F238E27FC236}">
                <a16:creationId xmlns:a16="http://schemas.microsoft.com/office/drawing/2014/main" xmlns="" id="{D5C574D3-2031-404C-BA5C-681FC768909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xmlns="" id="{B237F6D5-CE07-4F1E-9500-D6EA663F8E92}"/>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2366964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76CDF02-27F8-4C3A-95A4-DD5D3127404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xmlns="" id="{A5C6102F-BEEB-409B-9BDD-0CE87EA59B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xmlns="" id="{FBBCBFF4-A14E-4AB7-ACD8-C3C88BB867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2687C0C4-3468-4176-851E-E21D873253E2}"/>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6" name="Espace réservé du pied de page 5">
            <a:extLst>
              <a:ext uri="{FF2B5EF4-FFF2-40B4-BE49-F238E27FC236}">
                <a16:creationId xmlns:a16="http://schemas.microsoft.com/office/drawing/2014/main" xmlns="" id="{D76665D0-F619-4C13-887A-089AD4B616F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A0EA22A1-A71C-4DA1-A931-BBBB1D0A31FB}"/>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4248568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E4D76D8-D827-4D1B-8F61-700C81E0581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xmlns="" id="{C7D177BC-1F61-4ACC-83E5-DB9CEF5456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xmlns="" id="{DF15CDF1-544B-4FD1-B5E9-F938A29A9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5A3F717C-5CB4-43B5-B99A-B37BB31BBAE2}"/>
              </a:ext>
            </a:extLst>
          </p:cNvPr>
          <p:cNvSpPr>
            <a:spLocks noGrp="1"/>
          </p:cNvSpPr>
          <p:nvPr>
            <p:ph type="dt" sz="half" idx="10"/>
          </p:nvPr>
        </p:nvSpPr>
        <p:spPr/>
        <p:txBody>
          <a:bodyPr/>
          <a:lstStyle/>
          <a:p>
            <a:fld id="{F89E62B1-8389-42DA-A248-F7C36BCB93C0}" type="datetimeFigureOut">
              <a:rPr lang="fr-FR" smtClean="0"/>
              <a:pPr/>
              <a:t>01/05/2024</a:t>
            </a:fld>
            <a:endParaRPr lang="fr-FR"/>
          </a:p>
        </p:txBody>
      </p:sp>
      <p:sp>
        <p:nvSpPr>
          <p:cNvPr id="6" name="Espace réservé du pied de page 5">
            <a:extLst>
              <a:ext uri="{FF2B5EF4-FFF2-40B4-BE49-F238E27FC236}">
                <a16:creationId xmlns:a16="http://schemas.microsoft.com/office/drawing/2014/main" xmlns="" id="{273D9196-4367-4C73-A467-7AFBA7AA0E9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D5D3C16D-EB52-48DC-B329-F004B28FB77E}"/>
              </a:ext>
            </a:extLst>
          </p:cNvPr>
          <p:cNvSpPr>
            <a:spLocks noGrp="1"/>
          </p:cNvSpPr>
          <p:nvPr>
            <p:ph type="sldNum" sz="quarter" idx="12"/>
          </p:nvPr>
        </p:nvSpPr>
        <p:spPr/>
        <p:txBody>
          <a:body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941037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xmlns="" id="{0A0ABA76-DE94-4EB7-94B4-95C7A0F8A9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xmlns="" id="{F7BC0229-432F-415F-9FAC-6F057DBE5A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C9A2C9B4-E4D0-4A1A-B646-8771FFCF5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9E62B1-8389-42DA-A248-F7C36BCB93C0}" type="datetimeFigureOut">
              <a:rPr lang="fr-FR" smtClean="0"/>
              <a:pPr/>
              <a:t>01/05/2024</a:t>
            </a:fld>
            <a:endParaRPr lang="fr-FR"/>
          </a:p>
        </p:txBody>
      </p:sp>
      <p:sp>
        <p:nvSpPr>
          <p:cNvPr id="5" name="Espace réservé du pied de page 4">
            <a:extLst>
              <a:ext uri="{FF2B5EF4-FFF2-40B4-BE49-F238E27FC236}">
                <a16:creationId xmlns:a16="http://schemas.microsoft.com/office/drawing/2014/main" xmlns="" id="{2A19CD79-90E0-484E-8AB2-EA968615C0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xmlns="" id="{8ACB8511-2643-4D30-8797-3C003E51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9441A-A440-427E-A271-54691EC7EEC7}" type="slidenum">
              <a:rPr lang="fr-FR" smtClean="0"/>
              <a:pPr/>
              <a:t>‹N°›</a:t>
            </a:fld>
            <a:endParaRPr lang="fr-FR"/>
          </a:p>
        </p:txBody>
      </p:sp>
    </p:spTree>
    <p:extLst>
      <p:ext uri="{BB962C8B-B14F-4D97-AF65-F5344CB8AC3E}">
        <p14:creationId xmlns:p14="http://schemas.microsoft.com/office/powerpoint/2010/main" xmlns="" val="2245188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us-titre 1">
            <a:extLst>
              <a:ext uri="{FF2B5EF4-FFF2-40B4-BE49-F238E27FC236}">
                <a16:creationId xmlns:a16="http://schemas.microsoft.com/office/drawing/2014/main" xmlns="" id="{4B9CE9ED-F13C-4904-BB58-07887CCAE619}"/>
              </a:ext>
            </a:extLst>
          </p:cNvPr>
          <p:cNvSpPr>
            <a:spLocks noGrp="1"/>
          </p:cNvSpPr>
          <p:nvPr>
            <p:ph type="subTitle" sz="quarter" idx="1"/>
          </p:nvPr>
        </p:nvSpPr>
        <p:spPr>
          <a:xfrm>
            <a:off x="6392008" y="677928"/>
            <a:ext cx="5944180" cy="558433"/>
          </a:xfrm>
        </p:spPr>
        <p:txBody>
          <a:bodyPr/>
          <a:lstStyle/>
          <a:p>
            <a:r>
              <a:rPr lang="fr-FR" dirty="0"/>
              <a:t> </a:t>
            </a:r>
          </a:p>
        </p:txBody>
      </p:sp>
      <p:sp>
        <p:nvSpPr>
          <p:cNvPr id="3" name="Espace réservé du texte 2">
            <a:extLst>
              <a:ext uri="{FF2B5EF4-FFF2-40B4-BE49-F238E27FC236}">
                <a16:creationId xmlns:a16="http://schemas.microsoft.com/office/drawing/2014/main" xmlns="" id="{50066482-C983-4F33-ABDA-F3BCDF4BF89E}"/>
              </a:ext>
            </a:extLst>
          </p:cNvPr>
          <p:cNvSpPr>
            <a:spLocks noGrp="1"/>
          </p:cNvSpPr>
          <p:nvPr>
            <p:ph type="body" sz="quarter" idx="10"/>
          </p:nvPr>
        </p:nvSpPr>
        <p:spPr>
          <a:xfrm>
            <a:off x="494294" y="3946309"/>
            <a:ext cx="11261021" cy="777875"/>
          </a:xfrm>
        </p:spPr>
        <p:txBody>
          <a:bodyPr/>
          <a:lstStyle/>
          <a:p>
            <a:pPr marL="0" indent="0">
              <a:buNone/>
            </a:pPr>
            <a:r>
              <a:rPr lang="fr-FR" dirty="0"/>
              <a:t>Formation Technique ABAP </a:t>
            </a:r>
          </a:p>
        </p:txBody>
      </p:sp>
      <p:sp>
        <p:nvSpPr>
          <p:cNvPr id="5" name="Sous-titre 1">
            <a:extLst>
              <a:ext uri="{FF2B5EF4-FFF2-40B4-BE49-F238E27FC236}">
                <a16:creationId xmlns:a16="http://schemas.microsoft.com/office/drawing/2014/main" xmlns="" id="{E97B557A-F58C-4E2A-9398-76B3AAAEB8D5}"/>
              </a:ext>
            </a:extLst>
          </p:cNvPr>
          <p:cNvSpPr txBox="1">
            <a:spLocks/>
          </p:cNvSpPr>
          <p:nvPr/>
        </p:nvSpPr>
        <p:spPr>
          <a:xfrm>
            <a:off x="7816362" y="175846"/>
            <a:ext cx="4587234" cy="1339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450"/>
              </a:spcBef>
              <a:buFont typeface="Arial" panose="020B0604020202020204" pitchFamily="34" charset="0"/>
              <a:buChar char="•"/>
              <a:defRPr sz="2500" kern="1200">
                <a:solidFill>
                  <a:srgbClr val="FFFFFE"/>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 </a:t>
            </a:r>
            <a:endParaRPr lang="fr-FR" dirty="0"/>
          </a:p>
        </p:txBody>
      </p:sp>
    </p:spTree>
    <p:extLst>
      <p:ext uri="{BB962C8B-B14F-4D97-AF65-F5344CB8AC3E}">
        <p14:creationId xmlns:p14="http://schemas.microsoft.com/office/powerpoint/2010/main" xmlns="" val="1998575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xmlns="" id="{9421827C-9C53-4AC1-B56E-D9FCF3973087}"/>
              </a:ext>
            </a:extLst>
          </p:cNvPr>
          <p:cNvSpPr>
            <a:spLocks noGrp="1"/>
          </p:cNvSpPr>
          <p:nvPr>
            <p:ph type="body" sz="quarter" idx="10"/>
          </p:nvPr>
        </p:nvSpPr>
        <p:spPr/>
        <p:txBody>
          <a:bodyPr/>
          <a:lstStyle/>
          <a:p>
            <a:pPr marL="0" indent="0" algn="ctr">
              <a:buNone/>
            </a:pPr>
            <a:r>
              <a:rPr lang="fr-FR" dirty="0"/>
              <a:t>Overview ESN</a:t>
            </a:r>
          </a:p>
          <a:p>
            <a:pPr marL="0" indent="0">
              <a:buNone/>
            </a:pPr>
            <a:endParaRPr lang="fr-FR" dirty="0"/>
          </a:p>
        </p:txBody>
      </p:sp>
    </p:spTree>
    <p:extLst>
      <p:ext uri="{BB962C8B-B14F-4D97-AF65-F5344CB8AC3E}">
        <p14:creationId xmlns:p14="http://schemas.microsoft.com/office/powerpoint/2010/main" xmlns="" val="159631979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xmlns="" id="{8F71A6BB-35A6-45C0-BC62-4DC9A0EE1F4A}"/>
              </a:ext>
            </a:extLst>
          </p:cNvPr>
          <p:cNvSpPr>
            <a:spLocks noGrp="1"/>
          </p:cNvSpPr>
          <p:nvPr>
            <p:ph type="title"/>
          </p:nvPr>
        </p:nvSpPr>
        <p:spPr/>
        <p:txBody>
          <a:bodyPr>
            <a:normAutofit fontScale="90000"/>
          </a:bodyPr>
          <a:lstStyle/>
          <a:p>
            <a:pPr algn="ctr"/>
            <a:r>
              <a:rPr lang="fr-FR" b="1"/>
              <a:t/>
            </a:r>
            <a:br>
              <a:rPr lang="fr-FR" b="1"/>
            </a:br>
            <a:r>
              <a:rPr lang="fr-FR" b="1">
                <a:solidFill>
                  <a:schemeClr val="accent1"/>
                </a:solidFill>
              </a:rPr>
              <a:t>Composition d’une ESN</a:t>
            </a:r>
            <a:r>
              <a:rPr lang="fr-FR"/>
              <a:t/>
            </a:r>
            <a:br>
              <a:rPr lang="fr-FR"/>
            </a:br>
            <a:endParaRPr lang="fr-FR" dirty="0"/>
          </a:p>
        </p:txBody>
      </p:sp>
      <p:sp>
        <p:nvSpPr>
          <p:cNvPr id="4" name="Espace réservé du texte 3">
            <a:extLst>
              <a:ext uri="{FF2B5EF4-FFF2-40B4-BE49-F238E27FC236}">
                <a16:creationId xmlns:a16="http://schemas.microsoft.com/office/drawing/2014/main" xmlns="" id="{04188A5D-297E-48AC-B45E-EE576B8BF567}"/>
              </a:ext>
            </a:extLst>
          </p:cNvPr>
          <p:cNvSpPr>
            <a:spLocks noGrp="1"/>
          </p:cNvSpPr>
          <p:nvPr>
            <p:ph type="body" sz="half" idx="1"/>
          </p:nvPr>
        </p:nvSpPr>
        <p:spPr>
          <a:xfrm>
            <a:off x="609044" y="1137919"/>
            <a:ext cx="10750618" cy="5007903"/>
          </a:xfrm>
        </p:spPr>
        <p:txBody>
          <a:bodyPr/>
          <a:lstStyle/>
          <a:p>
            <a:pPr marL="0" indent="0" algn="just">
              <a:buNone/>
            </a:pPr>
            <a:r>
              <a:rPr lang="fr-FR" sz="2000" b="1" dirty="0"/>
              <a:t>Une ESN est composée de deux catégories de personnes </a:t>
            </a:r>
            <a:r>
              <a:rPr lang="fr-FR" sz="2000" dirty="0"/>
              <a:t>:</a:t>
            </a:r>
          </a:p>
          <a:p>
            <a:pPr algn="just">
              <a:buFontTx/>
              <a:buChar char="-"/>
            </a:pPr>
            <a:r>
              <a:rPr lang="fr-FR" sz="2000" dirty="0"/>
              <a:t>les consultants qui interviennent dans les entreprises clientes pour répondre à leurs problématiques informatiques (dans l’univers de SAP, on peut également faire une distinction entre les consultants fonctionnels et les consultants techniques).</a:t>
            </a:r>
          </a:p>
          <a:p>
            <a:pPr algn="just">
              <a:buFontTx/>
              <a:buChar char="-"/>
            </a:pPr>
            <a:r>
              <a:rPr lang="fr-FR" sz="2000" dirty="0"/>
              <a:t>les commerciaux qui ciblent les entreprises qui ont des besoins et  </a:t>
            </a:r>
          </a:p>
          <a:p>
            <a:pPr marL="0" indent="0" algn="just">
              <a:buNone/>
            </a:pPr>
            <a:r>
              <a:rPr lang="fr-FR" sz="2000" dirty="0"/>
              <a:t>    qui négocient les contrats de prestations.</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xmlns="" val="241106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xmlns="" id="{8F71A6BB-35A6-45C0-BC62-4DC9A0EE1F4A}"/>
              </a:ext>
            </a:extLst>
          </p:cNvPr>
          <p:cNvSpPr>
            <a:spLocks noGrp="1"/>
          </p:cNvSpPr>
          <p:nvPr>
            <p:ph type="title"/>
          </p:nvPr>
        </p:nvSpPr>
        <p:spPr/>
        <p:txBody>
          <a:bodyPr>
            <a:normAutofit fontScale="90000"/>
          </a:bodyPr>
          <a:lstStyle/>
          <a:p>
            <a:pPr algn="ctr"/>
            <a:r>
              <a:rPr lang="fr-FR" b="1"/>
              <a:t/>
            </a:r>
            <a:br>
              <a:rPr lang="fr-FR" b="1"/>
            </a:br>
            <a:r>
              <a:rPr lang="fr-FR" b="1">
                <a:solidFill>
                  <a:schemeClr val="accent1"/>
                </a:solidFill>
              </a:rPr>
              <a:t>La rémunération d’une ESN</a:t>
            </a:r>
            <a:r>
              <a:rPr lang="fr-FR"/>
              <a:t/>
            </a:r>
            <a:br>
              <a:rPr lang="fr-FR"/>
            </a:br>
            <a:endParaRPr lang="fr-FR" dirty="0"/>
          </a:p>
        </p:txBody>
      </p:sp>
      <p:sp>
        <p:nvSpPr>
          <p:cNvPr id="4" name="Espace réservé du texte 3">
            <a:extLst>
              <a:ext uri="{FF2B5EF4-FFF2-40B4-BE49-F238E27FC236}">
                <a16:creationId xmlns:a16="http://schemas.microsoft.com/office/drawing/2014/main" xmlns="" id="{04188A5D-297E-48AC-B45E-EE576B8BF567}"/>
              </a:ext>
            </a:extLst>
          </p:cNvPr>
          <p:cNvSpPr>
            <a:spLocks noGrp="1"/>
          </p:cNvSpPr>
          <p:nvPr>
            <p:ph type="body" sz="half" idx="1"/>
          </p:nvPr>
        </p:nvSpPr>
        <p:spPr>
          <a:xfrm>
            <a:off x="614402" y="928838"/>
            <a:ext cx="10789221" cy="5243361"/>
          </a:xfrm>
        </p:spPr>
        <p:txBody>
          <a:bodyPr>
            <a:normAutofit fontScale="25000" lnSpcReduction="20000"/>
          </a:bodyPr>
          <a:lstStyle/>
          <a:p>
            <a:pPr algn="just">
              <a:lnSpc>
                <a:spcPct val="170000"/>
              </a:lnSpc>
            </a:pPr>
            <a:r>
              <a:rPr lang="fr-FR" sz="8000" b="1" dirty="0"/>
              <a:t>Le développement en régie  : </a:t>
            </a:r>
          </a:p>
          <a:p>
            <a:pPr marL="0" indent="0" algn="just">
              <a:lnSpc>
                <a:spcPct val="170000"/>
              </a:lnSpc>
              <a:buNone/>
            </a:pPr>
            <a:r>
              <a:rPr lang="fr-FR" sz="8000" dirty="0"/>
              <a:t>-   Le développement en régie consiste à facturer le temps exact passé sur un projet.</a:t>
            </a:r>
          </a:p>
          <a:p>
            <a:pPr algn="just">
              <a:lnSpc>
                <a:spcPct val="170000"/>
              </a:lnSpc>
              <a:buFontTx/>
              <a:buChar char="-"/>
            </a:pPr>
            <a:r>
              <a:rPr lang="fr-FR" sz="8000" dirty="0"/>
              <a:t>Il est privilégié pour un projet dont on sait définir en amont les spécificités. S’appuyant sur un cahier des charges exhaustif, l’ESN définira avec précision le volume horaire nécessaire pour le projet ainsi que son coût global.</a:t>
            </a:r>
          </a:p>
          <a:p>
            <a:pPr algn="just">
              <a:lnSpc>
                <a:spcPct val="170000"/>
              </a:lnSpc>
              <a:buFontTx/>
              <a:buChar char="-"/>
            </a:pPr>
            <a:r>
              <a:rPr lang="fr-FR" sz="8000" dirty="0"/>
              <a:t> En cas d’imprévus ou de retard, les deux sociétés conviendront des modalités de facturation du travail supplémentaire. Aussi, la relation de confiance entre l’ESN et l’entreprise commanditaire est importante lors de la signature d’un contrat en régie.</a:t>
            </a:r>
          </a:p>
          <a:p>
            <a:pPr marL="0" indent="0" algn="just">
              <a:lnSpc>
                <a:spcPct val="170000"/>
              </a:lnSpc>
              <a:buNone/>
            </a:pPr>
            <a:r>
              <a:rPr lang="fr-FR" sz="8000" b="1" dirty="0"/>
              <a:t>   La régie représente plus de 80% du CA réalisé par les ESN.</a:t>
            </a:r>
          </a:p>
          <a:p>
            <a:pPr marL="0" indent="0">
              <a:buNone/>
            </a:pPr>
            <a:endParaRPr lang="fr-FR" dirty="0"/>
          </a:p>
        </p:txBody>
      </p:sp>
    </p:spTree>
    <p:extLst>
      <p:ext uri="{BB962C8B-B14F-4D97-AF65-F5344CB8AC3E}">
        <p14:creationId xmlns:p14="http://schemas.microsoft.com/office/powerpoint/2010/main" xmlns="" val="91575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xmlns="" id="{8F71A6BB-35A6-45C0-BC62-4DC9A0EE1F4A}"/>
              </a:ext>
            </a:extLst>
          </p:cNvPr>
          <p:cNvSpPr>
            <a:spLocks noGrp="1"/>
          </p:cNvSpPr>
          <p:nvPr>
            <p:ph type="title"/>
          </p:nvPr>
        </p:nvSpPr>
        <p:spPr/>
        <p:txBody>
          <a:bodyPr>
            <a:normAutofit fontScale="90000"/>
          </a:bodyPr>
          <a:lstStyle/>
          <a:p>
            <a:pPr algn="ctr"/>
            <a:r>
              <a:rPr lang="fr-FR" b="1" dirty="0"/>
              <a:t/>
            </a:r>
            <a:br>
              <a:rPr lang="fr-FR" b="1" dirty="0"/>
            </a:br>
            <a:r>
              <a:rPr lang="fr-FR" b="1" dirty="0">
                <a:solidFill>
                  <a:schemeClr val="accent1"/>
                </a:solidFill>
              </a:rPr>
              <a:t>La rémunération d’une ESN</a:t>
            </a:r>
            <a:r>
              <a:rPr lang="fr-FR" dirty="0"/>
              <a:t/>
            </a:r>
            <a:br>
              <a:rPr lang="fr-FR" dirty="0"/>
            </a:br>
            <a:endParaRPr lang="fr-FR" dirty="0"/>
          </a:p>
        </p:txBody>
      </p:sp>
      <p:sp>
        <p:nvSpPr>
          <p:cNvPr id="4" name="Espace réservé du texte 3">
            <a:extLst>
              <a:ext uri="{FF2B5EF4-FFF2-40B4-BE49-F238E27FC236}">
                <a16:creationId xmlns:a16="http://schemas.microsoft.com/office/drawing/2014/main" xmlns="" id="{04188A5D-297E-48AC-B45E-EE576B8BF567}"/>
              </a:ext>
            </a:extLst>
          </p:cNvPr>
          <p:cNvSpPr>
            <a:spLocks noGrp="1"/>
          </p:cNvSpPr>
          <p:nvPr>
            <p:ph type="body" sz="half" idx="1"/>
          </p:nvPr>
        </p:nvSpPr>
        <p:spPr>
          <a:xfrm>
            <a:off x="614402" y="928838"/>
            <a:ext cx="10789221" cy="5216986"/>
          </a:xfrm>
        </p:spPr>
        <p:txBody>
          <a:bodyPr>
            <a:normAutofit fontScale="25000" lnSpcReduction="20000"/>
          </a:bodyPr>
          <a:lstStyle/>
          <a:p>
            <a:pPr algn="just">
              <a:lnSpc>
                <a:spcPct val="170000"/>
              </a:lnSpc>
            </a:pPr>
            <a:r>
              <a:rPr lang="fr-FR" sz="8000" b="1" dirty="0"/>
              <a:t>Le développement au forfait : </a:t>
            </a:r>
          </a:p>
          <a:p>
            <a:pPr marL="0" indent="0" algn="just">
              <a:lnSpc>
                <a:spcPct val="170000"/>
              </a:lnSpc>
              <a:buNone/>
            </a:pPr>
            <a:r>
              <a:rPr lang="fr-FR" sz="8000" dirty="0"/>
              <a:t>    - Le développement informatique au forfait est facturé sur un montant fixe qui se calcule      </a:t>
            </a:r>
          </a:p>
          <a:p>
            <a:pPr marL="0" indent="0" algn="just">
              <a:lnSpc>
                <a:spcPct val="170000"/>
              </a:lnSpc>
              <a:buNone/>
            </a:pPr>
            <a:r>
              <a:rPr lang="fr-FR" sz="8000" dirty="0"/>
              <a:t>      en fonction de l’ampleur du projet.</a:t>
            </a:r>
          </a:p>
          <a:p>
            <a:pPr marL="0" indent="0" algn="just">
              <a:lnSpc>
                <a:spcPct val="170000"/>
              </a:lnSpc>
              <a:buNone/>
            </a:pPr>
            <a:r>
              <a:rPr lang="fr-FR" sz="8000" dirty="0"/>
              <a:t>    - Moins contraignant du point de vue du client, les imprévus ou les retards sont pris en     </a:t>
            </a:r>
          </a:p>
          <a:p>
            <a:pPr marL="0" indent="0" algn="just">
              <a:lnSpc>
                <a:spcPct val="170000"/>
              </a:lnSpc>
              <a:buNone/>
            </a:pPr>
            <a:r>
              <a:rPr lang="fr-FR" sz="8000" dirty="0"/>
              <a:t>      charge par l’ESN. Le coût d’un développement au forfait est globalement plus élevé que  </a:t>
            </a:r>
          </a:p>
          <a:p>
            <a:pPr marL="0" indent="0" algn="just">
              <a:lnSpc>
                <a:spcPct val="170000"/>
              </a:lnSpc>
              <a:buNone/>
            </a:pPr>
            <a:r>
              <a:rPr lang="fr-FR" sz="8000" dirty="0"/>
              <a:t>      celui d’un développement en régie informatique mais il permet aux entreprises </a:t>
            </a:r>
          </a:p>
          <a:p>
            <a:pPr marL="0" indent="0" algn="just">
              <a:lnSpc>
                <a:spcPct val="170000"/>
              </a:lnSpc>
              <a:buNone/>
            </a:pPr>
            <a:r>
              <a:rPr lang="fr-FR" sz="8000" dirty="0"/>
              <a:t>      commanditaires de s’affranchir des incertitudes que comporte un projet qui évolue dans   </a:t>
            </a:r>
          </a:p>
          <a:p>
            <a:pPr marL="0" indent="0" algn="just">
              <a:lnSpc>
                <a:spcPct val="170000"/>
              </a:lnSpc>
              <a:buNone/>
            </a:pPr>
            <a:r>
              <a:rPr lang="fr-FR" sz="8000" dirty="0"/>
              <a:t>      le temps. </a:t>
            </a:r>
            <a:r>
              <a:rPr lang="fr-FR" sz="8000" b="1" dirty="0"/>
              <a:t>En général, seules les ESN de grande taille fonctionnent dans ce mode !</a:t>
            </a:r>
          </a:p>
          <a:p>
            <a:pPr marL="0" indent="0">
              <a:buNone/>
            </a:pPr>
            <a:endParaRPr lang="fr-FR" dirty="0"/>
          </a:p>
        </p:txBody>
      </p:sp>
    </p:spTree>
    <p:extLst>
      <p:ext uri="{BB962C8B-B14F-4D97-AF65-F5344CB8AC3E}">
        <p14:creationId xmlns:p14="http://schemas.microsoft.com/office/powerpoint/2010/main" xmlns="" val="4199620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xmlns="" id="{8F71A6BB-35A6-45C0-BC62-4DC9A0EE1F4A}"/>
              </a:ext>
            </a:extLst>
          </p:cNvPr>
          <p:cNvSpPr>
            <a:spLocks noGrp="1"/>
          </p:cNvSpPr>
          <p:nvPr>
            <p:ph type="title"/>
          </p:nvPr>
        </p:nvSpPr>
        <p:spPr/>
        <p:txBody>
          <a:bodyPr>
            <a:normAutofit fontScale="90000"/>
          </a:bodyPr>
          <a:lstStyle/>
          <a:p>
            <a:pPr algn="ctr"/>
            <a:r>
              <a:rPr lang="fr-FR" b="1" dirty="0"/>
              <a:t/>
            </a:r>
            <a:br>
              <a:rPr lang="fr-FR" b="1" dirty="0"/>
            </a:br>
            <a:r>
              <a:rPr lang="fr-FR" b="1" dirty="0">
                <a:solidFill>
                  <a:schemeClr val="accent1"/>
                </a:solidFill>
              </a:rPr>
              <a:t>Lequel choisir d’un point de vue client?</a:t>
            </a:r>
            <a:r>
              <a:rPr lang="fr-FR" dirty="0"/>
              <a:t/>
            </a:r>
            <a:br>
              <a:rPr lang="fr-FR" dirty="0"/>
            </a:br>
            <a:endParaRPr lang="fr-FR" dirty="0"/>
          </a:p>
        </p:txBody>
      </p:sp>
      <p:sp>
        <p:nvSpPr>
          <p:cNvPr id="4" name="Espace réservé du texte 3">
            <a:extLst>
              <a:ext uri="{FF2B5EF4-FFF2-40B4-BE49-F238E27FC236}">
                <a16:creationId xmlns:a16="http://schemas.microsoft.com/office/drawing/2014/main" xmlns="" id="{04188A5D-297E-48AC-B45E-EE576B8BF567}"/>
              </a:ext>
            </a:extLst>
          </p:cNvPr>
          <p:cNvSpPr>
            <a:spLocks noGrp="1"/>
          </p:cNvSpPr>
          <p:nvPr>
            <p:ph type="body" sz="half" idx="1"/>
          </p:nvPr>
        </p:nvSpPr>
        <p:spPr>
          <a:xfrm>
            <a:off x="614402" y="970837"/>
            <a:ext cx="10963196" cy="5338523"/>
          </a:xfrm>
        </p:spPr>
        <p:txBody>
          <a:bodyPr>
            <a:normAutofit fontScale="92500" lnSpcReduction="20000"/>
          </a:bodyPr>
          <a:lstStyle/>
          <a:p>
            <a:pPr algn="just"/>
            <a:r>
              <a:rPr lang="fr-FR" dirty="0"/>
              <a:t>Suivant les avantages et les inconvénients de chaque type de contrat, on conseillera :</a:t>
            </a:r>
          </a:p>
          <a:p>
            <a:pPr algn="just">
              <a:buFont typeface="Arial" panose="020B0604020202020204" pitchFamily="34" charset="0"/>
              <a:buChar char="•"/>
            </a:pPr>
            <a:r>
              <a:rPr lang="fr-FR" dirty="0"/>
              <a:t>aux entreprises qui souhaitent réaliser un projet informatique dont la </a:t>
            </a:r>
            <a:r>
              <a:rPr lang="fr-FR" b="1" dirty="0"/>
              <a:t>durée est bien définie de choisir un développement en régie</a:t>
            </a:r>
            <a:endParaRPr lang="fr-FR" dirty="0"/>
          </a:p>
          <a:p>
            <a:pPr algn="just">
              <a:buFont typeface="Arial" panose="020B0604020202020204" pitchFamily="34" charset="0"/>
              <a:buChar char="•"/>
            </a:pPr>
            <a:r>
              <a:rPr lang="fr-FR" dirty="0"/>
              <a:t>aux entreprises qui souhaitent être assistées dans une mission dont la </a:t>
            </a:r>
            <a:r>
              <a:rPr lang="fr-FR" b="1" dirty="0"/>
              <a:t>durée est inconnue de choisir un développement au forfait</a:t>
            </a:r>
            <a:endParaRPr lang="fr-FR" dirty="0"/>
          </a:p>
          <a:p>
            <a:pPr algn="just"/>
            <a:r>
              <a:rPr lang="fr-FR" dirty="0"/>
              <a:t>Cependant, ce choix dépend également de la complexité du projet, du niveau d’implication des équipes ou encore du lieu de travail (sur site ou au sein de l’ESN). Selon les besoins, </a:t>
            </a:r>
            <a:r>
              <a:rPr lang="fr-FR" b="1" dirty="0"/>
              <a:t>l’ESN pourra même proposer au client de cumuler les avantages</a:t>
            </a:r>
            <a:r>
              <a:rPr lang="fr-FR" dirty="0"/>
              <a:t> des deux contrats pour un seul et même projet. Les missions les mieux définies du projet feront l’objet d’un contrat en régie informatique, tandis que les développements sur mesure présentant une incertitude sur le temps de travail à effectuer seront facturées via un développement au forfait.</a:t>
            </a:r>
          </a:p>
          <a:p>
            <a:pPr marL="0" indent="0">
              <a:buNone/>
            </a:pPr>
            <a:endParaRPr lang="fr-FR" dirty="0"/>
          </a:p>
        </p:txBody>
      </p:sp>
    </p:spTree>
    <p:extLst>
      <p:ext uri="{BB962C8B-B14F-4D97-AF65-F5344CB8AC3E}">
        <p14:creationId xmlns:p14="http://schemas.microsoft.com/office/powerpoint/2010/main" xmlns="" val="2400801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xmlns="" id="{8F71A6BB-35A6-45C0-BC62-4DC9A0EE1F4A}"/>
              </a:ext>
            </a:extLst>
          </p:cNvPr>
          <p:cNvSpPr>
            <a:spLocks noGrp="1"/>
          </p:cNvSpPr>
          <p:nvPr>
            <p:ph type="title"/>
          </p:nvPr>
        </p:nvSpPr>
        <p:spPr/>
        <p:txBody>
          <a:bodyPr>
            <a:normAutofit fontScale="90000"/>
          </a:bodyPr>
          <a:lstStyle/>
          <a:p>
            <a:pPr algn="ctr"/>
            <a:r>
              <a:rPr lang="fr-FR" b="1" dirty="0"/>
              <a:t/>
            </a:r>
            <a:br>
              <a:rPr lang="fr-FR" b="1" dirty="0"/>
            </a:br>
            <a:r>
              <a:rPr lang="fr-FR" b="1" dirty="0">
                <a:solidFill>
                  <a:schemeClr val="accent1"/>
                </a:solidFill>
              </a:rPr>
              <a:t>TMA et Projet</a:t>
            </a:r>
            <a:r>
              <a:rPr lang="fr-FR" dirty="0"/>
              <a:t/>
            </a:r>
            <a:br>
              <a:rPr lang="fr-FR" dirty="0"/>
            </a:br>
            <a:endParaRPr lang="fr-FR" dirty="0"/>
          </a:p>
        </p:txBody>
      </p:sp>
      <p:sp>
        <p:nvSpPr>
          <p:cNvPr id="4" name="Espace réservé du texte 3">
            <a:extLst>
              <a:ext uri="{FF2B5EF4-FFF2-40B4-BE49-F238E27FC236}">
                <a16:creationId xmlns:a16="http://schemas.microsoft.com/office/drawing/2014/main" xmlns="" id="{04188A5D-297E-48AC-B45E-EE576B8BF567}"/>
              </a:ext>
            </a:extLst>
          </p:cNvPr>
          <p:cNvSpPr>
            <a:spLocks noGrp="1"/>
          </p:cNvSpPr>
          <p:nvPr>
            <p:ph type="body" sz="half" idx="1"/>
          </p:nvPr>
        </p:nvSpPr>
        <p:spPr>
          <a:xfrm>
            <a:off x="614402" y="970838"/>
            <a:ext cx="10833183" cy="5236532"/>
          </a:xfrm>
        </p:spPr>
        <p:txBody>
          <a:bodyPr/>
          <a:lstStyle/>
          <a:p>
            <a:pPr marL="0" indent="0" algn="just">
              <a:buNone/>
            </a:pPr>
            <a:endParaRPr lang="fr-FR" b="1" u="sng" dirty="0"/>
          </a:p>
          <a:p>
            <a:pPr marL="0" indent="0" algn="just">
              <a:buNone/>
            </a:pPr>
            <a:r>
              <a:rPr lang="fr-FR" sz="2000" b="1" u="sng" dirty="0"/>
              <a:t>TMA </a:t>
            </a:r>
            <a:r>
              <a:rPr lang="fr-FR" sz="2000" dirty="0"/>
              <a:t>: Tierce Maintenance Applicative – Maintenance des programmes déjà existants</a:t>
            </a:r>
          </a:p>
          <a:p>
            <a:pPr marL="0" indent="0" algn="just">
              <a:buNone/>
            </a:pPr>
            <a:endParaRPr lang="fr-FR" sz="2000" dirty="0"/>
          </a:p>
          <a:p>
            <a:pPr marL="0" indent="0" algn="just">
              <a:buNone/>
            </a:pPr>
            <a:r>
              <a:rPr lang="fr-FR" sz="2000" dirty="0">
                <a:sym typeface="Wingdings" panose="05000000000000000000" pitchFamily="2" charset="2"/>
              </a:rPr>
              <a:t>- La TMA fonctionne souvent sur un mode Régie car il est difficile de prévoir les anomalies, les évolutions qui seront nécessaires pour le client et donc d’anticiper la charge de travail nécessaire.</a:t>
            </a:r>
          </a:p>
          <a:p>
            <a:pPr marL="0" indent="0" algn="just">
              <a:buNone/>
            </a:pPr>
            <a:endParaRPr lang="fr-FR" sz="2000" dirty="0"/>
          </a:p>
          <a:p>
            <a:pPr marL="0" indent="0" algn="just">
              <a:buNone/>
            </a:pPr>
            <a:r>
              <a:rPr lang="fr-FR" sz="2000" dirty="0"/>
              <a:t>- Le Projet sera davantage susceptible de fonctionner sur une rémunération au forfait.</a:t>
            </a:r>
          </a:p>
          <a:p>
            <a:pPr marL="0" indent="0">
              <a:buNone/>
            </a:pPr>
            <a:endParaRPr lang="fr-FR" dirty="0"/>
          </a:p>
        </p:txBody>
      </p:sp>
    </p:spTree>
    <p:extLst>
      <p:ext uri="{BB962C8B-B14F-4D97-AF65-F5344CB8AC3E}">
        <p14:creationId xmlns:p14="http://schemas.microsoft.com/office/powerpoint/2010/main" xmlns="" val="2673283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xmlns="" id="{8F71A6BB-35A6-45C0-BC62-4DC9A0EE1F4A}"/>
              </a:ext>
            </a:extLst>
          </p:cNvPr>
          <p:cNvSpPr>
            <a:spLocks noGrp="1"/>
          </p:cNvSpPr>
          <p:nvPr>
            <p:ph type="title"/>
          </p:nvPr>
        </p:nvSpPr>
        <p:spPr/>
        <p:txBody>
          <a:bodyPr>
            <a:normAutofit fontScale="90000"/>
          </a:bodyPr>
          <a:lstStyle/>
          <a:p>
            <a:pPr algn="ctr"/>
            <a:r>
              <a:rPr lang="fr-FR" b="1" dirty="0"/>
              <a:t/>
            </a:r>
            <a:br>
              <a:rPr lang="fr-FR" b="1" dirty="0"/>
            </a:br>
            <a:r>
              <a:rPr lang="fr-FR" b="1" dirty="0"/>
              <a:t/>
            </a:r>
            <a:br>
              <a:rPr lang="fr-FR" b="1" dirty="0"/>
            </a:br>
            <a:r>
              <a:rPr lang="fr-FR" b="1" dirty="0">
                <a:solidFill>
                  <a:schemeClr val="accent1"/>
                </a:solidFill>
              </a:rPr>
              <a:t>L’intérêt d’une ESN</a:t>
            </a:r>
            <a:r>
              <a:rPr lang="fr-FR" b="1" dirty="0"/>
              <a:t/>
            </a:r>
            <a:br>
              <a:rPr lang="fr-FR" b="1" dirty="0"/>
            </a:br>
            <a:r>
              <a:rPr lang="fr-FR" dirty="0"/>
              <a:t/>
            </a:r>
            <a:br>
              <a:rPr lang="fr-FR" dirty="0"/>
            </a:br>
            <a:endParaRPr lang="fr-FR" dirty="0"/>
          </a:p>
        </p:txBody>
      </p:sp>
      <p:sp>
        <p:nvSpPr>
          <p:cNvPr id="4" name="Espace réservé du texte 3">
            <a:extLst>
              <a:ext uri="{FF2B5EF4-FFF2-40B4-BE49-F238E27FC236}">
                <a16:creationId xmlns:a16="http://schemas.microsoft.com/office/drawing/2014/main" xmlns="" id="{04188A5D-297E-48AC-B45E-EE576B8BF567}"/>
              </a:ext>
            </a:extLst>
          </p:cNvPr>
          <p:cNvSpPr>
            <a:spLocks noGrp="1"/>
          </p:cNvSpPr>
          <p:nvPr>
            <p:ph type="body" sz="half" idx="1"/>
          </p:nvPr>
        </p:nvSpPr>
        <p:spPr>
          <a:xfrm>
            <a:off x="614402" y="970838"/>
            <a:ext cx="10815598" cy="5183778"/>
          </a:xfrm>
        </p:spPr>
        <p:txBody>
          <a:bodyPr>
            <a:normAutofit fontScale="92500"/>
          </a:bodyPr>
          <a:lstStyle/>
          <a:p>
            <a:pPr algn="just"/>
            <a:r>
              <a:rPr lang="fr-FR" b="1" dirty="0"/>
              <a:t>Pour les consultants</a:t>
            </a:r>
            <a:endParaRPr lang="fr-FR" dirty="0"/>
          </a:p>
          <a:p>
            <a:pPr algn="just"/>
            <a:r>
              <a:rPr lang="fr-FR" dirty="0"/>
              <a:t>Faire partie d’une ESN évite aux consultants d’aller chercher eux-mêmes leurs missions comme cela serait le cas s’ils étaient indépendants. Ce sont les commerciaux de l’ESN qui sont chargés de trouver les missions les plus intéressantes et de négocier des prix attractifs.</a:t>
            </a:r>
          </a:p>
          <a:p>
            <a:pPr algn="just"/>
            <a:r>
              <a:rPr lang="fr-FR" dirty="0"/>
              <a:t>Si, à la fin d’une mission, l’ESN n’a pas encore de nouvelle mission à confier à un consultant, il est en “intercontrat“. Il continue de percevoir sa rémunération pendant cette période qu’il met notamment à profit pour suivre des formations.</a:t>
            </a:r>
          </a:p>
          <a:p>
            <a:pPr algn="just"/>
            <a:r>
              <a:rPr lang="fr-FR" dirty="0"/>
              <a:t>Faire partie d’une ESN permet d’atteindre les grandes entreprises qu’il est plus difficile d’approcher quand on est indépendant.</a:t>
            </a:r>
          </a:p>
          <a:p>
            <a:pPr marL="0" indent="0">
              <a:buNone/>
            </a:pPr>
            <a:endParaRPr lang="fr-FR" dirty="0"/>
          </a:p>
        </p:txBody>
      </p:sp>
    </p:spTree>
    <p:extLst>
      <p:ext uri="{BB962C8B-B14F-4D97-AF65-F5344CB8AC3E}">
        <p14:creationId xmlns:p14="http://schemas.microsoft.com/office/powerpoint/2010/main" xmlns="" val="789573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xmlns="" id="{8F71A6BB-35A6-45C0-BC62-4DC9A0EE1F4A}"/>
              </a:ext>
            </a:extLst>
          </p:cNvPr>
          <p:cNvSpPr>
            <a:spLocks noGrp="1"/>
          </p:cNvSpPr>
          <p:nvPr>
            <p:ph type="title"/>
          </p:nvPr>
        </p:nvSpPr>
        <p:spPr/>
        <p:txBody>
          <a:bodyPr>
            <a:normAutofit fontScale="90000"/>
          </a:bodyPr>
          <a:lstStyle/>
          <a:p>
            <a:pPr algn="ctr"/>
            <a:r>
              <a:rPr lang="fr-FR" b="1" dirty="0"/>
              <a:t/>
            </a:r>
            <a:br>
              <a:rPr lang="fr-FR" b="1" dirty="0"/>
            </a:br>
            <a:r>
              <a:rPr lang="fr-FR" b="1" dirty="0"/>
              <a:t/>
            </a:r>
            <a:br>
              <a:rPr lang="fr-FR" b="1" dirty="0"/>
            </a:br>
            <a:r>
              <a:rPr lang="fr-FR" b="1" dirty="0">
                <a:solidFill>
                  <a:schemeClr val="accent1"/>
                </a:solidFill>
              </a:rPr>
              <a:t>L’intérêt d’une ESN</a:t>
            </a:r>
            <a:r>
              <a:rPr lang="fr-FR" b="1" dirty="0"/>
              <a:t/>
            </a:r>
            <a:br>
              <a:rPr lang="fr-FR" b="1" dirty="0"/>
            </a:br>
            <a:r>
              <a:rPr lang="fr-FR" dirty="0"/>
              <a:t/>
            </a:r>
            <a:br>
              <a:rPr lang="fr-FR" dirty="0"/>
            </a:br>
            <a:endParaRPr lang="fr-FR" dirty="0"/>
          </a:p>
        </p:txBody>
      </p:sp>
      <p:sp>
        <p:nvSpPr>
          <p:cNvPr id="4" name="Espace réservé du texte 3">
            <a:extLst>
              <a:ext uri="{FF2B5EF4-FFF2-40B4-BE49-F238E27FC236}">
                <a16:creationId xmlns:a16="http://schemas.microsoft.com/office/drawing/2014/main" xmlns="" id="{04188A5D-297E-48AC-B45E-EE576B8BF567}"/>
              </a:ext>
            </a:extLst>
          </p:cNvPr>
          <p:cNvSpPr>
            <a:spLocks noGrp="1"/>
          </p:cNvSpPr>
          <p:nvPr>
            <p:ph type="body" sz="half" idx="1"/>
          </p:nvPr>
        </p:nvSpPr>
        <p:spPr>
          <a:xfrm>
            <a:off x="614402" y="970838"/>
            <a:ext cx="10798013" cy="5183778"/>
          </a:xfrm>
        </p:spPr>
        <p:txBody>
          <a:bodyPr/>
          <a:lstStyle/>
          <a:p>
            <a:pPr algn="just"/>
            <a:r>
              <a:rPr lang="fr-FR" b="1" dirty="0"/>
              <a:t>Pour les entreprises clientes</a:t>
            </a:r>
            <a:endParaRPr lang="fr-FR" dirty="0"/>
          </a:p>
          <a:p>
            <a:pPr algn="just"/>
            <a:r>
              <a:rPr lang="fr-FR" sz="2000" dirty="0"/>
              <a:t>Recourir aux services d’une ESN est une forme d’externalisation, de sous-traitance. Cela permet aux entreprises de bénéficier de compétences et d’expertises pointues uniquement en cas de besoin, quand l’activité le nécessite.</a:t>
            </a:r>
          </a:p>
          <a:p>
            <a:pPr algn="just"/>
            <a:r>
              <a:rPr lang="fr-FR" sz="2000" dirty="0"/>
              <a:t>Cela évite aussi à l’entreprise de devoir chercher et sélectionner les meilleurs profils pour un projet. C’est l’ESN qui s’en charge.</a:t>
            </a:r>
          </a:p>
          <a:p>
            <a:pPr algn="just"/>
            <a:r>
              <a:rPr lang="fr-FR" sz="2000" dirty="0"/>
              <a:t>En comptabilité, les dépenses de personnel n’ont pas la même influence sur les résultats financiers que les dépenses de sous-traitance.</a:t>
            </a:r>
          </a:p>
          <a:p>
            <a:pPr marL="0" indent="0">
              <a:buNone/>
            </a:pPr>
            <a:endParaRPr lang="fr-FR" dirty="0"/>
          </a:p>
        </p:txBody>
      </p:sp>
    </p:spTree>
    <p:extLst>
      <p:ext uri="{BB962C8B-B14F-4D97-AF65-F5344CB8AC3E}">
        <p14:creationId xmlns:p14="http://schemas.microsoft.com/office/powerpoint/2010/main" xmlns="" val="35891032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40F8CF621B4941B07E231B240D7C47" ma:contentTypeVersion="0" ma:contentTypeDescription="Crée un document." ma:contentTypeScope="" ma:versionID="3a1233829f656c6f6edb3883c9a5f499">
  <xsd:schema xmlns:xsd="http://www.w3.org/2001/XMLSchema" xmlns:xs="http://www.w3.org/2001/XMLSchema" xmlns:p="http://schemas.microsoft.com/office/2006/metadata/properties" targetNamespace="http://schemas.microsoft.com/office/2006/metadata/properties" ma:root="true" ma:fieldsID="9b3613ba4871b6d4221e6a6d8c4f7b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EE5204-D340-4CE7-87BB-5AD40FA05E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CA5F443-A5B3-4DCB-AA1A-44D51E8DAD81}">
  <ds:schemaRefs>
    <ds:schemaRef ds:uri="http://schemas.microsoft.com/sharepoint/v3/contenttype/forms"/>
  </ds:schemaRefs>
</ds:datastoreItem>
</file>

<file path=customXml/itemProps3.xml><?xml version="1.0" encoding="utf-8"?>
<ds:datastoreItem xmlns:ds="http://schemas.openxmlformats.org/officeDocument/2006/customXml" ds:itemID="{057395B9-E5EF-4225-818F-9F5D3C02F59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35762</TotalTime>
  <Words>417</Words>
  <Application>Microsoft Office PowerPoint</Application>
  <PresentationFormat>Personnalisé</PresentationFormat>
  <Paragraphs>46</Paragraphs>
  <Slides>9</Slides>
  <Notes>0</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Thème Office</vt:lpstr>
      <vt:lpstr>Diapositive 1</vt:lpstr>
      <vt:lpstr>Diapositive 2</vt:lpstr>
      <vt:lpstr> Composition d’une ESN </vt:lpstr>
      <vt:lpstr> La rémunération d’une ESN </vt:lpstr>
      <vt:lpstr> La rémunération d’une ESN </vt:lpstr>
      <vt:lpstr> Lequel choisir d’un point de vue client? </vt:lpstr>
      <vt:lpstr> TMA et Projet </vt:lpstr>
      <vt:lpstr>  L’intérêt d’une ESN  </vt:lpstr>
      <vt:lpstr>  L’intérêt d’une ESN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Kévin DEVAUX</dc:creator>
  <cp:lastModifiedBy>Aikansy</cp:lastModifiedBy>
  <cp:revision>302</cp:revision>
  <dcterms:created xsi:type="dcterms:W3CDTF">2022-03-16T19:25:12Z</dcterms:created>
  <dcterms:modified xsi:type="dcterms:W3CDTF">2024-05-01T08:05:56Z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0x0101003B40F8CF621B4941B07E231B240D7C47</vt:lpwstr>
  </property>
</Properties>
</file>