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4"/>
  </p:sldMasterIdLst>
  <p:notesMasterIdLst>
    <p:notesMasterId r:id="rId18"/>
  </p:notesMasterIdLst>
  <p:sldIdLst>
    <p:sldId id="3699" r:id="rId5"/>
    <p:sldId id="3958" r:id="rId6"/>
    <p:sldId id="3861" r:id="rId7"/>
    <p:sldId id="3881" r:id="rId8"/>
    <p:sldId id="3883" r:id="rId9"/>
    <p:sldId id="3886" r:id="rId10"/>
    <p:sldId id="3880" r:id="rId11"/>
    <p:sldId id="3887" r:id="rId12"/>
    <p:sldId id="3888" r:id="rId13"/>
    <p:sldId id="3889" r:id="rId14"/>
    <p:sldId id="3864" r:id="rId15"/>
    <p:sldId id="3865" r:id="rId16"/>
    <p:sldId id="3970" r:id="rId1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517" autoAdjust="0"/>
    <p:restoredTop sz="94660"/>
  </p:normalViewPr>
  <p:slideViewPr>
    <p:cSldViewPr snapToGrid="0">
      <p:cViewPr varScale="1">
        <p:scale>
          <a:sx n="114" d="100"/>
          <a:sy n="114" d="100"/>
        </p:scale>
        <p:origin x="-360" y="-96"/>
      </p:cViewPr>
      <p:guideLst>
        <p:guide orient="horz" pos="2160"/>
        <p:guide pos="3840"/>
      </p:guideLst>
    </p:cSldViewPr>
  </p:slideViewPr>
  <p:notesTextViewPr>
    <p:cViewPr>
      <p:scale>
        <a:sx n="1" d="1"/>
        <a:sy n="1" d="1"/>
      </p:scale>
      <p:origin x="0" y="0"/>
    </p:cViewPr>
  </p:notesTextViewPr>
  <p:sorterViewPr>
    <p:cViewPr>
      <p:scale>
        <a:sx n="100" d="100"/>
        <a:sy n="100" d="100"/>
      </p:scale>
      <p:origin x="0" y="-40291"/>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CCA3D8-BF37-4F5D-A6CD-1782715BF4B6}" type="datetimeFigureOut">
              <a:rPr lang="fr-FR" smtClean="0"/>
              <a:pPr/>
              <a:t>01/05/2024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C50237-4B4A-4B78-AFE1-B8123D87A329}" type="slidenum">
              <a:rPr lang="fr-FR" smtClean="0"/>
              <a:pPr/>
              <a:t>‹N°›</a:t>
            </a:fld>
            <a:endParaRPr lang="fr-FR"/>
          </a:p>
        </p:txBody>
      </p:sp>
    </p:spTree>
    <p:extLst>
      <p:ext uri="{BB962C8B-B14F-4D97-AF65-F5344CB8AC3E}">
        <p14:creationId xmlns:p14="http://schemas.microsoft.com/office/powerpoint/2010/main" xmlns="" val="351041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9D1FA9A6-151F-4EB2-B34B-D6C7E98EE383}"/>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xmlns="" id="{4115BFC1-A07C-4171-8AFC-A2C1309704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xmlns="" id="{A7416C3A-D5D2-49D9-BCD2-0EE38BFBDDC4}"/>
              </a:ext>
            </a:extLst>
          </p:cNvPr>
          <p:cNvSpPr>
            <a:spLocks noGrp="1"/>
          </p:cNvSpPr>
          <p:nvPr>
            <p:ph type="dt" sz="half" idx="10"/>
          </p:nvPr>
        </p:nvSpPr>
        <p:spPr/>
        <p:txBody>
          <a:bodyPr/>
          <a:lstStyle/>
          <a:p>
            <a:fld id="{F89E62B1-8389-42DA-A248-F7C36BCB93C0}" type="datetimeFigureOut">
              <a:rPr lang="fr-FR" smtClean="0"/>
              <a:pPr/>
              <a:t>01/05/2024</a:t>
            </a:fld>
            <a:endParaRPr lang="fr-FR"/>
          </a:p>
        </p:txBody>
      </p:sp>
      <p:sp>
        <p:nvSpPr>
          <p:cNvPr id="5" name="Espace réservé du pied de page 4">
            <a:extLst>
              <a:ext uri="{FF2B5EF4-FFF2-40B4-BE49-F238E27FC236}">
                <a16:creationId xmlns:a16="http://schemas.microsoft.com/office/drawing/2014/main" xmlns="" id="{28332B7E-8131-465D-AE63-F86896D5367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xmlns="" id="{F01FA80E-87EE-4ABD-BE9E-E9CBC47D92C0}"/>
              </a:ext>
            </a:extLst>
          </p:cNvPr>
          <p:cNvSpPr>
            <a:spLocks noGrp="1"/>
          </p:cNvSpPr>
          <p:nvPr>
            <p:ph type="sldNum" sz="quarter" idx="12"/>
          </p:nvPr>
        </p:nvSpPr>
        <p:spPr/>
        <p:txBody>
          <a:bodyPr/>
          <a:lstStyle/>
          <a:p>
            <a:fld id="{0AC9441A-A440-427E-A271-54691EC7EEC7}" type="slidenum">
              <a:rPr lang="fr-FR" smtClean="0"/>
              <a:pPr/>
              <a:t>‹N°›</a:t>
            </a:fld>
            <a:endParaRPr lang="fr-FR"/>
          </a:p>
        </p:txBody>
      </p:sp>
    </p:spTree>
    <p:extLst>
      <p:ext uri="{BB962C8B-B14F-4D97-AF65-F5344CB8AC3E}">
        <p14:creationId xmlns:p14="http://schemas.microsoft.com/office/powerpoint/2010/main" xmlns="" val="266448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FCAC5B10-6641-4CF6-A2E0-27F5D7576227}"/>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xmlns="" id="{4DAC4DFF-19BB-4EF0-A7DD-0A78B2EE5A3F}"/>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xmlns="" id="{55EB7155-131A-4C41-90B1-B0993B6EFBC8}"/>
              </a:ext>
            </a:extLst>
          </p:cNvPr>
          <p:cNvSpPr>
            <a:spLocks noGrp="1"/>
          </p:cNvSpPr>
          <p:nvPr>
            <p:ph type="dt" sz="half" idx="10"/>
          </p:nvPr>
        </p:nvSpPr>
        <p:spPr/>
        <p:txBody>
          <a:bodyPr/>
          <a:lstStyle/>
          <a:p>
            <a:fld id="{F89E62B1-8389-42DA-A248-F7C36BCB93C0}" type="datetimeFigureOut">
              <a:rPr lang="fr-FR" smtClean="0"/>
              <a:pPr/>
              <a:t>01/05/2024</a:t>
            </a:fld>
            <a:endParaRPr lang="fr-FR"/>
          </a:p>
        </p:txBody>
      </p:sp>
      <p:sp>
        <p:nvSpPr>
          <p:cNvPr id="5" name="Espace réservé du pied de page 4">
            <a:extLst>
              <a:ext uri="{FF2B5EF4-FFF2-40B4-BE49-F238E27FC236}">
                <a16:creationId xmlns:a16="http://schemas.microsoft.com/office/drawing/2014/main" xmlns="" id="{7C4B3538-6499-4A11-91EC-DB222740EF0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xmlns="" id="{C079BF8D-C16A-40AF-B136-2F80EDBBA707}"/>
              </a:ext>
            </a:extLst>
          </p:cNvPr>
          <p:cNvSpPr>
            <a:spLocks noGrp="1"/>
          </p:cNvSpPr>
          <p:nvPr>
            <p:ph type="sldNum" sz="quarter" idx="12"/>
          </p:nvPr>
        </p:nvSpPr>
        <p:spPr/>
        <p:txBody>
          <a:bodyPr/>
          <a:lstStyle/>
          <a:p>
            <a:fld id="{0AC9441A-A440-427E-A271-54691EC7EEC7}" type="slidenum">
              <a:rPr lang="fr-FR" smtClean="0"/>
              <a:pPr/>
              <a:t>‹N°›</a:t>
            </a:fld>
            <a:endParaRPr lang="fr-FR"/>
          </a:p>
        </p:txBody>
      </p:sp>
    </p:spTree>
    <p:extLst>
      <p:ext uri="{BB962C8B-B14F-4D97-AF65-F5344CB8AC3E}">
        <p14:creationId xmlns:p14="http://schemas.microsoft.com/office/powerpoint/2010/main" xmlns="" val="1043213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xmlns="" id="{BF356B45-0E2C-4D58-80AB-859E6EB14FAF}"/>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xmlns="" id="{9CD4A8BB-7495-428B-A38B-C12184AAFA6A}"/>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xmlns="" id="{C29C6365-AC49-4907-8B8B-24B64321F3BD}"/>
              </a:ext>
            </a:extLst>
          </p:cNvPr>
          <p:cNvSpPr>
            <a:spLocks noGrp="1"/>
          </p:cNvSpPr>
          <p:nvPr>
            <p:ph type="dt" sz="half" idx="10"/>
          </p:nvPr>
        </p:nvSpPr>
        <p:spPr/>
        <p:txBody>
          <a:bodyPr/>
          <a:lstStyle/>
          <a:p>
            <a:fld id="{F89E62B1-8389-42DA-A248-F7C36BCB93C0}" type="datetimeFigureOut">
              <a:rPr lang="fr-FR" smtClean="0"/>
              <a:pPr/>
              <a:t>01/05/2024</a:t>
            </a:fld>
            <a:endParaRPr lang="fr-FR"/>
          </a:p>
        </p:txBody>
      </p:sp>
      <p:sp>
        <p:nvSpPr>
          <p:cNvPr id="5" name="Espace réservé du pied de page 4">
            <a:extLst>
              <a:ext uri="{FF2B5EF4-FFF2-40B4-BE49-F238E27FC236}">
                <a16:creationId xmlns:a16="http://schemas.microsoft.com/office/drawing/2014/main" xmlns="" id="{FD714906-653E-406D-9A78-D2E14CE323E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xmlns="" id="{EB54EFFB-F218-4543-A55A-DA15AB2B0C7A}"/>
              </a:ext>
            </a:extLst>
          </p:cNvPr>
          <p:cNvSpPr>
            <a:spLocks noGrp="1"/>
          </p:cNvSpPr>
          <p:nvPr>
            <p:ph type="sldNum" sz="quarter" idx="12"/>
          </p:nvPr>
        </p:nvSpPr>
        <p:spPr/>
        <p:txBody>
          <a:bodyPr/>
          <a:lstStyle/>
          <a:p>
            <a:fld id="{0AC9441A-A440-427E-A271-54691EC7EEC7}" type="slidenum">
              <a:rPr lang="fr-FR" smtClean="0"/>
              <a:pPr/>
              <a:t>‹N°›</a:t>
            </a:fld>
            <a:endParaRPr lang="fr-FR"/>
          </a:p>
        </p:txBody>
      </p:sp>
    </p:spTree>
    <p:extLst>
      <p:ext uri="{BB962C8B-B14F-4D97-AF65-F5344CB8AC3E}">
        <p14:creationId xmlns:p14="http://schemas.microsoft.com/office/powerpoint/2010/main" xmlns="" val="37796405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STMS">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xmlns="" id="{A57E0DA5-1A84-457E-8089-6F317ED0D4CD}"/>
              </a:ext>
            </a:extLst>
          </p:cNvPr>
          <p:cNvPicPr>
            <a:picLocks noChangeAspect="1"/>
          </p:cNvPicPr>
          <p:nvPr userDrawn="1"/>
        </p:nvPicPr>
        <p:blipFill>
          <a:blip r:embed="rId2" cstate="email">
            <a:extLst>
              <a:ext uri="{28A0092B-C50C-407E-A947-70E740481C1C}">
                <a14:useLocalDpi xmlns:a14="http://schemas.microsoft.com/office/drawing/2010/main" xmlns=""/>
              </a:ext>
            </a:extLst>
          </a:blip>
          <a:stretch>
            <a:fillRect/>
          </a:stretch>
        </p:blipFill>
        <p:spPr>
          <a:xfrm>
            <a:off x="1524" y="807"/>
            <a:ext cx="12188952" cy="5708904"/>
          </a:xfrm>
          <a:prstGeom prst="rect">
            <a:avLst/>
          </a:prstGeom>
        </p:spPr>
      </p:pic>
      <p:sp>
        <p:nvSpPr>
          <p:cNvPr id="12" name="Rectangle">
            <a:extLst>
              <a:ext uri="{FF2B5EF4-FFF2-40B4-BE49-F238E27FC236}">
                <a16:creationId xmlns:a16="http://schemas.microsoft.com/office/drawing/2014/main" xmlns="" id="{1D71088A-448F-426E-9A9F-5E69C1121E35}"/>
              </a:ext>
            </a:extLst>
          </p:cNvPr>
          <p:cNvSpPr/>
          <p:nvPr userDrawn="1"/>
        </p:nvSpPr>
        <p:spPr>
          <a:xfrm rot="106">
            <a:off x="1555" y="3802987"/>
            <a:ext cx="12188891" cy="1909933"/>
          </a:xfrm>
          <a:prstGeom prst="rect">
            <a:avLst/>
          </a:prstGeom>
          <a:solidFill>
            <a:srgbClr val="1568AB"/>
          </a:solidFill>
          <a:ln w="25400">
            <a:solidFill>
              <a:schemeClr val="accent1">
                <a:alpha val="0"/>
              </a:schemeClr>
            </a:solidFill>
            <a:bevel/>
          </a:ln>
        </p:spPr>
        <p:txBody>
          <a:bodyPr lIns="22860" rIns="22860" anchor="ctr"/>
          <a:lstStyle/>
          <a:p>
            <a:endParaRPr sz="900"/>
          </a:p>
        </p:txBody>
      </p:sp>
      <p:sp>
        <p:nvSpPr>
          <p:cNvPr id="14" name="Technical and financial Bid">
            <a:extLst>
              <a:ext uri="{FF2B5EF4-FFF2-40B4-BE49-F238E27FC236}">
                <a16:creationId xmlns:a16="http://schemas.microsoft.com/office/drawing/2014/main" xmlns="" id="{A912186B-0399-4C1C-8355-0F5E95DDC75C}"/>
              </a:ext>
            </a:extLst>
          </p:cNvPr>
          <p:cNvSpPr txBox="1">
            <a:spLocks noGrp="1"/>
          </p:cNvSpPr>
          <p:nvPr>
            <p:ph type="subTitle" sz="quarter" idx="1" hasCustomPrompt="1"/>
          </p:nvPr>
        </p:nvSpPr>
        <p:spPr>
          <a:xfrm>
            <a:off x="494769" y="4910806"/>
            <a:ext cx="8535512" cy="558433"/>
          </a:xfrm>
          <a:prstGeom prst="rect">
            <a:avLst/>
          </a:prstGeom>
        </p:spPr>
        <p:txBody>
          <a:bodyPr/>
          <a:lstStyle>
            <a:lvl1pPr algn="l">
              <a:spcBef>
                <a:spcPts val="450"/>
              </a:spcBef>
              <a:defRPr sz="2500">
                <a:solidFill>
                  <a:srgbClr val="FFFFFE"/>
                </a:solidFill>
                <a:latin typeface="Calibri" panose="020F0502020204030204" pitchFamily="34" charset="0"/>
                <a:cs typeface="Calibri" panose="020F0502020204030204" pitchFamily="34" charset="0"/>
              </a:defRPr>
            </a:lvl1pPr>
          </a:lstStyle>
          <a:p>
            <a:r>
              <a:rPr lang="fr-FR" dirty="0"/>
              <a:t>Sous-titre 1</a:t>
            </a:r>
            <a:endParaRPr dirty="0"/>
          </a:p>
        </p:txBody>
      </p:sp>
      <p:sp>
        <p:nvSpPr>
          <p:cNvPr id="15" name="Rectangle">
            <a:extLst>
              <a:ext uri="{FF2B5EF4-FFF2-40B4-BE49-F238E27FC236}">
                <a16:creationId xmlns:a16="http://schemas.microsoft.com/office/drawing/2014/main" xmlns="" id="{7ECDADA6-69BD-4872-9B8C-9B28C12C6D0D}"/>
              </a:ext>
            </a:extLst>
          </p:cNvPr>
          <p:cNvSpPr/>
          <p:nvPr userDrawn="1"/>
        </p:nvSpPr>
        <p:spPr>
          <a:xfrm>
            <a:off x="569435" y="4799848"/>
            <a:ext cx="776823" cy="64008"/>
          </a:xfrm>
          <a:prstGeom prst="rect">
            <a:avLst/>
          </a:prstGeom>
          <a:solidFill>
            <a:srgbClr val="FFB000"/>
          </a:solidFill>
          <a:ln w="12700">
            <a:miter lim="400000"/>
          </a:ln>
        </p:spPr>
        <p:txBody>
          <a:bodyPr lIns="22860" rIns="22860" anchor="ctr"/>
          <a:lstStyle/>
          <a:p>
            <a:pPr algn="ctr">
              <a:defRPr>
                <a:solidFill>
                  <a:schemeClr val="accent2"/>
                </a:solidFill>
                <a:latin typeface="Exo 2 Light"/>
                <a:ea typeface="Exo 2 Light"/>
                <a:cs typeface="Exo 2 Light"/>
                <a:sym typeface="Exo 2 Light"/>
              </a:defRPr>
            </a:pPr>
            <a:endParaRPr sz="900"/>
          </a:p>
        </p:txBody>
      </p:sp>
      <p:pic>
        <p:nvPicPr>
          <p:cNvPr id="16" name="STMS2-BLEU CLAIR.png" descr="STMS2-BLEU CLAIR.png">
            <a:extLst>
              <a:ext uri="{FF2B5EF4-FFF2-40B4-BE49-F238E27FC236}">
                <a16:creationId xmlns:a16="http://schemas.microsoft.com/office/drawing/2014/main" xmlns="" id="{011090BE-9F59-4182-BB62-E5AC4A643AF0}"/>
              </a:ext>
            </a:extLst>
          </p:cNvPr>
          <p:cNvPicPr>
            <a:picLocks noChangeAspect="1"/>
          </p:cNvPicPr>
          <p:nvPr userDrawn="1"/>
        </p:nvPicPr>
        <p:blipFill>
          <a:blip r:embed="rId3" cstate="email">
            <a:extLst>
              <a:ext uri="{28A0092B-C50C-407E-A947-70E740481C1C}">
                <a14:useLocalDpi xmlns:a14="http://schemas.microsoft.com/office/drawing/2010/main" xmlns=""/>
              </a:ext>
            </a:extLst>
          </a:blip>
          <a:stretch>
            <a:fillRect/>
          </a:stretch>
        </p:blipFill>
        <p:spPr>
          <a:xfrm>
            <a:off x="263601" y="296250"/>
            <a:ext cx="2917719" cy="446328"/>
          </a:xfrm>
          <a:prstGeom prst="rect">
            <a:avLst/>
          </a:prstGeom>
          <a:ln w="12700">
            <a:miter lim="400000"/>
          </a:ln>
        </p:spPr>
      </p:pic>
      <p:grpSp>
        <p:nvGrpSpPr>
          <p:cNvPr id="22" name="Groupe"/>
          <p:cNvGrpSpPr/>
          <p:nvPr userDrawn="1"/>
        </p:nvGrpSpPr>
        <p:grpSpPr>
          <a:xfrm>
            <a:off x="1" y="6761748"/>
            <a:ext cx="12192000" cy="96253"/>
            <a:chOff x="0" y="0"/>
            <a:chExt cx="24538662" cy="181429"/>
          </a:xfrm>
        </p:grpSpPr>
        <p:sp>
          <p:nvSpPr>
            <p:cNvPr id="17" name="Rectangle"/>
            <p:cNvSpPr/>
            <p:nvPr/>
          </p:nvSpPr>
          <p:spPr>
            <a:xfrm>
              <a:off x="0" y="0"/>
              <a:ext cx="4907733" cy="181430"/>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sz="900"/>
            </a:p>
          </p:txBody>
        </p:sp>
        <p:sp>
          <p:nvSpPr>
            <p:cNvPr id="18" name="Rectangle"/>
            <p:cNvSpPr/>
            <p:nvPr/>
          </p:nvSpPr>
          <p:spPr>
            <a:xfrm>
              <a:off x="4907732" y="0"/>
              <a:ext cx="4907734" cy="181430"/>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sz="900"/>
            </a:p>
          </p:txBody>
        </p:sp>
        <p:sp>
          <p:nvSpPr>
            <p:cNvPr id="19" name="Rectangle"/>
            <p:cNvSpPr/>
            <p:nvPr/>
          </p:nvSpPr>
          <p:spPr>
            <a:xfrm>
              <a:off x="9815465" y="0"/>
              <a:ext cx="4907733" cy="181430"/>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sz="900"/>
            </a:p>
          </p:txBody>
        </p:sp>
        <p:sp>
          <p:nvSpPr>
            <p:cNvPr id="20" name="Rectangle"/>
            <p:cNvSpPr/>
            <p:nvPr/>
          </p:nvSpPr>
          <p:spPr>
            <a:xfrm>
              <a:off x="14723197" y="0"/>
              <a:ext cx="4907733" cy="181430"/>
            </a:xfrm>
            <a:prstGeom prst="rect">
              <a:avLst/>
            </a:prstGeom>
            <a:solidFill>
              <a:srgbClr val="FFB000"/>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sz="900"/>
            </a:p>
          </p:txBody>
        </p:sp>
        <p:sp>
          <p:nvSpPr>
            <p:cNvPr id="21" name="Rectangle"/>
            <p:cNvSpPr/>
            <p:nvPr/>
          </p:nvSpPr>
          <p:spPr>
            <a:xfrm>
              <a:off x="19630930" y="0"/>
              <a:ext cx="4907733" cy="181430"/>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sz="900"/>
            </a:p>
          </p:txBody>
        </p:sp>
      </p:grpSp>
      <p:sp>
        <p:nvSpPr>
          <p:cNvPr id="5" name="Espace réservé du texte 4">
            <a:extLst>
              <a:ext uri="{FF2B5EF4-FFF2-40B4-BE49-F238E27FC236}">
                <a16:creationId xmlns:a16="http://schemas.microsoft.com/office/drawing/2014/main" xmlns="" id="{BF2B9A1C-80FB-4CDF-BFE4-FA95AD254BBF}"/>
              </a:ext>
            </a:extLst>
          </p:cNvPr>
          <p:cNvSpPr>
            <a:spLocks noGrp="1"/>
          </p:cNvSpPr>
          <p:nvPr>
            <p:ph type="body" sz="quarter" idx="10" hasCustomPrompt="1"/>
          </p:nvPr>
        </p:nvSpPr>
        <p:spPr>
          <a:xfrm>
            <a:off x="494294" y="3946309"/>
            <a:ext cx="8535988" cy="777875"/>
          </a:xfrm>
          <a:prstGeom prst="rect">
            <a:avLst/>
          </a:prstGeom>
        </p:spPr>
        <p:txBody>
          <a:bodyPr tIns="46800" anchor="ctr" anchorCtr="0"/>
          <a:lstStyle>
            <a:lvl1pPr algn="l">
              <a:lnSpc>
                <a:spcPct val="100000"/>
              </a:lnSpc>
              <a:spcBef>
                <a:spcPts val="0"/>
              </a:spcBef>
              <a:defRPr sz="4225" b="1">
                <a:solidFill>
                  <a:schemeClr val="bg1"/>
                </a:solidFill>
                <a:latin typeface="Calibri" panose="020F0502020204030204" pitchFamily="34" charset="0"/>
                <a:cs typeface="Calibri" panose="020F0502020204030204" pitchFamily="34" charset="0"/>
              </a:defRPr>
            </a:lvl1pPr>
            <a:lvl2pPr>
              <a:defRPr sz="4225">
                <a:latin typeface="Calibri" panose="020F0502020204030204" pitchFamily="34" charset="0"/>
                <a:cs typeface="Calibri" panose="020F0502020204030204" pitchFamily="34" charset="0"/>
              </a:defRPr>
            </a:lvl2pPr>
            <a:lvl3pPr>
              <a:defRPr sz="4225">
                <a:latin typeface="Calibri" panose="020F0502020204030204" pitchFamily="34" charset="0"/>
                <a:cs typeface="Calibri" panose="020F0502020204030204" pitchFamily="34" charset="0"/>
              </a:defRPr>
            </a:lvl3pPr>
            <a:lvl4pPr>
              <a:defRPr sz="4225">
                <a:latin typeface="Calibri" panose="020F0502020204030204" pitchFamily="34" charset="0"/>
                <a:cs typeface="Calibri" panose="020F0502020204030204" pitchFamily="34" charset="0"/>
              </a:defRPr>
            </a:lvl4pPr>
            <a:lvl5pPr>
              <a:defRPr sz="4225">
                <a:latin typeface="Calibri" panose="020F0502020204030204" pitchFamily="34" charset="0"/>
                <a:cs typeface="Calibri" panose="020F0502020204030204" pitchFamily="34" charset="0"/>
              </a:defRPr>
            </a:lvl5pPr>
          </a:lstStyle>
          <a:p>
            <a:pPr lvl="0"/>
            <a:r>
              <a:rPr lang="fr-FR" dirty="0"/>
              <a:t>Titre 1</a:t>
            </a:r>
          </a:p>
        </p:txBody>
      </p:sp>
    </p:spTree>
    <p:extLst>
      <p:ext uri="{BB962C8B-B14F-4D97-AF65-F5344CB8AC3E}">
        <p14:creationId xmlns:p14="http://schemas.microsoft.com/office/powerpoint/2010/main" xmlns="" val="24619796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Breaks">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xmlns="" id="{90424C7E-C7E7-4BEC-A2A1-8AE71F9901E5}"/>
              </a:ext>
            </a:extLst>
          </p:cNvPr>
          <p:cNvPicPr>
            <a:picLocks noChangeAspect="1"/>
          </p:cNvPicPr>
          <p:nvPr userDrawn="1"/>
        </p:nvPicPr>
        <p:blipFill>
          <a:blip r:embed="rId2" cstate="email">
            <a:extLst>
              <a:ext uri="{28A0092B-C50C-407E-A947-70E740481C1C}">
                <a14:useLocalDpi xmlns:a14="http://schemas.microsoft.com/office/drawing/2010/main" xmlns=""/>
              </a:ext>
            </a:extLst>
          </a:blip>
          <a:stretch>
            <a:fillRect/>
          </a:stretch>
        </p:blipFill>
        <p:spPr>
          <a:xfrm>
            <a:off x="0" y="6096"/>
            <a:ext cx="12192000" cy="6845808"/>
          </a:xfrm>
          <a:prstGeom prst="rect">
            <a:avLst/>
          </a:prstGeom>
        </p:spPr>
      </p:pic>
      <p:sp>
        <p:nvSpPr>
          <p:cNvPr id="11" name="Rectangle">
            <a:extLst>
              <a:ext uri="{FF2B5EF4-FFF2-40B4-BE49-F238E27FC236}">
                <a16:creationId xmlns:a16="http://schemas.microsoft.com/office/drawing/2014/main" xmlns="" id="{AD6C09DA-F3DA-42D4-B9EB-66059DE9A668}"/>
              </a:ext>
            </a:extLst>
          </p:cNvPr>
          <p:cNvSpPr/>
          <p:nvPr userDrawn="1"/>
        </p:nvSpPr>
        <p:spPr>
          <a:xfrm>
            <a:off x="-144612" y="-50503"/>
            <a:ext cx="12336612" cy="6959005"/>
          </a:xfrm>
          <a:prstGeom prst="rect">
            <a:avLst/>
          </a:prstGeom>
          <a:solidFill>
            <a:srgbClr val="1568AB">
              <a:alpha val="82265"/>
            </a:srgbClr>
          </a:solidFill>
          <a:ln w="25400">
            <a:solidFill>
              <a:schemeClr val="accent1">
                <a:alpha val="82265"/>
              </a:schemeClr>
            </a:solidFill>
            <a:bevel/>
          </a:ln>
        </p:spPr>
        <p:txBody>
          <a:bodyPr lIns="22860" rIns="22860" anchor="ctr"/>
          <a:lstStyle/>
          <a:p>
            <a:endParaRPr sz="900" dirty="0"/>
          </a:p>
        </p:txBody>
      </p:sp>
      <p:pic>
        <p:nvPicPr>
          <p:cNvPr id="12" name="STMS2-BLANC.png" descr="STMS2-BLANC.png">
            <a:extLst>
              <a:ext uri="{FF2B5EF4-FFF2-40B4-BE49-F238E27FC236}">
                <a16:creationId xmlns:a16="http://schemas.microsoft.com/office/drawing/2014/main" xmlns="" id="{8945E75A-FB7E-42E6-BCF3-97ACBA39A169}"/>
              </a:ext>
            </a:extLst>
          </p:cNvPr>
          <p:cNvPicPr>
            <a:picLocks noChangeAspect="1"/>
          </p:cNvPicPr>
          <p:nvPr userDrawn="1"/>
        </p:nvPicPr>
        <p:blipFill>
          <a:blip r:embed="rId3" cstate="email">
            <a:extLst>
              <a:ext uri="{28A0092B-C50C-407E-A947-70E740481C1C}">
                <a14:useLocalDpi xmlns:a14="http://schemas.microsoft.com/office/drawing/2010/main" xmlns=""/>
              </a:ext>
            </a:extLst>
          </a:blip>
          <a:srcRect/>
          <a:stretch>
            <a:fillRect/>
          </a:stretch>
        </p:blipFill>
        <p:spPr>
          <a:xfrm>
            <a:off x="11378533" y="6053791"/>
            <a:ext cx="554275" cy="446328"/>
          </a:xfrm>
          <a:prstGeom prst="rect">
            <a:avLst/>
          </a:prstGeom>
          <a:ln w="12700">
            <a:miter lim="400000"/>
          </a:ln>
        </p:spPr>
      </p:pic>
      <p:sp>
        <p:nvSpPr>
          <p:cNvPr id="13" name="Rectangle">
            <a:extLst>
              <a:ext uri="{FF2B5EF4-FFF2-40B4-BE49-F238E27FC236}">
                <a16:creationId xmlns:a16="http://schemas.microsoft.com/office/drawing/2014/main" xmlns="" id="{A73D0D7A-1E36-4781-A1A7-9D6F8FBA8475}"/>
              </a:ext>
            </a:extLst>
          </p:cNvPr>
          <p:cNvSpPr/>
          <p:nvPr userDrawn="1"/>
        </p:nvSpPr>
        <p:spPr>
          <a:xfrm>
            <a:off x="5698342" y="4567117"/>
            <a:ext cx="776823" cy="64008"/>
          </a:xfrm>
          <a:prstGeom prst="rect">
            <a:avLst/>
          </a:prstGeom>
          <a:solidFill>
            <a:srgbClr val="FFB000"/>
          </a:solidFill>
          <a:ln w="12700">
            <a:miter lim="400000"/>
          </a:ln>
        </p:spPr>
        <p:txBody>
          <a:bodyPr lIns="22860" rIns="22860" anchor="ctr"/>
          <a:lstStyle/>
          <a:p>
            <a:pPr algn="ctr">
              <a:defRPr>
                <a:solidFill>
                  <a:schemeClr val="accent2"/>
                </a:solidFill>
                <a:latin typeface="Exo 2 Light"/>
                <a:ea typeface="Exo 2 Light"/>
                <a:cs typeface="Exo 2 Light"/>
                <a:sym typeface="Exo 2 Light"/>
              </a:defRPr>
            </a:pPr>
            <a:endParaRPr sz="900"/>
          </a:p>
        </p:txBody>
      </p:sp>
      <p:sp>
        <p:nvSpPr>
          <p:cNvPr id="14" name="Figure">
            <a:extLst>
              <a:ext uri="{FF2B5EF4-FFF2-40B4-BE49-F238E27FC236}">
                <a16:creationId xmlns:a16="http://schemas.microsoft.com/office/drawing/2014/main" xmlns="" id="{F4CA56E9-1764-4B30-AAB5-A003F9612189}"/>
              </a:ext>
            </a:extLst>
          </p:cNvPr>
          <p:cNvSpPr/>
          <p:nvPr userDrawn="1"/>
        </p:nvSpPr>
        <p:spPr>
          <a:xfrm>
            <a:off x="5706447" y="2226876"/>
            <a:ext cx="760614" cy="815859"/>
          </a:xfrm>
          <a:custGeom>
            <a:avLst/>
            <a:gdLst/>
            <a:ahLst/>
            <a:cxnLst>
              <a:cxn ang="0">
                <a:pos x="wd2" y="hd2"/>
              </a:cxn>
              <a:cxn ang="5400000">
                <a:pos x="wd2" y="hd2"/>
              </a:cxn>
              <a:cxn ang="10800000">
                <a:pos x="wd2" y="hd2"/>
              </a:cxn>
              <a:cxn ang="16200000">
                <a:pos x="wd2" y="hd2"/>
              </a:cxn>
            </a:cxnLst>
            <a:rect l="0" t="0" r="r" b="b"/>
            <a:pathLst>
              <a:path w="21600" h="21600" extrusionOk="0">
                <a:moveTo>
                  <a:pt x="3598" y="2167"/>
                </a:moveTo>
                <a:cubicBezTo>
                  <a:pt x="3598" y="2549"/>
                  <a:pt x="3517" y="2902"/>
                  <a:pt x="3358" y="3213"/>
                </a:cubicBezTo>
                <a:cubicBezTo>
                  <a:pt x="3197" y="3525"/>
                  <a:pt x="2981" y="3792"/>
                  <a:pt x="2707" y="4006"/>
                </a:cubicBezTo>
                <a:lnTo>
                  <a:pt x="2707" y="21051"/>
                </a:lnTo>
                <a:cubicBezTo>
                  <a:pt x="2707" y="21204"/>
                  <a:pt x="2663" y="21330"/>
                  <a:pt x="2580" y="21439"/>
                </a:cubicBezTo>
                <a:cubicBezTo>
                  <a:pt x="2492" y="21548"/>
                  <a:pt x="2386" y="21600"/>
                  <a:pt x="2262" y="21600"/>
                </a:cubicBezTo>
                <a:lnTo>
                  <a:pt x="1348" y="21600"/>
                </a:lnTo>
                <a:cubicBezTo>
                  <a:pt x="1221" y="21600"/>
                  <a:pt x="1118" y="21545"/>
                  <a:pt x="1038" y="21439"/>
                </a:cubicBezTo>
                <a:cubicBezTo>
                  <a:pt x="954" y="21330"/>
                  <a:pt x="913" y="21204"/>
                  <a:pt x="913" y="21051"/>
                </a:cubicBezTo>
                <a:lnTo>
                  <a:pt x="913" y="4006"/>
                </a:lnTo>
                <a:cubicBezTo>
                  <a:pt x="641" y="3792"/>
                  <a:pt x="421" y="3525"/>
                  <a:pt x="252" y="3213"/>
                </a:cubicBezTo>
                <a:cubicBezTo>
                  <a:pt x="83" y="2902"/>
                  <a:pt x="0" y="2549"/>
                  <a:pt x="0" y="2167"/>
                </a:cubicBezTo>
                <a:cubicBezTo>
                  <a:pt x="0" y="1574"/>
                  <a:pt x="176" y="1069"/>
                  <a:pt x="528" y="640"/>
                </a:cubicBezTo>
                <a:cubicBezTo>
                  <a:pt x="878" y="211"/>
                  <a:pt x="1304" y="0"/>
                  <a:pt x="1804" y="0"/>
                </a:cubicBezTo>
                <a:cubicBezTo>
                  <a:pt x="2296" y="0"/>
                  <a:pt x="2719" y="211"/>
                  <a:pt x="3069" y="640"/>
                </a:cubicBezTo>
                <a:cubicBezTo>
                  <a:pt x="3422" y="1069"/>
                  <a:pt x="3598" y="1571"/>
                  <a:pt x="3598" y="2167"/>
                </a:cubicBezTo>
                <a:moveTo>
                  <a:pt x="20839" y="2476"/>
                </a:moveTo>
                <a:cubicBezTo>
                  <a:pt x="21064" y="2323"/>
                  <a:pt x="21248" y="2297"/>
                  <a:pt x="21390" y="2391"/>
                </a:cubicBezTo>
                <a:cubicBezTo>
                  <a:pt x="21530" y="2485"/>
                  <a:pt x="21600" y="2684"/>
                  <a:pt x="21600" y="2996"/>
                </a:cubicBezTo>
                <a:lnTo>
                  <a:pt x="21600" y="13516"/>
                </a:lnTo>
                <a:cubicBezTo>
                  <a:pt x="21600" y="13804"/>
                  <a:pt x="21527" y="14107"/>
                  <a:pt x="21383" y="14421"/>
                </a:cubicBezTo>
                <a:cubicBezTo>
                  <a:pt x="21238" y="14738"/>
                  <a:pt x="21057" y="14967"/>
                  <a:pt x="20839" y="15120"/>
                </a:cubicBezTo>
                <a:cubicBezTo>
                  <a:pt x="19955" y="15758"/>
                  <a:pt x="19147" y="16166"/>
                  <a:pt x="18413" y="16351"/>
                </a:cubicBezTo>
                <a:cubicBezTo>
                  <a:pt x="17679" y="16530"/>
                  <a:pt x="17037" y="16607"/>
                  <a:pt x="16491" y="16568"/>
                </a:cubicBezTo>
                <a:cubicBezTo>
                  <a:pt x="15850" y="16527"/>
                  <a:pt x="15282" y="16372"/>
                  <a:pt x="14792" y="16104"/>
                </a:cubicBezTo>
                <a:cubicBezTo>
                  <a:pt x="14393" y="15852"/>
                  <a:pt x="14004" y="15608"/>
                  <a:pt x="13624" y="15379"/>
                </a:cubicBezTo>
                <a:cubicBezTo>
                  <a:pt x="13245" y="15147"/>
                  <a:pt x="12858" y="14947"/>
                  <a:pt x="12459" y="14774"/>
                </a:cubicBezTo>
                <a:cubicBezTo>
                  <a:pt x="12060" y="14600"/>
                  <a:pt x="11641" y="14462"/>
                  <a:pt x="11198" y="14359"/>
                </a:cubicBezTo>
                <a:cubicBezTo>
                  <a:pt x="10757" y="14257"/>
                  <a:pt x="10269" y="14204"/>
                  <a:pt x="9738" y="14204"/>
                </a:cubicBezTo>
                <a:cubicBezTo>
                  <a:pt x="9310" y="14221"/>
                  <a:pt x="8825" y="14307"/>
                  <a:pt x="8286" y="14456"/>
                </a:cubicBezTo>
                <a:cubicBezTo>
                  <a:pt x="7824" y="14589"/>
                  <a:pt x="7266" y="14800"/>
                  <a:pt x="6605" y="15091"/>
                </a:cubicBezTo>
                <a:cubicBezTo>
                  <a:pt x="5944" y="15382"/>
                  <a:pt x="5207" y="15793"/>
                  <a:pt x="4394" y="16328"/>
                </a:cubicBezTo>
                <a:cubicBezTo>
                  <a:pt x="4169" y="16477"/>
                  <a:pt x="3978" y="16495"/>
                  <a:pt x="3826" y="16383"/>
                </a:cubicBezTo>
                <a:cubicBezTo>
                  <a:pt x="3674" y="16269"/>
                  <a:pt x="3598" y="16060"/>
                  <a:pt x="3598" y="15752"/>
                </a:cubicBezTo>
                <a:lnTo>
                  <a:pt x="3598" y="5273"/>
                </a:lnTo>
                <a:cubicBezTo>
                  <a:pt x="3598" y="4964"/>
                  <a:pt x="3674" y="4653"/>
                  <a:pt x="3826" y="4347"/>
                </a:cubicBezTo>
                <a:cubicBezTo>
                  <a:pt x="3978" y="4036"/>
                  <a:pt x="4169" y="3807"/>
                  <a:pt x="4394" y="3654"/>
                </a:cubicBezTo>
                <a:cubicBezTo>
                  <a:pt x="5207" y="3143"/>
                  <a:pt x="5941" y="2737"/>
                  <a:pt x="6597" y="2447"/>
                </a:cubicBezTo>
                <a:cubicBezTo>
                  <a:pt x="7253" y="2156"/>
                  <a:pt x="7816" y="1944"/>
                  <a:pt x="8286" y="1812"/>
                </a:cubicBezTo>
                <a:cubicBezTo>
                  <a:pt x="8832" y="1665"/>
                  <a:pt x="9317" y="1580"/>
                  <a:pt x="9738" y="1559"/>
                </a:cubicBezTo>
                <a:cubicBezTo>
                  <a:pt x="10269" y="1559"/>
                  <a:pt x="10757" y="1612"/>
                  <a:pt x="11198" y="1715"/>
                </a:cubicBezTo>
                <a:cubicBezTo>
                  <a:pt x="11641" y="1818"/>
                  <a:pt x="12060" y="1956"/>
                  <a:pt x="12459" y="2135"/>
                </a:cubicBezTo>
                <a:cubicBezTo>
                  <a:pt x="12858" y="2306"/>
                  <a:pt x="13243" y="2508"/>
                  <a:pt x="13620" y="2737"/>
                </a:cubicBezTo>
                <a:cubicBezTo>
                  <a:pt x="13994" y="2967"/>
                  <a:pt x="14386" y="3207"/>
                  <a:pt x="14792" y="3463"/>
                </a:cubicBezTo>
                <a:cubicBezTo>
                  <a:pt x="15282" y="3736"/>
                  <a:pt x="15850" y="3889"/>
                  <a:pt x="16491" y="3924"/>
                </a:cubicBezTo>
                <a:cubicBezTo>
                  <a:pt x="17037" y="3965"/>
                  <a:pt x="17679" y="3889"/>
                  <a:pt x="18413" y="3707"/>
                </a:cubicBezTo>
                <a:cubicBezTo>
                  <a:pt x="19147" y="3522"/>
                  <a:pt x="19958" y="3113"/>
                  <a:pt x="20839" y="2476"/>
                </a:cubicBezTo>
              </a:path>
            </a:pathLst>
          </a:custGeom>
          <a:solidFill>
            <a:srgbClr val="FFFFFF"/>
          </a:solidFill>
          <a:ln w="12700">
            <a:miter lim="400000"/>
          </a:ln>
        </p:spPr>
        <p:txBody>
          <a:bodyPr lIns="22860" rIns="22860" anchor="ctr"/>
          <a:lstStyle/>
          <a:p>
            <a:pPr defTabSz="171264">
              <a:defRPr sz="2100">
                <a:solidFill>
                  <a:srgbClr val="44CEB9"/>
                </a:solidFill>
                <a:effectLst>
                  <a:outerShdw blurRad="38100" dist="38100" dir="2700000" rotWithShape="0">
                    <a:srgbClr val="000000"/>
                  </a:outerShdw>
                </a:effectLst>
                <a:latin typeface="Gill Sans"/>
                <a:ea typeface="Gill Sans"/>
                <a:cs typeface="Gill Sans"/>
                <a:sym typeface="Gill Sans"/>
              </a:defRPr>
            </a:pPr>
            <a:endParaRPr sz="1050"/>
          </a:p>
        </p:txBody>
      </p:sp>
      <p:pic>
        <p:nvPicPr>
          <p:cNvPr id="15" name="STMS2-BLANC.png" descr="STMS2-BLANC.png">
            <a:extLst>
              <a:ext uri="{FF2B5EF4-FFF2-40B4-BE49-F238E27FC236}">
                <a16:creationId xmlns:a16="http://schemas.microsoft.com/office/drawing/2014/main" xmlns="" id="{3F86A6EA-5972-4F2D-B1C3-AE8E376E4289}"/>
              </a:ext>
            </a:extLst>
          </p:cNvPr>
          <p:cNvPicPr>
            <a:picLocks noChangeAspect="1"/>
          </p:cNvPicPr>
          <p:nvPr userDrawn="1"/>
        </p:nvPicPr>
        <p:blipFill>
          <a:blip r:embed="rId3" cstate="email">
            <a:extLst>
              <a:ext uri="{28A0092B-C50C-407E-A947-70E740481C1C}">
                <a14:useLocalDpi xmlns:a14="http://schemas.microsoft.com/office/drawing/2010/main" xmlns=""/>
              </a:ext>
            </a:extLst>
          </a:blip>
          <a:srcRect/>
          <a:stretch>
            <a:fillRect/>
          </a:stretch>
        </p:blipFill>
        <p:spPr>
          <a:xfrm>
            <a:off x="11378533" y="6053791"/>
            <a:ext cx="554275" cy="446328"/>
          </a:xfrm>
          <a:prstGeom prst="rect">
            <a:avLst/>
          </a:prstGeom>
          <a:ln w="12700">
            <a:miter lim="400000"/>
          </a:ln>
        </p:spPr>
      </p:pic>
      <p:sp>
        <p:nvSpPr>
          <p:cNvPr id="19" name="Espace réservé du texte 18">
            <a:extLst>
              <a:ext uri="{FF2B5EF4-FFF2-40B4-BE49-F238E27FC236}">
                <a16:creationId xmlns:a16="http://schemas.microsoft.com/office/drawing/2014/main" xmlns="" id="{D8A95B3B-C3F4-4A7D-A57D-7ABEA41076AD}"/>
              </a:ext>
            </a:extLst>
          </p:cNvPr>
          <p:cNvSpPr>
            <a:spLocks noGrp="1"/>
          </p:cNvSpPr>
          <p:nvPr>
            <p:ph type="body" sz="quarter" idx="10" hasCustomPrompt="1"/>
          </p:nvPr>
        </p:nvSpPr>
        <p:spPr>
          <a:xfrm>
            <a:off x="242047" y="3200400"/>
            <a:ext cx="11797553" cy="932330"/>
          </a:xfrm>
          <a:prstGeom prst="rect">
            <a:avLst/>
          </a:prstGeom>
        </p:spPr>
        <p:txBody>
          <a:bodyPr/>
          <a:lstStyle>
            <a:lvl1pPr marL="685800" indent="-685800">
              <a:buFont typeface="+mj-lt"/>
              <a:buAutoNum type="arabicPeriod"/>
              <a:defRPr sz="4400" b="1">
                <a:solidFill>
                  <a:schemeClr val="bg1"/>
                </a:solidFill>
                <a:latin typeface="Calibri" panose="020F0502020204030204" pitchFamily="34" charset="0"/>
                <a:cs typeface="Calibri" panose="020F0502020204030204" pitchFamily="34" charset="0"/>
              </a:defRPr>
            </a:lvl1pPr>
          </a:lstStyle>
          <a:p>
            <a:pPr lvl="0"/>
            <a:r>
              <a:rPr lang="fr-FR" dirty="0"/>
              <a:t>Slide de transition</a:t>
            </a:r>
          </a:p>
        </p:txBody>
      </p:sp>
    </p:spTree>
    <p:extLst>
      <p:ext uri="{BB962C8B-B14F-4D97-AF65-F5344CB8AC3E}">
        <p14:creationId xmlns:p14="http://schemas.microsoft.com/office/powerpoint/2010/main" xmlns="" val="3098993845"/>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_Contenu">
    <p:spTree>
      <p:nvGrpSpPr>
        <p:cNvPr id="1" name=""/>
        <p:cNvGrpSpPr/>
        <p:nvPr/>
      </p:nvGrpSpPr>
      <p:grpSpPr>
        <a:xfrm>
          <a:off x="0" y="0"/>
          <a:ext cx="0" cy="0"/>
          <a:chOff x="0" y="0"/>
          <a:chExt cx="0" cy="0"/>
        </a:xfrm>
      </p:grpSpPr>
      <p:sp>
        <p:nvSpPr>
          <p:cNvPr id="23" name="Texte du titre"/>
          <p:cNvSpPr txBox="1">
            <a:spLocks noGrp="1"/>
          </p:cNvSpPr>
          <p:nvPr>
            <p:ph type="title" hasCustomPrompt="1"/>
          </p:nvPr>
        </p:nvSpPr>
        <p:spPr>
          <a:xfrm>
            <a:off x="0" y="0"/>
            <a:ext cx="12192000" cy="928838"/>
          </a:xfrm>
          <a:prstGeom prst="rect">
            <a:avLst/>
          </a:prstGeom>
        </p:spPr>
        <p:txBody>
          <a:bodyPr anchor="ctr" anchorCtr="0"/>
          <a:lstStyle>
            <a:lvl1pPr>
              <a:defRPr>
                <a:latin typeface="Calibri" panose="020F0502020204030204" pitchFamily="34" charset="0"/>
                <a:cs typeface="Calibri" panose="020F0502020204030204" pitchFamily="34" charset="0"/>
              </a:defRPr>
            </a:lvl1pPr>
          </a:lstStyle>
          <a:p>
            <a:r>
              <a:rPr dirty="0" err="1"/>
              <a:t>Texte</a:t>
            </a:r>
            <a:r>
              <a:rPr dirty="0"/>
              <a:t> du </a:t>
            </a:r>
            <a:r>
              <a:rPr dirty="0" err="1"/>
              <a:t>titre</a:t>
            </a:r>
            <a:endParaRPr dirty="0"/>
          </a:p>
        </p:txBody>
      </p:sp>
      <p:grpSp>
        <p:nvGrpSpPr>
          <p:cNvPr id="11" name="Groupe">
            <a:extLst>
              <a:ext uri="{FF2B5EF4-FFF2-40B4-BE49-F238E27FC236}">
                <a16:creationId xmlns:a16="http://schemas.microsoft.com/office/drawing/2014/main" xmlns="" id="{D360B735-9C28-414B-83EF-B6F6B855D062}"/>
              </a:ext>
            </a:extLst>
          </p:cNvPr>
          <p:cNvGrpSpPr/>
          <p:nvPr userDrawn="1"/>
        </p:nvGrpSpPr>
        <p:grpSpPr>
          <a:xfrm>
            <a:off x="1" y="6761748"/>
            <a:ext cx="12192000" cy="96253"/>
            <a:chOff x="0" y="0"/>
            <a:chExt cx="24538662" cy="181429"/>
          </a:xfrm>
        </p:grpSpPr>
        <p:sp>
          <p:nvSpPr>
            <p:cNvPr id="12" name="Rectangle">
              <a:extLst>
                <a:ext uri="{FF2B5EF4-FFF2-40B4-BE49-F238E27FC236}">
                  <a16:creationId xmlns:a16="http://schemas.microsoft.com/office/drawing/2014/main" xmlns="" id="{7862649B-0C9A-4620-8E94-1D447F8AC7F1}"/>
                </a:ext>
              </a:extLst>
            </p:cNvPr>
            <p:cNvSpPr/>
            <p:nvPr/>
          </p:nvSpPr>
          <p:spPr>
            <a:xfrm>
              <a:off x="0" y="0"/>
              <a:ext cx="4907733" cy="181430"/>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sz="900"/>
            </a:p>
          </p:txBody>
        </p:sp>
        <p:sp>
          <p:nvSpPr>
            <p:cNvPr id="13" name="Rectangle">
              <a:extLst>
                <a:ext uri="{FF2B5EF4-FFF2-40B4-BE49-F238E27FC236}">
                  <a16:creationId xmlns:a16="http://schemas.microsoft.com/office/drawing/2014/main" xmlns="" id="{E0AB1A34-DECA-4767-95B7-BCA671F899C0}"/>
                </a:ext>
              </a:extLst>
            </p:cNvPr>
            <p:cNvSpPr/>
            <p:nvPr/>
          </p:nvSpPr>
          <p:spPr>
            <a:xfrm>
              <a:off x="4907732" y="0"/>
              <a:ext cx="4907734" cy="181430"/>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sz="900"/>
            </a:p>
          </p:txBody>
        </p:sp>
        <p:sp>
          <p:nvSpPr>
            <p:cNvPr id="14" name="Rectangle">
              <a:extLst>
                <a:ext uri="{FF2B5EF4-FFF2-40B4-BE49-F238E27FC236}">
                  <a16:creationId xmlns:a16="http://schemas.microsoft.com/office/drawing/2014/main" xmlns="" id="{DBFB4FB3-DC5A-4761-94B1-C447B526113C}"/>
                </a:ext>
              </a:extLst>
            </p:cNvPr>
            <p:cNvSpPr/>
            <p:nvPr/>
          </p:nvSpPr>
          <p:spPr>
            <a:xfrm>
              <a:off x="9815465" y="0"/>
              <a:ext cx="4907733" cy="181430"/>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sz="900"/>
            </a:p>
          </p:txBody>
        </p:sp>
        <p:sp>
          <p:nvSpPr>
            <p:cNvPr id="15" name="Rectangle">
              <a:extLst>
                <a:ext uri="{FF2B5EF4-FFF2-40B4-BE49-F238E27FC236}">
                  <a16:creationId xmlns:a16="http://schemas.microsoft.com/office/drawing/2014/main" xmlns="" id="{F9DBE7B5-8F35-4A3D-A42B-7ACE57287F13}"/>
                </a:ext>
              </a:extLst>
            </p:cNvPr>
            <p:cNvSpPr/>
            <p:nvPr/>
          </p:nvSpPr>
          <p:spPr>
            <a:xfrm>
              <a:off x="14723197" y="0"/>
              <a:ext cx="4907733" cy="181430"/>
            </a:xfrm>
            <a:prstGeom prst="rect">
              <a:avLst/>
            </a:prstGeom>
            <a:solidFill>
              <a:srgbClr val="FFB000"/>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sz="900"/>
            </a:p>
          </p:txBody>
        </p:sp>
        <p:sp>
          <p:nvSpPr>
            <p:cNvPr id="16" name="Rectangle">
              <a:extLst>
                <a:ext uri="{FF2B5EF4-FFF2-40B4-BE49-F238E27FC236}">
                  <a16:creationId xmlns:a16="http://schemas.microsoft.com/office/drawing/2014/main" xmlns="" id="{3B64FDDD-8CBC-40D4-A037-AC56BDCE095C}"/>
                </a:ext>
              </a:extLst>
            </p:cNvPr>
            <p:cNvSpPr/>
            <p:nvPr/>
          </p:nvSpPr>
          <p:spPr>
            <a:xfrm>
              <a:off x="19630930" y="0"/>
              <a:ext cx="4907733" cy="181430"/>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sz="900"/>
            </a:p>
          </p:txBody>
        </p:sp>
      </p:grpSp>
      <p:pic>
        <p:nvPicPr>
          <p:cNvPr id="26" name="STMS2-BLEU CLAIR.png" descr="STMS2-BLEU CLAIR.png">
            <a:extLst>
              <a:ext uri="{FF2B5EF4-FFF2-40B4-BE49-F238E27FC236}">
                <a16:creationId xmlns:a16="http://schemas.microsoft.com/office/drawing/2014/main" xmlns="" id="{3C45B415-D4A4-4F66-9638-AB5AA32F26B1}"/>
              </a:ext>
            </a:extLst>
          </p:cNvPr>
          <p:cNvPicPr>
            <a:picLocks noChangeAspect="1"/>
          </p:cNvPicPr>
          <p:nvPr userDrawn="1"/>
        </p:nvPicPr>
        <p:blipFill>
          <a:blip r:embed="rId2" cstate="email">
            <a:extLst>
              <a:ext uri="{28A0092B-C50C-407E-A947-70E740481C1C}">
                <a14:useLocalDpi xmlns:a14="http://schemas.microsoft.com/office/drawing/2010/main" xmlns=""/>
              </a:ext>
            </a:extLst>
          </a:blip>
          <a:srcRect/>
          <a:stretch>
            <a:fillRect/>
          </a:stretch>
        </p:blipFill>
        <p:spPr>
          <a:xfrm>
            <a:off x="11447580" y="6123309"/>
            <a:ext cx="542988" cy="446328"/>
          </a:xfrm>
          <a:prstGeom prst="rect">
            <a:avLst/>
          </a:prstGeom>
          <a:ln w="12700">
            <a:miter lim="400000"/>
          </a:ln>
        </p:spPr>
      </p:pic>
      <p:sp>
        <p:nvSpPr>
          <p:cNvPr id="27" name="Rectangle">
            <a:extLst>
              <a:ext uri="{FF2B5EF4-FFF2-40B4-BE49-F238E27FC236}">
                <a16:creationId xmlns:a16="http://schemas.microsoft.com/office/drawing/2014/main" xmlns="" id="{022756EF-C004-4457-8DC2-7AA9DC3549D1}"/>
              </a:ext>
            </a:extLst>
          </p:cNvPr>
          <p:cNvSpPr/>
          <p:nvPr userDrawn="1"/>
        </p:nvSpPr>
        <p:spPr>
          <a:xfrm>
            <a:off x="5707588" y="896834"/>
            <a:ext cx="776823" cy="64008"/>
          </a:xfrm>
          <a:prstGeom prst="rect">
            <a:avLst/>
          </a:prstGeom>
          <a:solidFill>
            <a:srgbClr val="FFB000"/>
          </a:solidFill>
          <a:ln w="12700">
            <a:miter lim="400000"/>
          </a:ln>
        </p:spPr>
        <p:txBody>
          <a:bodyPr lIns="22860" rIns="22860" anchor="ctr"/>
          <a:lstStyle/>
          <a:p>
            <a:pPr algn="ctr">
              <a:defRPr>
                <a:solidFill>
                  <a:schemeClr val="accent2"/>
                </a:solidFill>
                <a:latin typeface="Exo 2 Light"/>
                <a:ea typeface="Exo 2 Light"/>
                <a:cs typeface="Exo 2 Light"/>
                <a:sym typeface="Exo 2 Light"/>
              </a:defRPr>
            </a:pPr>
            <a:endParaRPr sz="900"/>
          </a:p>
        </p:txBody>
      </p:sp>
      <p:sp>
        <p:nvSpPr>
          <p:cNvPr id="31" name="Texte niveau 1…">
            <a:extLst>
              <a:ext uri="{FF2B5EF4-FFF2-40B4-BE49-F238E27FC236}">
                <a16:creationId xmlns:a16="http://schemas.microsoft.com/office/drawing/2014/main" xmlns="" id="{43D1D4D7-C319-4BA5-95BA-344309BA5F47}"/>
              </a:ext>
            </a:extLst>
          </p:cNvPr>
          <p:cNvSpPr txBox="1">
            <a:spLocks noGrp="1"/>
          </p:cNvSpPr>
          <p:nvPr>
            <p:ph type="body" sz="half" idx="1" hasCustomPrompt="1"/>
          </p:nvPr>
        </p:nvSpPr>
        <p:spPr>
          <a:xfrm>
            <a:off x="609044" y="1677515"/>
            <a:ext cx="11017806" cy="4056535"/>
          </a:xfrm>
          <a:prstGeom prst="rect">
            <a:avLst/>
          </a:prstGeom>
        </p:spPr>
        <p:txBody>
          <a:bodyPr lIns="288000" tIns="288000" rIns="288000" bIns="288000"/>
          <a:lstStyle>
            <a:lvl1pPr marL="265113" indent="-265113" algn="l">
              <a:lnSpc>
                <a:spcPct val="150000"/>
              </a:lnSpc>
              <a:buFont typeface="Wingdings" panose="05000000000000000000" pitchFamily="2" charset="2"/>
              <a:buChar char="§"/>
              <a:defRPr sz="2200">
                <a:latin typeface="Calibri" panose="020F0502020204030204" pitchFamily="34" charset="0"/>
                <a:cs typeface="Calibri" panose="020F0502020204030204" pitchFamily="34" charset="0"/>
              </a:defRPr>
            </a:lvl1pPr>
            <a:lvl2pPr marL="631032" indent="-285750" algn="l">
              <a:lnSpc>
                <a:spcPct val="150000"/>
              </a:lnSpc>
              <a:buFont typeface="Wingdings" panose="05000000000000000000" pitchFamily="2" charset="2"/>
              <a:buChar char="§"/>
              <a:defRPr sz="2000">
                <a:latin typeface="Calibri" panose="020F0502020204030204" pitchFamily="34" charset="0"/>
                <a:cs typeface="Calibri" panose="020F0502020204030204" pitchFamily="34" charset="0"/>
              </a:defRPr>
            </a:lvl2pPr>
            <a:lvl3pPr marL="987425" indent="-285750" algn="l">
              <a:lnSpc>
                <a:spcPct val="150000"/>
              </a:lnSpc>
              <a:buFont typeface="Wingdings" panose="05000000000000000000" pitchFamily="2" charset="2"/>
              <a:buChar char="§"/>
              <a:defRPr sz="2000">
                <a:latin typeface="Calibri" panose="020F0502020204030204" pitchFamily="34" charset="0"/>
                <a:cs typeface="Calibri" panose="020F0502020204030204" pitchFamily="34" charset="0"/>
              </a:defRPr>
            </a:lvl3pPr>
            <a:lvl4pPr marL="1343819" indent="-285750" algn="l">
              <a:lnSpc>
                <a:spcPct val="150000"/>
              </a:lnSpc>
              <a:buFont typeface="Wingdings" panose="05000000000000000000" pitchFamily="2" charset="2"/>
              <a:buChar char="§"/>
              <a:defRPr sz="2000">
                <a:latin typeface="Calibri" panose="020F0502020204030204" pitchFamily="34" charset="0"/>
                <a:cs typeface="Calibri" panose="020F0502020204030204" pitchFamily="34" charset="0"/>
              </a:defRPr>
            </a:lvl4pPr>
            <a:lvl5pPr marL="1746250" indent="-285750" algn="l">
              <a:lnSpc>
                <a:spcPct val="150000"/>
              </a:lnSpc>
              <a:buFont typeface="Wingdings" panose="05000000000000000000" pitchFamily="2" charset="2"/>
              <a:buChar char="§"/>
              <a:defRPr sz="2000">
                <a:latin typeface="Calibri" panose="020F0502020204030204" pitchFamily="34" charset="0"/>
                <a:cs typeface="Calibri" panose="020F0502020204030204" pitchFamily="34" charset="0"/>
              </a:defRPr>
            </a:lvl5pPr>
          </a:lstStyle>
          <a:p>
            <a:r>
              <a:rPr dirty="0" err="1"/>
              <a:t>Texte</a:t>
            </a:r>
            <a:r>
              <a:rPr dirty="0"/>
              <a:t> </a:t>
            </a:r>
            <a:r>
              <a:rPr dirty="0" err="1"/>
              <a:t>niveau</a:t>
            </a:r>
            <a:r>
              <a:rPr dirty="0"/>
              <a:t> 1</a:t>
            </a:r>
          </a:p>
          <a:p>
            <a:pPr lvl="1"/>
            <a:r>
              <a:rPr dirty="0" err="1"/>
              <a:t>Texte</a:t>
            </a:r>
            <a:r>
              <a:rPr dirty="0"/>
              <a:t> </a:t>
            </a:r>
            <a:r>
              <a:rPr dirty="0" err="1"/>
              <a:t>niveau</a:t>
            </a:r>
            <a:r>
              <a:rPr dirty="0"/>
              <a:t> 2</a:t>
            </a:r>
          </a:p>
          <a:p>
            <a:pPr lvl="2"/>
            <a:r>
              <a:rPr dirty="0" err="1"/>
              <a:t>Texte</a:t>
            </a:r>
            <a:r>
              <a:rPr dirty="0"/>
              <a:t> </a:t>
            </a:r>
            <a:r>
              <a:rPr dirty="0" err="1"/>
              <a:t>niveau</a:t>
            </a:r>
            <a:r>
              <a:rPr dirty="0"/>
              <a:t> 3</a:t>
            </a:r>
          </a:p>
          <a:p>
            <a:pPr lvl="3"/>
            <a:r>
              <a:rPr dirty="0" err="1"/>
              <a:t>Texte</a:t>
            </a:r>
            <a:r>
              <a:rPr dirty="0"/>
              <a:t> </a:t>
            </a:r>
            <a:r>
              <a:rPr dirty="0" err="1"/>
              <a:t>niveau</a:t>
            </a:r>
            <a:r>
              <a:rPr dirty="0"/>
              <a:t> 4</a:t>
            </a:r>
          </a:p>
          <a:p>
            <a:pPr lvl="4"/>
            <a:r>
              <a:rPr dirty="0" err="1"/>
              <a:t>Texte</a:t>
            </a:r>
            <a:r>
              <a:rPr dirty="0"/>
              <a:t> </a:t>
            </a:r>
            <a:r>
              <a:rPr dirty="0" err="1"/>
              <a:t>niveau</a:t>
            </a:r>
            <a:r>
              <a:rPr dirty="0"/>
              <a:t> 5</a:t>
            </a:r>
          </a:p>
        </p:txBody>
      </p:sp>
      <p:sp>
        <p:nvSpPr>
          <p:cNvPr id="2" name="Numéro de diapositive">
            <a:extLst>
              <a:ext uri="{FF2B5EF4-FFF2-40B4-BE49-F238E27FC236}">
                <a16:creationId xmlns:a16="http://schemas.microsoft.com/office/drawing/2014/main" xmlns="" id="{350E76D7-D8C4-4678-A211-E25E636C719D}"/>
              </a:ext>
            </a:extLst>
          </p:cNvPr>
          <p:cNvSpPr txBox="1">
            <a:spLocks/>
          </p:cNvSpPr>
          <p:nvPr userDrawn="1"/>
        </p:nvSpPr>
        <p:spPr>
          <a:xfrm>
            <a:off x="11474267" y="246411"/>
            <a:ext cx="412405" cy="152401"/>
          </a:xfrm>
          <a:prstGeom prst="rect">
            <a:avLst/>
          </a:prstGeom>
          <a:solidFill>
            <a:schemeClr val="accent3"/>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norm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1087443"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FFFFFF"/>
                </a:solidFill>
                <a:effectLst/>
                <a:uFillTx/>
                <a:latin typeface="Exo 2"/>
                <a:ea typeface="Exo 2"/>
                <a:cs typeface="Exo 2"/>
                <a:sym typeface="Exo 2"/>
              </a:defRPr>
            </a:lvl1pPr>
            <a:lvl2pPr marL="0" marR="0" indent="1087443"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2pPr>
            <a:lvl3pPr marL="0" marR="0" indent="2174887"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3pPr>
            <a:lvl4pPr marL="0" marR="0" indent="3262338"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4pPr>
            <a:lvl5pPr marL="0" marR="0" indent="4349779"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5pPr>
            <a:lvl6pPr marL="0" marR="0" indent="5437225"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6pPr>
            <a:lvl7pPr marL="0" marR="0" indent="6524670"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7pPr>
            <a:lvl8pPr marL="0" marR="0" indent="7612115"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8pPr>
            <a:lvl9pPr marL="0" marR="0" indent="8699558"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9pPr>
          </a:lstStyle>
          <a:p>
            <a:fld id="{86CB4B4D-7CA3-9044-876B-883B54F8677D}" type="slidenum">
              <a:rPr lang="fr-FR" sz="1000" smtClean="0"/>
              <a:pPr/>
              <a:t>‹N°›</a:t>
            </a:fld>
            <a:endParaRPr lang="fr-FR" sz="1000" dirty="0"/>
          </a:p>
        </p:txBody>
      </p:sp>
    </p:spTree>
    <p:extLst>
      <p:ext uri="{BB962C8B-B14F-4D97-AF65-F5344CB8AC3E}">
        <p14:creationId xmlns:p14="http://schemas.microsoft.com/office/powerpoint/2010/main" xmlns="" val="1173520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10C66629-6A9B-49F0-9544-228F8752B9C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xmlns="" id="{CCA75484-6503-4D2F-A0E9-4103BB0AFD18}"/>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xmlns="" id="{AAD8E5B3-0325-4A0E-A1A9-CB1658C31915}"/>
              </a:ext>
            </a:extLst>
          </p:cNvPr>
          <p:cNvSpPr>
            <a:spLocks noGrp="1"/>
          </p:cNvSpPr>
          <p:nvPr>
            <p:ph type="dt" sz="half" idx="10"/>
          </p:nvPr>
        </p:nvSpPr>
        <p:spPr/>
        <p:txBody>
          <a:bodyPr/>
          <a:lstStyle/>
          <a:p>
            <a:fld id="{F89E62B1-8389-42DA-A248-F7C36BCB93C0}" type="datetimeFigureOut">
              <a:rPr lang="fr-FR" smtClean="0"/>
              <a:pPr/>
              <a:t>01/05/2024</a:t>
            </a:fld>
            <a:endParaRPr lang="fr-FR"/>
          </a:p>
        </p:txBody>
      </p:sp>
      <p:sp>
        <p:nvSpPr>
          <p:cNvPr id="5" name="Espace réservé du pied de page 4">
            <a:extLst>
              <a:ext uri="{FF2B5EF4-FFF2-40B4-BE49-F238E27FC236}">
                <a16:creationId xmlns:a16="http://schemas.microsoft.com/office/drawing/2014/main" xmlns="" id="{C46A06D8-8180-485E-8809-56B9AD43AA0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xmlns="" id="{22EC967C-8EC9-40AF-951A-9F5DBD3BF498}"/>
              </a:ext>
            </a:extLst>
          </p:cNvPr>
          <p:cNvSpPr>
            <a:spLocks noGrp="1"/>
          </p:cNvSpPr>
          <p:nvPr>
            <p:ph type="sldNum" sz="quarter" idx="12"/>
          </p:nvPr>
        </p:nvSpPr>
        <p:spPr/>
        <p:txBody>
          <a:bodyPr/>
          <a:lstStyle/>
          <a:p>
            <a:fld id="{0AC9441A-A440-427E-A271-54691EC7EEC7}" type="slidenum">
              <a:rPr lang="fr-FR" smtClean="0"/>
              <a:pPr/>
              <a:t>‹N°›</a:t>
            </a:fld>
            <a:endParaRPr lang="fr-FR"/>
          </a:p>
        </p:txBody>
      </p:sp>
    </p:spTree>
    <p:extLst>
      <p:ext uri="{BB962C8B-B14F-4D97-AF65-F5344CB8AC3E}">
        <p14:creationId xmlns:p14="http://schemas.microsoft.com/office/powerpoint/2010/main" xmlns="" val="1093814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6FC8089B-0E27-455C-A703-FE03C1F7DD61}"/>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xmlns="" id="{AA9F172E-6D56-4989-972E-6BE2F4209F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xmlns="" id="{715C485B-D93B-464A-9320-6A9D1CC2CEFD}"/>
              </a:ext>
            </a:extLst>
          </p:cNvPr>
          <p:cNvSpPr>
            <a:spLocks noGrp="1"/>
          </p:cNvSpPr>
          <p:nvPr>
            <p:ph type="dt" sz="half" idx="10"/>
          </p:nvPr>
        </p:nvSpPr>
        <p:spPr/>
        <p:txBody>
          <a:bodyPr/>
          <a:lstStyle/>
          <a:p>
            <a:fld id="{F89E62B1-8389-42DA-A248-F7C36BCB93C0}" type="datetimeFigureOut">
              <a:rPr lang="fr-FR" smtClean="0"/>
              <a:pPr/>
              <a:t>01/05/2024</a:t>
            </a:fld>
            <a:endParaRPr lang="fr-FR"/>
          </a:p>
        </p:txBody>
      </p:sp>
      <p:sp>
        <p:nvSpPr>
          <p:cNvPr id="5" name="Espace réservé du pied de page 4">
            <a:extLst>
              <a:ext uri="{FF2B5EF4-FFF2-40B4-BE49-F238E27FC236}">
                <a16:creationId xmlns:a16="http://schemas.microsoft.com/office/drawing/2014/main" xmlns="" id="{BFF14911-AC9F-4A07-AC1B-57D5D407EE9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xmlns="" id="{E0A8C1B9-2121-47BE-BDE8-090A9B8D895A}"/>
              </a:ext>
            </a:extLst>
          </p:cNvPr>
          <p:cNvSpPr>
            <a:spLocks noGrp="1"/>
          </p:cNvSpPr>
          <p:nvPr>
            <p:ph type="sldNum" sz="quarter" idx="12"/>
          </p:nvPr>
        </p:nvSpPr>
        <p:spPr/>
        <p:txBody>
          <a:bodyPr/>
          <a:lstStyle/>
          <a:p>
            <a:fld id="{0AC9441A-A440-427E-A271-54691EC7EEC7}" type="slidenum">
              <a:rPr lang="fr-FR" smtClean="0"/>
              <a:pPr/>
              <a:t>‹N°›</a:t>
            </a:fld>
            <a:endParaRPr lang="fr-FR"/>
          </a:p>
        </p:txBody>
      </p:sp>
    </p:spTree>
    <p:extLst>
      <p:ext uri="{BB962C8B-B14F-4D97-AF65-F5344CB8AC3E}">
        <p14:creationId xmlns:p14="http://schemas.microsoft.com/office/powerpoint/2010/main" xmlns="" val="4209384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1E3CA0AD-8115-4C03-9475-95AF23A06F1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xmlns="" id="{14151F5D-A5CE-4FF9-94EA-278325E0008C}"/>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xmlns="" id="{656AFDCD-FC39-4B86-AC4B-15CD1FCA3FA3}"/>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xmlns="" id="{AC487E95-5492-4F6C-AEE5-0ADDBFC10165}"/>
              </a:ext>
            </a:extLst>
          </p:cNvPr>
          <p:cNvSpPr>
            <a:spLocks noGrp="1"/>
          </p:cNvSpPr>
          <p:nvPr>
            <p:ph type="dt" sz="half" idx="10"/>
          </p:nvPr>
        </p:nvSpPr>
        <p:spPr/>
        <p:txBody>
          <a:bodyPr/>
          <a:lstStyle/>
          <a:p>
            <a:fld id="{F89E62B1-8389-42DA-A248-F7C36BCB93C0}" type="datetimeFigureOut">
              <a:rPr lang="fr-FR" smtClean="0"/>
              <a:pPr/>
              <a:t>01/05/2024</a:t>
            </a:fld>
            <a:endParaRPr lang="fr-FR"/>
          </a:p>
        </p:txBody>
      </p:sp>
      <p:sp>
        <p:nvSpPr>
          <p:cNvPr id="6" name="Espace réservé du pied de page 5">
            <a:extLst>
              <a:ext uri="{FF2B5EF4-FFF2-40B4-BE49-F238E27FC236}">
                <a16:creationId xmlns:a16="http://schemas.microsoft.com/office/drawing/2014/main" xmlns="" id="{90273C5E-AB4F-4D33-A821-E52C595FE0F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xmlns="" id="{C50FB7B6-1BC8-4C48-BA6D-1F1DBD1AC0CD}"/>
              </a:ext>
            </a:extLst>
          </p:cNvPr>
          <p:cNvSpPr>
            <a:spLocks noGrp="1"/>
          </p:cNvSpPr>
          <p:nvPr>
            <p:ph type="sldNum" sz="quarter" idx="12"/>
          </p:nvPr>
        </p:nvSpPr>
        <p:spPr/>
        <p:txBody>
          <a:bodyPr/>
          <a:lstStyle/>
          <a:p>
            <a:fld id="{0AC9441A-A440-427E-A271-54691EC7EEC7}" type="slidenum">
              <a:rPr lang="fr-FR" smtClean="0"/>
              <a:pPr/>
              <a:t>‹N°›</a:t>
            </a:fld>
            <a:endParaRPr lang="fr-FR"/>
          </a:p>
        </p:txBody>
      </p:sp>
    </p:spTree>
    <p:extLst>
      <p:ext uri="{BB962C8B-B14F-4D97-AF65-F5344CB8AC3E}">
        <p14:creationId xmlns:p14="http://schemas.microsoft.com/office/powerpoint/2010/main" xmlns="" val="440372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FCD2E901-8EE4-438A-B722-2F555FB01CEC}"/>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xmlns="" id="{29BDC728-61E7-4632-83FA-564CF4368D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xmlns="" id="{3A8A773B-3719-4052-B7DE-A5120D32BE32}"/>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xmlns="" id="{F2A7AF00-8FBD-4AEA-8172-90AFBF10AA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xmlns="" id="{1862BEF3-F87F-4D96-AADA-277BE4DED63B}"/>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xmlns="" id="{D45AD610-EF6B-4F96-904F-A9A0975CD4B4}"/>
              </a:ext>
            </a:extLst>
          </p:cNvPr>
          <p:cNvSpPr>
            <a:spLocks noGrp="1"/>
          </p:cNvSpPr>
          <p:nvPr>
            <p:ph type="dt" sz="half" idx="10"/>
          </p:nvPr>
        </p:nvSpPr>
        <p:spPr/>
        <p:txBody>
          <a:bodyPr/>
          <a:lstStyle/>
          <a:p>
            <a:fld id="{F89E62B1-8389-42DA-A248-F7C36BCB93C0}" type="datetimeFigureOut">
              <a:rPr lang="fr-FR" smtClean="0"/>
              <a:pPr/>
              <a:t>01/05/2024</a:t>
            </a:fld>
            <a:endParaRPr lang="fr-FR"/>
          </a:p>
        </p:txBody>
      </p:sp>
      <p:sp>
        <p:nvSpPr>
          <p:cNvPr id="8" name="Espace réservé du pied de page 7">
            <a:extLst>
              <a:ext uri="{FF2B5EF4-FFF2-40B4-BE49-F238E27FC236}">
                <a16:creationId xmlns:a16="http://schemas.microsoft.com/office/drawing/2014/main" xmlns="" id="{3A484950-6E7A-495C-B614-75344DAE4C4D}"/>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xmlns="" id="{8D66A221-B868-49AB-A64B-4EC12476FAA9}"/>
              </a:ext>
            </a:extLst>
          </p:cNvPr>
          <p:cNvSpPr>
            <a:spLocks noGrp="1"/>
          </p:cNvSpPr>
          <p:nvPr>
            <p:ph type="sldNum" sz="quarter" idx="12"/>
          </p:nvPr>
        </p:nvSpPr>
        <p:spPr/>
        <p:txBody>
          <a:bodyPr/>
          <a:lstStyle/>
          <a:p>
            <a:fld id="{0AC9441A-A440-427E-A271-54691EC7EEC7}" type="slidenum">
              <a:rPr lang="fr-FR" smtClean="0"/>
              <a:pPr/>
              <a:t>‹N°›</a:t>
            </a:fld>
            <a:endParaRPr lang="fr-FR"/>
          </a:p>
        </p:txBody>
      </p:sp>
    </p:spTree>
    <p:extLst>
      <p:ext uri="{BB962C8B-B14F-4D97-AF65-F5344CB8AC3E}">
        <p14:creationId xmlns:p14="http://schemas.microsoft.com/office/powerpoint/2010/main" xmlns="" val="2986848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04BAF3B3-362A-4D74-8369-36234055552D}"/>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xmlns="" id="{C7E58D28-6F97-4F87-A2C3-0CA74FFD9E67}"/>
              </a:ext>
            </a:extLst>
          </p:cNvPr>
          <p:cNvSpPr>
            <a:spLocks noGrp="1"/>
          </p:cNvSpPr>
          <p:nvPr>
            <p:ph type="dt" sz="half" idx="10"/>
          </p:nvPr>
        </p:nvSpPr>
        <p:spPr/>
        <p:txBody>
          <a:bodyPr/>
          <a:lstStyle/>
          <a:p>
            <a:fld id="{F89E62B1-8389-42DA-A248-F7C36BCB93C0}" type="datetimeFigureOut">
              <a:rPr lang="fr-FR" smtClean="0"/>
              <a:pPr/>
              <a:t>01/05/2024</a:t>
            </a:fld>
            <a:endParaRPr lang="fr-FR"/>
          </a:p>
        </p:txBody>
      </p:sp>
      <p:sp>
        <p:nvSpPr>
          <p:cNvPr id="4" name="Espace réservé du pied de page 3">
            <a:extLst>
              <a:ext uri="{FF2B5EF4-FFF2-40B4-BE49-F238E27FC236}">
                <a16:creationId xmlns:a16="http://schemas.microsoft.com/office/drawing/2014/main" xmlns="" id="{743AEAA3-931E-4E05-B20C-0BD0011176B1}"/>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xmlns="" id="{343F350A-224C-401F-A52A-C1B68727133B}"/>
              </a:ext>
            </a:extLst>
          </p:cNvPr>
          <p:cNvSpPr>
            <a:spLocks noGrp="1"/>
          </p:cNvSpPr>
          <p:nvPr>
            <p:ph type="sldNum" sz="quarter" idx="12"/>
          </p:nvPr>
        </p:nvSpPr>
        <p:spPr/>
        <p:txBody>
          <a:bodyPr/>
          <a:lstStyle/>
          <a:p>
            <a:fld id="{0AC9441A-A440-427E-A271-54691EC7EEC7}" type="slidenum">
              <a:rPr lang="fr-FR" smtClean="0"/>
              <a:pPr/>
              <a:t>‹N°›</a:t>
            </a:fld>
            <a:endParaRPr lang="fr-FR"/>
          </a:p>
        </p:txBody>
      </p:sp>
    </p:spTree>
    <p:extLst>
      <p:ext uri="{BB962C8B-B14F-4D97-AF65-F5344CB8AC3E}">
        <p14:creationId xmlns:p14="http://schemas.microsoft.com/office/powerpoint/2010/main" xmlns="" val="1491906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xmlns="" id="{3EA332F1-1E27-4E17-B8ED-E8921F3F7485}"/>
              </a:ext>
            </a:extLst>
          </p:cNvPr>
          <p:cNvSpPr>
            <a:spLocks noGrp="1"/>
          </p:cNvSpPr>
          <p:nvPr>
            <p:ph type="dt" sz="half" idx="10"/>
          </p:nvPr>
        </p:nvSpPr>
        <p:spPr/>
        <p:txBody>
          <a:bodyPr/>
          <a:lstStyle/>
          <a:p>
            <a:fld id="{F89E62B1-8389-42DA-A248-F7C36BCB93C0}" type="datetimeFigureOut">
              <a:rPr lang="fr-FR" smtClean="0"/>
              <a:pPr/>
              <a:t>01/05/2024</a:t>
            </a:fld>
            <a:endParaRPr lang="fr-FR"/>
          </a:p>
        </p:txBody>
      </p:sp>
      <p:sp>
        <p:nvSpPr>
          <p:cNvPr id="3" name="Espace réservé du pied de page 2">
            <a:extLst>
              <a:ext uri="{FF2B5EF4-FFF2-40B4-BE49-F238E27FC236}">
                <a16:creationId xmlns:a16="http://schemas.microsoft.com/office/drawing/2014/main" xmlns="" id="{D5C574D3-2031-404C-BA5C-681FC7689093}"/>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xmlns="" id="{B237F6D5-CE07-4F1E-9500-D6EA663F8E92}"/>
              </a:ext>
            </a:extLst>
          </p:cNvPr>
          <p:cNvSpPr>
            <a:spLocks noGrp="1"/>
          </p:cNvSpPr>
          <p:nvPr>
            <p:ph type="sldNum" sz="quarter" idx="12"/>
          </p:nvPr>
        </p:nvSpPr>
        <p:spPr/>
        <p:txBody>
          <a:bodyPr/>
          <a:lstStyle/>
          <a:p>
            <a:fld id="{0AC9441A-A440-427E-A271-54691EC7EEC7}" type="slidenum">
              <a:rPr lang="fr-FR" smtClean="0"/>
              <a:pPr/>
              <a:t>‹N°›</a:t>
            </a:fld>
            <a:endParaRPr lang="fr-FR"/>
          </a:p>
        </p:txBody>
      </p:sp>
    </p:spTree>
    <p:extLst>
      <p:ext uri="{BB962C8B-B14F-4D97-AF65-F5344CB8AC3E}">
        <p14:creationId xmlns:p14="http://schemas.microsoft.com/office/powerpoint/2010/main" xmlns="" val="2366964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B76CDF02-27F8-4C3A-95A4-DD5D3127404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xmlns="" id="{A5C6102F-BEEB-409B-9BDD-0CE87EA59B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xmlns="" id="{FBBCBFF4-A14E-4AB7-ACD8-C3C88BB867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xmlns="" id="{2687C0C4-3468-4176-851E-E21D873253E2}"/>
              </a:ext>
            </a:extLst>
          </p:cNvPr>
          <p:cNvSpPr>
            <a:spLocks noGrp="1"/>
          </p:cNvSpPr>
          <p:nvPr>
            <p:ph type="dt" sz="half" idx="10"/>
          </p:nvPr>
        </p:nvSpPr>
        <p:spPr/>
        <p:txBody>
          <a:bodyPr/>
          <a:lstStyle/>
          <a:p>
            <a:fld id="{F89E62B1-8389-42DA-A248-F7C36BCB93C0}" type="datetimeFigureOut">
              <a:rPr lang="fr-FR" smtClean="0"/>
              <a:pPr/>
              <a:t>01/05/2024</a:t>
            </a:fld>
            <a:endParaRPr lang="fr-FR"/>
          </a:p>
        </p:txBody>
      </p:sp>
      <p:sp>
        <p:nvSpPr>
          <p:cNvPr id="6" name="Espace réservé du pied de page 5">
            <a:extLst>
              <a:ext uri="{FF2B5EF4-FFF2-40B4-BE49-F238E27FC236}">
                <a16:creationId xmlns:a16="http://schemas.microsoft.com/office/drawing/2014/main" xmlns="" id="{D76665D0-F619-4C13-887A-089AD4B616F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xmlns="" id="{A0EA22A1-A71C-4DA1-A931-BBBB1D0A31FB}"/>
              </a:ext>
            </a:extLst>
          </p:cNvPr>
          <p:cNvSpPr>
            <a:spLocks noGrp="1"/>
          </p:cNvSpPr>
          <p:nvPr>
            <p:ph type="sldNum" sz="quarter" idx="12"/>
          </p:nvPr>
        </p:nvSpPr>
        <p:spPr/>
        <p:txBody>
          <a:bodyPr/>
          <a:lstStyle/>
          <a:p>
            <a:fld id="{0AC9441A-A440-427E-A271-54691EC7EEC7}" type="slidenum">
              <a:rPr lang="fr-FR" smtClean="0"/>
              <a:pPr/>
              <a:t>‹N°›</a:t>
            </a:fld>
            <a:endParaRPr lang="fr-FR"/>
          </a:p>
        </p:txBody>
      </p:sp>
    </p:spTree>
    <p:extLst>
      <p:ext uri="{BB962C8B-B14F-4D97-AF65-F5344CB8AC3E}">
        <p14:creationId xmlns:p14="http://schemas.microsoft.com/office/powerpoint/2010/main" xmlns="" val="4248568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2E4D76D8-D827-4D1B-8F61-700C81E0581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xmlns="" id="{C7D177BC-1F61-4ACC-83E5-DB9CEF5456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xmlns="" id="{DF15CDF1-544B-4FD1-B5E9-F938A29A9E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xmlns="" id="{5A3F717C-5CB4-43B5-B99A-B37BB31BBAE2}"/>
              </a:ext>
            </a:extLst>
          </p:cNvPr>
          <p:cNvSpPr>
            <a:spLocks noGrp="1"/>
          </p:cNvSpPr>
          <p:nvPr>
            <p:ph type="dt" sz="half" idx="10"/>
          </p:nvPr>
        </p:nvSpPr>
        <p:spPr/>
        <p:txBody>
          <a:bodyPr/>
          <a:lstStyle/>
          <a:p>
            <a:fld id="{F89E62B1-8389-42DA-A248-F7C36BCB93C0}" type="datetimeFigureOut">
              <a:rPr lang="fr-FR" smtClean="0"/>
              <a:pPr/>
              <a:t>01/05/2024</a:t>
            </a:fld>
            <a:endParaRPr lang="fr-FR"/>
          </a:p>
        </p:txBody>
      </p:sp>
      <p:sp>
        <p:nvSpPr>
          <p:cNvPr id="6" name="Espace réservé du pied de page 5">
            <a:extLst>
              <a:ext uri="{FF2B5EF4-FFF2-40B4-BE49-F238E27FC236}">
                <a16:creationId xmlns:a16="http://schemas.microsoft.com/office/drawing/2014/main" xmlns="" id="{273D9196-4367-4C73-A467-7AFBA7AA0E9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xmlns="" id="{D5D3C16D-EB52-48DC-B329-F004B28FB77E}"/>
              </a:ext>
            </a:extLst>
          </p:cNvPr>
          <p:cNvSpPr>
            <a:spLocks noGrp="1"/>
          </p:cNvSpPr>
          <p:nvPr>
            <p:ph type="sldNum" sz="quarter" idx="12"/>
          </p:nvPr>
        </p:nvSpPr>
        <p:spPr/>
        <p:txBody>
          <a:bodyPr/>
          <a:lstStyle/>
          <a:p>
            <a:fld id="{0AC9441A-A440-427E-A271-54691EC7EEC7}" type="slidenum">
              <a:rPr lang="fr-FR" smtClean="0"/>
              <a:pPr/>
              <a:t>‹N°›</a:t>
            </a:fld>
            <a:endParaRPr lang="fr-FR"/>
          </a:p>
        </p:txBody>
      </p:sp>
    </p:spTree>
    <p:extLst>
      <p:ext uri="{BB962C8B-B14F-4D97-AF65-F5344CB8AC3E}">
        <p14:creationId xmlns:p14="http://schemas.microsoft.com/office/powerpoint/2010/main" xmlns="" val="941037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xmlns="" id="{0A0ABA76-DE94-4EB7-94B4-95C7A0F8A9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xmlns="" id="{F7BC0229-432F-415F-9FAC-6F057DBE5A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xmlns="" id="{C9A2C9B4-E4D0-4A1A-B646-8771FFCF54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9E62B1-8389-42DA-A248-F7C36BCB93C0}" type="datetimeFigureOut">
              <a:rPr lang="fr-FR" smtClean="0"/>
              <a:pPr/>
              <a:t>01/05/2024</a:t>
            </a:fld>
            <a:endParaRPr lang="fr-FR"/>
          </a:p>
        </p:txBody>
      </p:sp>
      <p:sp>
        <p:nvSpPr>
          <p:cNvPr id="5" name="Espace réservé du pied de page 4">
            <a:extLst>
              <a:ext uri="{FF2B5EF4-FFF2-40B4-BE49-F238E27FC236}">
                <a16:creationId xmlns:a16="http://schemas.microsoft.com/office/drawing/2014/main" xmlns="" id="{2A19CD79-90E0-484E-8AB2-EA968615C0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xmlns="" id="{8ACB8511-2643-4D30-8797-3C003E51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C9441A-A440-427E-A271-54691EC7EEC7}" type="slidenum">
              <a:rPr lang="fr-FR" smtClean="0"/>
              <a:pPr/>
              <a:t>‹N°›</a:t>
            </a:fld>
            <a:endParaRPr lang="fr-FR"/>
          </a:p>
        </p:txBody>
      </p:sp>
    </p:spTree>
    <p:extLst>
      <p:ext uri="{BB962C8B-B14F-4D97-AF65-F5344CB8AC3E}">
        <p14:creationId xmlns:p14="http://schemas.microsoft.com/office/powerpoint/2010/main" xmlns="" val="22451889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hyperlink" Target="https://codilog.fr/sap-fiori.html" TargetMode="External"/><Relationship Id="rId2" Type="http://schemas.openxmlformats.org/officeDocument/2006/relationships/hyperlink" Target="https://www.alternativeinformatique.com/cest-quoi-sap-fiori-259/" TargetMode="Externa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a:extLst>
              <a:ext uri="{FF2B5EF4-FFF2-40B4-BE49-F238E27FC236}">
                <a16:creationId xmlns:a16="http://schemas.microsoft.com/office/drawing/2014/main" xmlns="" id="{4B9CE9ED-F13C-4904-BB58-07887CCAE619}"/>
              </a:ext>
            </a:extLst>
          </p:cNvPr>
          <p:cNvSpPr>
            <a:spLocks noGrp="1"/>
          </p:cNvSpPr>
          <p:nvPr>
            <p:ph type="subTitle" sz="quarter" idx="1"/>
          </p:nvPr>
        </p:nvSpPr>
        <p:spPr>
          <a:xfrm>
            <a:off x="6392008" y="677928"/>
            <a:ext cx="5944180" cy="558433"/>
          </a:xfrm>
        </p:spPr>
        <p:txBody>
          <a:bodyPr/>
          <a:lstStyle/>
          <a:p>
            <a:r>
              <a:rPr lang="fr-FR" dirty="0"/>
              <a:t> </a:t>
            </a:r>
          </a:p>
        </p:txBody>
      </p:sp>
      <p:sp>
        <p:nvSpPr>
          <p:cNvPr id="3" name="Espace réservé du texte 2">
            <a:extLst>
              <a:ext uri="{FF2B5EF4-FFF2-40B4-BE49-F238E27FC236}">
                <a16:creationId xmlns:a16="http://schemas.microsoft.com/office/drawing/2014/main" xmlns="" id="{50066482-C983-4F33-ABDA-F3BCDF4BF89E}"/>
              </a:ext>
            </a:extLst>
          </p:cNvPr>
          <p:cNvSpPr>
            <a:spLocks noGrp="1"/>
          </p:cNvSpPr>
          <p:nvPr>
            <p:ph type="body" sz="quarter" idx="10"/>
          </p:nvPr>
        </p:nvSpPr>
        <p:spPr>
          <a:xfrm>
            <a:off x="494294" y="3946309"/>
            <a:ext cx="11261021" cy="777875"/>
          </a:xfrm>
        </p:spPr>
        <p:txBody>
          <a:bodyPr/>
          <a:lstStyle/>
          <a:p>
            <a:pPr marL="0" indent="0">
              <a:buNone/>
            </a:pPr>
            <a:r>
              <a:rPr lang="fr-FR" dirty="0"/>
              <a:t>Formation Technique ABAP </a:t>
            </a:r>
          </a:p>
        </p:txBody>
      </p:sp>
      <p:sp>
        <p:nvSpPr>
          <p:cNvPr id="5" name="Sous-titre 1">
            <a:extLst>
              <a:ext uri="{FF2B5EF4-FFF2-40B4-BE49-F238E27FC236}">
                <a16:creationId xmlns:a16="http://schemas.microsoft.com/office/drawing/2014/main" xmlns="" id="{E97B557A-F58C-4E2A-9398-76B3AAAEB8D5}"/>
              </a:ext>
            </a:extLst>
          </p:cNvPr>
          <p:cNvSpPr txBox="1">
            <a:spLocks/>
          </p:cNvSpPr>
          <p:nvPr/>
        </p:nvSpPr>
        <p:spPr>
          <a:xfrm>
            <a:off x="7816362" y="175846"/>
            <a:ext cx="4587234" cy="13397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450"/>
              </a:spcBef>
              <a:buFont typeface="Arial" panose="020B0604020202020204" pitchFamily="34" charset="0"/>
              <a:buChar char="•"/>
              <a:defRPr sz="2500" kern="1200">
                <a:solidFill>
                  <a:srgbClr val="FFFFFE"/>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a:t> </a:t>
            </a:r>
            <a:endParaRPr lang="fr-FR" dirty="0"/>
          </a:p>
        </p:txBody>
      </p:sp>
    </p:spTree>
    <p:extLst>
      <p:ext uri="{BB962C8B-B14F-4D97-AF65-F5344CB8AC3E}">
        <p14:creationId xmlns:p14="http://schemas.microsoft.com/office/powerpoint/2010/main" xmlns="" val="1998575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3D70251-534A-42E3-AAAE-FD7AB232D3F7}"/>
              </a:ext>
            </a:extLst>
          </p:cNvPr>
          <p:cNvSpPr>
            <a:spLocks noGrp="1"/>
          </p:cNvSpPr>
          <p:nvPr>
            <p:ph type="title"/>
          </p:nvPr>
        </p:nvSpPr>
        <p:spPr>
          <a:xfrm>
            <a:off x="0" y="-1"/>
            <a:ext cx="12192000" cy="923828"/>
          </a:xfrm>
        </p:spPr>
        <p:txBody>
          <a:bodyPr>
            <a:normAutofit/>
          </a:bodyPr>
          <a:lstStyle/>
          <a:p>
            <a:pPr algn="ctr"/>
            <a:r>
              <a:rPr lang="fr-FR" sz="4000" b="1" dirty="0">
                <a:solidFill>
                  <a:schemeClr val="accent1"/>
                </a:solidFill>
              </a:rPr>
              <a:t>Utilité d’un ERP</a:t>
            </a:r>
          </a:p>
        </p:txBody>
      </p:sp>
      <p:sp>
        <p:nvSpPr>
          <p:cNvPr id="3" name="Espace réservé du texte 2">
            <a:extLst>
              <a:ext uri="{FF2B5EF4-FFF2-40B4-BE49-F238E27FC236}">
                <a16:creationId xmlns:a16="http://schemas.microsoft.com/office/drawing/2014/main" xmlns="" id="{0D5CF6C2-E6C4-4BDA-908C-4DA50D46D275}"/>
              </a:ext>
            </a:extLst>
          </p:cNvPr>
          <p:cNvSpPr>
            <a:spLocks noGrp="1"/>
          </p:cNvSpPr>
          <p:nvPr>
            <p:ph type="body" sz="half" idx="1"/>
          </p:nvPr>
        </p:nvSpPr>
        <p:spPr>
          <a:xfrm>
            <a:off x="754143" y="995083"/>
            <a:ext cx="10671143" cy="5085206"/>
          </a:xfrm>
        </p:spPr>
        <p:txBody>
          <a:bodyPr/>
          <a:lstStyle/>
          <a:p>
            <a:pPr algn="just"/>
            <a:r>
              <a:rPr lang="fr-FR" dirty="0">
                <a:effectLst/>
              </a:rPr>
              <a:t>Par ailleurs la publication de certaines informations financières (résultat, bilan, …) ou logistiques (stock dans le magasin, évaluation des fournisseurs…) est très rapide car toutes les données sont disponible presqu’en temps réel.</a:t>
            </a:r>
          </a:p>
          <a:p>
            <a:pPr algn="just"/>
            <a:r>
              <a:rPr lang="fr-FR" dirty="0">
                <a:effectLst/>
              </a:rPr>
              <a:t>Tous ces avantages expliquent pourquoi de plus en plus d’entreprises décident d’utiliser les ERP. Dans ce marché, SAP® est le progiciel le plus utilisé à l’heure actuelle. </a:t>
            </a:r>
          </a:p>
          <a:p>
            <a:pPr marL="0" indent="0" algn="just">
              <a:buNone/>
            </a:pPr>
            <a:endParaRPr lang="fr-FR" dirty="0">
              <a:effectLst/>
            </a:endParaRPr>
          </a:p>
        </p:txBody>
      </p:sp>
    </p:spTree>
    <p:extLst>
      <p:ext uri="{BB962C8B-B14F-4D97-AF65-F5344CB8AC3E}">
        <p14:creationId xmlns:p14="http://schemas.microsoft.com/office/powerpoint/2010/main" xmlns="" val="2629789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3D70251-534A-42E3-AAAE-FD7AB232D3F7}"/>
              </a:ext>
            </a:extLst>
          </p:cNvPr>
          <p:cNvSpPr>
            <a:spLocks noGrp="1"/>
          </p:cNvSpPr>
          <p:nvPr>
            <p:ph type="title"/>
          </p:nvPr>
        </p:nvSpPr>
        <p:spPr/>
        <p:txBody>
          <a:bodyPr>
            <a:normAutofit/>
          </a:bodyPr>
          <a:lstStyle/>
          <a:p>
            <a:pPr algn="ctr"/>
            <a:r>
              <a:rPr lang="fr-FR" sz="4000" b="1" dirty="0">
                <a:solidFill>
                  <a:schemeClr val="accent1"/>
                </a:solidFill>
              </a:rPr>
              <a:t>Avantages et inconvénients d’un ERP</a:t>
            </a:r>
          </a:p>
        </p:txBody>
      </p:sp>
      <p:sp>
        <p:nvSpPr>
          <p:cNvPr id="3" name="Espace réservé du texte 2">
            <a:extLst>
              <a:ext uri="{FF2B5EF4-FFF2-40B4-BE49-F238E27FC236}">
                <a16:creationId xmlns:a16="http://schemas.microsoft.com/office/drawing/2014/main" xmlns="" id="{0D5CF6C2-E6C4-4BDA-908C-4DA50D46D275}"/>
              </a:ext>
            </a:extLst>
          </p:cNvPr>
          <p:cNvSpPr>
            <a:spLocks noGrp="1"/>
          </p:cNvSpPr>
          <p:nvPr>
            <p:ph type="body" sz="half" idx="1"/>
          </p:nvPr>
        </p:nvSpPr>
        <p:spPr>
          <a:xfrm>
            <a:off x="622169" y="928838"/>
            <a:ext cx="10812544" cy="5208011"/>
          </a:xfrm>
        </p:spPr>
        <p:txBody>
          <a:bodyPr numCol="2">
            <a:normAutofit fontScale="25000" lnSpcReduction="20000"/>
          </a:bodyPr>
          <a:lstStyle/>
          <a:p>
            <a:pPr marL="0" indent="0">
              <a:buNone/>
            </a:pPr>
            <a:r>
              <a:rPr lang="fr-FR" sz="8000" b="1" dirty="0"/>
              <a:t>Avantages d’un ERP:</a:t>
            </a:r>
            <a:endParaRPr lang="fr-FR" sz="8000" dirty="0"/>
          </a:p>
          <a:p>
            <a:pPr>
              <a:buFontTx/>
              <a:buChar char="-"/>
            </a:pPr>
            <a:r>
              <a:rPr lang="fr-FR" sz="8000" dirty="0"/>
              <a:t>Intégration</a:t>
            </a:r>
          </a:p>
          <a:p>
            <a:pPr>
              <a:buFontTx/>
              <a:buChar char="-"/>
            </a:pPr>
            <a:r>
              <a:rPr lang="fr-FR" sz="8000" dirty="0"/>
              <a:t>Transparence</a:t>
            </a:r>
          </a:p>
          <a:p>
            <a:pPr>
              <a:buFontTx/>
              <a:buChar char="-"/>
            </a:pPr>
            <a:r>
              <a:rPr lang="fr-FR" sz="8000" dirty="0"/>
              <a:t>Traçabilité</a:t>
            </a:r>
          </a:p>
          <a:p>
            <a:pPr>
              <a:buFontTx/>
              <a:buChar char="-"/>
            </a:pPr>
            <a:r>
              <a:rPr lang="fr-FR" sz="8000" dirty="0"/>
              <a:t>Optimisation des échanges</a:t>
            </a:r>
          </a:p>
          <a:p>
            <a:pPr>
              <a:buFontTx/>
              <a:buChar char="-"/>
            </a:pPr>
            <a:r>
              <a:rPr lang="fr-FR" sz="8000" dirty="0"/>
              <a:t>Choix des meilleures pratiques de gestions </a:t>
            </a:r>
          </a:p>
          <a:p>
            <a:pPr>
              <a:buFontTx/>
              <a:buChar char="-"/>
            </a:pPr>
            <a:endParaRPr lang="fr-FR" sz="8000" dirty="0"/>
          </a:p>
          <a:p>
            <a:pPr>
              <a:buFontTx/>
              <a:buChar char="-"/>
            </a:pPr>
            <a:endParaRPr lang="fr-FR" sz="8000" dirty="0"/>
          </a:p>
          <a:p>
            <a:pPr>
              <a:buFontTx/>
              <a:buChar char="-"/>
            </a:pPr>
            <a:endParaRPr lang="fr-FR" sz="8000" dirty="0"/>
          </a:p>
          <a:p>
            <a:pPr>
              <a:buFontTx/>
              <a:buChar char="-"/>
            </a:pPr>
            <a:endParaRPr lang="fr-FR" sz="8000" dirty="0"/>
          </a:p>
          <a:p>
            <a:pPr marL="0" indent="0">
              <a:buNone/>
            </a:pPr>
            <a:endParaRPr lang="fr-FR" sz="8000" dirty="0"/>
          </a:p>
          <a:p>
            <a:pPr marL="0" indent="0">
              <a:buNone/>
            </a:pPr>
            <a:r>
              <a:rPr lang="fr-FR" sz="8000" b="1" dirty="0"/>
              <a:t>     Inconvénients d’un ERP: </a:t>
            </a:r>
            <a:endParaRPr lang="fr-FR" sz="8000" dirty="0"/>
          </a:p>
          <a:p>
            <a:pPr>
              <a:buFontTx/>
              <a:buChar char="-"/>
            </a:pPr>
            <a:r>
              <a:rPr lang="fr-FR" sz="8000" dirty="0"/>
              <a:t>Disparition de certains postes d’où l’émergence de problèmes de réorganisation avec  risque de licenciement.</a:t>
            </a:r>
          </a:p>
          <a:p>
            <a:pPr>
              <a:buFontTx/>
              <a:buChar char="-"/>
            </a:pPr>
            <a:r>
              <a:rPr lang="fr-FR" sz="8000" dirty="0"/>
              <a:t>Investissements lourds (Financiers et Humains) et complexité de mise en œuvre  et d’adaptation.</a:t>
            </a:r>
          </a:p>
          <a:p>
            <a:pPr>
              <a:buFontTx/>
              <a:buChar char="-"/>
            </a:pPr>
            <a:r>
              <a:rPr lang="fr-FR" sz="8000" dirty="0"/>
              <a:t>Problématique organisationnelle difficile.</a:t>
            </a:r>
          </a:p>
          <a:p>
            <a:pPr>
              <a:buFontTx/>
              <a:buChar char="-"/>
            </a:pPr>
            <a:r>
              <a:rPr lang="fr-FR" sz="8000" dirty="0"/>
              <a:t>Etape d’analyse et d’étude longue.</a:t>
            </a:r>
          </a:p>
          <a:p>
            <a:pPr>
              <a:buFontTx/>
              <a:buChar char="-"/>
            </a:pPr>
            <a:r>
              <a:rPr lang="fr-FR" sz="8000" dirty="0"/>
              <a:t>Problèmes techniques difficiles à résoudre pour un novice.</a:t>
            </a:r>
          </a:p>
          <a:p>
            <a:pPr marL="0" indent="0">
              <a:buNone/>
            </a:pPr>
            <a:r>
              <a:rPr lang="fr-FR" dirty="0"/>
              <a:t/>
            </a:r>
            <a:br>
              <a:rPr lang="fr-FR" dirty="0"/>
            </a:br>
            <a:endParaRPr lang="fr-FR" dirty="0"/>
          </a:p>
        </p:txBody>
      </p:sp>
    </p:spTree>
    <p:extLst>
      <p:ext uri="{BB962C8B-B14F-4D97-AF65-F5344CB8AC3E}">
        <p14:creationId xmlns:p14="http://schemas.microsoft.com/office/powerpoint/2010/main" xmlns="" val="3207906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3D70251-534A-42E3-AAAE-FD7AB232D3F7}"/>
              </a:ext>
            </a:extLst>
          </p:cNvPr>
          <p:cNvSpPr>
            <a:spLocks noGrp="1"/>
          </p:cNvSpPr>
          <p:nvPr>
            <p:ph type="title"/>
          </p:nvPr>
        </p:nvSpPr>
        <p:spPr/>
        <p:txBody>
          <a:bodyPr>
            <a:normAutofit/>
          </a:bodyPr>
          <a:lstStyle/>
          <a:p>
            <a:pPr algn="ctr"/>
            <a:r>
              <a:rPr lang="fr-FR" sz="4000" b="1" dirty="0">
                <a:solidFill>
                  <a:schemeClr val="accent1"/>
                </a:solidFill>
              </a:rPr>
              <a:t>Enjeux et évolution</a:t>
            </a:r>
          </a:p>
        </p:txBody>
      </p:sp>
      <p:sp>
        <p:nvSpPr>
          <p:cNvPr id="3" name="Espace réservé du texte 2">
            <a:extLst>
              <a:ext uri="{FF2B5EF4-FFF2-40B4-BE49-F238E27FC236}">
                <a16:creationId xmlns:a16="http://schemas.microsoft.com/office/drawing/2014/main" xmlns="" id="{0D5CF6C2-E6C4-4BDA-908C-4DA50D46D275}"/>
              </a:ext>
            </a:extLst>
          </p:cNvPr>
          <p:cNvSpPr>
            <a:spLocks noGrp="1"/>
          </p:cNvSpPr>
          <p:nvPr>
            <p:ph type="body" sz="half" idx="1"/>
          </p:nvPr>
        </p:nvSpPr>
        <p:spPr>
          <a:xfrm>
            <a:off x="685800" y="928838"/>
            <a:ext cx="10734870" cy="5081437"/>
          </a:xfrm>
        </p:spPr>
        <p:txBody>
          <a:bodyPr>
            <a:normAutofit fontScale="25000" lnSpcReduction="20000"/>
          </a:bodyPr>
          <a:lstStyle/>
          <a:p>
            <a:pPr marL="0" indent="0" algn="just">
              <a:buNone/>
            </a:pPr>
            <a:r>
              <a:rPr lang="fr-FR" sz="7200" b="1" dirty="0"/>
              <a:t>Enjeux d’un projet ERP</a:t>
            </a:r>
            <a:endParaRPr lang="fr-FR" sz="7200" dirty="0"/>
          </a:p>
          <a:p>
            <a:pPr marL="0" indent="0">
              <a:buNone/>
            </a:pPr>
            <a:r>
              <a:rPr lang="fr-FR" sz="7200" dirty="0"/>
              <a:t>- Engagement de la direction.</a:t>
            </a:r>
            <a:br>
              <a:rPr lang="fr-FR" sz="7200" dirty="0"/>
            </a:br>
            <a:r>
              <a:rPr lang="fr-FR" sz="7200" dirty="0"/>
              <a:t>- Mobilisation du personnel.</a:t>
            </a:r>
            <a:br>
              <a:rPr lang="fr-FR" sz="7200" dirty="0"/>
            </a:br>
            <a:r>
              <a:rPr lang="fr-FR" sz="7200" dirty="0"/>
              <a:t>- Gestion de la transition: acquisition des nouvelles compétences et terrain d accueil organisationnel.</a:t>
            </a:r>
          </a:p>
          <a:p>
            <a:pPr marL="0" indent="0" algn="just">
              <a:buNone/>
            </a:pPr>
            <a:r>
              <a:rPr lang="fr-FR" sz="7200" b="1" dirty="0"/>
              <a:t>Evolutions des ERP</a:t>
            </a:r>
            <a:endParaRPr lang="fr-FR" sz="7200" dirty="0"/>
          </a:p>
          <a:p>
            <a:pPr marL="0" indent="0" algn="just">
              <a:buNone/>
            </a:pPr>
            <a:r>
              <a:rPr lang="fr-FR" sz="7200" dirty="0"/>
              <a:t>Aujourd'hui tous les vendeurs cherchent à accentuer leur présence sur Internet. Les solutions Web se présentent aujourd’hui comme une des meilleures alternatives répondant à la fois aux besoins des utilisateurs et des décideurs au sein des entreprises. Elles permettent à chaque acteur de l'entreprise de disposer de la bonne information au bon moment via n'importe quel poste connecté à Internet. </a:t>
            </a:r>
          </a:p>
          <a:p>
            <a:pPr marL="0" indent="0" algn="just">
              <a:buNone/>
            </a:pPr>
            <a:r>
              <a:rPr lang="fr-FR" sz="7200" dirty="0"/>
              <a:t>Le navigateur peut, d'une part, conduire à un même résultat tout en offrant moins d’informations dans la mesure où il peut être limité aux processus désirés, d' autre part, alléger  les systèmes des lourds processus et les besoins en mémoire générés par la majeure partie des progiciels lors des transactions. </a:t>
            </a:r>
          </a:p>
          <a:p>
            <a:pPr marL="0" indent="0">
              <a:buNone/>
            </a:pPr>
            <a:endParaRPr lang="fr-FR" sz="1600" dirty="0"/>
          </a:p>
          <a:p>
            <a:pPr marL="0" indent="0">
              <a:buNone/>
            </a:pPr>
            <a:r>
              <a:rPr lang="fr-FR" sz="1600" dirty="0"/>
              <a:t/>
            </a:r>
            <a:br>
              <a:rPr lang="fr-FR" sz="1600" dirty="0"/>
            </a:br>
            <a:endParaRPr lang="fr-FR" sz="1600" dirty="0"/>
          </a:p>
        </p:txBody>
      </p:sp>
    </p:spTree>
    <p:extLst>
      <p:ext uri="{BB962C8B-B14F-4D97-AF65-F5344CB8AC3E}">
        <p14:creationId xmlns:p14="http://schemas.microsoft.com/office/powerpoint/2010/main" xmlns="" val="2660928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3D70251-534A-42E3-AAAE-FD7AB232D3F7}"/>
              </a:ext>
            </a:extLst>
          </p:cNvPr>
          <p:cNvSpPr>
            <a:spLocks noGrp="1"/>
          </p:cNvSpPr>
          <p:nvPr>
            <p:ph type="title"/>
          </p:nvPr>
        </p:nvSpPr>
        <p:spPr/>
        <p:txBody>
          <a:bodyPr>
            <a:normAutofit/>
          </a:bodyPr>
          <a:lstStyle/>
          <a:p>
            <a:pPr algn="ctr"/>
            <a:r>
              <a:rPr lang="fr-FR" sz="4000" b="1" dirty="0">
                <a:solidFill>
                  <a:schemeClr val="accent1"/>
                </a:solidFill>
              </a:rPr>
              <a:t>SAP Fiori</a:t>
            </a:r>
          </a:p>
        </p:txBody>
      </p:sp>
      <p:sp>
        <p:nvSpPr>
          <p:cNvPr id="3" name="Espace réservé du texte 2">
            <a:extLst>
              <a:ext uri="{FF2B5EF4-FFF2-40B4-BE49-F238E27FC236}">
                <a16:creationId xmlns:a16="http://schemas.microsoft.com/office/drawing/2014/main" xmlns="" id="{0D5CF6C2-E6C4-4BDA-908C-4DA50D46D275}"/>
              </a:ext>
            </a:extLst>
          </p:cNvPr>
          <p:cNvSpPr>
            <a:spLocks noGrp="1"/>
          </p:cNvSpPr>
          <p:nvPr>
            <p:ph type="body" sz="half" idx="1"/>
          </p:nvPr>
        </p:nvSpPr>
        <p:spPr>
          <a:xfrm>
            <a:off x="754144" y="1106014"/>
            <a:ext cx="10661716" cy="5049689"/>
          </a:xfrm>
        </p:spPr>
        <p:txBody>
          <a:bodyPr>
            <a:normAutofit fontScale="25000" lnSpcReduction="20000"/>
          </a:bodyPr>
          <a:lstStyle/>
          <a:p>
            <a:pPr marL="0" indent="0" algn="just">
              <a:buNone/>
            </a:pPr>
            <a:r>
              <a:rPr lang="fr-FR" sz="8000" dirty="0"/>
              <a:t>De nombreux utilisateurs de SAP se plaignaient au début de l’aspect statique et désuet des applications du progiciel. De plus, ces dernières, dont le nombre se compte par centaines, possèdent des interfaces séparées qui compliquent leur utilisation. L’éditeur allemand a alors décidé de créer une sorte de portails d’applications qui réunit les transactions les plus utilisées, comme la gestion des bons de commandes, la création de commande client et bien d’autres encore. En même temps, il a développé un langage de conception et une approche UX centrée sur l’utilisation de SAP, et utilisable également dans des applications métier tierces.</a:t>
            </a:r>
          </a:p>
          <a:p>
            <a:pPr marL="0" indent="0" algn="just">
              <a:buNone/>
            </a:pPr>
            <a:r>
              <a:rPr lang="fr-FR" sz="6400" b="1" dirty="0"/>
              <a:t>Plus d’infos sur SAP FIORI : </a:t>
            </a:r>
          </a:p>
          <a:p>
            <a:pPr marL="0" indent="0" algn="just">
              <a:buNone/>
            </a:pPr>
            <a:r>
              <a:rPr lang="fr-FR" sz="6400" dirty="0">
                <a:hlinkClick r:id="rId2"/>
              </a:rPr>
              <a:t>https://www.alternativeinformatique.com/cest-quoi-sap-fiori-259/</a:t>
            </a:r>
            <a:endParaRPr lang="fr-FR" sz="6400" dirty="0"/>
          </a:p>
          <a:p>
            <a:pPr marL="0" indent="0" algn="just">
              <a:buNone/>
            </a:pPr>
            <a:r>
              <a:rPr lang="fr-FR" sz="6400" dirty="0">
                <a:hlinkClick r:id="rId3"/>
              </a:rPr>
              <a:t>https://codilog.fr/sap-fiori.html</a:t>
            </a:r>
            <a:endParaRPr lang="fr-FR" sz="6400" dirty="0"/>
          </a:p>
          <a:p>
            <a:pPr marL="0" indent="0" algn="just">
              <a:buNone/>
            </a:pPr>
            <a:endParaRPr lang="fr-FR" sz="1800" dirty="0"/>
          </a:p>
          <a:p>
            <a:pPr marL="0" indent="0">
              <a:buNone/>
            </a:pPr>
            <a:r>
              <a:rPr lang="fr-FR" sz="1600" dirty="0"/>
              <a:t/>
            </a:r>
            <a:br>
              <a:rPr lang="fr-FR" sz="1600" dirty="0"/>
            </a:br>
            <a:endParaRPr lang="fr-FR" sz="1600" dirty="0"/>
          </a:p>
        </p:txBody>
      </p:sp>
    </p:spTree>
    <p:extLst>
      <p:ext uri="{BB962C8B-B14F-4D97-AF65-F5344CB8AC3E}">
        <p14:creationId xmlns:p14="http://schemas.microsoft.com/office/powerpoint/2010/main" xmlns="" val="3854580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xmlns="" id="{9421827C-9C53-4AC1-B56E-D9FCF3973087}"/>
              </a:ext>
            </a:extLst>
          </p:cNvPr>
          <p:cNvSpPr>
            <a:spLocks noGrp="1"/>
          </p:cNvSpPr>
          <p:nvPr>
            <p:ph type="body" sz="quarter" idx="10"/>
          </p:nvPr>
        </p:nvSpPr>
        <p:spPr/>
        <p:txBody>
          <a:bodyPr/>
          <a:lstStyle/>
          <a:p>
            <a:pPr marL="0" indent="0" algn="ctr">
              <a:buNone/>
            </a:pPr>
            <a:r>
              <a:rPr lang="fr-FR" dirty="0"/>
              <a:t>Généralités sur les ERP</a:t>
            </a:r>
          </a:p>
          <a:p>
            <a:pPr marL="0" indent="0">
              <a:buNone/>
            </a:pPr>
            <a:endParaRPr lang="fr-FR" dirty="0"/>
          </a:p>
        </p:txBody>
      </p:sp>
    </p:spTree>
    <p:extLst>
      <p:ext uri="{BB962C8B-B14F-4D97-AF65-F5344CB8AC3E}">
        <p14:creationId xmlns:p14="http://schemas.microsoft.com/office/powerpoint/2010/main" xmlns="" val="1685701513"/>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3D70251-534A-42E3-AAAE-FD7AB232D3F7}"/>
              </a:ext>
            </a:extLst>
          </p:cNvPr>
          <p:cNvSpPr>
            <a:spLocks noGrp="1"/>
          </p:cNvSpPr>
          <p:nvPr>
            <p:ph type="title"/>
          </p:nvPr>
        </p:nvSpPr>
        <p:spPr/>
        <p:txBody>
          <a:bodyPr>
            <a:normAutofit/>
          </a:bodyPr>
          <a:lstStyle/>
          <a:p>
            <a:pPr algn="ctr"/>
            <a:r>
              <a:rPr lang="fr-FR" sz="4000" b="1" dirty="0">
                <a:solidFill>
                  <a:schemeClr val="accent1"/>
                </a:solidFill>
              </a:rPr>
              <a:t>Définition d’un ERP</a:t>
            </a:r>
          </a:p>
        </p:txBody>
      </p:sp>
      <p:sp>
        <p:nvSpPr>
          <p:cNvPr id="3" name="Espace réservé du texte 2">
            <a:extLst>
              <a:ext uri="{FF2B5EF4-FFF2-40B4-BE49-F238E27FC236}">
                <a16:creationId xmlns:a16="http://schemas.microsoft.com/office/drawing/2014/main" xmlns="" id="{0D5CF6C2-E6C4-4BDA-908C-4DA50D46D275}"/>
              </a:ext>
            </a:extLst>
          </p:cNvPr>
          <p:cNvSpPr>
            <a:spLocks noGrp="1"/>
          </p:cNvSpPr>
          <p:nvPr>
            <p:ph type="body" sz="half" idx="1"/>
          </p:nvPr>
        </p:nvSpPr>
        <p:spPr>
          <a:xfrm>
            <a:off x="587097" y="1106015"/>
            <a:ext cx="10809909" cy="5030834"/>
          </a:xfrm>
        </p:spPr>
        <p:txBody>
          <a:bodyPr>
            <a:normAutofit fontScale="92500" lnSpcReduction="10000"/>
          </a:bodyPr>
          <a:lstStyle/>
          <a:p>
            <a:pPr marL="0" indent="0" algn="just">
              <a:buNone/>
            </a:pPr>
            <a:r>
              <a:rPr lang="fr-FR" dirty="0">
                <a:effectLst/>
              </a:rPr>
              <a:t>Avant toute définition de SAP, il est à noter qu'il s'agit d'un progiciel de gestion d’entreprise qui appartient à la famille des ERP.  Le sigle </a:t>
            </a:r>
            <a:r>
              <a:rPr lang="fr-FR" b="1" dirty="0">
                <a:effectLst/>
              </a:rPr>
              <a:t>ERP</a:t>
            </a:r>
            <a:r>
              <a:rPr lang="fr-FR" dirty="0">
                <a:effectLst/>
              </a:rPr>
              <a:t> signifie Enterprise Resource Planning.</a:t>
            </a:r>
          </a:p>
          <a:p>
            <a:pPr marL="0" indent="0" algn="just">
              <a:buNone/>
            </a:pPr>
            <a:r>
              <a:rPr lang="fr-FR" dirty="0">
                <a:effectLst/>
              </a:rPr>
              <a:t>Les termes en français les plus couramment utilisés pour le traduire sont Progiciel de Gestion Intégré (PGI), ou encore Système Intégré de Gestion de l'entreprise(SIG).</a:t>
            </a:r>
          </a:p>
          <a:p>
            <a:pPr marL="0" indent="0" algn="just">
              <a:buNone/>
            </a:pPr>
            <a:endParaRPr lang="fr-FR" dirty="0">
              <a:effectLst/>
            </a:endParaRPr>
          </a:p>
          <a:p>
            <a:pPr marL="0" indent="0" algn="just">
              <a:buNone/>
            </a:pPr>
            <a:r>
              <a:rPr lang="fr-FR" dirty="0"/>
              <a:t>Les ERP sont des applications dont le but est de coordonner l'ensemble des activités d'une entreprise (activités dites verticales telles que la production, l'approvisionnement ou bien horizontales comme le marketing, les forces de vente, la gestion des ressources humaines, etc.) autour d'un même système d'information. </a:t>
            </a:r>
          </a:p>
        </p:txBody>
      </p:sp>
      <p:pic>
        <p:nvPicPr>
          <p:cNvPr id="4" name="Image 3" descr="CY Tech — Wikipédia">
            <a:extLst>
              <a:ext uri="{FF2B5EF4-FFF2-40B4-BE49-F238E27FC236}">
                <a16:creationId xmlns:a16="http://schemas.microsoft.com/office/drawing/2014/main" xmlns="" id="{18DE70F3-0C83-4786-A84F-5EDFF01FB238}"/>
              </a:ext>
            </a:extLst>
          </p:cNvPr>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5438" y="5933739"/>
            <a:ext cx="1465249" cy="773439"/>
          </a:xfrm>
          <a:prstGeom prst="rect">
            <a:avLst/>
          </a:prstGeom>
          <a:noFill/>
          <a:ln>
            <a:noFill/>
          </a:ln>
        </p:spPr>
      </p:pic>
    </p:spTree>
    <p:extLst>
      <p:ext uri="{BB962C8B-B14F-4D97-AF65-F5344CB8AC3E}">
        <p14:creationId xmlns:p14="http://schemas.microsoft.com/office/powerpoint/2010/main" xmlns="" val="369924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3D70251-534A-42E3-AAAE-FD7AB232D3F7}"/>
              </a:ext>
            </a:extLst>
          </p:cNvPr>
          <p:cNvSpPr>
            <a:spLocks noGrp="1"/>
          </p:cNvSpPr>
          <p:nvPr>
            <p:ph type="title"/>
          </p:nvPr>
        </p:nvSpPr>
        <p:spPr/>
        <p:txBody>
          <a:bodyPr>
            <a:normAutofit/>
          </a:bodyPr>
          <a:lstStyle/>
          <a:p>
            <a:pPr algn="ctr"/>
            <a:r>
              <a:rPr lang="fr-FR" sz="4000" b="1" dirty="0">
                <a:solidFill>
                  <a:schemeClr val="accent1"/>
                </a:solidFill>
              </a:rPr>
              <a:t>Utilité d’un ERP</a:t>
            </a:r>
          </a:p>
        </p:txBody>
      </p:sp>
      <p:sp>
        <p:nvSpPr>
          <p:cNvPr id="3" name="Espace réservé du texte 2">
            <a:extLst>
              <a:ext uri="{FF2B5EF4-FFF2-40B4-BE49-F238E27FC236}">
                <a16:creationId xmlns:a16="http://schemas.microsoft.com/office/drawing/2014/main" xmlns="" id="{0D5CF6C2-E6C4-4BDA-908C-4DA50D46D275}"/>
              </a:ext>
            </a:extLst>
          </p:cNvPr>
          <p:cNvSpPr>
            <a:spLocks noGrp="1"/>
          </p:cNvSpPr>
          <p:nvPr>
            <p:ph type="body" sz="half" idx="1"/>
          </p:nvPr>
        </p:nvSpPr>
        <p:spPr>
          <a:xfrm>
            <a:off x="587097" y="928838"/>
            <a:ext cx="10838190" cy="5264572"/>
          </a:xfrm>
        </p:spPr>
        <p:txBody>
          <a:bodyPr>
            <a:normAutofit fontScale="92500"/>
          </a:bodyPr>
          <a:lstStyle/>
          <a:p>
            <a:pPr marL="0" indent="0" algn="just">
              <a:buNone/>
            </a:pPr>
            <a:r>
              <a:rPr lang="fr-FR" dirty="0">
                <a:effectLst/>
              </a:rPr>
              <a:t>Vivant dans un contexte de mondialisation, de fusion des entreprises et de concurrence, les entreprises veulent augmenter leur productivité, leur efficacité et leur marge de profit afin de rester compétitives.</a:t>
            </a:r>
          </a:p>
          <a:p>
            <a:pPr marL="0" indent="0" algn="just">
              <a:buNone/>
            </a:pPr>
            <a:r>
              <a:rPr lang="fr-FR" dirty="0">
                <a:effectLst/>
              </a:rPr>
              <a:t>Pour cela les décideurs ont besoin d’avoir une visibilité en temps réel sur l’état global de la société qu’ils dirigent. Étant amené à prendre des décisions stratégiques, ils ont besoin d’outils d’aide à la décision fiables, à même de fournir des informations exactes le plus rapidement possible.</a:t>
            </a:r>
          </a:p>
          <a:p>
            <a:pPr marL="0" indent="0" algn="just">
              <a:buNone/>
            </a:pPr>
            <a:r>
              <a:rPr lang="fr-FR" dirty="0">
                <a:effectLst/>
              </a:rPr>
              <a:t>Pour illustrer nos propos, nous allons prendre l’exemple de 2 entreprises de production ayant la même structure. La première a décidé de ne pas implémenter d’ERP et chacun de ses départements utilise un ou plusieurs logiciels. La seconde a opté pour un ERP.</a:t>
            </a:r>
          </a:p>
          <a:p>
            <a:pPr marL="0" indent="0" algn="just">
              <a:buNone/>
            </a:pPr>
            <a:endParaRPr lang="fr-FR" dirty="0">
              <a:effectLst/>
            </a:endParaRPr>
          </a:p>
          <a:p>
            <a:pPr marL="0" indent="0" algn="just">
              <a:buNone/>
            </a:pPr>
            <a:endParaRPr lang="fr-FR" dirty="0">
              <a:effectLst/>
            </a:endParaRPr>
          </a:p>
        </p:txBody>
      </p:sp>
    </p:spTree>
    <p:extLst>
      <p:ext uri="{BB962C8B-B14F-4D97-AF65-F5344CB8AC3E}">
        <p14:creationId xmlns:p14="http://schemas.microsoft.com/office/powerpoint/2010/main" xmlns="" val="4037464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3D70251-534A-42E3-AAAE-FD7AB232D3F7}"/>
              </a:ext>
            </a:extLst>
          </p:cNvPr>
          <p:cNvSpPr>
            <a:spLocks noGrp="1"/>
          </p:cNvSpPr>
          <p:nvPr>
            <p:ph type="title"/>
          </p:nvPr>
        </p:nvSpPr>
        <p:spPr/>
        <p:txBody>
          <a:bodyPr>
            <a:normAutofit/>
          </a:bodyPr>
          <a:lstStyle/>
          <a:p>
            <a:pPr algn="ctr"/>
            <a:r>
              <a:rPr lang="fr-FR" sz="4000" b="1" dirty="0">
                <a:solidFill>
                  <a:schemeClr val="accent1"/>
                </a:solidFill>
              </a:rPr>
              <a:t>Utilité d’un ERP</a:t>
            </a:r>
          </a:p>
        </p:txBody>
      </p:sp>
      <p:pic>
        <p:nvPicPr>
          <p:cNvPr id="7" name="Image 6">
            <a:extLst>
              <a:ext uri="{FF2B5EF4-FFF2-40B4-BE49-F238E27FC236}">
                <a16:creationId xmlns:a16="http://schemas.microsoft.com/office/drawing/2014/main" xmlns="" id="{51847580-0D56-4A86-B9E5-ECBD6115CED0}"/>
              </a:ext>
            </a:extLst>
          </p:cNvPr>
          <p:cNvPicPr>
            <a:picLocks noChangeAspect="1"/>
          </p:cNvPicPr>
          <p:nvPr/>
        </p:nvPicPr>
        <p:blipFill>
          <a:blip r:embed="rId2"/>
          <a:stretch>
            <a:fillRect/>
          </a:stretch>
        </p:blipFill>
        <p:spPr>
          <a:xfrm>
            <a:off x="1436915" y="1117685"/>
            <a:ext cx="9666514" cy="4905038"/>
          </a:xfrm>
          <a:prstGeom prst="rect">
            <a:avLst/>
          </a:prstGeom>
        </p:spPr>
      </p:pic>
    </p:spTree>
    <p:extLst>
      <p:ext uri="{BB962C8B-B14F-4D97-AF65-F5344CB8AC3E}">
        <p14:creationId xmlns:p14="http://schemas.microsoft.com/office/powerpoint/2010/main" xmlns="" val="1446432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3D70251-534A-42E3-AAAE-FD7AB232D3F7}"/>
              </a:ext>
            </a:extLst>
          </p:cNvPr>
          <p:cNvSpPr>
            <a:spLocks noGrp="1"/>
          </p:cNvSpPr>
          <p:nvPr>
            <p:ph type="title"/>
          </p:nvPr>
        </p:nvSpPr>
        <p:spPr/>
        <p:txBody>
          <a:bodyPr>
            <a:normAutofit/>
          </a:bodyPr>
          <a:lstStyle/>
          <a:p>
            <a:pPr algn="ctr"/>
            <a:r>
              <a:rPr lang="fr-FR" sz="4000" b="1" dirty="0">
                <a:solidFill>
                  <a:schemeClr val="accent1"/>
                </a:solidFill>
              </a:rPr>
              <a:t>Utilité d’un ERP (suite)</a:t>
            </a:r>
          </a:p>
        </p:txBody>
      </p:sp>
      <p:sp>
        <p:nvSpPr>
          <p:cNvPr id="3" name="Espace réservé du texte 2">
            <a:extLst>
              <a:ext uri="{FF2B5EF4-FFF2-40B4-BE49-F238E27FC236}">
                <a16:creationId xmlns:a16="http://schemas.microsoft.com/office/drawing/2014/main" xmlns="" id="{0D5CF6C2-E6C4-4BDA-908C-4DA50D46D275}"/>
              </a:ext>
            </a:extLst>
          </p:cNvPr>
          <p:cNvSpPr>
            <a:spLocks noGrp="1"/>
          </p:cNvSpPr>
          <p:nvPr>
            <p:ph type="body" sz="half" idx="1"/>
          </p:nvPr>
        </p:nvSpPr>
        <p:spPr>
          <a:xfrm>
            <a:off x="716437" y="1106015"/>
            <a:ext cx="10708850" cy="5030834"/>
          </a:xfrm>
        </p:spPr>
        <p:txBody>
          <a:bodyPr>
            <a:normAutofit fontScale="92500"/>
          </a:bodyPr>
          <a:lstStyle/>
          <a:p>
            <a:pPr algn="just"/>
            <a:r>
              <a:rPr lang="fr-FR" dirty="0">
                <a:effectLst/>
              </a:rPr>
              <a:t>Chaque département utilise un logiciel adapté à ses besoins. Les informations liées à un bon de commande saisies à partir du logiciel du département ventes seront à nouveau saisies par les départements approvisionnement, comptabilité, puis transport pour la livraison.</a:t>
            </a:r>
          </a:p>
          <a:p>
            <a:pPr algn="just"/>
            <a:r>
              <a:rPr lang="fr-FR" dirty="0">
                <a:effectLst/>
              </a:rPr>
              <a:t>Un tel mode de fonctionnement comporte plusieurs risques: </a:t>
            </a:r>
          </a:p>
          <a:p>
            <a:pPr marL="0" indent="0" algn="just">
              <a:buNone/>
            </a:pPr>
            <a:r>
              <a:rPr lang="fr-FR" dirty="0"/>
              <a:t>	• erreurs de saisies créant une incohérence de données entre départements </a:t>
            </a:r>
          </a:p>
          <a:p>
            <a:pPr marL="0" indent="0" algn="just">
              <a:buNone/>
            </a:pPr>
            <a:r>
              <a:rPr lang="fr-FR" dirty="0"/>
              <a:t>	• données non mises à jour</a:t>
            </a:r>
          </a:p>
          <a:p>
            <a:pPr marL="0" indent="0" algn="just">
              <a:buNone/>
            </a:pPr>
            <a:r>
              <a:rPr lang="fr-FR" dirty="0"/>
              <a:t>	• données manquantes</a:t>
            </a:r>
          </a:p>
          <a:p>
            <a:pPr marL="0" indent="0" algn="just">
              <a:buNone/>
            </a:pPr>
            <a:r>
              <a:rPr lang="fr-FR" dirty="0"/>
              <a:t>	• données redondantes car stockées plusieurs fois dans différents systèmes.</a:t>
            </a:r>
          </a:p>
          <a:p>
            <a:pPr marL="0" indent="0" algn="just">
              <a:buNone/>
            </a:pPr>
            <a:endParaRPr lang="fr-FR" dirty="0">
              <a:effectLst/>
            </a:endParaRPr>
          </a:p>
        </p:txBody>
      </p:sp>
    </p:spTree>
    <p:extLst>
      <p:ext uri="{BB962C8B-B14F-4D97-AF65-F5344CB8AC3E}">
        <p14:creationId xmlns:p14="http://schemas.microsoft.com/office/powerpoint/2010/main" xmlns="" val="1827684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3D70251-534A-42E3-AAAE-FD7AB232D3F7}"/>
              </a:ext>
            </a:extLst>
          </p:cNvPr>
          <p:cNvSpPr>
            <a:spLocks noGrp="1"/>
          </p:cNvSpPr>
          <p:nvPr>
            <p:ph type="title"/>
          </p:nvPr>
        </p:nvSpPr>
        <p:spPr/>
        <p:txBody>
          <a:bodyPr>
            <a:normAutofit/>
          </a:bodyPr>
          <a:lstStyle/>
          <a:p>
            <a:pPr algn="ctr"/>
            <a:r>
              <a:rPr lang="fr-FR" sz="4000" b="1" dirty="0">
                <a:solidFill>
                  <a:schemeClr val="accent1"/>
                </a:solidFill>
              </a:rPr>
              <a:t>Utilité d’un ERP</a:t>
            </a:r>
          </a:p>
        </p:txBody>
      </p:sp>
      <p:sp>
        <p:nvSpPr>
          <p:cNvPr id="3" name="Espace réservé du texte 2">
            <a:extLst>
              <a:ext uri="{FF2B5EF4-FFF2-40B4-BE49-F238E27FC236}">
                <a16:creationId xmlns:a16="http://schemas.microsoft.com/office/drawing/2014/main" xmlns="" id="{0D5CF6C2-E6C4-4BDA-908C-4DA50D46D275}"/>
              </a:ext>
            </a:extLst>
          </p:cNvPr>
          <p:cNvSpPr>
            <a:spLocks noGrp="1"/>
          </p:cNvSpPr>
          <p:nvPr>
            <p:ph type="body" sz="half" idx="1"/>
          </p:nvPr>
        </p:nvSpPr>
        <p:spPr>
          <a:xfrm>
            <a:off x="688157" y="928838"/>
            <a:ext cx="10727703" cy="5199401"/>
          </a:xfrm>
        </p:spPr>
        <p:txBody>
          <a:bodyPr>
            <a:normAutofit/>
          </a:bodyPr>
          <a:lstStyle/>
          <a:p>
            <a:pPr marL="0" indent="0" algn="just">
              <a:buNone/>
            </a:pPr>
            <a:r>
              <a:rPr lang="fr-FR" sz="2000" dirty="0">
                <a:effectLst/>
              </a:rPr>
              <a:t>Certaines entreprises utilisant plusieurs logiciels ont jugé utile d’installer des interfaces afin de permettre un échange de données entre divers départements. Cependant, cette approche comporte également des inconvénients entre autres:</a:t>
            </a:r>
          </a:p>
          <a:p>
            <a:pPr algn="just">
              <a:buFontTx/>
              <a:buChar char="-"/>
            </a:pPr>
            <a:r>
              <a:rPr lang="fr-FR" sz="2000" dirty="0"/>
              <a:t>I</a:t>
            </a:r>
            <a:r>
              <a:rPr lang="fr-FR" sz="2000" dirty="0">
                <a:effectLst/>
              </a:rPr>
              <a:t>l devient </a:t>
            </a:r>
            <a:r>
              <a:rPr lang="fr-FR" sz="2000" dirty="0"/>
              <a:t>difficile de mettre à jour ou de remplacer un seul système (appartenant à un seul    département) à cause de l’impact potentiel sur les autres systèmes communiquant avec   lui, sans compter les couts y liés. </a:t>
            </a:r>
          </a:p>
          <a:p>
            <a:pPr algn="just">
              <a:buFontTx/>
              <a:buChar char="-"/>
            </a:pPr>
            <a:r>
              <a:rPr lang="fr-FR" sz="2000" dirty="0"/>
              <a:t>Les dysfonctionnements des interfaces informatiques sont souvent nombreux et leur 	      correction peut être fastidieuse et onéreuse.</a:t>
            </a:r>
          </a:p>
        </p:txBody>
      </p:sp>
    </p:spTree>
    <p:extLst>
      <p:ext uri="{BB962C8B-B14F-4D97-AF65-F5344CB8AC3E}">
        <p14:creationId xmlns:p14="http://schemas.microsoft.com/office/powerpoint/2010/main" xmlns="" val="2491176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3D70251-534A-42E3-AAAE-FD7AB232D3F7}"/>
              </a:ext>
            </a:extLst>
          </p:cNvPr>
          <p:cNvSpPr>
            <a:spLocks noGrp="1"/>
          </p:cNvSpPr>
          <p:nvPr>
            <p:ph type="title"/>
          </p:nvPr>
        </p:nvSpPr>
        <p:spPr/>
        <p:txBody>
          <a:bodyPr>
            <a:normAutofit/>
          </a:bodyPr>
          <a:lstStyle/>
          <a:p>
            <a:pPr algn="ctr"/>
            <a:r>
              <a:rPr lang="fr-FR" sz="4000" b="1" dirty="0">
                <a:solidFill>
                  <a:schemeClr val="accent1"/>
                </a:solidFill>
              </a:rPr>
              <a:t>Utilité d’un ERP</a:t>
            </a:r>
          </a:p>
        </p:txBody>
      </p:sp>
      <p:pic>
        <p:nvPicPr>
          <p:cNvPr id="7" name="Image 6">
            <a:extLst>
              <a:ext uri="{FF2B5EF4-FFF2-40B4-BE49-F238E27FC236}">
                <a16:creationId xmlns:a16="http://schemas.microsoft.com/office/drawing/2014/main" xmlns="" id="{35E584B1-FD7A-429E-90B6-F27643EE6723}"/>
              </a:ext>
            </a:extLst>
          </p:cNvPr>
          <p:cNvPicPr>
            <a:picLocks noChangeAspect="1"/>
          </p:cNvPicPr>
          <p:nvPr/>
        </p:nvPicPr>
        <p:blipFill>
          <a:blip r:embed="rId2"/>
          <a:stretch>
            <a:fillRect/>
          </a:stretch>
        </p:blipFill>
        <p:spPr>
          <a:xfrm>
            <a:off x="754143" y="1027522"/>
            <a:ext cx="10652289" cy="5099901"/>
          </a:xfrm>
          <a:prstGeom prst="rect">
            <a:avLst/>
          </a:prstGeom>
        </p:spPr>
      </p:pic>
    </p:spTree>
    <p:extLst>
      <p:ext uri="{BB962C8B-B14F-4D97-AF65-F5344CB8AC3E}">
        <p14:creationId xmlns:p14="http://schemas.microsoft.com/office/powerpoint/2010/main" xmlns="" val="135994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3D70251-534A-42E3-AAAE-FD7AB232D3F7}"/>
              </a:ext>
            </a:extLst>
          </p:cNvPr>
          <p:cNvSpPr>
            <a:spLocks noGrp="1"/>
          </p:cNvSpPr>
          <p:nvPr>
            <p:ph type="title"/>
          </p:nvPr>
        </p:nvSpPr>
        <p:spPr>
          <a:xfrm>
            <a:off x="0" y="-1"/>
            <a:ext cx="12192000" cy="1156448"/>
          </a:xfrm>
        </p:spPr>
        <p:txBody>
          <a:bodyPr>
            <a:normAutofit/>
          </a:bodyPr>
          <a:lstStyle/>
          <a:p>
            <a:pPr algn="ctr"/>
            <a:r>
              <a:rPr lang="fr-FR" sz="4000" b="1" dirty="0">
                <a:solidFill>
                  <a:schemeClr val="accent1"/>
                </a:solidFill>
              </a:rPr>
              <a:t>Utilité d’un ERP</a:t>
            </a:r>
          </a:p>
        </p:txBody>
      </p:sp>
      <p:sp>
        <p:nvSpPr>
          <p:cNvPr id="3" name="Espace réservé du texte 2">
            <a:extLst>
              <a:ext uri="{FF2B5EF4-FFF2-40B4-BE49-F238E27FC236}">
                <a16:creationId xmlns:a16="http://schemas.microsoft.com/office/drawing/2014/main" xmlns="" id="{0D5CF6C2-E6C4-4BDA-908C-4DA50D46D275}"/>
              </a:ext>
            </a:extLst>
          </p:cNvPr>
          <p:cNvSpPr>
            <a:spLocks noGrp="1"/>
          </p:cNvSpPr>
          <p:nvPr>
            <p:ph type="body" sz="half" idx="1"/>
          </p:nvPr>
        </p:nvSpPr>
        <p:spPr>
          <a:xfrm>
            <a:off x="587097" y="995083"/>
            <a:ext cx="10833573" cy="5387788"/>
          </a:xfrm>
        </p:spPr>
        <p:txBody>
          <a:bodyPr>
            <a:normAutofit fontScale="92500" lnSpcReduction="10000"/>
          </a:bodyPr>
          <a:lstStyle/>
          <a:p>
            <a:pPr algn="just"/>
            <a:r>
              <a:rPr lang="fr-FR" dirty="0">
                <a:effectLst/>
              </a:rPr>
              <a:t>La société qui utilise un ERP, est caractérisée par une uniformisation des services et une centralisation de l’information au sein d’une base de données unique. Toute information est saisie une fois (bon de commande par exemple) et partagée par tous les départements concernés par cette opération.</a:t>
            </a:r>
          </a:p>
          <a:p>
            <a:pPr algn="just"/>
            <a:r>
              <a:rPr lang="fr-FR" dirty="0">
                <a:effectLst/>
              </a:rPr>
              <a:t>Dans un tel système, la redondance des données entre départements n’existe plus ; l’information étant disponible pour tous en temps réel, une meilleure coordination interservices devient possible et prend moins de temps ce qui améliore la productivité.</a:t>
            </a:r>
          </a:p>
          <a:p>
            <a:pPr algn="just"/>
            <a:r>
              <a:rPr lang="fr-FR" dirty="0"/>
              <a:t>Par exemple à la fin d’une journée de production, s’il s’avère qu’un lot de production est non conforme, il est bloqué par le département qualité. Cette information est disponible immédiatement pour tous les départements concernés (magasin, stock, ventes,…).</a:t>
            </a:r>
          </a:p>
          <a:p>
            <a:pPr algn="just"/>
            <a:endParaRPr lang="fr-FR" dirty="0">
              <a:effectLst/>
            </a:endParaRPr>
          </a:p>
        </p:txBody>
      </p:sp>
    </p:spTree>
    <p:extLst>
      <p:ext uri="{BB962C8B-B14F-4D97-AF65-F5344CB8AC3E}">
        <p14:creationId xmlns:p14="http://schemas.microsoft.com/office/powerpoint/2010/main" xmlns="" val="397579267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B40F8CF621B4941B07E231B240D7C47" ma:contentTypeVersion="0" ma:contentTypeDescription="Crée un document." ma:contentTypeScope="" ma:versionID="3a1233829f656c6f6edb3883c9a5f499">
  <xsd:schema xmlns:xsd="http://www.w3.org/2001/XMLSchema" xmlns:xs="http://www.w3.org/2001/XMLSchema" xmlns:p="http://schemas.microsoft.com/office/2006/metadata/properties" targetNamespace="http://schemas.microsoft.com/office/2006/metadata/properties" ma:root="true" ma:fieldsID="9b3613ba4871b6d4221e6a6d8c4f7bd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9EE5204-D340-4CE7-87BB-5AD40FA05EC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4CA5F443-A5B3-4DCB-AA1A-44D51E8DAD81}">
  <ds:schemaRefs>
    <ds:schemaRef ds:uri="http://schemas.microsoft.com/sharepoint/v3/contenttype/forms"/>
  </ds:schemaRefs>
</ds:datastoreItem>
</file>

<file path=customXml/itemProps3.xml><?xml version="1.0" encoding="utf-8"?>
<ds:datastoreItem xmlns:ds="http://schemas.openxmlformats.org/officeDocument/2006/customXml" ds:itemID="{057395B9-E5EF-4225-818F-9F5D3C02F59C}">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35765</TotalTime>
  <Words>786</Words>
  <Application>Microsoft Office PowerPoint</Application>
  <PresentationFormat>Personnalisé</PresentationFormat>
  <Paragraphs>67</Paragraphs>
  <Slides>13</Slides>
  <Notes>0</Notes>
  <HiddenSlides>0</HiddenSlides>
  <MMClips>0</MMClips>
  <ScaleCrop>false</ScaleCrop>
  <HeadingPairs>
    <vt:vector size="4" baseType="variant">
      <vt:variant>
        <vt:lpstr>Thème</vt:lpstr>
      </vt:variant>
      <vt:variant>
        <vt:i4>1</vt:i4>
      </vt:variant>
      <vt:variant>
        <vt:lpstr>Titres des diapositives</vt:lpstr>
      </vt:variant>
      <vt:variant>
        <vt:i4>13</vt:i4>
      </vt:variant>
    </vt:vector>
  </HeadingPairs>
  <TitlesOfParts>
    <vt:vector size="14" baseType="lpstr">
      <vt:lpstr>Thème Office</vt:lpstr>
      <vt:lpstr>Diapositive 1</vt:lpstr>
      <vt:lpstr>Diapositive 2</vt:lpstr>
      <vt:lpstr>Définition d’un ERP</vt:lpstr>
      <vt:lpstr>Utilité d’un ERP</vt:lpstr>
      <vt:lpstr>Utilité d’un ERP</vt:lpstr>
      <vt:lpstr>Utilité d’un ERP (suite)</vt:lpstr>
      <vt:lpstr>Utilité d’un ERP</vt:lpstr>
      <vt:lpstr>Utilité d’un ERP</vt:lpstr>
      <vt:lpstr>Utilité d’un ERP</vt:lpstr>
      <vt:lpstr>Utilité d’un ERP</vt:lpstr>
      <vt:lpstr>Avantages et inconvénients d’un ERP</vt:lpstr>
      <vt:lpstr>Enjeux et évolution</vt:lpstr>
      <vt:lpstr>SAP Fiori</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Kévin DEVAUX</dc:creator>
  <cp:lastModifiedBy>Aikansy</cp:lastModifiedBy>
  <cp:revision>303</cp:revision>
  <dcterms:created xsi:type="dcterms:W3CDTF">2022-03-16T19:25:12Z</dcterms:created>
  <dcterms:modified xsi:type="dcterms:W3CDTF">2024-05-01T08:09:10Z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0x0101003B40F8CF621B4941B07E231B240D7C47</vt:lpwstr>
  </property>
</Properties>
</file>