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4"/>
  </p:notesMasterIdLst>
  <p:sldIdLst>
    <p:sldId id="3699" r:id="rId5"/>
    <p:sldId id="3867" r:id="rId6"/>
    <p:sldId id="3866" r:id="rId7"/>
    <p:sldId id="3971" r:id="rId8"/>
    <p:sldId id="3978" r:id="rId9"/>
    <p:sldId id="3868" r:id="rId10"/>
    <p:sldId id="3891" r:id="rId11"/>
    <p:sldId id="3972" r:id="rId12"/>
    <p:sldId id="3973" r:id="rId13"/>
    <p:sldId id="3974" r:id="rId14"/>
    <p:sldId id="3979" r:id="rId15"/>
    <p:sldId id="3869" r:id="rId16"/>
    <p:sldId id="3921" r:id="rId17"/>
    <p:sldId id="3870" r:id="rId18"/>
    <p:sldId id="3872" r:id="rId19"/>
    <p:sldId id="3871" r:id="rId20"/>
    <p:sldId id="3975" r:id="rId21"/>
    <p:sldId id="3976" r:id="rId22"/>
    <p:sldId id="398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7" autoAdjust="0"/>
    <p:restoredTop sz="94660"/>
  </p:normalViewPr>
  <p:slideViewPr>
    <p:cSldViewPr snapToGrid="0">
      <p:cViewPr varScale="1">
        <p:scale>
          <a:sx n="114" d="100"/>
          <a:sy n="114" d="100"/>
        </p:scale>
        <p:origin x="-36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29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CA3D8-BF37-4F5D-A6CD-1782715BF4B6}" type="datetimeFigureOut">
              <a:rPr lang="fr-FR" smtClean="0"/>
              <a:pPr/>
              <a:t>01/05/2024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50237-4B4A-4B78-AFE1-B8123D87A329}" type="slidenum">
              <a:rPr lang="fr-FR" smtClean="0"/>
              <a:pPr/>
              <a:t>‹N°›</a:t>
            </a:fld>
            <a:endParaRPr lang="fr-FR"/>
          </a:p>
        </p:txBody>
      </p:sp>
    </p:spTree>
    <p:extLst>
      <p:ext uri="{BB962C8B-B14F-4D97-AF65-F5344CB8AC3E}">
        <p14:creationId xmlns:p14="http://schemas.microsoft.com/office/powerpoint/2010/main" xmlns="" val="3510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1FA9A6-151F-4EB2-B34B-D6C7E98EE3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4115BFC1-A07C-4171-8AFC-A2C130970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416C3A-D5D2-49D9-BCD2-0EE38BFBDDC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8332B7E-8131-465D-AE63-F86896D536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01FA80E-87EE-4ABD-BE9E-E9CBC47D92C0}"/>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664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C5B10-6641-4CF6-A2E0-27F5D75762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4DAC4DFF-19BB-4EF0-A7DD-0A78B2EE5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5EB7155-131A-4C41-90B1-B0993B6EFBC8}"/>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7C4B3538-6499-4A11-91EC-DB222740EF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079BF8D-C16A-40AF-B136-2F80EDBBA707}"/>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432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F356B45-0E2C-4D58-80AB-859E6EB14F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9CD4A8BB-7495-428B-A38B-C12184AAFA6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29C6365-AC49-4907-8B8B-24B64321F3B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FD714906-653E-406D-9A78-D2E14CE32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B54EFFB-F218-4543-A55A-DA15AB2B0C7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377964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24" y="807"/>
            <a:ext cx="12188952" cy="5708904"/>
          </a:xfrm>
          <a:prstGeom prst="rect">
            <a:avLst/>
          </a:prstGeom>
        </p:spPr>
      </p:pic>
      <p:sp>
        <p:nvSpPr>
          <p:cNvPr id="12" name="Rectangle">
            <a:extLst>
              <a:ext uri="{FF2B5EF4-FFF2-40B4-BE49-F238E27FC236}">
                <a16:creationId xmlns:a16="http://schemas.microsoft.com/office/drawing/2014/main" xmlns="" id="{1D71088A-448F-426E-9A9F-5E69C1121E35}"/>
              </a:ext>
            </a:extLst>
          </p:cNvPr>
          <p:cNvSpPr/>
          <p:nvPr userDrawn="1"/>
        </p:nvSpPr>
        <p:spPr>
          <a:xfrm rot="106">
            <a:off x="1555" y="3802987"/>
            <a:ext cx="12188891" cy="1909933"/>
          </a:xfrm>
          <a:prstGeom prst="rect">
            <a:avLst/>
          </a:prstGeom>
          <a:solidFill>
            <a:srgbClr val="1568AB"/>
          </a:solidFill>
          <a:ln w="25400">
            <a:solidFill>
              <a:schemeClr val="accent1">
                <a:alpha val="0"/>
              </a:schemeClr>
            </a:solidFill>
            <a:bevel/>
          </a:ln>
        </p:spPr>
        <p:txBody>
          <a:bodyPr lIns="22860" rIns="22860" anchor="ctr"/>
          <a:lstStyle/>
          <a:p>
            <a:endParaRPr sz="900"/>
          </a:p>
        </p:txBody>
      </p:sp>
      <p:sp>
        <p:nvSpPr>
          <p:cNvPr id="14" name="Technical and financial Bid">
            <a:extLst>
              <a:ext uri="{FF2B5EF4-FFF2-40B4-BE49-F238E27FC236}">
                <a16:creationId xmlns:a16="http://schemas.microsoft.com/office/drawing/2014/main" xmlns="" id="{A912186B-0399-4C1C-8355-0F5E95DDC75C}"/>
              </a:ext>
            </a:extLst>
          </p:cNvPr>
          <p:cNvSpPr txBox="1">
            <a:spLocks noGrp="1"/>
          </p:cNvSpPr>
          <p:nvPr>
            <p:ph type="subTitle" sz="quarter" idx="1" hasCustomPrompt="1"/>
          </p:nvPr>
        </p:nvSpPr>
        <p:spPr>
          <a:xfrm>
            <a:off x="494769" y="4910806"/>
            <a:ext cx="8535512" cy="558433"/>
          </a:xfrm>
          <a:prstGeom prst="rect">
            <a:avLst/>
          </a:prstGeom>
        </p:spPr>
        <p:txBody>
          <a:bodyPr/>
          <a:lstStyle>
            <a:lvl1pPr algn="l">
              <a:spcBef>
                <a:spcPts val="450"/>
              </a:spcBef>
              <a:defRPr sz="25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xmlns="" id="{7ECDADA6-69BD-4872-9B8C-9B28C12C6D0D}"/>
              </a:ext>
            </a:extLst>
          </p:cNvPr>
          <p:cNvSpPr/>
          <p:nvPr userDrawn="1"/>
        </p:nvSpPr>
        <p:spPr>
          <a:xfrm>
            <a:off x="569435" y="4799848"/>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pic>
        <p:nvPicPr>
          <p:cNvPr id="16" name="STMS2-BLEU CLAIR.png" descr="STMS2-BLEU CLAIR.png">
            <a:extLst>
              <a:ext uri="{FF2B5EF4-FFF2-40B4-BE49-F238E27FC236}">
                <a16:creationId xmlns:a16="http://schemas.microsoft.com/office/drawing/2014/main" xmlns=""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263601" y="296250"/>
            <a:ext cx="2917719" cy="446328"/>
          </a:xfrm>
          <a:prstGeom prst="rect">
            <a:avLst/>
          </a:prstGeom>
          <a:ln w="12700">
            <a:miter lim="400000"/>
          </a:ln>
        </p:spPr>
      </p:pic>
      <p:grpSp>
        <p:nvGrpSpPr>
          <p:cNvPr id="22" name="Groupe"/>
          <p:cNvGrpSpPr/>
          <p:nvPr userDrawn="1"/>
        </p:nvGrpSpPr>
        <p:grpSpPr>
          <a:xfrm>
            <a:off x="1" y="6761748"/>
            <a:ext cx="12192000" cy="96253"/>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sp>
        <p:nvSpPr>
          <p:cNvPr id="5" name="Espace réservé du texte 4">
            <a:extLst>
              <a:ext uri="{FF2B5EF4-FFF2-40B4-BE49-F238E27FC236}">
                <a16:creationId xmlns:a16="http://schemas.microsoft.com/office/drawing/2014/main" xmlns="" id="{BF2B9A1C-80FB-4CDF-BFE4-FA95AD254BBF}"/>
              </a:ext>
            </a:extLst>
          </p:cNvPr>
          <p:cNvSpPr>
            <a:spLocks noGrp="1"/>
          </p:cNvSpPr>
          <p:nvPr>
            <p:ph type="body" sz="quarter" idx="10" hasCustomPrompt="1"/>
          </p:nvPr>
        </p:nvSpPr>
        <p:spPr>
          <a:xfrm>
            <a:off x="494294" y="3946309"/>
            <a:ext cx="8535988" cy="777875"/>
          </a:xfrm>
          <a:prstGeom prst="rect">
            <a:avLst/>
          </a:prstGeom>
        </p:spPr>
        <p:txBody>
          <a:bodyPr tIns="46800" anchor="ctr" anchorCtr="0"/>
          <a:lstStyle>
            <a:lvl1pPr algn="l">
              <a:lnSpc>
                <a:spcPct val="100000"/>
              </a:lnSpc>
              <a:spcBef>
                <a:spcPts val="0"/>
              </a:spcBef>
              <a:defRPr sz="4225" b="1">
                <a:solidFill>
                  <a:schemeClr val="bg1"/>
                </a:solidFill>
                <a:latin typeface="Calibri" panose="020F0502020204030204" pitchFamily="34" charset="0"/>
                <a:cs typeface="Calibri" panose="020F0502020204030204" pitchFamily="34" charset="0"/>
              </a:defRPr>
            </a:lvl1pPr>
            <a:lvl2pPr>
              <a:defRPr sz="4225">
                <a:latin typeface="Calibri" panose="020F0502020204030204" pitchFamily="34" charset="0"/>
                <a:cs typeface="Calibri" panose="020F0502020204030204" pitchFamily="34" charset="0"/>
              </a:defRPr>
            </a:lvl2pPr>
            <a:lvl3pPr>
              <a:defRPr sz="4225">
                <a:latin typeface="Calibri" panose="020F0502020204030204" pitchFamily="34" charset="0"/>
                <a:cs typeface="Calibri" panose="020F0502020204030204" pitchFamily="34" charset="0"/>
              </a:defRPr>
            </a:lvl3pPr>
            <a:lvl4pPr>
              <a:defRPr sz="4225">
                <a:latin typeface="Calibri" panose="020F0502020204030204" pitchFamily="34" charset="0"/>
                <a:cs typeface="Calibri" panose="020F0502020204030204" pitchFamily="34" charset="0"/>
              </a:defRPr>
            </a:lvl4pPr>
            <a:lvl5pPr>
              <a:defRPr sz="4225">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xmlns="" val="246197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6096"/>
            <a:ext cx="12192000" cy="6845808"/>
          </a:xfrm>
          <a:prstGeom prst="rect">
            <a:avLst/>
          </a:prstGeom>
        </p:spPr>
      </p:pic>
      <p:sp>
        <p:nvSpPr>
          <p:cNvPr id="11" name="Rectangle">
            <a:extLst>
              <a:ext uri="{FF2B5EF4-FFF2-40B4-BE49-F238E27FC236}">
                <a16:creationId xmlns:a16="http://schemas.microsoft.com/office/drawing/2014/main" xmlns="" id="{AD6C09DA-F3DA-42D4-B9EB-66059DE9A668}"/>
              </a:ext>
            </a:extLst>
          </p:cNvPr>
          <p:cNvSpPr/>
          <p:nvPr userDrawn="1"/>
        </p:nvSpPr>
        <p:spPr>
          <a:xfrm>
            <a:off x="-144612" y="-50503"/>
            <a:ext cx="12336612" cy="6959005"/>
          </a:xfrm>
          <a:prstGeom prst="rect">
            <a:avLst/>
          </a:prstGeom>
          <a:solidFill>
            <a:srgbClr val="1568AB">
              <a:alpha val="82265"/>
            </a:srgbClr>
          </a:solidFill>
          <a:ln w="25400">
            <a:solidFill>
              <a:schemeClr val="accent1">
                <a:alpha val="82265"/>
              </a:schemeClr>
            </a:solidFill>
            <a:bevel/>
          </a:ln>
        </p:spPr>
        <p:txBody>
          <a:bodyPr lIns="22860" rIns="22860" anchor="ctr"/>
          <a:lstStyle/>
          <a:p>
            <a:endParaRPr sz="900" dirty="0"/>
          </a:p>
        </p:txBody>
      </p:sp>
      <p:pic>
        <p:nvPicPr>
          <p:cNvPr id="12" name="STMS2-BLANC.png" descr="STMS2-BLANC.png">
            <a:extLst>
              <a:ext uri="{FF2B5EF4-FFF2-40B4-BE49-F238E27FC236}">
                <a16:creationId xmlns:a16="http://schemas.microsoft.com/office/drawing/2014/main" xmlns=""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3" name="Rectangle">
            <a:extLst>
              <a:ext uri="{FF2B5EF4-FFF2-40B4-BE49-F238E27FC236}">
                <a16:creationId xmlns:a16="http://schemas.microsoft.com/office/drawing/2014/main" xmlns="" id="{A73D0D7A-1E36-4781-A1A7-9D6F8FBA8475}"/>
              </a:ext>
            </a:extLst>
          </p:cNvPr>
          <p:cNvSpPr/>
          <p:nvPr userDrawn="1"/>
        </p:nvSpPr>
        <p:spPr>
          <a:xfrm>
            <a:off x="5698342" y="4567117"/>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14" name="Figure">
            <a:extLst>
              <a:ext uri="{FF2B5EF4-FFF2-40B4-BE49-F238E27FC236}">
                <a16:creationId xmlns:a16="http://schemas.microsoft.com/office/drawing/2014/main" xmlns="" id="{F4CA56E9-1764-4B30-AAB5-A003F9612189}"/>
              </a:ext>
            </a:extLst>
          </p:cNvPr>
          <p:cNvSpPr/>
          <p:nvPr userDrawn="1"/>
        </p:nvSpPr>
        <p:spPr>
          <a:xfrm>
            <a:off x="5706447" y="2226876"/>
            <a:ext cx="760614" cy="815859"/>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22860" rIns="22860" anchor="ctr"/>
          <a:lstStyle/>
          <a:p>
            <a:pPr defTabSz="171264">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1050"/>
          </a:p>
        </p:txBody>
      </p:sp>
      <p:pic>
        <p:nvPicPr>
          <p:cNvPr id="15" name="STMS2-BLANC.png" descr="STMS2-BLANC.png">
            <a:extLst>
              <a:ext uri="{FF2B5EF4-FFF2-40B4-BE49-F238E27FC236}">
                <a16:creationId xmlns:a16="http://schemas.microsoft.com/office/drawing/2014/main" xmlns=""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9" name="Espace réservé du texte 18">
            <a:extLst>
              <a:ext uri="{FF2B5EF4-FFF2-40B4-BE49-F238E27FC236}">
                <a16:creationId xmlns:a16="http://schemas.microsoft.com/office/drawing/2014/main" xmlns="" id="{D8A95B3B-C3F4-4A7D-A57D-7ABEA41076AD}"/>
              </a:ext>
            </a:extLst>
          </p:cNvPr>
          <p:cNvSpPr>
            <a:spLocks noGrp="1"/>
          </p:cNvSpPr>
          <p:nvPr>
            <p:ph type="body" sz="quarter" idx="10" hasCustomPrompt="1"/>
          </p:nvPr>
        </p:nvSpPr>
        <p:spPr>
          <a:xfrm>
            <a:off x="242047" y="3200400"/>
            <a:ext cx="11797553" cy="932330"/>
          </a:xfrm>
          <a:prstGeom prst="rect">
            <a:avLst/>
          </a:prstGeom>
        </p:spPr>
        <p:txBody>
          <a:bodyPr/>
          <a:lstStyle>
            <a:lvl1pPr marL="685800" indent="-685800">
              <a:buFont typeface="+mj-lt"/>
              <a:buAutoNum type="arabicPeriod"/>
              <a:defRPr sz="44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xmlns="" val="30989938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12192000" cy="928838"/>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xmlns="" id="{D360B735-9C28-414B-83EF-B6F6B855D062}"/>
              </a:ext>
            </a:extLst>
          </p:cNvPr>
          <p:cNvGrpSpPr/>
          <p:nvPr userDrawn="1"/>
        </p:nvGrpSpPr>
        <p:grpSpPr>
          <a:xfrm>
            <a:off x="1" y="6761748"/>
            <a:ext cx="12192000" cy="96253"/>
            <a:chOff x="0" y="0"/>
            <a:chExt cx="24538662" cy="181429"/>
          </a:xfrm>
        </p:grpSpPr>
        <p:sp>
          <p:nvSpPr>
            <p:cNvPr id="12" name="Rectangle">
              <a:extLst>
                <a:ext uri="{FF2B5EF4-FFF2-40B4-BE49-F238E27FC236}">
                  <a16:creationId xmlns:a16="http://schemas.microsoft.com/office/drawing/2014/main" xmlns=""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3" name="Rectangle">
              <a:extLst>
                <a:ext uri="{FF2B5EF4-FFF2-40B4-BE49-F238E27FC236}">
                  <a16:creationId xmlns:a16="http://schemas.microsoft.com/office/drawing/2014/main" xmlns=""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4" name="Rectangle">
              <a:extLst>
                <a:ext uri="{FF2B5EF4-FFF2-40B4-BE49-F238E27FC236}">
                  <a16:creationId xmlns:a16="http://schemas.microsoft.com/office/drawing/2014/main" xmlns=""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5" name="Rectangle">
              <a:extLst>
                <a:ext uri="{FF2B5EF4-FFF2-40B4-BE49-F238E27FC236}">
                  <a16:creationId xmlns:a16="http://schemas.microsoft.com/office/drawing/2014/main" xmlns=""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6" name="Rectangle">
              <a:extLst>
                <a:ext uri="{FF2B5EF4-FFF2-40B4-BE49-F238E27FC236}">
                  <a16:creationId xmlns:a16="http://schemas.microsoft.com/office/drawing/2014/main" xmlns=""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pic>
        <p:nvPicPr>
          <p:cNvPr id="26" name="STMS2-BLEU CLAIR.png" descr="STMS2-BLEU CLAIR.png">
            <a:extLst>
              <a:ext uri="{FF2B5EF4-FFF2-40B4-BE49-F238E27FC236}">
                <a16:creationId xmlns:a16="http://schemas.microsoft.com/office/drawing/2014/main" xmlns=""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a:xfrm>
            <a:off x="11447580" y="6123309"/>
            <a:ext cx="542988" cy="446328"/>
          </a:xfrm>
          <a:prstGeom prst="rect">
            <a:avLst/>
          </a:prstGeom>
          <a:ln w="12700">
            <a:miter lim="400000"/>
          </a:ln>
        </p:spPr>
      </p:pic>
      <p:sp>
        <p:nvSpPr>
          <p:cNvPr id="27" name="Rectangle">
            <a:extLst>
              <a:ext uri="{FF2B5EF4-FFF2-40B4-BE49-F238E27FC236}">
                <a16:creationId xmlns:a16="http://schemas.microsoft.com/office/drawing/2014/main" xmlns="" id="{022756EF-C004-4457-8DC2-7AA9DC3549D1}"/>
              </a:ext>
            </a:extLst>
          </p:cNvPr>
          <p:cNvSpPr/>
          <p:nvPr userDrawn="1"/>
        </p:nvSpPr>
        <p:spPr>
          <a:xfrm>
            <a:off x="5707588" y="896834"/>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31" name="Texte niveau 1…">
            <a:extLst>
              <a:ext uri="{FF2B5EF4-FFF2-40B4-BE49-F238E27FC236}">
                <a16:creationId xmlns:a16="http://schemas.microsoft.com/office/drawing/2014/main" xmlns="" id="{43D1D4D7-C319-4BA5-95BA-344309BA5F47}"/>
              </a:ext>
            </a:extLst>
          </p:cNvPr>
          <p:cNvSpPr txBox="1">
            <a:spLocks noGrp="1"/>
          </p:cNvSpPr>
          <p:nvPr>
            <p:ph type="body" sz="half" idx="1" hasCustomPrompt="1"/>
          </p:nvPr>
        </p:nvSpPr>
        <p:spPr>
          <a:xfrm>
            <a:off x="609044" y="1677515"/>
            <a:ext cx="11017806" cy="4056535"/>
          </a:xfrm>
          <a:prstGeom prst="rect">
            <a:avLst/>
          </a:prstGeom>
        </p:spPr>
        <p:txBody>
          <a:bodyPr lIns="288000" tIns="288000" rIns="288000" bIns="288000"/>
          <a:lstStyle>
            <a:lvl1pPr marL="265113" indent="-265113" algn="l">
              <a:lnSpc>
                <a:spcPct val="150000"/>
              </a:lnSpc>
              <a:buFont typeface="Wingdings" panose="05000000000000000000" pitchFamily="2" charset="2"/>
              <a:buChar char="§"/>
              <a:defRPr sz="2200">
                <a:latin typeface="Calibri" panose="020F0502020204030204" pitchFamily="34" charset="0"/>
                <a:cs typeface="Calibri" panose="020F0502020204030204" pitchFamily="34" charset="0"/>
              </a:defRPr>
            </a:lvl1pPr>
            <a:lvl2pPr marL="631032"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2pPr>
            <a:lvl3pPr marL="987425"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3pPr>
            <a:lvl4pPr marL="1343819"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4pPr>
            <a:lvl5pPr marL="1746250"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xmlns="" id="{350E76D7-D8C4-4678-A211-E25E636C719D}"/>
              </a:ext>
            </a:extLst>
          </p:cNvPr>
          <p:cNvSpPr txBox="1">
            <a:spLocks/>
          </p:cNvSpPr>
          <p:nvPr userDrawn="1"/>
        </p:nvSpPr>
        <p:spPr>
          <a:xfrm>
            <a:off x="11474267" y="246411"/>
            <a:ext cx="412405" cy="1524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z="1000" smtClean="0"/>
              <a:pPr/>
              <a:t>‹N°›</a:t>
            </a:fld>
            <a:endParaRPr lang="fr-FR" sz="1000" dirty="0"/>
          </a:p>
        </p:txBody>
      </p:sp>
    </p:spTree>
    <p:extLst>
      <p:ext uri="{BB962C8B-B14F-4D97-AF65-F5344CB8AC3E}">
        <p14:creationId xmlns:p14="http://schemas.microsoft.com/office/powerpoint/2010/main" xmlns="" val="117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C66629-6A9B-49F0-9544-228F8752B9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CA75484-6503-4D2F-A0E9-4103BB0AFD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AD8E5B3-0325-4A0E-A1A9-CB1658C3191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C46A06D8-8180-485E-8809-56B9AD43A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2EC967C-8EC9-40AF-951A-9F5DBD3BF498}"/>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938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FC8089B-0E27-455C-A703-FE03C1F7D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AA9F172E-6D56-4989-972E-6BE2F4209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715C485B-D93B-464A-9320-6A9D1CC2CEF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BFF14911-AC9F-4A07-AC1B-57D5D407E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0A8C1B9-2121-47BE-BDE8-090A9B8D895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09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E3CA0AD-8115-4C03-9475-95AF23A06F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4151F5D-A5CE-4FF9-94EA-278325E00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656AFDCD-FC39-4B86-AC4B-15CD1FCA3F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AC487E95-5492-4F6C-AEE5-0ADDBFC1016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90273C5E-AB4F-4D33-A821-E52C595FE0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50FB7B6-1BC8-4C48-BA6D-1F1DBD1AC0CD}"/>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4037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D2E901-8EE4-438A-B722-2F555FB01C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BDC728-61E7-4632-83FA-564CF4368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3A8A773B-3719-4052-B7DE-A5120D32B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F2A7AF00-8FBD-4AEA-8172-90AFBF10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862BEF3-F87F-4D96-AADA-277BE4DED63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D45AD610-EF6B-4F96-904F-A9A0975CD4B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8" name="Espace réservé du pied de page 7">
            <a:extLst>
              <a:ext uri="{FF2B5EF4-FFF2-40B4-BE49-F238E27FC236}">
                <a16:creationId xmlns:a16="http://schemas.microsoft.com/office/drawing/2014/main" xmlns="" id="{3A484950-6E7A-495C-B614-75344DAE4C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D66A221-B868-49AB-A64B-4EC12476FAA9}"/>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98684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4BAF3B3-362A-4D74-8369-3623405555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C7E58D28-6F97-4F87-A2C3-0CA74FFD9E67}"/>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4" name="Espace réservé du pied de page 3">
            <a:extLst>
              <a:ext uri="{FF2B5EF4-FFF2-40B4-BE49-F238E27FC236}">
                <a16:creationId xmlns:a16="http://schemas.microsoft.com/office/drawing/2014/main" xmlns="" id="{743AEAA3-931E-4E05-B20C-0BD0011176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43F350A-224C-401F-A52A-C1B68727133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49190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EA332F1-1E27-4E17-B8ED-E8921F3F748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3" name="Espace réservé du pied de page 2">
            <a:extLst>
              <a:ext uri="{FF2B5EF4-FFF2-40B4-BE49-F238E27FC236}">
                <a16:creationId xmlns:a16="http://schemas.microsoft.com/office/drawing/2014/main" xmlns="" id="{D5C574D3-2031-404C-BA5C-681FC76890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B237F6D5-CE07-4F1E-9500-D6EA663F8E92}"/>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36696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CDF02-27F8-4C3A-95A4-DD5D31274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5C6102F-BEEB-409B-9BDD-0CE87EA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BBCBFF4-A14E-4AB7-ACD8-C3C88BB86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687C0C4-3468-4176-851E-E21D873253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D76665D0-F619-4C13-887A-089AD4B616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0EA22A1-A71C-4DA1-A931-BBBB1D0A31F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485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4D76D8-D827-4D1B-8F61-700C81E058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C7D177BC-1F61-4ACC-83E5-DB9CEF54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DF15CDF1-544B-4FD1-B5E9-F938A29A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A3F717C-5CB4-43B5-B99A-B37BB31BBA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273D9196-4367-4C73-A467-7AFBA7AA0E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5D3C16D-EB52-48DC-B329-F004B28FB77E}"/>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94103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A0ABA76-DE94-4EB7-94B4-95C7A0F8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F7BC0229-432F-415F-9FAC-6F057DBE5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9A2C9B4-E4D0-4A1A-B646-8771FFC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A19CD79-90E0-484E-8AB2-EA968615C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8ACB8511-2643-4D30-8797-3C003E51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245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Allemand" TargetMode="External"/><Relationship Id="rId2" Type="http://schemas.openxmlformats.org/officeDocument/2006/relationships/hyperlink" Target="https://fr.wikipedia.org/wiki/Anglais" TargetMode="External"/><Relationship Id="rId1" Type="http://schemas.openxmlformats.org/officeDocument/2006/relationships/slideLayout" Target="../slideLayouts/slideLayout14.xml"/><Relationship Id="rId6" Type="http://schemas.openxmlformats.org/officeDocument/2006/relationships/hyperlink" Target="https://fr.wikipedia.org/w/index.php?title=S/4_HANA_Cloud&amp;action=edit&amp;redlink=1" TargetMode="External"/><Relationship Id="rId5" Type="http://schemas.openxmlformats.org/officeDocument/2006/relationships/hyperlink" Target="https://fr.wikipedia.org/wiki/Logiciel_en_tant_que_service" TargetMode="External"/><Relationship Id="rId4" Type="http://schemas.openxmlformats.org/officeDocument/2006/relationships/hyperlink" Target="https://fr.wikipedia.org/wiki/SAP_(entrepris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SAP_S/4HANA" TargetMode="External"/><Relationship Id="rId2" Type="http://schemas.openxmlformats.org/officeDocument/2006/relationships/hyperlink" Target="https://fr.wikipedia.org/wiki/Oracle_Database" TargetMode="External"/><Relationship Id="rId1" Type="http://schemas.openxmlformats.org/officeDocument/2006/relationships/slideLayout" Target="../slideLayouts/slideLayout14.xml"/><Relationship Id="rId5" Type="http://schemas.openxmlformats.org/officeDocument/2006/relationships/hyperlink" Target="https://fr.wikipedia.org/wiki/IBM" TargetMode="External"/><Relationship Id="rId4" Type="http://schemas.openxmlformats.org/officeDocument/2006/relationships/hyperlink" Target="https://fr.wikipedia.org/wiki/Microsof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leanix.net/fr/s4hana/s4hana-definition"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xmlns="" id="{4B9CE9ED-F13C-4904-BB58-07887CCAE619}"/>
              </a:ext>
            </a:extLst>
          </p:cNvPr>
          <p:cNvSpPr>
            <a:spLocks noGrp="1"/>
          </p:cNvSpPr>
          <p:nvPr>
            <p:ph type="subTitle" sz="quarter" idx="1"/>
          </p:nvPr>
        </p:nvSpPr>
        <p:spPr>
          <a:xfrm>
            <a:off x="6392008" y="677928"/>
            <a:ext cx="5944180" cy="558433"/>
          </a:xfrm>
        </p:spPr>
        <p:txBody>
          <a:bodyPr/>
          <a:lstStyle/>
          <a:p>
            <a:r>
              <a:rPr lang="fr-FR" dirty="0"/>
              <a:t> </a:t>
            </a:r>
          </a:p>
        </p:txBody>
      </p:sp>
      <p:sp>
        <p:nvSpPr>
          <p:cNvPr id="3" name="Espace réservé du texte 2">
            <a:extLst>
              <a:ext uri="{FF2B5EF4-FFF2-40B4-BE49-F238E27FC236}">
                <a16:creationId xmlns:a16="http://schemas.microsoft.com/office/drawing/2014/main" xmlns="" id="{50066482-C983-4F33-ABDA-F3BCDF4BF89E}"/>
              </a:ext>
            </a:extLst>
          </p:cNvPr>
          <p:cNvSpPr>
            <a:spLocks noGrp="1"/>
          </p:cNvSpPr>
          <p:nvPr>
            <p:ph type="body" sz="quarter" idx="10"/>
          </p:nvPr>
        </p:nvSpPr>
        <p:spPr>
          <a:xfrm>
            <a:off x="494294" y="3946309"/>
            <a:ext cx="11261021" cy="777875"/>
          </a:xfrm>
        </p:spPr>
        <p:txBody>
          <a:bodyPr/>
          <a:lstStyle/>
          <a:p>
            <a:pPr marL="0" indent="0">
              <a:buNone/>
            </a:pPr>
            <a:r>
              <a:rPr lang="fr-FR" dirty="0"/>
              <a:t>Formation Technique ABAP </a:t>
            </a:r>
          </a:p>
        </p:txBody>
      </p:sp>
      <p:sp>
        <p:nvSpPr>
          <p:cNvPr id="5" name="Sous-titre 1">
            <a:extLst>
              <a:ext uri="{FF2B5EF4-FFF2-40B4-BE49-F238E27FC236}">
                <a16:creationId xmlns:a16="http://schemas.microsoft.com/office/drawing/2014/main" xmlns="" id="{E97B557A-F58C-4E2A-9398-76B3AAAEB8D5}"/>
              </a:ext>
            </a:extLst>
          </p:cNvPr>
          <p:cNvSpPr txBox="1">
            <a:spLocks/>
          </p:cNvSpPr>
          <p:nvPr/>
        </p:nvSpPr>
        <p:spPr>
          <a:xfrm>
            <a:off x="7816362" y="175846"/>
            <a:ext cx="4587234" cy="1339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450"/>
              </a:spcBef>
              <a:buFont typeface="Arial" panose="020B0604020202020204" pitchFamily="34" charset="0"/>
              <a:buChar char="•"/>
              <a:defRPr sz="2500" kern="1200">
                <a:solidFill>
                  <a:srgbClr val="FFFFFE"/>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 </a:t>
            </a:r>
            <a:endParaRPr lang="fr-FR" dirty="0"/>
          </a:p>
        </p:txBody>
      </p:sp>
    </p:spTree>
    <p:extLst>
      <p:ext uri="{BB962C8B-B14F-4D97-AF65-F5344CB8AC3E}">
        <p14:creationId xmlns:p14="http://schemas.microsoft.com/office/powerpoint/2010/main" xmlns="" val="199857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Structure de </a:t>
            </a:r>
            <a:r>
              <a:rPr lang="fr-FR" sz="4000" b="1" dirty="0" err="1">
                <a:solidFill>
                  <a:schemeClr val="accent1"/>
                </a:solidFill>
              </a:rPr>
              <a:t>WebAS</a:t>
            </a:r>
            <a:r>
              <a:rPr lang="fr-FR" sz="4000" b="1" dirty="0">
                <a:solidFill>
                  <a:schemeClr val="accent1"/>
                </a:solidFill>
              </a:rPr>
              <a:t> / SAP Business Suite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69303" y="928838"/>
            <a:ext cx="10718276" cy="5160877"/>
          </a:xfrm>
        </p:spPr>
        <p:txBody>
          <a:bodyPr>
            <a:noAutofit/>
          </a:bodyPr>
          <a:lstStyle/>
          <a:p>
            <a:pPr marL="0" indent="0" algn="just">
              <a:buNone/>
            </a:pPr>
            <a:r>
              <a:rPr lang="fr-FR" sz="2000" dirty="0"/>
              <a:t>C’est l’option NetWeaver  utilisée par la quasi-totalité des entreprises. Elle se décompose également en plusieurs suites :</a:t>
            </a:r>
          </a:p>
          <a:p>
            <a:pPr marL="0" indent="0" algn="just">
              <a:buNone/>
            </a:pPr>
            <a:r>
              <a:rPr lang="fr-FR" sz="2000" b="1" dirty="0"/>
              <a:t>SAP CRM </a:t>
            </a:r>
            <a:r>
              <a:rPr lang="fr-FR" sz="2000" dirty="0"/>
              <a:t>(Customer Relationship Management soit Gestion de la Relation Client) est une solution faite pour la partie commerciale d’une société. Elle met à disposition des équipes de vente, par exemple, un outil permettant de développer et d’entretenir et de mieux gérer les relations avec le client (stratégie commerciale, marketing,…). </a:t>
            </a:r>
          </a:p>
          <a:p>
            <a:pPr marL="0" indent="0" algn="just">
              <a:buNone/>
            </a:pPr>
            <a:r>
              <a:rPr lang="fr-FR" sz="2000" b="1" dirty="0"/>
              <a:t>SAP SCM </a:t>
            </a:r>
            <a:r>
              <a:rPr lang="fr-FR" sz="2000" dirty="0"/>
              <a:t>(Supply Chain Management : Gestion de la Chaîne Logistique) a pour but d’augmenter la réactivité du traitement et de la demande client (de la planification de la demande à la gestion des stocks) en mettant en place un réseau de distribution rapide.)</a:t>
            </a:r>
          </a:p>
        </p:txBody>
      </p:sp>
      <p:sp>
        <p:nvSpPr>
          <p:cNvPr id="4" name="Espace réservé du texte 4">
            <a:extLst>
              <a:ext uri="{FF2B5EF4-FFF2-40B4-BE49-F238E27FC236}">
                <a16:creationId xmlns:a16="http://schemas.microsoft.com/office/drawing/2014/main" xmlns="" id="{37FED087-4EFA-4AA9-800E-D74D6B539C30}"/>
              </a:ext>
            </a:extLst>
          </p:cNvPr>
          <p:cNvSpPr txBox="1">
            <a:spLocks/>
          </p:cNvSpPr>
          <p:nvPr/>
        </p:nvSpPr>
        <p:spPr>
          <a:xfrm>
            <a:off x="1859280" y="1201020"/>
            <a:ext cx="8309910" cy="1013861"/>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just">
              <a:buNone/>
            </a:pPr>
            <a:endParaRPr lang="fr-FR" sz="2000" dirty="0"/>
          </a:p>
        </p:txBody>
      </p:sp>
    </p:spTree>
    <p:extLst>
      <p:ext uri="{BB962C8B-B14F-4D97-AF65-F5344CB8AC3E}">
        <p14:creationId xmlns:p14="http://schemas.microsoft.com/office/powerpoint/2010/main" xmlns="" val="317783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Structure de </a:t>
            </a:r>
            <a:r>
              <a:rPr lang="fr-FR" sz="4000" b="1" dirty="0" err="1">
                <a:solidFill>
                  <a:schemeClr val="accent1"/>
                </a:solidFill>
              </a:rPr>
              <a:t>WebAS</a:t>
            </a:r>
            <a:r>
              <a:rPr lang="fr-FR" sz="4000" b="1" dirty="0">
                <a:solidFill>
                  <a:schemeClr val="accent1"/>
                </a:solidFill>
              </a:rPr>
              <a:t> / SAP Business Suite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50448" y="928838"/>
            <a:ext cx="10737131" cy="5292853"/>
          </a:xfrm>
        </p:spPr>
        <p:txBody>
          <a:bodyPr>
            <a:noAutofit/>
          </a:bodyPr>
          <a:lstStyle/>
          <a:p>
            <a:pPr marL="0" indent="0" algn="just">
              <a:buNone/>
            </a:pPr>
            <a:r>
              <a:rPr lang="fr-FR" sz="1900" b="1" dirty="0"/>
              <a:t>SAP SRM </a:t>
            </a:r>
            <a:r>
              <a:rPr lang="fr-FR" sz="1900" dirty="0"/>
              <a:t>(Supplier Relationship Management : Gestion de la Relation Fournisseur) est une solution permettant à l’entreprise d’identifier les fournisseurs potentiel selon leur coût, leur capacité de production, les délais de livraison, la garantie de qualité….afin d’optimiser le processus d’approvisionnement)</a:t>
            </a:r>
          </a:p>
          <a:p>
            <a:pPr marL="0" indent="0" algn="just">
              <a:buNone/>
            </a:pPr>
            <a:r>
              <a:rPr lang="fr-FR" sz="1900" b="1" dirty="0"/>
              <a:t>SAP PLM </a:t>
            </a:r>
            <a:r>
              <a:rPr lang="fr-FR" sz="1900" dirty="0"/>
              <a:t>(Product Lifecycle Management : traduit par Gestion du cycle de vie des produits) permet de créer et suivre un produit tout au long de sa vie, de sa conception jusqu’à son obsolescence / remplacement. Il définit aussi son mode de fabrication, de distribution, de stockage….</a:t>
            </a:r>
          </a:p>
          <a:p>
            <a:pPr marL="0" indent="0">
              <a:buNone/>
            </a:pPr>
            <a:r>
              <a:rPr lang="fr-FR" sz="1900" b="1" dirty="0"/>
              <a:t>SAP ERP (Enterprise Resource Planning), comme vu dans la section précédente, permet de centraliser toutes les informations des différents départements d’une entreprise. C’est sur cette solution que vous allez apprendre et pratiquer le langage ABAP.</a:t>
            </a:r>
            <a:r>
              <a:rPr lang="fr-FR" sz="1700" b="1" dirty="0"/>
              <a:t/>
            </a:r>
            <a:br>
              <a:rPr lang="fr-FR" sz="1700" b="1" dirty="0"/>
            </a:br>
            <a:endParaRPr lang="fr-FR" sz="1700" b="1" dirty="0"/>
          </a:p>
        </p:txBody>
      </p:sp>
      <p:sp>
        <p:nvSpPr>
          <p:cNvPr id="4" name="Espace réservé du texte 4">
            <a:extLst>
              <a:ext uri="{FF2B5EF4-FFF2-40B4-BE49-F238E27FC236}">
                <a16:creationId xmlns:a16="http://schemas.microsoft.com/office/drawing/2014/main" xmlns="" id="{37FED087-4EFA-4AA9-800E-D74D6B539C30}"/>
              </a:ext>
            </a:extLst>
          </p:cNvPr>
          <p:cNvSpPr txBox="1">
            <a:spLocks/>
          </p:cNvSpPr>
          <p:nvPr/>
        </p:nvSpPr>
        <p:spPr>
          <a:xfrm>
            <a:off x="1859280" y="1201020"/>
            <a:ext cx="8309910" cy="1013861"/>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just">
              <a:buNone/>
            </a:pPr>
            <a:endParaRPr lang="fr-FR" sz="2000" dirty="0"/>
          </a:p>
        </p:txBody>
      </p:sp>
    </p:spTree>
    <p:extLst>
      <p:ext uri="{BB962C8B-B14F-4D97-AF65-F5344CB8AC3E}">
        <p14:creationId xmlns:p14="http://schemas.microsoft.com/office/powerpoint/2010/main" xmlns="" val="287411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fontScale="90000"/>
          </a:bodyPr>
          <a:lstStyle/>
          <a:p>
            <a:pPr algn="ctr"/>
            <a:r>
              <a:rPr lang="fr-FR" b="1" u="sng" dirty="0"/>
              <a:t/>
            </a:r>
            <a:br>
              <a:rPr lang="fr-FR" b="1" u="sng" dirty="0"/>
            </a:br>
            <a:r>
              <a:rPr lang="fr-FR" b="1" dirty="0">
                <a:solidFill>
                  <a:schemeClr val="accent1"/>
                </a:solidFill>
              </a:rPr>
              <a:t>La solution SAP ERP et ses modules </a:t>
            </a:r>
            <a:r>
              <a:rPr lang="fr-FR" dirty="0"/>
              <a:t/>
            </a:r>
            <a:br>
              <a:rPr lang="fr-FR" dirty="0"/>
            </a:br>
            <a:endParaRPr lang="fr-FR" dirty="0"/>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0890" y="928838"/>
            <a:ext cx="10706689" cy="1606972"/>
          </a:xfrm>
        </p:spPr>
        <p:txBody>
          <a:bodyPr>
            <a:normAutofit fontScale="25000" lnSpcReduction="20000"/>
          </a:bodyPr>
          <a:lstStyle/>
          <a:p>
            <a:pPr marL="0" indent="0">
              <a:buNone/>
            </a:pPr>
            <a:r>
              <a:rPr lang="fr-FR" sz="8000" dirty="0"/>
              <a:t>Les modules sont des ensembles d’objets SAP, découpés par domaine fonctionnel. Il est possible de distinguer Trois grandes Familles : Finance, Logistique et Ressources humaines.  Des modules dits techniques existent également comme </a:t>
            </a:r>
            <a:r>
              <a:rPr lang="fr-FR" sz="8000" b="1" dirty="0"/>
              <a:t>BASIS</a:t>
            </a:r>
            <a:r>
              <a:rPr lang="fr-FR" sz="8000" dirty="0"/>
              <a:t> et évidemment </a:t>
            </a:r>
            <a:r>
              <a:rPr lang="fr-FR" sz="8000" b="1" dirty="0"/>
              <a:t>ABAP</a:t>
            </a:r>
            <a:r>
              <a:rPr lang="fr-FR" sz="8000" dirty="0"/>
              <a:t> </a:t>
            </a:r>
            <a:r>
              <a:rPr lang="fr-FR" sz="1600" dirty="0"/>
              <a:t/>
            </a:r>
            <a:br>
              <a:rPr lang="fr-FR" sz="1600" dirty="0"/>
            </a:br>
            <a:endParaRPr lang="fr-FR" sz="1600" dirty="0"/>
          </a:p>
        </p:txBody>
      </p:sp>
      <p:pic>
        <p:nvPicPr>
          <p:cNvPr id="7" name="Image 6">
            <a:extLst>
              <a:ext uri="{FF2B5EF4-FFF2-40B4-BE49-F238E27FC236}">
                <a16:creationId xmlns:a16="http://schemas.microsoft.com/office/drawing/2014/main" xmlns="" id="{0DA2C4C3-E54B-4C3C-91A1-B774D371AB6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200" y="2696066"/>
            <a:ext cx="4466479" cy="3299381"/>
          </a:xfrm>
          <a:prstGeom prst="rect">
            <a:avLst/>
          </a:prstGeom>
        </p:spPr>
      </p:pic>
    </p:spTree>
    <p:extLst>
      <p:ext uri="{BB962C8B-B14F-4D97-AF65-F5344CB8AC3E}">
        <p14:creationId xmlns:p14="http://schemas.microsoft.com/office/powerpoint/2010/main" xmlns="" val="123264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Programmation ABAP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0812423" cy="5153910"/>
          </a:xfrm>
        </p:spPr>
        <p:txBody>
          <a:bodyPr/>
          <a:lstStyle/>
          <a:p>
            <a:pPr marL="0" indent="0">
              <a:buNone/>
            </a:pPr>
            <a:r>
              <a:rPr lang="fr-FR" sz="1600" dirty="0"/>
              <a:t/>
            </a:r>
            <a:br>
              <a:rPr lang="fr-FR" sz="1600" dirty="0"/>
            </a:br>
            <a:endParaRPr lang="fr-FR" sz="1600" dirty="0"/>
          </a:p>
        </p:txBody>
      </p:sp>
      <p:pic>
        <p:nvPicPr>
          <p:cNvPr id="5" name="Image 4">
            <a:extLst>
              <a:ext uri="{FF2B5EF4-FFF2-40B4-BE49-F238E27FC236}">
                <a16:creationId xmlns:a16="http://schemas.microsoft.com/office/drawing/2014/main" xmlns="" id="{CACFFA2D-FB24-4BFB-AE9C-08F553A23D68}"/>
              </a:ext>
            </a:extLst>
          </p:cNvPr>
          <p:cNvPicPr>
            <a:picLocks noChangeAspect="1"/>
          </p:cNvPicPr>
          <p:nvPr/>
        </p:nvPicPr>
        <p:blipFill>
          <a:blip r:embed="rId2"/>
          <a:stretch>
            <a:fillRect/>
          </a:stretch>
        </p:blipFill>
        <p:spPr>
          <a:xfrm>
            <a:off x="725864" y="981310"/>
            <a:ext cx="10660985" cy="5101437"/>
          </a:xfrm>
          <a:prstGeom prst="rect">
            <a:avLst/>
          </a:prstGeom>
        </p:spPr>
      </p:pic>
    </p:spTree>
    <p:extLst>
      <p:ext uri="{BB962C8B-B14F-4D97-AF65-F5344CB8AC3E}">
        <p14:creationId xmlns:p14="http://schemas.microsoft.com/office/powerpoint/2010/main" xmlns="" val="45085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modules logistique</a:t>
            </a:r>
            <a:endParaRPr lang="fr-FR" sz="4000" dirty="0">
              <a:solidFill>
                <a:schemeClr val="accent1"/>
              </a:solidFill>
            </a:endParaRPr>
          </a:p>
        </p:txBody>
      </p:sp>
      <p:sp>
        <p:nvSpPr>
          <p:cNvPr id="5" name="Espace réservé du texte 4">
            <a:extLst>
              <a:ext uri="{FF2B5EF4-FFF2-40B4-BE49-F238E27FC236}">
                <a16:creationId xmlns:a16="http://schemas.microsoft.com/office/drawing/2014/main" xmlns="" id="{6C2F90B6-A6D6-41A2-8C49-81296898F546}"/>
              </a:ext>
            </a:extLst>
          </p:cNvPr>
          <p:cNvSpPr>
            <a:spLocks noGrp="1"/>
          </p:cNvSpPr>
          <p:nvPr>
            <p:ph type="body" sz="half" idx="1"/>
          </p:nvPr>
        </p:nvSpPr>
        <p:spPr>
          <a:xfrm>
            <a:off x="3048000" y="2441542"/>
            <a:ext cx="8309910" cy="3349659"/>
          </a:xfrm>
        </p:spPr>
        <p:txBody>
          <a:bodyPr>
            <a:normAutofit/>
          </a:bodyPr>
          <a:lstStyle/>
          <a:p>
            <a:pPr marL="0" indent="0" algn="just">
              <a:buNone/>
            </a:pPr>
            <a:r>
              <a:rPr lang="fr-FR" sz="2000" b="1" dirty="0"/>
              <a:t>SD</a:t>
            </a:r>
            <a:r>
              <a:rPr lang="fr-FR" sz="2000" dirty="0"/>
              <a:t>: Vente et Distribution (gestion des ventes, expéditions et facturation)</a:t>
            </a:r>
            <a:br>
              <a:rPr lang="fr-FR" sz="2000" dirty="0"/>
            </a:br>
            <a:r>
              <a:rPr lang="fr-FR" sz="2000" b="1" dirty="0"/>
              <a:t>MM</a:t>
            </a:r>
            <a:r>
              <a:rPr lang="fr-FR" sz="2000" dirty="0"/>
              <a:t>: Gestion matières (Gestion des approvisionnements et des entrepôts)</a:t>
            </a:r>
            <a:br>
              <a:rPr lang="fr-FR" sz="2000" dirty="0"/>
            </a:br>
            <a:r>
              <a:rPr lang="fr-FR" sz="2000" b="1" dirty="0"/>
              <a:t>PP</a:t>
            </a:r>
            <a:r>
              <a:rPr lang="fr-FR" sz="2000" dirty="0"/>
              <a:t>: Gestion de la production (fabrication avec intégration et planification) </a:t>
            </a:r>
            <a:br>
              <a:rPr lang="fr-FR" sz="2000" dirty="0"/>
            </a:br>
            <a:r>
              <a:rPr lang="fr-FR" sz="2000" b="1" dirty="0"/>
              <a:t>QM</a:t>
            </a:r>
            <a:r>
              <a:rPr lang="fr-FR" sz="2000" dirty="0"/>
              <a:t>: Gestion de la qualité (Système d’assurance qualité pour la logistique)</a:t>
            </a:r>
            <a:br>
              <a:rPr lang="fr-FR" sz="2000" dirty="0"/>
            </a:br>
            <a:r>
              <a:rPr lang="fr-FR" sz="2000" b="1" dirty="0"/>
              <a:t>PM</a:t>
            </a:r>
            <a:r>
              <a:rPr lang="fr-FR" sz="2000" dirty="0"/>
              <a:t>: Gestion de la maintenance (Maintenance des équipements de productions et des services d’entretiens)</a:t>
            </a:r>
          </a:p>
        </p:txBody>
      </p:sp>
      <p:pic>
        <p:nvPicPr>
          <p:cNvPr id="14" name="Image 13" descr="Une image contenant texte, clipart&#10;&#10;Description générée automatiquement">
            <a:extLst>
              <a:ext uri="{FF2B5EF4-FFF2-40B4-BE49-F238E27FC236}">
                <a16:creationId xmlns:a16="http://schemas.microsoft.com/office/drawing/2014/main" xmlns="" id="{6DFEE368-C817-4BB5-AEA2-8D5F33DDE7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4721" y="1769391"/>
            <a:ext cx="2403279" cy="3839557"/>
          </a:xfrm>
          <a:prstGeom prst="rect">
            <a:avLst/>
          </a:prstGeom>
        </p:spPr>
      </p:pic>
      <p:sp>
        <p:nvSpPr>
          <p:cNvPr id="6" name="Espace réservé du texte 4">
            <a:extLst>
              <a:ext uri="{FF2B5EF4-FFF2-40B4-BE49-F238E27FC236}">
                <a16:creationId xmlns:a16="http://schemas.microsoft.com/office/drawing/2014/main" xmlns="" id="{A403C787-5243-490A-8D5A-2E7951C0C79C}"/>
              </a:ext>
            </a:extLst>
          </p:cNvPr>
          <p:cNvSpPr txBox="1">
            <a:spLocks/>
          </p:cNvSpPr>
          <p:nvPr/>
        </p:nvSpPr>
        <p:spPr>
          <a:xfrm>
            <a:off x="2971800" y="1349103"/>
            <a:ext cx="8309910" cy="1576978"/>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just">
              <a:buNone/>
            </a:pPr>
            <a:r>
              <a:rPr lang="fr-FR" sz="2000" dirty="0">
                <a:solidFill>
                  <a:schemeClr val="tx1"/>
                </a:solidFill>
                <a:ea typeface="+mn-ea"/>
              </a:rPr>
              <a:t>La famille logistique rassemble tous les services liés à l’organisation de l’entreprise (transports, ventes, stocks,…)  dont l’essentiel des modules sont : </a:t>
            </a:r>
          </a:p>
        </p:txBody>
      </p:sp>
    </p:spTree>
    <p:extLst>
      <p:ext uri="{BB962C8B-B14F-4D97-AF65-F5344CB8AC3E}">
        <p14:creationId xmlns:p14="http://schemas.microsoft.com/office/powerpoint/2010/main" xmlns="" val="145175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fontScale="90000"/>
          </a:bodyPr>
          <a:lstStyle/>
          <a:p>
            <a:pPr algn="ctr">
              <a:lnSpc>
                <a:spcPct val="150000"/>
              </a:lnSpc>
              <a:spcBef>
                <a:spcPts val="250"/>
              </a:spcBef>
            </a:pPr>
            <a:r>
              <a:rPr lang="fr-FR" b="1" dirty="0">
                <a:solidFill>
                  <a:schemeClr val="accent1"/>
                </a:solidFill>
                <a:sym typeface="Exo 2 Light"/>
              </a:rPr>
              <a:t>Les modules finance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1367338" cy="5346456"/>
          </a:xfrm>
        </p:spPr>
        <p:txBody>
          <a:bodyPr/>
          <a:lstStyle/>
          <a:p>
            <a:pPr marL="0" indent="0">
              <a:buNone/>
            </a:pPr>
            <a:r>
              <a:rPr lang="fr-FR" sz="1600" dirty="0"/>
              <a:t/>
            </a:r>
            <a:br>
              <a:rPr lang="fr-FR" sz="1600" dirty="0"/>
            </a:br>
            <a:endParaRPr lang="fr-FR" sz="1600" dirty="0"/>
          </a:p>
        </p:txBody>
      </p:sp>
      <p:pic>
        <p:nvPicPr>
          <p:cNvPr id="5" name="Image 4" descr="Une image contenant texte, clipart&#10;&#10;Description générée automatiquement">
            <a:extLst>
              <a:ext uri="{FF2B5EF4-FFF2-40B4-BE49-F238E27FC236}">
                <a16:creationId xmlns:a16="http://schemas.microsoft.com/office/drawing/2014/main" xmlns="" id="{8249031E-2F5D-4FB5-815F-97B404B9E91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44717" y="928837"/>
            <a:ext cx="2573518" cy="4679059"/>
          </a:xfrm>
          <a:prstGeom prst="rect">
            <a:avLst/>
          </a:prstGeom>
        </p:spPr>
      </p:pic>
      <p:sp>
        <p:nvSpPr>
          <p:cNvPr id="10" name="ZoneTexte 9">
            <a:extLst>
              <a:ext uri="{FF2B5EF4-FFF2-40B4-BE49-F238E27FC236}">
                <a16:creationId xmlns:a16="http://schemas.microsoft.com/office/drawing/2014/main" xmlns="" id="{B7AEA145-431F-4520-ABD1-2324B6683EC8}"/>
              </a:ext>
            </a:extLst>
          </p:cNvPr>
          <p:cNvSpPr txBox="1"/>
          <p:nvPr/>
        </p:nvSpPr>
        <p:spPr>
          <a:xfrm>
            <a:off x="3198321" y="1336248"/>
            <a:ext cx="8160978" cy="41996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nSpc>
                <a:spcPct val="150000"/>
              </a:lnSpc>
              <a:spcBef>
                <a:spcPts val="250"/>
              </a:spcBef>
            </a:pPr>
            <a:r>
              <a:rPr lang="fr-FR" sz="2000" b="1" dirty="0">
                <a:latin typeface="Calibri" panose="020F0502020204030204" pitchFamily="34" charset="0"/>
                <a:cs typeface="Calibri" panose="020F0502020204030204" pitchFamily="34" charset="0"/>
                <a:sym typeface="Exo 2 Light"/>
              </a:rPr>
              <a:t>FI</a:t>
            </a:r>
            <a:r>
              <a:rPr lang="fr-FR" sz="2000" dirty="0">
                <a:latin typeface="Calibri" panose="020F0502020204030204" pitchFamily="34" charset="0"/>
                <a:cs typeface="Calibri" panose="020F0502020204030204" pitchFamily="34" charset="0"/>
                <a:sym typeface="Exo 2 Light"/>
              </a:rPr>
              <a:t>: Gestion financière (Un système financier incluant toute la comptabilité et la trésorerie)</a:t>
            </a:r>
            <a:br>
              <a:rPr lang="fr-FR" sz="2000" dirty="0">
                <a:latin typeface="Calibri" panose="020F0502020204030204" pitchFamily="34" charset="0"/>
                <a:cs typeface="Calibri" panose="020F0502020204030204" pitchFamily="34" charset="0"/>
                <a:sym typeface="Exo 2 Light"/>
              </a:rPr>
            </a:br>
            <a:r>
              <a:rPr lang="fr-FR" sz="2000" b="1" dirty="0">
                <a:latin typeface="Calibri" panose="020F0502020204030204" pitchFamily="34" charset="0"/>
                <a:cs typeface="Calibri" panose="020F0502020204030204" pitchFamily="34" charset="0"/>
                <a:sym typeface="Exo 2 Light"/>
              </a:rPr>
              <a:t>CO</a:t>
            </a:r>
            <a:r>
              <a:rPr lang="fr-FR" sz="2000" dirty="0">
                <a:latin typeface="Calibri" panose="020F0502020204030204" pitchFamily="34" charset="0"/>
                <a:cs typeface="Calibri" panose="020F0502020204030204" pitchFamily="34" charset="0"/>
                <a:sym typeface="Exo 2 Light"/>
              </a:rPr>
              <a:t>: Comptabilité analytique (Gestion des centres, des éléments et des coûts incluant  l’analyse des profits)</a:t>
            </a:r>
            <a:br>
              <a:rPr lang="fr-FR" sz="2000" dirty="0">
                <a:latin typeface="Calibri" panose="020F0502020204030204" pitchFamily="34" charset="0"/>
                <a:cs typeface="Calibri" panose="020F0502020204030204" pitchFamily="34" charset="0"/>
                <a:sym typeface="Exo 2 Light"/>
              </a:rPr>
            </a:br>
            <a:r>
              <a:rPr lang="fr-FR" sz="2000" b="1" dirty="0">
                <a:latin typeface="Calibri" panose="020F0502020204030204" pitchFamily="34" charset="0"/>
                <a:cs typeface="Calibri" panose="020F0502020204030204" pitchFamily="34" charset="0"/>
                <a:sym typeface="Exo 2 Light"/>
              </a:rPr>
              <a:t>AM</a:t>
            </a:r>
            <a:r>
              <a:rPr lang="fr-FR" sz="2000" dirty="0">
                <a:latin typeface="Calibri" panose="020F0502020204030204" pitchFamily="34" charset="0"/>
                <a:cs typeface="Calibri" panose="020F0502020204030204" pitchFamily="34" charset="0"/>
                <a:sym typeface="Exo 2 Light"/>
              </a:rPr>
              <a:t>: Gestion des immobilisations (gestions des investissements)</a:t>
            </a:r>
            <a:br>
              <a:rPr lang="fr-FR" sz="2000" dirty="0">
                <a:latin typeface="Calibri" panose="020F0502020204030204" pitchFamily="34" charset="0"/>
                <a:cs typeface="Calibri" panose="020F0502020204030204" pitchFamily="34" charset="0"/>
                <a:sym typeface="Exo 2 Light"/>
              </a:rPr>
            </a:br>
            <a:r>
              <a:rPr lang="fr-FR" sz="2000" b="1" dirty="0">
                <a:latin typeface="Calibri" panose="020F0502020204030204" pitchFamily="34" charset="0"/>
                <a:cs typeface="Calibri" panose="020F0502020204030204" pitchFamily="34" charset="0"/>
                <a:sym typeface="Exo 2 Light"/>
              </a:rPr>
              <a:t>PS</a:t>
            </a:r>
            <a:r>
              <a:rPr lang="fr-FR" sz="2000" dirty="0">
                <a:latin typeface="Calibri" panose="020F0502020204030204" pitchFamily="34" charset="0"/>
                <a:cs typeface="Calibri" panose="020F0502020204030204" pitchFamily="34" charset="0"/>
                <a:sym typeface="Exo 2 Light"/>
              </a:rPr>
              <a:t>: Gestion des projets (Systèmes intégrer pour gérer toutes les fonctions relatives à des projets tel que le planning, les charges et les ressources)</a:t>
            </a:r>
            <a:br>
              <a:rPr lang="fr-FR" sz="2000" dirty="0">
                <a:latin typeface="Calibri" panose="020F0502020204030204" pitchFamily="34" charset="0"/>
                <a:cs typeface="Calibri" panose="020F0502020204030204" pitchFamily="34" charset="0"/>
                <a:sym typeface="Exo 2 Light"/>
              </a:rPr>
            </a:br>
            <a:r>
              <a:rPr lang="fr-FR" sz="2000" b="1" dirty="0">
                <a:latin typeface="Calibri" panose="020F0502020204030204" pitchFamily="34" charset="0"/>
                <a:cs typeface="Calibri" panose="020F0502020204030204" pitchFamily="34" charset="0"/>
                <a:sym typeface="Exo 2 Light"/>
              </a:rPr>
              <a:t>EIS</a:t>
            </a:r>
            <a:r>
              <a:rPr lang="fr-FR" sz="2000" dirty="0">
                <a:latin typeface="Calibri" panose="020F0502020204030204" pitchFamily="34" charset="0"/>
                <a:cs typeface="Calibri" panose="020F0502020204030204" pitchFamily="34" charset="0"/>
                <a:sym typeface="Exo 2 Light"/>
              </a:rPr>
              <a:t>: Executive Information System. Consolidation des informations clefs de l’entreprise et aide à la décision.</a:t>
            </a:r>
          </a:p>
        </p:txBody>
      </p:sp>
    </p:spTree>
    <p:extLst>
      <p:ext uri="{BB962C8B-B14F-4D97-AF65-F5344CB8AC3E}">
        <p14:creationId xmlns:p14="http://schemas.microsoft.com/office/powerpoint/2010/main" xmlns="" val="326340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 module RH</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1106014"/>
            <a:ext cx="10800482" cy="5077970"/>
          </a:xfrm>
        </p:spPr>
        <p:txBody>
          <a:bodyPr/>
          <a:lstStyle/>
          <a:p>
            <a:pPr marL="0" indent="0">
              <a:buNone/>
            </a:pPr>
            <a:r>
              <a:rPr lang="fr-FR" sz="1600" dirty="0"/>
              <a:t/>
            </a:r>
            <a:br>
              <a:rPr lang="fr-FR" sz="1600" dirty="0"/>
            </a:br>
            <a:endParaRPr lang="fr-FR" sz="1600" dirty="0"/>
          </a:p>
        </p:txBody>
      </p:sp>
      <p:pic>
        <p:nvPicPr>
          <p:cNvPr id="5" name="Image 4" descr="Une image contenant texte, clipart&#10;&#10;Description générée automatiquement">
            <a:extLst>
              <a:ext uri="{FF2B5EF4-FFF2-40B4-BE49-F238E27FC236}">
                <a16:creationId xmlns:a16="http://schemas.microsoft.com/office/drawing/2014/main" xmlns="" id="{C175E54B-64E3-4676-BFF7-C490A4DBA2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60315" y="1261836"/>
            <a:ext cx="2817991" cy="4224564"/>
          </a:xfrm>
          <a:prstGeom prst="rect">
            <a:avLst/>
          </a:prstGeom>
        </p:spPr>
      </p:pic>
      <p:sp>
        <p:nvSpPr>
          <p:cNvPr id="10" name="ZoneTexte 9">
            <a:extLst>
              <a:ext uri="{FF2B5EF4-FFF2-40B4-BE49-F238E27FC236}">
                <a16:creationId xmlns:a16="http://schemas.microsoft.com/office/drawing/2014/main" xmlns="" id="{2802345E-C70F-4C83-8CC8-09A0F21C73BB}"/>
              </a:ext>
            </a:extLst>
          </p:cNvPr>
          <p:cNvSpPr txBox="1"/>
          <p:nvPr/>
        </p:nvSpPr>
        <p:spPr>
          <a:xfrm>
            <a:off x="3560018" y="1767045"/>
            <a:ext cx="7733293" cy="13388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a:endParaRPr lang="fr-FR" sz="2100" b="1" u="sng" dirty="0">
              <a:solidFill>
                <a:srgbClr val="797979"/>
              </a:solidFill>
              <a:latin typeface="Calibri" panose="020F0502020204030204" pitchFamily="34" charset="0"/>
              <a:cs typeface="Calibri" panose="020F0502020204030204" pitchFamily="34" charset="0"/>
            </a:endParaRPr>
          </a:p>
          <a:p>
            <a:pPr algn="just"/>
            <a:r>
              <a:rPr lang="fr-FR" sz="2000" b="1" dirty="0">
                <a:latin typeface="Calibri" panose="020F0502020204030204" pitchFamily="34" charset="0"/>
                <a:cs typeface="Calibri" panose="020F0502020204030204" pitchFamily="34" charset="0"/>
              </a:rPr>
              <a:t>HR</a:t>
            </a:r>
            <a:r>
              <a:rPr lang="fr-FR" sz="2000" b="1" dirty="0"/>
              <a:t>: </a:t>
            </a:r>
            <a:r>
              <a:rPr lang="fr-FR" sz="2000" dirty="0">
                <a:latin typeface="Calibri" panose="020F0502020204030204" pitchFamily="34" charset="0"/>
                <a:cs typeface="Calibri" panose="020F0502020204030204" pitchFamily="34" charset="0"/>
              </a:rPr>
              <a:t>Administration du personnel, des frais de déplacements et des temps Gestion de la paie. Planification de la gestion et des besoins en postes</a:t>
            </a:r>
          </a:p>
        </p:txBody>
      </p:sp>
    </p:spTree>
    <p:extLst>
      <p:ext uri="{BB962C8B-B14F-4D97-AF65-F5344CB8AC3E}">
        <p14:creationId xmlns:p14="http://schemas.microsoft.com/office/powerpoint/2010/main" xmlns="" val="227112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Les Modules ABAP et BASIS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587097" y="928838"/>
            <a:ext cx="11017806" cy="3013243"/>
          </a:xfrm>
        </p:spPr>
        <p:txBody>
          <a:bodyPr/>
          <a:lstStyle/>
          <a:p>
            <a:pPr marL="0" indent="0">
              <a:buNone/>
            </a:pPr>
            <a:r>
              <a:rPr lang="fr-FR" sz="1600" dirty="0"/>
              <a:t/>
            </a:r>
            <a:br>
              <a:rPr lang="fr-FR" sz="1600" dirty="0"/>
            </a:br>
            <a:endParaRPr lang="fr-FR" sz="1600" dirty="0"/>
          </a:p>
        </p:txBody>
      </p:sp>
      <p:sp>
        <p:nvSpPr>
          <p:cNvPr id="10" name="ZoneTexte 9">
            <a:extLst>
              <a:ext uri="{FF2B5EF4-FFF2-40B4-BE49-F238E27FC236}">
                <a16:creationId xmlns:a16="http://schemas.microsoft.com/office/drawing/2014/main" xmlns="" id="{2802345E-C70F-4C83-8CC8-09A0F21C73BB}"/>
              </a:ext>
            </a:extLst>
          </p:cNvPr>
          <p:cNvSpPr txBox="1"/>
          <p:nvPr/>
        </p:nvSpPr>
        <p:spPr>
          <a:xfrm>
            <a:off x="716438" y="1665445"/>
            <a:ext cx="10520313" cy="7078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r>
              <a:rPr lang="fr-FR" sz="2000" b="1" dirty="0">
                <a:latin typeface="Calibri" panose="020F0502020204030204" pitchFamily="34" charset="0"/>
                <a:cs typeface="Calibri" panose="020F0502020204030204" pitchFamily="34" charset="0"/>
              </a:rPr>
              <a:t>ABAP </a:t>
            </a:r>
            <a:r>
              <a:rPr lang="fr-FR" sz="2000" dirty="0">
                <a:latin typeface="Calibri" panose="020F0502020204030204" pitchFamily="34" charset="0"/>
                <a:cs typeface="Calibri" panose="020F0502020204030204" pitchFamily="34" charset="0"/>
              </a:rPr>
              <a:t>: Il regroupe toutes les fonctionnalités / transactions relatives à la programmation et ne concerne donc pas les utilisateurs finaux</a:t>
            </a:r>
          </a:p>
        </p:txBody>
      </p:sp>
      <p:sp>
        <p:nvSpPr>
          <p:cNvPr id="6" name="ZoneTexte 5">
            <a:extLst>
              <a:ext uri="{FF2B5EF4-FFF2-40B4-BE49-F238E27FC236}">
                <a16:creationId xmlns:a16="http://schemas.microsoft.com/office/drawing/2014/main" xmlns="" id="{0D94E496-0D2C-4AD3-B60A-1303C933D391}"/>
              </a:ext>
            </a:extLst>
          </p:cNvPr>
          <p:cNvSpPr txBox="1"/>
          <p:nvPr/>
        </p:nvSpPr>
        <p:spPr>
          <a:xfrm>
            <a:off x="716438" y="3109938"/>
            <a:ext cx="10520314" cy="19543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just"/>
            <a:endParaRPr lang="fr-FR" sz="2000" dirty="0">
              <a:latin typeface="Calibri" panose="020F0502020204030204" pitchFamily="34" charset="0"/>
              <a:cs typeface="Calibri" panose="020F0502020204030204" pitchFamily="34" charset="0"/>
            </a:endParaRPr>
          </a:p>
          <a:p>
            <a:pPr algn="just"/>
            <a:r>
              <a:rPr lang="fr-FR" sz="2000" b="1" dirty="0">
                <a:latin typeface="Calibri" panose="020F0502020204030204" pitchFamily="34" charset="0"/>
                <a:cs typeface="Calibri" panose="020F0502020204030204" pitchFamily="34" charset="0"/>
              </a:rPr>
              <a:t>BASIS </a:t>
            </a:r>
            <a:r>
              <a:rPr lang="fr-FR" sz="2000" dirty="0">
                <a:latin typeface="Calibri" panose="020F0502020204030204" pitchFamily="34" charset="0"/>
                <a:cs typeface="Calibri" panose="020F0502020204030204" pitchFamily="34" charset="0"/>
              </a:rPr>
              <a:t>: Il regroupe toutes les fonctions systèmes de SAP (installation d’un serveur SAP, gestion de l’espace mémoire, des bases de données…)</a:t>
            </a:r>
          </a:p>
          <a:p>
            <a:pPr algn="just"/>
            <a:endParaRPr lang="fr-FR" sz="2000" dirty="0">
              <a:latin typeface="Calibri" panose="020F0502020204030204" pitchFamily="34" charset="0"/>
              <a:cs typeface="Calibri" panose="020F0502020204030204" pitchFamily="34" charset="0"/>
            </a:endParaRPr>
          </a:p>
          <a:p>
            <a:pPr algn="just"/>
            <a:r>
              <a:rPr lang="fr-FR" sz="2000" dirty="0">
                <a:latin typeface="Calibri" panose="020F0502020204030204" pitchFamily="34" charset="0"/>
                <a:cs typeface="Calibri" panose="020F0502020204030204" pitchFamily="34" charset="0"/>
              </a:rPr>
              <a:t>Tous ces modules sont indépendants : ils ont leur propres programmes, tables, fonctions….et agissent comme des fonctionnalités que l’entreprise peut ou non installer. </a:t>
            </a:r>
          </a:p>
        </p:txBody>
      </p:sp>
    </p:spTree>
    <p:extLst>
      <p:ext uri="{BB962C8B-B14F-4D97-AF65-F5344CB8AC3E}">
        <p14:creationId xmlns:p14="http://schemas.microsoft.com/office/powerpoint/2010/main" xmlns="" val="288049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Exemple d’un système SAP simple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8157" y="1106015"/>
            <a:ext cx="10727703" cy="2836066"/>
          </a:xfrm>
        </p:spPr>
        <p:txBody>
          <a:bodyPr/>
          <a:lstStyle/>
          <a:p>
            <a:pPr marL="0" indent="0">
              <a:buNone/>
            </a:pPr>
            <a:r>
              <a:rPr lang="fr-FR" sz="1600" dirty="0"/>
              <a:t/>
            </a:r>
            <a:br>
              <a:rPr lang="fr-FR" sz="1600" dirty="0"/>
            </a:br>
            <a:endParaRPr lang="fr-FR" sz="1600" dirty="0"/>
          </a:p>
        </p:txBody>
      </p:sp>
      <p:sp>
        <p:nvSpPr>
          <p:cNvPr id="11" name="ZoneTexte 10">
            <a:extLst>
              <a:ext uri="{FF2B5EF4-FFF2-40B4-BE49-F238E27FC236}">
                <a16:creationId xmlns:a16="http://schemas.microsoft.com/office/drawing/2014/main" xmlns="" id="{4C719093-1272-4F5F-900D-0F8EAFFDCB38}"/>
              </a:ext>
            </a:extLst>
          </p:cNvPr>
          <p:cNvSpPr txBox="1"/>
          <p:nvPr/>
        </p:nvSpPr>
        <p:spPr>
          <a:xfrm>
            <a:off x="425576" y="5231558"/>
            <a:ext cx="11168023"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ctr"/>
            <a:r>
              <a:rPr lang="fr-FR" sz="2100" dirty="0">
                <a:solidFill>
                  <a:srgbClr val="797979"/>
                </a:solidFill>
                <a:latin typeface="Calibri" panose="020F0502020204030204" pitchFamily="34" charset="0"/>
                <a:cs typeface="Calibri" panose="020F0502020204030204" pitchFamily="34" charset="0"/>
              </a:rPr>
              <a:t>Ce système est composé d’un serveur d’application avec la solution SAP ERP relié à sa propre base de données et quelques modules. </a:t>
            </a:r>
            <a:endParaRPr lang="fr-FR" sz="2000" dirty="0">
              <a:solidFill>
                <a:srgbClr val="797979"/>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xmlns="" id="{75B9E0A3-36FD-4454-A8DC-09B564242931}"/>
              </a:ext>
            </a:extLst>
          </p:cNvPr>
          <p:cNvSpPr/>
          <p:nvPr/>
        </p:nvSpPr>
        <p:spPr>
          <a:xfrm>
            <a:off x="3940405" y="1121092"/>
            <a:ext cx="4289196" cy="263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Application Serveur</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sp>
        <p:nvSpPr>
          <p:cNvPr id="6" name="Rectangle 5">
            <a:extLst>
              <a:ext uri="{FF2B5EF4-FFF2-40B4-BE49-F238E27FC236}">
                <a16:creationId xmlns:a16="http://schemas.microsoft.com/office/drawing/2014/main" xmlns="" id="{691ACF0A-754D-49E1-BBE7-4EA1E60B525C}"/>
              </a:ext>
            </a:extLst>
          </p:cNvPr>
          <p:cNvSpPr/>
          <p:nvPr/>
        </p:nvSpPr>
        <p:spPr>
          <a:xfrm>
            <a:off x="4590854" y="1828800"/>
            <a:ext cx="2922309" cy="1600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xmlns="" id="{3329B8F0-C746-4C64-B5A8-9846F08F2CB5}"/>
              </a:ext>
            </a:extLst>
          </p:cNvPr>
          <p:cNvSpPr/>
          <p:nvPr/>
        </p:nvSpPr>
        <p:spPr>
          <a:xfrm>
            <a:off x="4986779" y="2026763"/>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SD</a:t>
            </a:r>
          </a:p>
        </p:txBody>
      </p:sp>
      <p:sp>
        <p:nvSpPr>
          <p:cNvPr id="9" name="Rectangle 8">
            <a:extLst>
              <a:ext uri="{FF2B5EF4-FFF2-40B4-BE49-F238E27FC236}">
                <a16:creationId xmlns:a16="http://schemas.microsoft.com/office/drawing/2014/main" xmlns="" id="{0991886F-BBA9-445E-A644-56CA28804041}"/>
              </a:ext>
            </a:extLst>
          </p:cNvPr>
          <p:cNvSpPr/>
          <p:nvPr/>
        </p:nvSpPr>
        <p:spPr>
          <a:xfrm>
            <a:off x="4986779" y="2624679"/>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a:t>
            </a:r>
          </a:p>
        </p:txBody>
      </p:sp>
      <p:sp>
        <p:nvSpPr>
          <p:cNvPr id="10" name="Rectangle 9">
            <a:extLst>
              <a:ext uri="{FF2B5EF4-FFF2-40B4-BE49-F238E27FC236}">
                <a16:creationId xmlns:a16="http://schemas.microsoft.com/office/drawing/2014/main" xmlns="" id="{17562412-7836-4C3F-99B2-F9AC2D13534C}"/>
              </a:ext>
            </a:extLst>
          </p:cNvPr>
          <p:cNvSpPr/>
          <p:nvPr/>
        </p:nvSpPr>
        <p:spPr>
          <a:xfrm>
            <a:off x="5740924" y="2026763"/>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a:t>
            </a:r>
          </a:p>
        </p:txBody>
      </p:sp>
      <p:sp>
        <p:nvSpPr>
          <p:cNvPr id="12" name="Rectangle 11">
            <a:extLst>
              <a:ext uri="{FF2B5EF4-FFF2-40B4-BE49-F238E27FC236}">
                <a16:creationId xmlns:a16="http://schemas.microsoft.com/office/drawing/2014/main" xmlns="" id="{2F13DF6C-26C7-41A0-B012-35AA2882AC71}"/>
              </a:ext>
            </a:extLst>
          </p:cNvPr>
          <p:cNvSpPr/>
          <p:nvPr/>
        </p:nvSpPr>
        <p:spPr>
          <a:xfrm>
            <a:off x="5740924" y="2624679"/>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MM</a:t>
            </a:r>
          </a:p>
        </p:txBody>
      </p:sp>
      <p:sp>
        <p:nvSpPr>
          <p:cNvPr id="13" name="Rectangle 12">
            <a:extLst>
              <a:ext uri="{FF2B5EF4-FFF2-40B4-BE49-F238E27FC236}">
                <a16:creationId xmlns:a16="http://schemas.microsoft.com/office/drawing/2014/main" xmlns="" id="{A0C02CCF-477F-4D6D-B8F9-38378C84B09F}"/>
              </a:ext>
            </a:extLst>
          </p:cNvPr>
          <p:cNvSpPr/>
          <p:nvPr/>
        </p:nvSpPr>
        <p:spPr>
          <a:xfrm>
            <a:off x="6495068" y="2026763"/>
            <a:ext cx="498050"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HR</a:t>
            </a:r>
          </a:p>
        </p:txBody>
      </p:sp>
      <p:sp>
        <p:nvSpPr>
          <p:cNvPr id="14" name="Flèche : double flèche verticale 13">
            <a:extLst>
              <a:ext uri="{FF2B5EF4-FFF2-40B4-BE49-F238E27FC236}">
                <a16:creationId xmlns:a16="http://schemas.microsoft.com/office/drawing/2014/main" xmlns="" id="{C2FCBA3B-C36A-44DD-BFE1-3FA59B488BF7}"/>
              </a:ext>
            </a:extLst>
          </p:cNvPr>
          <p:cNvSpPr/>
          <p:nvPr/>
        </p:nvSpPr>
        <p:spPr>
          <a:xfrm>
            <a:off x="5854045" y="3531323"/>
            <a:ext cx="386499" cy="932281"/>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xmlns="" id="{D21222E7-5259-4359-BD6C-10349C459C41}"/>
              </a:ext>
            </a:extLst>
          </p:cNvPr>
          <p:cNvSpPr/>
          <p:nvPr/>
        </p:nvSpPr>
        <p:spPr>
          <a:xfrm>
            <a:off x="4185501" y="4463604"/>
            <a:ext cx="3648174" cy="61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Base de données ERP</a:t>
            </a:r>
          </a:p>
        </p:txBody>
      </p:sp>
    </p:spTree>
    <p:extLst>
      <p:ext uri="{BB962C8B-B14F-4D97-AF65-F5344CB8AC3E}">
        <p14:creationId xmlns:p14="http://schemas.microsoft.com/office/powerpoint/2010/main" xmlns="" val="2791288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Exemple d’un système SAP plus complexe</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88157" y="1106015"/>
            <a:ext cx="10727703" cy="2836066"/>
          </a:xfrm>
        </p:spPr>
        <p:txBody>
          <a:bodyPr/>
          <a:lstStyle/>
          <a:p>
            <a:pPr marL="0" indent="0">
              <a:buNone/>
            </a:pPr>
            <a:r>
              <a:rPr lang="fr-FR" sz="1600" dirty="0"/>
              <a:t/>
            </a:r>
            <a:br>
              <a:rPr lang="fr-FR" sz="1600" dirty="0"/>
            </a:br>
            <a:endParaRPr lang="fr-FR" sz="1600" dirty="0"/>
          </a:p>
        </p:txBody>
      </p:sp>
      <p:sp>
        <p:nvSpPr>
          <p:cNvPr id="11" name="ZoneTexte 10">
            <a:extLst>
              <a:ext uri="{FF2B5EF4-FFF2-40B4-BE49-F238E27FC236}">
                <a16:creationId xmlns:a16="http://schemas.microsoft.com/office/drawing/2014/main" xmlns="" id="{4C719093-1272-4F5F-900D-0F8EAFFDCB38}"/>
              </a:ext>
            </a:extLst>
          </p:cNvPr>
          <p:cNvSpPr txBox="1"/>
          <p:nvPr/>
        </p:nvSpPr>
        <p:spPr>
          <a:xfrm>
            <a:off x="688157" y="5231558"/>
            <a:ext cx="10727703" cy="101566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gn="ctr"/>
            <a:r>
              <a:rPr lang="fr-FR" sz="1500" dirty="0">
                <a:solidFill>
                  <a:srgbClr val="797979"/>
                </a:solidFill>
                <a:latin typeface="Calibri" panose="020F0502020204030204" pitchFamily="34" charset="0"/>
                <a:cs typeface="Calibri" panose="020F0502020204030204" pitchFamily="34" charset="0"/>
              </a:rPr>
              <a:t>Ici le serveur d’application incorpore SAP SCM en plus de SAP ERP. Et deux autres plateformes techniques ont été installées : PI permettant à SAP ERP d’échanger des données avec un système externe (basé sur java ou C++,etc…) et BW pouvant communiquer avec SAP SCM ou SAP ERP. Chaque système utilise sa propre base de données et ce schéma est encore largement utilisé par une majorité d’entreprise. </a:t>
            </a:r>
          </a:p>
        </p:txBody>
      </p:sp>
      <p:sp>
        <p:nvSpPr>
          <p:cNvPr id="4" name="Rectangle 3">
            <a:extLst>
              <a:ext uri="{FF2B5EF4-FFF2-40B4-BE49-F238E27FC236}">
                <a16:creationId xmlns:a16="http://schemas.microsoft.com/office/drawing/2014/main" xmlns="" id="{75B9E0A3-36FD-4454-A8DC-09B564242931}"/>
              </a:ext>
            </a:extLst>
          </p:cNvPr>
          <p:cNvSpPr/>
          <p:nvPr/>
        </p:nvSpPr>
        <p:spPr>
          <a:xfrm>
            <a:off x="1135144" y="1148615"/>
            <a:ext cx="6488780" cy="263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Application Serveur</a:t>
            </a:r>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p:txBody>
      </p:sp>
      <p:sp>
        <p:nvSpPr>
          <p:cNvPr id="6" name="Rectangle 5">
            <a:extLst>
              <a:ext uri="{FF2B5EF4-FFF2-40B4-BE49-F238E27FC236}">
                <a16:creationId xmlns:a16="http://schemas.microsoft.com/office/drawing/2014/main" xmlns="" id="{691ACF0A-754D-49E1-BBE7-4EA1E60B525C}"/>
              </a:ext>
            </a:extLst>
          </p:cNvPr>
          <p:cNvSpPr/>
          <p:nvPr/>
        </p:nvSpPr>
        <p:spPr>
          <a:xfrm>
            <a:off x="1728247" y="1752758"/>
            <a:ext cx="2922309" cy="1600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xmlns="" id="{3329B8F0-C746-4C64-B5A8-9846F08F2CB5}"/>
              </a:ext>
            </a:extLst>
          </p:cNvPr>
          <p:cNvSpPr/>
          <p:nvPr/>
        </p:nvSpPr>
        <p:spPr>
          <a:xfrm>
            <a:off x="2072326" y="1990416"/>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SD</a:t>
            </a:r>
          </a:p>
        </p:txBody>
      </p:sp>
      <p:sp>
        <p:nvSpPr>
          <p:cNvPr id="9" name="Rectangle 8">
            <a:extLst>
              <a:ext uri="{FF2B5EF4-FFF2-40B4-BE49-F238E27FC236}">
                <a16:creationId xmlns:a16="http://schemas.microsoft.com/office/drawing/2014/main" xmlns="" id="{0991886F-BBA9-445E-A644-56CA28804041}"/>
              </a:ext>
            </a:extLst>
          </p:cNvPr>
          <p:cNvSpPr/>
          <p:nvPr/>
        </p:nvSpPr>
        <p:spPr>
          <a:xfrm>
            <a:off x="2084895" y="2606691"/>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a:t>
            </a:r>
          </a:p>
        </p:txBody>
      </p:sp>
      <p:sp>
        <p:nvSpPr>
          <p:cNvPr id="10" name="Rectangle 9">
            <a:extLst>
              <a:ext uri="{FF2B5EF4-FFF2-40B4-BE49-F238E27FC236}">
                <a16:creationId xmlns:a16="http://schemas.microsoft.com/office/drawing/2014/main" xmlns="" id="{17562412-7836-4C3F-99B2-F9AC2D13534C}"/>
              </a:ext>
            </a:extLst>
          </p:cNvPr>
          <p:cNvSpPr/>
          <p:nvPr/>
        </p:nvSpPr>
        <p:spPr>
          <a:xfrm>
            <a:off x="2959231" y="1999865"/>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a:t>
            </a:r>
          </a:p>
        </p:txBody>
      </p:sp>
      <p:sp>
        <p:nvSpPr>
          <p:cNvPr id="12" name="Rectangle 11">
            <a:extLst>
              <a:ext uri="{FF2B5EF4-FFF2-40B4-BE49-F238E27FC236}">
                <a16:creationId xmlns:a16="http://schemas.microsoft.com/office/drawing/2014/main" xmlns="" id="{2F13DF6C-26C7-41A0-B012-35AA2882AC71}"/>
              </a:ext>
            </a:extLst>
          </p:cNvPr>
          <p:cNvSpPr/>
          <p:nvPr/>
        </p:nvSpPr>
        <p:spPr>
          <a:xfrm>
            <a:off x="2959231" y="2647649"/>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MM</a:t>
            </a:r>
          </a:p>
        </p:txBody>
      </p:sp>
      <p:sp>
        <p:nvSpPr>
          <p:cNvPr id="13" name="Rectangle 12">
            <a:extLst>
              <a:ext uri="{FF2B5EF4-FFF2-40B4-BE49-F238E27FC236}">
                <a16:creationId xmlns:a16="http://schemas.microsoft.com/office/drawing/2014/main" xmlns="" id="{A0C02CCF-477F-4D6D-B8F9-38378C84B09F}"/>
              </a:ext>
            </a:extLst>
          </p:cNvPr>
          <p:cNvSpPr/>
          <p:nvPr/>
        </p:nvSpPr>
        <p:spPr>
          <a:xfrm>
            <a:off x="3896412" y="1999864"/>
            <a:ext cx="498050"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HR</a:t>
            </a:r>
          </a:p>
        </p:txBody>
      </p:sp>
      <p:sp>
        <p:nvSpPr>
          <p:cNvPr id="14" name="Flèche : double flèche verticale 13">
            <a:extLst>
              <a:ext uri="{FF2B5EF4-FFF2-40B4-BE49-F238E27FC236}">
                <a16:creationId xmlns:a16="http://schemas.microsoft.com/office/drawing/2014/main" xmlns="" id="{C2FCBA3B-C36A-44DD-BFE1-3FA59B488BF7}"/>
              </a:ext>
            </a:extLst>
          </p:cNvPr>
          <p:cNvSpPr/>
          <p:nvPr/>
        </p:nvSpPr>
        <p:spPr>
          <a:xfrm>
            <a:off x="2198016" y="3490377"/>
            <a:ext cx="386499" cy="932281"/>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xmlns="" id="{D21222E7-5259-4359-BD6C-10349C459C41}"/>
              </a:ext>
            </a:extLst>
          </p:cNvPr>
          <p:cNvSpPr/>
          <p:nvPr/>
        </p:nvSpPr>
        <p:spPr>
          <a:xfrm>
            <a:off x="792398" y="4430100"/>
            <a:ext cx="3205113" cy="61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Base de données ERP</a:t>
            </a:r>
          </a:p>
        </p:txBody>
      </p:sp>
      <p:sp>
        <p:nvSpPr>
          <p:cNvPr id="5" name="Rectangle 4">
            <a:extLst>
              <a:ext uri="{FF2B5EF4-FFF2-40B4-BE49-F238E27FC236}">
                <a16:creationId xmlns:a16="http://schemas.microsoft.com/office/drawing/2014/main" xmlns="" id="{DBA83EC7-BE6B-4B10-ACE6-79D94CFAD36C}"/>
              </a:ext>
            </a:extLst>
          </p:cNvPr>
          <p:cNvSpPr/>
          <p:nvPr/>
        </p:nvSpPr>
        <p:spPr>
          <a:xfrm>
            <a:off x="5116396" y="2420677"/>
            <a:ext cx="1809947" cy="93228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SAP SCM</a:t>
            </a:r>
          </a:p>
          <a:p>
            <a:pPr algn="ctr"/>
            <a:endParaRPr lang="fr-FR" dirty="0"/>
          </a:p>
          <a:p>
            <a:pPr algn="ctr"/>
            <a:endParaRPr lang="fr-FR" dirty="0"/>
          </a:p>
        </p:txBody>
      </p:sp>
      <p:sp>
        <p:nvSpPr>
          <p:cNvPr id="18" name="Rectangle 17">
            <a:extLst>
              <a:ext uri="{FF2B5EF4-FFF2-40B4-BE49-F238E27FC236}">
                <a16:creationId xmlns:a16="http://schemas.microsoft.com/office/drawing/2014/main" xmlns="" id="{306D4051-3D24-44AE-829F-8061F36F32B0}"/>
              </a:ext>
            </a:extLst>
          </p:cNvPr>
          <p:cNvSpPr/>
          <p:nvPr/>
        </p:nvSpPr>
        <p:spPr>
          <a:xfrm>
            <a:off x="5514680" y="2786097"/>
            <a:ext cx="989814"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APO</a:t>
            </a:r>
          </a:p>
        </p:txBody>
      </p:sp>
      <p:sp>
        <p:nvSpPr>
          <p:cNvPr id="19" name="Ellipse 18">
            <a:extLst>
              <a:ext uri="{FF2B5EF4-FFF2-40B4-BE49-F238E27FC236}">
                <a16:creationId xmlns:a16="http://schemas.microsoft.com/office/drawing/2014/main" xmlns="" id="{89F4A340-CD58-41C7-A215-B0BAA2AE8E65}"/>
              </a:ext>
            </a:extLst>
          </p:cNvPr>
          <p:cNvSpPr/>
          <p:nvPr/>
        </p:nvSpPr>
        <p:spPr>
          <a:xfrm>
            <a:off x="4418811" y="4422658"/>
            <a:ext cx="3205113" cy="61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Base de données SCM</a:t>
            </a:r>
          </a:p>
        </p:txBody>
      </p:sp>
      <p:sp>
        <p:nvSpPr>
          <p:cNvPr id="20" name="Flèche : double flèche verticale 19">
            <a:extLst>
              <a:ext uri="{FF2B5EF4-FFF2-40B4-BE49-F238E27FC236}">
                <a16:creationId xmlns:a16="http://schemas.microsoft.com/office/drawing/2014/main" xmlns="" id="{6E3A2F31-15E0-46CC-98CC-4A508CE801F8}"/>
              </a:ext>
            </a:extLst>
          </p:cNvPr>
          <p:cNvSpPr/>
          <p:nvPr/>
        </p:nvSpPr>
        <p:spPr>
          <a:xfrm>
            <a:off x="5828119" y="3464968"/>
            <a:ext cx="386499" cy="932281"/>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xmlns="" id="{97D29F2D-3FB2-44CC-BBF1-E564BC734F94}"/>
              </a:ext>
            </a:extLst>
          </p:cNvPr>
          <p:cNvSpPr/>
          <p:nvPr/>
        </p:nvSpPr>
        <p:spPr>
          <a:xfrm>
            <a:off x="7880414" y="2648776"/>
            <a:ext cx="1631231" cy="11346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BW</a:t>
            </a:r>
          </a:p>
          <a:p>
            <a:pPr algn="ctr"/>
            <a:endParaRPr lang="fr-FR" dirty="0"/>
          </a:p>
          <a:p>
            <a:pPr algn="ctr"/>
            <a:endParaRPr lang="fr-FR" dirty="0"/>
          </a:p>
        </p:txBody>
      </p:sp>
      <p:sp>
        <p:nvSpPr>
          <p:cNvPr id="22" name="Rectangle 21">
            <a:extLst>
              <a:ext uri="{FF2B5EF4-FFF2-40B4-BE49-F238E27FC236}">
                <a16:creationId xmlns:a16="http://schemas.microsoft.com/office/drawing/2014/main" xmlns="" id="{4132E0FB-ACF7-4951-817C-289E1029ADAE}"/>
              </a:ext>
            </a:extLst>
          </p:cNvPr>
          <p:cNvSpPr/>
          <p:nvPr/>
        </p:nvSpPr>
        <p:spPr>
          <a:xfrm>
            <a:off x="8389658" y="3143242"/>
            <a:ext cx="612742" cy="495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BW</a:t>
            </a:r>
          </a:p>
        </p:txBody>
      </p:sp>
      <p:sp>
        <p:nvSpPr>
          <p:cNvPr id="23" name="Ellipse 22">
            <a:extLst>
              <a:ext uri="{FF2B5EF4-FFF2-40B4-BE49-F238E27FC236}">
                <a16:creationId xmlns:a16="http://schemas.microsoft.com/office/drawing/2014/main" xmlns="" id="{8296E2D8-523D-4D33-B231-16048B144844}"/>
              </a:ext>
            </a:extLst>
          </p:cNvPr>
          <p:cNvSpPr/>
          <p:nvPr/>
        </p:nvSpPr>
        <p:spPr>
          <a:xfrm>
            <a:off x="7691484" y="4430100"/>
            <a:ext cx="2187808" cy="615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Base de données BW</a:t>
            </a:r>
          </a:p>
        </p:txBody>
      </p:sp>
      <p:sp>
        <p:nvSpPr>
          <p:cNvPr id="24" name="Flèche : double flèche verticale 23">
            <a:extLst>
              <a:ext uri="{FF2B5EF4-FFF2-40B4-BE49-F238E27FC236}">
                <a16:creationId xmlns:a16="http://schemas.microsoft.com/office/drawing/2014/main" xmlns="" id="{36E1C899-39E0-48C9-A51F-E10391AFC87F}"/>
              </a:ext>
            </a:extLst>
          </p:cNvPr>
          <p:cNvSpPr/>
          <p:nvPr/>
        </p:nvSpPr>
        <p:spPr>
          <a:xfrm>
            <a:off x="8592137" y="3634320"/>
            <a:ext cx="386499" cy="810318"/>
          </a:xfrm>
          <a:prstGeom prst="up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xmlns="" id="{AF5E826D-2CD3-48D3-ABE4-D769D1F7AB6E}"/>
              </a:ext>
            </a:extLst>
          </p:cNvPr>
          <p:cNvSpPr/>
          <p:nvPr/>
        </p:nvSpPr>
        <p:spPr>
          <a:xfrm>
            <a:off x="7880414" y="1210200"/>
            <a:ext cx="1631231" cy="10081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500" dirty="0"/>
              <a:t>P1</a:t>
            </a:r>
          </a:p>
          <a:p>
            <a:pPr algn="ctr"/>
            <a:endParaRPr lang="fr-FR" dirty="0"/>
          </a:p>
          <a:p>
            <a:pPr algn="ctr"/>
            <a:endParaRPr lang="fr-FR" dirty="0"/>
          </a:p>
        </p:txBody>
      </p:sp>
      <p:sp>
        <p:nvSpPr>
          <p:cNvPr id="26" name="Rectangle 25">
            <a:extLst>
              <a:ext uri="{FF2B5EF4-FFF2-40B4-BE49-F238E27FC236}">
                <a16:creationId xmlns:a16="http://schemas.microsoft.com/office/drawing/2014/main" xmlns="" id="{D9769F7F-94B0-4A30-97E7-D33BADB6E09B}"/>
              </a:ext>
            </a:extLst>
          </p:cNvPr>
          <p:cNvSpPr/>
          <p:nvPr/>
        </p:nvSpPr>
        <p:spPr>
          <a:xfrm>
            <a:off x="9898145" y="1162826"/>
            <a:ext cx="1384169" cy="105548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dirty="0"/>
          </a:p>
          <a:p>
            <a:pPr algn="ctr"/>
            <a:r>
              <a:rPr lang="fr-FR" sz="2000" dirty="0"/>
              <a:t>Système externe</a:t>
            </a:r>
          </a:p>
          <a:p>
            <a:pPr algn="ctr"/>
            <a:endParaRPr lang="fr-FR" dirty="0"/>
          </a:p>
          <a:p>
            <a:pPr algn="ctr"/>
            <a:endParaRPr lang="fr-FR" dirty="0"/>
          </a:p>
        </p:txBody>
      </p:sp>
      <p:sp>
        <p:nvSpPr>
          <p:cNvPr id="15" name="Flèche : double flèche horizontale 14">
            <a:extLst>
              <a:ext uri="{FF2B5EF4-FFF2-40B4-BE49-F238E27FC236}">
                <a16:creationId xmlns:a16="http://schemas.microsoft.com/office/drawing/2014/main" xmlns="" id="{7393D1A5-98DE-490A-8C36-8A053CCBD19F}"/>
              </a:ext>
            </a:extLst>
          </p:cNvPr>
          <p:cNvSpPr/>
          <p:nvPr/>
        </p:nvSpPr>
        <p:spPr>
          <a:xfrm>
            <a:off x="9525003" y="1893162"/>
            <a:ext cx="746284" cy="167357"/>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 double flèche horizontale 28">
            <a:extLst>
              <a:ext uri="{FF2B5EF4-FFF2-40B4-BE49-F238E27FC236}">
                <a16:creationId xmlns:a16="http://schemas.microsoft.com/office/drawing/2014/main" xmlns="" id="{4D6B8448-88CA-40E7-9723-95BA99B6EA92}"/>
              </a:ext>
            </a:extLst>
          </p:cNvPr>
          <p:cNvSpPr/>
          <p:nvPr/>
        </p:nvSpPr>
        <p:spPr>
          <a:xfrm>
            <a:off x="7495880" y="3128285"/>
            <a:ext cx="746284" cy="167357"/>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 double flèche horizontale 29">
            <a:extLst>
              <a:ext uri="{FF2B5EF4-FFF2-40B4-BE49-F238E27FC236}">
                <a16:creationId xmlns:a16="http://schemas.microsoft.com/office/drawing/2014/main" xmlns="" id="{D22698DF-D8BE-45F0-B474-563410B1FD33}"/>
              </a:ext>
            </a:extLst>
          </p:cNvPr>
          <p:cNvSpPr/>
          <p:nvPr/>
        </p:nvSpPr>
        <p:spPr>
          <a:xfrm>
            <a:off x="4491485" y="2647649"/>
            <a:ext cx="746284" cy="167357"/>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Flèche : double flèche horizontale 32">
            <a:extLst>
              <a:ext uri="{FF2B5EF4-FFF2-40B4-BE49-F238E27FC236}">
                <a16:creationId xmlns:a16="http://schemas.microsoft.com/office/drawing/2014/main" xmlns="" id="{0027378D-D3C2-491B-8A8E-D83D2638EDB6}"/>
              </a:ext>
            </a:extLst>
          </p:cNvPr>
          <p:cNvSpPr/>
          <p:nvPr/>
        </p:nvSpPr>
        <p:spPr>
          <a:xfrm>
            <a:off x="4491485" y="1893161"/>
            <a:ext cx="3505581" cy="210887"/>
          </a:xfrm>
          <a:prstGeom prst="lef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angle droit à deux pointes 33">
            <a:extLst>
              <a:ext uri="{FF2B5EF4-FFF2-40B4-BE49-F238E27FC236}">
                <a16:creationId xmlns:a16="http://schemas.microsoft.com/office/drawing/2014/main" xmlns="" id="{13E9BE65-DD63-4F38-BE64-04346A869C1F}"/>
              </a:ext>
            </a:extLst>
          </p:cNvPr>
          <p:cNvSpPr/>
          <p:nvPr/>
        </p:nvSpPr>
        <p:spPr>
          <a:xfrm rot="16200000">
            <a:off x="6003987" y="654570"/>
            <a:ext cx="480577" cy="3505581"/>
          </a:xfrm>
          <a:prstGeom prst="leftUp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261862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9421827C-9C53-4AC1-B56E-D9FCF3973087}"/>
              </a:ext>
            </a:extLst>
          </p:cNvPr>
          <p:cNvSpPr>
            <a:spLocks noGrp="1"/>
          </p:cNvSpPr>
          <p:nvPr>
            <p:ph type="body" sz="quarter" idx="10"/>
          </p:nvPr>
        </p:nvSpPr>
        <p:spPr/>
        <p:txBody>
          <a:bodyPr/>
          <a:lstStyle/>
          <a:p>
            <a:pPr marL="0" indent="0" algn="ctr">
              <a:buNone/>
            </a:pPr>
            <a:r>
              <a:rPr lang="fr-FR" dirty="0"/>
              <a:t>SAP et SAP ERP</a:t>
            </a:r>
          </a:p>
          <a:p>
            <a:pPr marL="0" indent="0">
              <a:buNone/>
            </a:pPr>
            <a:endParaRPr lang="fr-FR" dirty="0"/>
          </a:p>
        </p:txBody>
      </p:sp>
      <p:pic>
        <p:nvPicPr>
          <p:cNvPr id="3" name="Image 2" descr="CY Tech — Wikipédia">
            <a:extLst>
              <a:ext uri="{FF2B5EF4-FFF2-40B4-BE49-F238E27FC236}">
                <a16:creationId xmlns:a16="http://schemas.microsoft.com/office/drawing/2014/main" xmlns="" id="{CDB50C13-B42F-4C99-9372-BBD9F21FAF42}"/>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438" y="5933739"/>
            <a:ext cx="1465249" cy="773439"/>
          </a:xfrm>
          <a:prstGeom prst="rect">
            <a:avLst/>
          </a:prstGeom>
          <a:noFill/>
          <a:ln>
            <a:noFill/>
          </a:ln>
        </p:spPr>
      </p:pic>
    </p:spTree>
    <p:extLst>
      <p:ext uri="{BB962C8B-B14F-4D97-AF65-F5344CB8AC3E}">
        <p14:creationId xmlns:p14="http://schemas.microsoft.com/office/powerpoint/2010/main" xmlns="" val="39497091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sz="3000" b="1" dirty="0">
                <a:solidFill>
                  <a:schemeClr val="accent1"/>
                </a:solidFill>
              </a:rPr>
              <a:t>ERP SAP : définition, historique et chiffres</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24253" y="928838"/>
            <a:ext cx="10807929" cy="5173024"/>
          </a:xfrm>
        </p:spPr>
        <p:txBody>
          <a:bodyPr>
            <a:normAutofit fontScale="25000" lnSpcReduction="20000"/>
          </a:bodyPr>
          <a:lstStyle/>
          <a:p>
            <a:pPr marL="0" indent="0" algn="just">
              <a:buNone/>
            </a:pPr>
            <a:r>
              <a:rPr lang="fr-FR" sz="7200" b="1" dirty="0"/>
              <a:t>SAP </a:t>
            </a:r>
            <a:r>
              <a:rPr lang="fr-FR" sz="7200" dirty="0"/>
              <a:t>(en </a:t>
            </a:r>
            <a:r>
              <a:rPr lang="fr-FR" sz="7200" dirty="0">
                <a:hlinkClick r:id="rId2" tooltip="Anglais">
                  <a:extLst>
                    <a:ext uri="{A12FA001-AC4F-418D-AE19-62706E023703}">
                      <ahyp:hlinkClr xmlns:ahyp="http://schemas.microsoft.com/office/drawing/2018/hyperlinkcolor" xmlns="" val="tx"/>
                    </a:ext>
                  </a:extLst>
                </a:hlinkClick>
              </a:rPr>
              <a:t>anglais</a:t>
            </a:r>
            <a:r>
              <a:rPr lang="fr-FR" sz="7200" dirty="0"/>
              <a:t> : Systems, Applications and Products for data processing et en </a:t>
            </a:r>
            <a:r>
              <a:rPr lang="fr-FR" sz="7200" dirty="0">
                <a:hlinkClick r:id="rId3" tooltip="Allemand">
                  <a:extLst>
                    <a:ext uri="{A12FA001-AC4F-418D-AE19-62706E023703}">
                      <ahyp:hlinkClr xmlns:ahyp="http://schemas.microsoft.com/office/drawing/2018/hyperlinkcolor" xmlns="" val="tx"/>
                    </a:ext>
                  </a:extLst>
                </a:hlinkClick>
              </a:rPr>
              <a:t>allemand</a:t>
            </a:r>
            <a:r>
              <a:rPr lang="fr-FR" sz="7200" dirty="0"/>
              <a:t> : System, Anwendungen </a:t>
            </a:r>
            <a:r>
              <a:rPr lang="fr-FR" sz="7200" dirty="0" err="1"/>
              <a:t>und</a:t>
            </a:r>
            <a:r>
              <a:rPr lang="fr-FR" sz="7200" dirty="0"/>
              <a:t> Produkte in der Datenverarbeitung) est par abus de langage le nom utilisé pour désigner un ERP développé et commercialisé par l'éditeur de ce produit (</a:t>
            </a:r>
            <a:r>
              <a:rPr lang="fr-FR" sz="7200" dirty="0">
                <a:hlinkClick r:id="rId4" tooltip="SAP (entreprise)">
                  <a:extLst>
                    <a:ext uri="{A12FA001-AC4F-418D-AE19-62706E023703}">
                      <ahyp:hlinkClr xmlns:ahyp="http://schemas.microsoft.com/office/drawing/2018/hyperlinkcolor" xmlns="" val="tx"/>
                    </a:ext>
                  </a:extLst>
                </a:hlinkClick>
              </a:rPr>
              <a:t>SAP AG</a:t>
            </a:r>
            <a:r>
              <a:rPr lang="fr-FR" sz="7200" dirty="0"/>
              <a:t>). SAP a été créée en 1972 à Waldorf (Bavière) par cinq anciens programmeurs d’IBM Allemagne qui ont travaillé pour créer un logiciel standard de gestion des données en temps réel. Le nom exact du progiciel a été plusieurs fois modifié avec l'évolution des versions et des plateformes technologiques : </a:t>
            </a:r>
          </a:p>
          <a:p>
            <a:pPr algn="just">
              <a:buFontTx/>
              <a:buChar char="-"/>
            </a:pPr>
            <a:r>
              <a:rPr lang="fr-FR" sz="7200" dirty="0"/>
              <a:t>R/1 puis R/2 (architecture mainframe)</a:t>
            </a:r>
          </a:p>
          <a:p>
            <a:pPr algn="just">
              <a:buFontTx/>
              <a:buChar char="-"/>
            </a:pPr>
            <a:r>
              <a:rPr lang="fr-FR" sz="7200" dirty="0"/>
              <a:t>R/3 (apparition de l'architecture client-serveur, versions 2.1 à 4.6C) </a:t>
            </a:r>
          </a:p>
          <a:p>
            <a:pPr algn="just">
              <a:buFontTx/>
              <a:buChar char="-"/>
            </a:pPr>
            <a:r>
              <a:rPr lang="fr-FR" sz="7200" dirty="0"/>
              <a:t>R/3 Entreprise (dit aussi version 4.70) </a:t>
            </a:r>
          </a:p>
          <a:p>
            <a:pPr algn="just">
              <a:buFontTx/>
              <a:buChar char="-"/>
            </a:pPr>
            <a:r>
              <a:rPr lang="fr-FR" sz="7200" b="1" dirty="0"/>
              <a:t>ECC ou ERP Central Component (versions 5.0 puis 6.0) </a:t>
            </a:r>
          </a:p>
          <a:p>
            <a:pPr algn="just">
              <a:buFontTx/>
              <a:buChar char="-"/>
            </a:pPr>
            <a:r>
              <a:rPr lang="fr-FR" sz="7200" b="1" dirty="0"/>
              <a:t>S/4 HANA (à partir de 2015). Cette version se décline en une version en mode </a:t>
            </a:r>
            <a:r>
              <a:rPr lang="fr-FR" sz="7200" b="1" dirty="0">
                <a:hlinkClick r:id="rId5" tooltip="Logiciel en tant que service">
                  <a:extLst>
                    <a:ext uri="{A12FA001-AC4F-418D-AE19-62706E023703}">
                      <ahyp:hlinkClr xmlns:ahyp="http://schemas.microsoft.com/office/drawing/2018/hyperlinkcolor" xmlns="" val="tx"/>
                    </a:ext>
                  </a:extLst>
                </a:hlinkClick>
              </a:rPr>
              <a:t>SaaS</a:t>
            </a:r>
            <a:r>
              <a:rPr lang="fr-FR" sz="7200" b="1" dirty="0"/>
              <a:t> : </a:t>
            </a:r>
            <a:r>
              <a:rPr lang="fr-FR" sz="7200" b="1" dirty="0">
                <a:hlinkClick r:id="rId6" tooltip="S/4 HANA Cloud (page inexistante)">
                  <a:extLst>
                    <a:ext uri="{A12FA001-AC4F-418D-AE19-62706E023703}">
                      <ahyp:hlinkClr xmlns:ahyp="http://schemas.microsoft.com/office/drawing/2018/hyperlinkcolor" xmlns="" val="tx"/>
                    </a:ext>
                  </a:extLst>
                </a:hlinkClick>
              </a:rPr>
              <a:t>S/4 HANA Cloud</a:t>
            </a:r>
            <a:r>
              <a:rPr lang="fr-FR" sz="7200" b="1" dirty="0"/>
              <a:t>.</a:t>
            </a:r>
          </a:p>
          <a:p>
            <a:pPr marL="0" indent="0" algn="just">
              <a:buNone/>
            </a:pPr>
            <a:r>
              <a:rPr lang="fr-FR" sz="1600" dirty="0"/>
              <a:t>	</a:t>
            </a:r>
            <a:endParaRPr lang="fr-FR" sz="1600" b="1" dirty="0"/>
          </a:p>
        </p:txBody>
      </p:sp>
    </p:spTree>
    <p:extLst>
      <p:ext uri="{BB962C8B-B14F-4D97-AF65-F5344CB8AC3E}">
        <p14:creationId xmlns:p14="http://schemas.microsoft.com/office/powerpoint/2010/main" xmlns="" val="381801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S/4 HANA</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54143" y="928838"/>
            <a:ext cx="10646039" cy="5173788"/>
          </a:xfrm>
        </p:spPr>
        <p:txBody>
          <a:bodyPr>
            <a:noAutofit/>
          </a:bodyPr>
          <a:lstStyle/>
          <a:p>
            <a:pPr marL="0" indent="0" algn="just">
              <a:buNone/>
            </a:pPr>
            <a:r>
              <a:rPr lang="fr-FR" sz="2000" dirty="0"/>
              <a:t>En tant que successeur du produit central SAP ECC, SAP S/4HANA a été présenté comme le système ERP intelligent de la nouvelle génération. Grâce aux technologies modernes, la version SaaS est conçue pour aider les entreprises à normaliser leur processus et sauter le pas vers la numérisation.</a:t>
            </a:r>
          </a:p>
          <a:p>
            <a:pPr marL="0" indent="0" algn="just">
              <a:buNone/>
            </a:pPr>
            <a:endParaRPr lang="fr-FR" sz="2000" dirty="0"/>
          </a:p>
          <a:p>
            <a:pPr marL="0" indent="0" algn="just">
              <a:buNone/>
            </a:pPr>
            <a:r>
              <a:rPr lang="fr-FR" sz="2000" dirty="0"/>
              <a:t>Tandis que les solutions précédentes de SAP ERP prenaient en charge les bases de données relationnelles les plus fréquentes (</a:t>
            </a:r>
            <a:r>
              <a:rPr lang="fr-FR" sz="2000" dirty="0">
                <a:hlinkClick r:id="rId2" tooltip="Oracle Database">
                  <a:extLst>
                    <a:ext uri="{A12FA001-AC4F-418D-AE19-62706E023703}">
                      <ahyp:hlinkClr xmlns:ahyp="http://schemas.microsoft.com/office/drawing/2018/hyperlinkcolor" xmlns="" val="tx"/>
                    </a:ext>
                  </a:extLst>
                </a:hlinkClick>
              </a:rPr>
              <a:t>Oracle</a:t>
            </a:r>
            <a:r>
              <a:rPr lang="fr-FR" sz="2000" dirty="0">
                <a:hlinkClick r:id="rId3">
                  <a:extLst>
                    <a:ext uri="{A12FA001-AC4F-418D-AE19-62706E023703}">
                      <ahyp:hlinkClr xmlns:ahyp="http://schemas.microsoft.com/office/drawing/2018/hyperlinkcolor" xmlns="" val="tx"/>
                    </a:ext>
                  </a:extLst>
                </a:hlinkClick>
              </a:rPr>
              <a:t>6</a:t>
            </a:r>
            <a:r>
              <a:rPr lang="fr-FR" sz="2000" dirty="0"/>
              <a:t>, de </a:t>
            </a:r>
            <a:r>
              <a:rPr lang="fr-FR" sz="2000" dirty="0">
                <a:hlinkClick r:id="rId4" tooltip="Microsoft">
                  <a:extLst>
                    <a:ext uri="{A12FA001-AC4F-418D-AE19-62706E023703}">
                      <ahyp:hlinkClr xmlns:ahyp="http://schemas.microsoft.com/office/drawing/2018/hyperlinkcolor" xmlns="" val="tx"/>
                    </a:ext>
                  </a:extLst>
                </a:hlinkClick>
              </a:rPr>
              <a:t>Microsoft</a:t>
            </a:r>
            <a:r>
              <a:rPr lang="fr-FR" sz="2000" dirty="0"/>
              <a:t> et d’</a:t>
            </a:r>
            <a:r>
              <a:rPr lang="fr-FR" sz="2000" dirty="0">
                <a:hlinkClick r:id="rId5" tooltip="IBM">
                  <a:extLst>
                    <a:ext uri="{A12FA001-AC4F-418D-AE19-62706E023703}">
                      <ahyp:hlinkClr xmlns:ahyp="http://schemas.microsoft.com/office/drawing/2018/hyperlinkcolor" xmlns="" val="tx"/>
                    </a:ext>
                  </a:extLst>
                </a:hlinkClick>
              </a:rPr>
              <a:t>IBM</a:t>
            </a:r>
            <a:r>
              <a:rPr lang="fr-FR" sz="2000" dirty="0"/>
              <a:t>), SAP S/4HANA utilise exclusivement la base de données en mémoire SAP Hana, développée par SAP.</a:t>
            </a:r>
            <a:r>
              <a:rPr lang="fr-FR" sz="2000" b="1" dirty="0"/>
              <a:t> </a:t>
            </a:r>
            <a:r>
              <a:rPr lang="fr-FR" sz="2000" dirty="0"/>
              <a:t>Ceci permet aux utilisateurs de profiter des meilleurs avantages techniques et d’une performance améliorée. </a:t>
            </a:r>
          </a:p>
        </p:txBody>
      </p:sp>
    </p:spTree>
    <p:extLst>
      <p:ext uri="{BB962C8B-B14F-4D97-AF65-F5344CB8AC3E}">
        <p14:creationId xmlns:p14="http://schemas.microsoft.com/office/powerpoint/2010/main" xmlns="" val="157901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S/4 HANA</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844826" y="928838"/>
            <a:ext cx="10555356" cy="5114153"/>
          </a:xfrm>
        </p:spPr>
        <p:txBody>
          <a:bodyPr>
            <a:noAutofit/>
          </a:bodyPr>
          <a:lstStyle/>
          <a:p>
            <a:pPr marL="0" indent="0" algn="just">
              <a:buNone/>
            </a:pPr>
            <a:r>
              <a:rPr lang="fr-FR" sz="2000" dirty="0"/>
              <a:t>Le « S » dans S4 Hana signifie « simple »,  le « 4 » fait référence au numéro de génération et le HANA pour la technologie de base de données sous-jacente. . Par rapport au produit central SAP ECC, encore utilisé dans la plupart des entreprises, SAP S/4HANA offre de nombreuses fonctions innovantes qui révolutionnent la cartographie système à partir de zéro. Alors que SAP envisage d’arrêter la maintenance conventionnelle de ses solutions ERP d’ici 2027, de nombreux utilisateurs de SAP ECC prévoient déjà de migrer vers SAP S/4HANA.</a:t>
            </a:r>
          </a:p>
          <a:p>
            <a:pPr algn="just"/>
            <a:r>
              <a:rPr lang="fr-FR" sz="2000" dirty="0"/>
              <a:t>Résumé des avantages de S/4 HANA : </a:t>
            </a:r>
          </a:p>
          <a:p>
            <a:pPr marL="0" indent="0" algn="just">
              <a:buNone/>
            </a:pPr>
            <a:r>
              <a:rPr lang="fr-FR" sz="2000" b="1" dirty="0"/>
              <a:t>     Interface améliorée /Performances accrues / Plus de flexibilité</a:t>
            </a:r>
          </a:p>
          <a:p>
            <a:pPr algn="just"/>
            <a:r>
              <a:rPr lang="fr-FR" sz="2000" dirty="0">
                <a:hlinkClick r:id="rId2"/>
              </a:rPr>
              <a:t>https://www.leanix.net/fr/s4hana/s4hana-definition</a:t>
            </a:r>
            <a:endParaRPr lang="fr-FR" sz="2000" b="1" dirty="0"/>
          </a:p>
        </p:txBody>
      </p:sp>
    </p:spTree>
    <p:extLst>
      <p:ext uri="{BB962C8B-B14F-4D97-AF65-F5344CB8AC3E}">
        <p14:creationId xmlns:p14="http://schemas.microsoft.com/office/powerpoint/2010/main" xmlns="" val="84635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Part de marché</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07009" y="1106014"/>
            <a:ext cx="10642863" cy="5042759"/>
          </a:xfrm>
        </p:spPr>
        <p:txBody>
          <a:bodyPr/>
          <a:lstStyle/>
          <a:p>
            <a:pPr marL="0" indent="0">
              <a:buNone/>
            </a:pPr>
            <a:r>
              <a:rPr lang="fr-FR" sz="1600" dirty="0"/>
              <a:t/>
            </a:r>
            <a:br>
              <a:rPr lang="fr-FR" sz="1600" dirty="0"/>
            </a:br>
            <a:endParaRPr lang="fr-FR" sz="1600" dirty="0"/>
          </a:p>
        </p:txBody>
      </p:sp>
      <p:sp>
        <p:nvSpPr>
          <p:cNvPr id="6" name="ZoneTexte 5">
            <a:extLst>
              <a:ext uri="{FF2B5EF4-FFF2-40B4-BE49-F238E27FC236}">
                <a16:creationId xmlns:a16="http://schemas.microsoft.com/office/drawing/2014/main" xmlns="" id="{294416F8-5DFA-4D92-8126-B1C531FE4C82}"/>
              </a:ext>
            </a:extLst>
          </p:cNvPr>
          <p:cNvSpPr txBox="1"/>
          <p:nvPr/>
        </p:nvSpPr>
        <p:spPr>
          <a:xfrm>
            <a:off x="1089458" y="1118871"/>
            <a:ext cx="6882618" cy="3077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ctr"/>
            <a:r>
              <a:rPr lang="fr-FR" sz="1400" b="1" u="sng" dirty="0"/>
              <a:t>Part de marché des principaux </a:t>
            </a:r>
            <a:r>
              <a:rPr lang="fr-FR" sz="1400" b="1" u="sng" dirty="0" err="1"/>
              <a:t>editeurs</a:t>
            </a:r>
            <a:r>
              <a:rPr lang="fr-FR" sz="1400" b="1" u="sng" dirty="0"/>
              <a:t> ERP/PGI en 2009</a:t>
            </a:r>
            <a:endParaRPr lang="fr-FR" sz="1400" dirty="0"/>
          </a:p>
        </p:txBody>
      </p:sp>
      <p:pic>
        <p:nvPicPr>
          <p:cNvPr id="8" name="Image 7">
            <a:extLst>
              <a:ext uri="{FF2B5EF4-FFF2-40B4-BE49-F238E27FC236}">
                <a16:creationId xmlns:a16="http://schemas.microsoft.com/office/drawing/2014/main" xmlns="" id="{B5590288-70EC-4462-B1BA-A91CC760E82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77227" y="1716702"/>
            <a:ext cx="5107081" cy="3579349"/>
          </a:xfrm>
          <a:prstGeom prst="rect">
            <a:avLst/>
          </a:prstGeom>
        </p:spPr>
      </p:pic>
      <p:sp>
        <p:nvSpPr>
          <p:cNvPr id="7" name="ZoneTexte 6">
            <a:extLst>
              <a:ext uri="{FF2B5EF4-FFF2-40B4-BE49-F238E27FC236}">
                <a16:creationId xmlns:a16="http://schemas.microsoft.com/office/drawing/2014/main" xmlns="" id="{5DF2CFF0-A1C4-430A-812D-C4203D95BF3E}"/>
              </a:ext>
            </a:extLst>
          </p:cNvPr>
          <p:cNvSpPr txBox="1"/>
          <p:nvPr/>
        </p:nvSpPr>
        <p:spPr>
          <a:xfrm>
            <a:off x="1674445" y="5384639"/>
            <a:ext cx="8559538" cy="7078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just"/>
            <a:r>
              <a:rPr lang="fr-FR" sz="2000" b="1" dirty="0"/>
              <a:t>Ce qui fait de SAP le progiciel le plus utilisé dans le monde et offre donc au   	langage ABAP une position dominante dans l’informatique de gestion.</a:t>
            </a:r>
          </a:p>
        </p:txBody>
      </p:sp>
      <p:pic>
        <p:nvPicPr>
          <p:cNvPr id="11" name="Image 10">
            <a:extLst>
              <a:ext uri="{FF2B5EF4-FFF2-40B4-BE49-F238E27FC236}">
                <a16:creationId xmlns:a16="http://schemas.microsoft.com/office/drawing/2014/main" xmlns="" id="{4BFCB320-A6D4-46E0-BAB5-2924699AF5E0}"/>
              </a:ext>
            </a:extLst>
          </p:cNvPr>
          <p:cNvPicPr>
            <a:picLocks noChangeAspect="1"/>
          </p:cNvPicPr>
          <p:nvPr/>
        </p:nvPicPr>
        <p:blipFill>
          <a:blip r:embed="rId3"/>
          <a:stretch>
            <a:fillRect/>
          </a:stretch>
        </p:blipFill>
        <p:spPr>
          <a:xfrm>
            <a:off x="7875230" y="1582829"/>
            <a:ext cx="2339543" cy="3673158"/>
          </a:xfrm>
          <a:prstGeom prst="rect">
            <a:avLst/>
          </a:prstGeom>
        </p:spPr>
      </p:pic>
    </p:spTree>
    <p:extLst>
      <p:ext uri="{BB962C8B-B14F-4D97-AF65-F5344CB8AC3E}">
        <p14:creationId xmlns:p14="http://schemas.microsoft.com/office/powerpoint/2010/main" xmlns="" val="279329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L’ERP SAP</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07009" y="928838"/>
            <a:ext cx="10699423" cy="5169280"/>
          </a:xfrm>
        </p:spPr>
        <p:txBody>
          <a:bodyPr>
            <a:normAutofit fontScale="32500" lnSpcReduction="20000"/>
          </a:bodyPr>
          <a:lstStyle/>
          <a:p>
            <a:pPr marL="0" indent="0" algn="just">
              <a:buNone/>
            </a:pPr>
            <a:r>
              <a:rPr lang="fr-FR" sz="5500" dirty="0"/>
              <a:t>Avec 44% du marché en 2007, c'est le premier éditeur mondial de progiciels de gestion d'entreprise et le 4ème éditeur de logiciels avec pour l’ensemble de l’année 2008, un chiffre d’affaires de 11,6 Md€. Avec 12 millions d’utilisateurs, 100 600 installations, et plus de 1 500 partenaires, SAP est le premier fournisseur mondial de logiciels de gestion inter entreprises, et le troisième fournisseur mondial de logiciels. </a:t>
            </a:r>
          </a:p>
          <a:p>
            <a:pPr marL="0" indent="0" algn="just">
              <a:buNone/>
            </a:pPr>
            <a:r>
              <a:rPr lang="fr-FR" sz="5500" dirty="0"/>
              <a:t>SAP emploie aujourd’hui plus de 34 000 personnes dans plus de 50 pays.</a:t>
            </a:r>
          </a:p>
          <a:p>
            <a:pPr marL="0" indent="0" algn="just">
              <a:buNone/>
            </a:pPr>
            <a:r>
              <a:rPr lang="fr-FR" sz="5500" dirty="0"/>
              <a:t>Cette ERP se compose de différents modules qui couvrent l’ensemble des besoins d’une entreprise: Commercial, Production, Logistique, Finance, Ressources Humaines, Service après vente.</a:t>
            </a:r>
          </a:p>
          <a:p>
            <a:pPr marL="0" indent="0" algn="just">
              <a:buNone/>
            </a:pPr>
            <a:r>
              <a:rPr lang="fr-FR" sz="5500" dirty="0"/>
              <a:t>C’est un progiciel qui regroupe l’ensemble des processus autour d’une base de données unique. Il doit prendre en compte automatiquement les dépendances qui existent entre les traitements des fonctions ou processus de ces différents domaines.</a:t>
            </a:r>
            <a:r>
              <a:rPr lang="fr-FR" sz="5500" b="1" dirty="0"/>
              <a:t> </a:t>
            </a:r>
            <a:endParaRPr lang="fr-FR" sz="5500" dirty="0"/>
          </a:p>
          <a:p>
            <a:pPr marL="0" indent="0">
              <a:buNone/>
            </a:pPr>
            <a:r>
              <a:rPr lang="fr-FR" sz="1600" dirty="0"/>
              <a:t/>
            </a:r>
            <a:br>
              <a:rPr lang="fr-FR" sz="1600" dirty="0"/>
            </a:br>
            <a:endParaRPr lang="fr-FR" sz="1600" dirty="0"/>
          </a:p>
        </p:txBody>
      </p:sp>
    </p:spTree>
    <p:extLst>
      <p:ext uri="{BB962C8B-B14F-4D97-AF65-F5344CB8AC3E}">
        <p14:creationId xmlns:p14="http://schemas.microsoft.com/office/powerpoint/2010/main" xmlns="" val="48320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normAutofit/>
          </a:bodyPr>
          <a:lstStyle/>
          <a:p>
            <a:pPr algn="ctr"/>
            <a:r>
              <a:rPr lang="fr-FR" sz="4000" b="1" dirty="0">
                <a:solidFill>
                  <a:schemeClr val="accent1"/>
                </a:solidFill>
              </a:rPr>
              <a:t>Représentation simplifiée de l’architecture SAP </a:t>
            </a: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678729" y="1303155"/>
            <a:ext cx="10522950" cy="1274276"/>
          </a:xfrm>
        </p:spPr>
        <p:txBody>
          <a:bodyPr>
            <a:normAutofit fontScale="25000" lnSpcReduction="20000"/>
          </a:bodyPr>
          <a:lstStyle/>
          <a:p>
            <a:pPr marL="0" indent="0" algn="ctr">
              <a:buNone/>
            </a:pPr>
            <a:r>
              <a:rPr lang="fr-FR" sz="7200" b="1" dirty="0">
                <a:highlight>
                  <a:srgbClr val="FFFF00"/>
                </a:highlight>
              </a:rPr>
              <a:t>1</a:t>
            </a:r>
            <a:r>
              <a:rPr lang="fr-FR" sz="7200" b="1" baseline="30000" dirty="0">
                <a:highlight>
                  <a:srgbClr val="FFFF00"/>
                </a:highlight>
              </a:rPr>
              <a:t>ère</a:t>
            </a:r>
            <a:r>
              <a:rPr lang="fr-FR" sz="7200" b="1" dirty="0">
                <a:highlight>
                  <a:srgbClr val="FFFF00"/>
                </a:highlight>
              </a:rPr>
              <a:t> couche :  NETWEAVER / C’est la plateforme technique représentant l’Architecture Orientée Service </a:t>
            </a:r>
          </a:p>
          <a:p>
            <a:pPr marL="0" indent="0" algn="ctr">
              <a:buNone/>
            </a:pPr>
            <a:r>
              <a:rPr lang="fr-FR" sz="7200" b="1" dirty="0">
                <a:highlight>
                  <a:srgbClr val="FFFF00"/>
                </a:highlight>
              </a:rPr>
              <a:t>(SOA en anglais pour Services </a:t>
            </a:r>
            <a:r>
              <a:rPr lang="fr-FR" sz="7200" b="1" dirty="0" err="1">
                <a:highlight>
                  <a:srgbClr val="FFFF00"/>
                </a:highlight>
              </a:rPr>
              <a:t>Oriented</a:t>
            </a:r>
            <a:r>
              <a:rPr lang="fr-FR" sz="7200" b="1" dirty="0">
                <a:highlight>
                  <a:srgbClr val="FFFF00"/>
                </a:highlight>
              </a:rPr>
              <a:t> Architecture)</a:t>
            </a:r>
          </a:p>
          <a:p>
            <a:pPr marL="0" indent="0" algn="ctr">
              <a:buNone/>
            </a:pPr>
            <a:r>
              <a:rPr lang="fr-FR" sz="1600" dirty="0"/>
              <a:t/>
            </a:r>
            <a:br>
              <a:rPr lang="fr-FR" sz="1600" dirty="0"/>
            </a:br>
            <a:endParaRPr lang="fr-FR" sz="1600" dirty="0"/>
          </a:p>
        </p:txBody>
      </p:sp>
      <p:sp>
        <p:nvSpPr>
          <p:cNvPr id="4" name="Espace réservé du texte 4">
            <a:extLst>
              <a:ext uri="{FF2B5EF4-FFF2-40B4-BE49-F238E27FC236}">
                <a16:creationId xmlns:a16="http://schemas.microsoft.com/office/drawing/2014/main" xmlns="" id="{37FED087-4EFA-4AA9-800E-D74D6B539C30}"/>
              </a:ext>
            </a:extLst>
          </p:cNvPr>
          <p:cNvSpPr txBox="1">
            <a:spLocks/>
          </p:cNvSpPr>
          <p:nvPr/>
        </p:nvSpPr>
        <p:spPr>
          <a:xfrm>
            <a:off x="1859280" y="1201020"/>
            <a:ext cx="8309910" cy="1013861"/>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just">
              <a:buNone/>
            </a:pPr>
            <a:endParaRPr lang="fr-FR" sz="2000" dirty="0"/>
          </a:p>
        </p:txBody>
      </p:sp>
      <p:sp>
        <p:nvSpPr>
          <p:cNvPr id="5" name="Espace réservé du texte 2">
            <a:extLst>
              <a:ext uri="{FF2B5EF4-FFF2-40B4-BE49-F238E27FC236}">
                <a16:creationId xmlns:a16="http://schemas.microsoft.com/office/drawing/2014/main" xmlns="" id="{B5D2707A-E3D5-423C-8D63-AABCECC492AC}"/>
              </a:ext>
            </a:extLst>
          </p:cNvPr>
          <p:cNvSpPr txBox="1">
            <a:spLocks/>
          </p:cNvSpPr>
          <p:nvPr/>
        </p:nvSpPr>
        <p:spPr>
          <a:xfrm>
            <a:off x="725862" y="2726624"/>
            <a:ext cx="10614582" cy="1351281"/>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ctr">
              <a:buNone/>
            </a:pPr>
            <a:endParaRPr lang="fr-FR" sz="1600" b="1" dirty="0">
              <a:highlight>
                <a:srgbClr val="FF00FF"/>
              </a:highlight>
            </a:endParaRPr>
          </a:p>
          <a:p>
            <a:pPr marL="0" indent="0" algn="ctr">
              <a:buNone/>
            </a:pPr>
            <a:r>
              <a:rPr lang="fr-FR" sz="1800" b="1" dirty="0">
                <a:solidFill>
                  <a:schemeClr val="tx1"/>
                </a:solidFill>
                <a:highlight>
                  <a:srgbClr val="FF00FF"/>
                </a:highlight>
              </a:rPr>
              <a:t>2</a:t>
            </a:r>
            <a:r>
              <a:rPr lang="fr-FR" sz="1800" b="1" baseline="30000" dirty="0">
                <a:solidFill>
                  <a:schemeClr val="tx1"/>
                </a:solidFill>
                <a:highlight>
                  <a:srgbClr val="FF00FF"/>
                </a:highlight>
              </a:rPr>
              <a:t>ème</a:t>
            </a:r>
            <a:r>
              <a:rPr lang="fr-FR" sz="1800" b="1" dirty="0">
                <a:solidFill>
                  <a:schemeClr val="tx1"/>
                </a:solidFill>
                <a:highlight>
                  <a:srgbClr val="FF00FF"/>
                </a:highlight>
              </a:rPr>
              <a:t> couche : La suite utilisée regroupant les services de la solution SAP définis selon le besoin de l’entreprise</a:t>
            </a:r>
          </a:p>
          <a:p>
            <a:pPr marL="0" indent="0" algn="ctr">
              <a:buNone/>
            </a:pPr>
            <a:r>
              <a:rPr lang="fr-FR" sz="1600" dirty="0"/>
              <a:t/>
            </a:r>
            <a:br>
              <a:rPr lang="fr-FR" sz="1600" dirty="0"/>
            </a:br>
            <a:endParaRPr lang="fr-FR" sz="1600" dirty="0"/>
          </a:p>
        </p:txBody>
      </p:sp>
      <p:sp>
        <p:nvSpPr>
          <p:cNvPr id="6" name="Espace réservé du texte 2">
            <a:extLst>
              <a:ext uri="{FF2B5EF4-FFF2-40B4-BE49-F238E27FC236}">
                <a16:creationId xmlns:a16="http://schemas.microsoft.com/office/drawing/2014/main" xmlns="" id="{F4F88AEC-1125-4701-9247-6A31806A24AF}"/>
              </a:ext>
            </a:extLst>
          </p:cNvPr>
          <p:cNvSpPr txBox="1">
            <a:spLocks/>
          </p:cNvSpPr>
          <p:nvPr/>
        </p:nvSpPr>
        <p:spPr>
          <a:xfrm>
            <a:off x="678729" y="4440455"/>
            <a:ext cx="10708849" cy="1114390"/>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ctr">
              <a:buNone/>
            </a:pPr>
            <a:r>
              <a:rPr lang="fr-FR" sz="1800" b="1" dirty="0">
                <a:solidFill>
                  <a:schemeClr val="tx1"/>
                </a:solidFill>
                <a:highlight>
                  <a:srgbClr val="FFB000"/>
                </a:highlight>
              </a:rPr>
              <a:t>3ème couche : Les modules qui sont un sous ensemble indépendant regroupant les fonctionnalités, programmes et base de données</a:t>
            </a:r>
          </a:p>
          <a:p>
            <a:pPr marL="0" indent="0" algn="ctr">
              <a:buNone/>
            </a:pPr>
            <a:r>
              <a:rPr lang="fr-FR" sz="1600" dirty="0"/>
              <a:t/>
            </a:r>
            <a:br>
              <a:rPr lang="fr-FR" sz="1600" dirty="0"/>
            </a:br>
            <a:endParaRPr lang="fr-FR" sz="1600" dirty="0"/>
          </a:p>
        </p:txBody>
      </p:sp>
      <p:sp>
        <p:nvSpPr>
          <p:cNvPr id="10" name="Flèche : double flèche verticale 9">
            <a:extLst>
              <a:ext uri="{FF2B5EF4-FFF2-40B4-BE49-F238E27FC236}">
                <a16:creationId xmlns:a16="http://schemas.microsoft.com/office/drawing/2014/main" xmlns="" id="{56E10A65-A301-4356-9D07-6AC61EE42806}"/>
              </a:ext>
            </a:extLst>
          </p:cNvPr>
          <p:cNvSpPr/>
          <p:nvPr/>
        </p:nvSpPr>
        <p:spPr>
          <a:xfrm>
            <a:off x="5994400" y="2554123"/>
            <a:ext cx="203200" cy="475476"/>
          </a:xfrm>
          <a:prstGeom prst="upDownArrow">
            <a:avLst/>
          </a:prstGeom>
          <a:solidFill>
            <a:srgbClr val="FFFFFF"/>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543722" hangingPunct="0"/>
            <a:endParaRPr lang="fr-FR" sz="2150">
              <a:solidFill>
                <a:srgbClr val="000000"/>
              </a:solidFill>
              <a:latin typeface="Calibri"/>
              <a:ea typeface="Calibri"/>
              <a:cs typeface="Calibri"/>
              <a:sym typeface="Calibri"/>
            </a:endParaRPr>
          </a:p>
        </p:txBody>
      </p:sp>
      <p:sp>
        <p:nvSpPr>
          <p:cNvPr id="11" name="Flèche : double flèche verticale 10">
            <a:extLst>
              <a:ext uri="{FF2B5EF4-FFF2-40B4-BE49-F238E27FC236}">
                <a16:creationId xmlns:a16="http://schemas.microsoft.com/office/drawing/2014/main" xmlns="" id="{8705D043-F4CD-41E1-A71B-0F536D5494B8}"/>
              </a:ext>
            </a:extLst>
          </p:cNvPr>
          <p:cNvSpPr/>
          <p:nvPr/>
        </p:nvSpPr>
        <p:spPr>
          <a:xfrm>
            <a:off x="5994400" y="3905404"/>
            <a:ext cx="203200" cy="475476"/>
          </a:xfrm>
          <a:prstGeom prst="upDownArrow">
            <a:avLst/>
          </a:prstGeom>
          <a:solidFill>
            <a:srgbClr val="FFFFFF"/>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defTabSz="543722" hangingPunct="0"/>
            <a:endParaRPr lang="fr-FR" sz="215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xmlns="" val="314921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3D70251-534A-42E3-AAAE-FD7AB232D3F7}"/>
              </a:ext>
            </a:extLst>
          </p:cNvPr>
          <p:cNvSpPr>
            <a:spLocks noGrp="1"/>
          </p:cNvSpPr>
          <p:nvPr>
            <p:ph type="title"/>
          </p:nvPr>
        </p:nvSpPr>
        <p:spPr/>
        <p:txBody>
          <a:bodyPr/>
          <a:lstStyle/>
          <a:p>
            <a:pPr algn="ctr"/>
            <a:r>
              <a:rPr lang="fr-FR" sz="3000" b="1" dirty="0">
                <a:solidFill>
                  <a:schemeClr val="accent1"/>
                </a:solidFill>
              </a:rPr>
              <a:t>Les options techniques concernant le NetWeaver</a:t>
            </a:r>
            <a:endParaRPr lang="fr-FR" b="1" dirty="0">
              <a:solidFill>
                <a:schemeClr val="accent1"/>
              </a:solidFill>
            </a:endParaRPr>
          </a:p>
        </p:txBody>
      </p:sp>
      <p:sp>
        <p:nvSpPr>
          <p:cNvPr id="3" name="Espace réservé du texte 2">
            <a:extLst>
              <a:ext uri="{FF2B5EF4-FFF2-40B4-BE49-F238E27FC236}">
                <a16:creationId xmlns:a16="http://schemas.microsoft.com/office/drawing/2014/main" xmlns="" id="{0D5CF6C2-E6C4-4BDA-908C-4DA50D46D275}"/>
              </a:ext>
            </a:extLst>
          </p:cNvPr>
          <p:cNvSpPr>
            <a:spLocks noGrp="1"/>
          </p:cNvSpPr>
          <p:nvPr>
            <p:ph type="body" sz="half" idx="1"/>
          </p:nvPr>
        </p:nvSpPr>
        <p:spPr>
          <a:xfrm>
            <a:off x="772997" y="928838"/>
            <a:ext cx="10614581" cy="5170304"/>
          </a:xfrm>
        </p:spPr>
        <p:txBody>
          <a:bodyPr>
            <a:normAutofit fontScale="25000" lnSpcReduction="20000"/>
          </a:bodyPr>
          <a:lstStyle/>
          <a:p>
            <a:pPr marL="0" indent="0" algn="just">
              <a:buNone/>
            </a:pPr>
            <a:r>
              <a:rPr lang="fr-FR" sz="6400" b="1" dirty="0"/>
              <a:t>SAP </a:t>
            </a:r>
            <a:r>
              <a:rPr lang="fr-FR" sz="6400" b="1" dirty="0" err="1"/>
              <a:t>NetWeaver</a:t>
            </a:r>
            <a:r>
              <a:rPr lang="fr-FR" sz="6400" b="1" dirty="0"/>
              <a:t> Process </a:t>
            </a:r>
            <a:r>
              <a:rPr lang="fr-FR" sz="6400" b="1" dirty="0" err="1"/>
              <a:t>Integration</a:t>
            </a:r>
            <a:r>
              <a:rPr lang="fr-FR" sz="6400" b="1" dirty="0"/>
              <a:t> (PI) </a:t>
            </a:r>
            <a:r>
              <a:rPr lang="fr-FR" sz="6400" dirty="0"/>
              <a:t>: Composant permettant d’améliorer les échanges d’informations entre SAP et des systèmes externes (comme pour les interfaces…)</a:t>
            </a:r>
          </a:p>
          <a:p>
            <a:pPr marL="0" indent="0" algn="just">
              <a:buNone/>
            </a:pPr>
            <a:r>
              <a:rPr lang="fr-FR" sz="6400" b="1" dirty="0"/>
              <a:t>SAP </a:t>
            </a:r>
            <a:r>
              <a:rPr lang="fr-FR" sz="6400" b="1" dirty="0" err="1"/>
              <a:t>NetWeaver</a:t>
            </a:r>
            <a:r>
              <a:rPr lang="fr-FR" sz="6400" b="1" dirty="0"/>
              <a:t> Business Warehouse (BW) </a:t>
            </a:r>
            <a:r>
              <a:rPr lang="fr-FR" sz="6400" dirty="0"/>
              <a:t>: Outil de </a:t>
            </a:r>
            <a:r>
              <a:rPr lang="fr-FR" sz="6400" dirty="0" err="1"/>
              <a:t>reporting</a:t>
            </a:r>
            <a:r>
              <a:rPr lang="fr-FR" sz="6400" dirty="0"/>
              <a:t> et d’analyse des informations SAP et externes. Il permet d’intégrer et de consolider les données de l’entreprise,  donc de mettre en avant des décisions stratégiques nécessaires pour une meilleur organisation des flux et des processus</a:t>
            </a:r>
          </a:p>
          <a:p>
            <a:pPr marL="0" indent="0" algn="just">
              <a:buNone/>
            </a:pPr>
            <a:r>
              <a:rPr lang="fr-FR" sz="6400" b="1" dirty="0"/>
              <a:t>SAP </a:t>
            </a:r>
            <a:r>
              <a:rPr lang="fr-FR" sz="6400" b="1" dirty="0" err="1"/>
              <a:t>NetWeaver</a:t>
            </a:r>
            <a:r>
              <a:rPr lang="fr-FR" sz="6400" b="1" dirty="0"/>
              <a:t> Mobile </a:t>
            </a:r>
            <a:r>
              <a:rPr lang="fr-FR" sz="6400" dirty="0"/>
              <a:t>: Offre aux clients et aux collaborateurs, un accès à SAP grâce à des applications spécialement développées pour les technologies mobiles</a:t>
            </a:r>
          </a:p>
          <a:p>
            <a:pPr marL="0" indent="0" algn="just">
              <a:buNone/>
            </a:pPr>
            <a:r>
              <a:rPr lang="fr-FR" sz="6400" b="1" dirty="0"/>
              <a:t>SAP </a:t>
            </a:r>
            <a:r>
              <a:rPr lang="fr-FR" sz="6400" b="1" dirty="0" err="1"/>
              <a:t>NetWeaver</a:t>
            </a:r>
            <a:r>
              <a:rPr lang="fr-FR" sz="6400" b="1" dirty="0"/>
              <a:t> Composition Environnement (CE) </a:t>
            </a:r>
            <a:r>
              <a:rPr lang="fr-FR" sz="6400" dirty="0"/>
              <a:t>: Il permet de créer et d’exécuter des applications principalement en Java, consultables via Internet (portal) ou mobile (conjointement avec SAP Mobile)</a:t>
            </a:r>
          </a:p>
          <a:p>
            <a:pPr marL="0" indent="0" algn="just">
              <a:buNone/>
            </a:pPr>
            <a:r>
              <a:rPr lang="fr-FR" sz="6400" b="1" dirty="0"/>
              <a:t>SAP Enterprise Portal </a:t>
            </a:r>
            <a:r>
              <a:rPr lang="fr-FR" sz="6400" dirty="0"/>
              <a:t>: grâce à un navigateur web, il permet à un utilisateur(collaborateur, client, partenaire…) d’accéder au système SAP après authentification(utilisateur / mot de passe)</a:t>
            </a:r>
          </a:p>
          <a:p>
            <a:pPr marL="0" indent="0">
              <a:buNone/>
            </a:pPr>
            <a:r>
              <a:rPr lang="fr-FR" sz="6400" b="1" dirty="0"/>
              <a:t>SAP Application Server ou SAP Web Application Server (</a:t>
            </a:r>
            <a:r>
              <a:rPr lang="fr-FR" sz="6400" b="1" dirty="0" err="1"/>
              <a:t>WebAS</a:t>
            </a:r>
            <a:r>
              <a:rPr lang="fr-FR" sz="6400" b="1" dirty="0"/>
              <a:t>) : </a:t>
            </a:r>
            <a:r>
              <a:rPr lang="fr-FR" sz="6400" dirty="0"/>
              <a:t>C’est le serveur des applications et serveur web pour SAP. </a:t>
            </a:r>
            <a:r>
              <a:rPr lang="fr-FR" sz="6400" b="1" dirty="0"/>
              <a:t>C’est LE composant central de la solution.</a:t>
            </a:r>
            <a:r>
              <a:rPr lang="fr-FR" sz="1600" b="1" dirty="0"/>
              <a:t/>
            </a:r>
            <a:br>
              <a:rPr lang="fr-FR" sz="1600" b="1" dirty="0"/>
            </a:br>
            <a:endParaRPr lang="fr-FR" sz="1600" b="1" dirty="0"/>
          </a:p>
        </p:txBody>
      </p:sp>
      <p:sp>
        <p:nvSpPr>
          <p:cNvPr id="4" name="Espace réservé du texte 4">
            <a:extLst>
              <a:ext uri="{FF2B5EF4-FFF2-40B4-BE49-F238E27FC236}">
                <a16:creationId xmlns:a16="http://schemas.microsoft.com/office/drawing/2014/main" xmlns="" id="{37FED087-4EFA-4AA9-800E-D74D6B539C30}"/>
              </a:ext>
            </a:extLst>
          </p:cNvPr>
          <p:cNvSpPr txBox="1">
            <a:spLocks/>
          </p:cNvSpPr>
          <p:nvPr/>
        </p:nvSpPr>
        <p:spPr>
          <a:xfrm>
            <a:off x="1859280" y="1201020"/>
            <a:ext cx="8309910" cy="1013861"/>
          </a:xfrm>
          <a:prstGeom prst="rect">
            <a:avLst/>
          </a:prstGeom>
        </p:spPr>
        <p:txBody>
          <a:bodyPr lIns="144000" tIns="144000" rIns="144000" bIns="144000"/>
          <a:lstStyle>
            <a:lvl1pPr marL="530225" marR="0" indent="-530225" algn="l" defTabSz="1087443" rtl="0" latinLnBrk="0">
              <a:lnSpc>
                <a:spcPct val="150000"/>
              </a:lnSpc>
              <a:spcBef>
                <a:spcPts val="500"/>
              </a:spcBef>
              <a:spcAft>
                <a:spcPts val="0"/>
              </a:spcAft>
              <a:buClrTx/>
              <a:buSzTx/>
              <a:buFont typeface="Wingdings" panose="05000000000000000000" pitchFamily="2" charset="2"/>
              <a:buChar char="§"/>
              <a:tabLst/>
              <a:defRPr sz="44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1pPr>
            <a:lvl2pPr marL="1262063"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2pPr>
            <a:lvl3pPr marL="197485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3pPr>
            <a:lvl4pPr marL="2687638"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4pPr>
            <a:lvl5pPr marL="3492500" marR="0" indent="-571500" algn="l" defTabSz="1087443" rtl="0" latinLnBrk="0">
              <a:lnSpc>
                <a:spcPct val="150000"/>
              </a:lnSpc>
              <a:spcBef>
                <a:spcPts val="500"/>
              </a:spcBef>
              <a:spcAft>
                <a:spcPts val="0"/>
              </a:spcAft>
              <a:buClrTx/>
              <a:buSzTx/>
              <a:buFont typeface="Wingdings" panose="05000000000000000000" pitchFamily="2" charset="2"/>
              <a:buChar char="§"/>
              <a:tabLst/>
              <a:defRPr sz="4000" b="0" i="0" u="none" strike="noStrike" cap="none" spc="0" baseline="0">
                <a:ln>
                  <a:noFill/>
                </a:ln>
                <a:solidFill>
                  <a:srgbClr val="797979"/>
                </a:solidFill>
                <a:uFillTx/>
                <a:latin typeface="Calibri" panose="020F0502020204030204" pitchFamily="34" charset="0"/>
                <a:ea typeface="Exo 2 Light"/>
                <a:cs typeface="Calibri" panose="020F0502020204030204" pitchFamily="34" charset="0"/>
                <a:sym typeface="Exo 2 Light"/>
              </a:defRPr>
            </a:lvl5pPr>
            <a:lvl6pPr marL="5709084"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6pPr>
            <a:lvl7pPr marL="6796530" marR="0" indent="-271861"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7pPr>
            <a:lvl8pPr marL="7883979"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8pPr>
            <a:lvl9pPr marL="8971422" marR="0" indent="-271862" algn="ctr" defTabSz="1087443" rtl="0" latinLnBrk="0">
              <a:lnSpc>
                <a:spcPct val="130000"/>
              </a:lnSpc>
              <a:spcBef>
                <a:spcPts val="500"/>
              </a:spcBef>
              <a:spcAft>
                <a:spcPts val="0"/>
              </a:spcAft>
              <a:buClrTx/>
              <a:buSzPct val="100000"/>
              <a:buFontTx/>
              <a:buChar char="•"/>
              <a:tabLst/>
              <a:defRPr sz="2400" b="0" i="0" u="none" strike="noStrike" cap="none" spc="0" baseline="0">
                <a:ln>
                  <a:noFill/>
                </a:ln>
                <a:solidFill>
                  <a:srgbClr val="797979"/>
                </a:solidFill>
                <a:uFillTx/>
                <a:latin typeface="Exo 2 Light"/>
                <a:ea typeface="Exo 2 Light"/>
                <a:cs typeface="Exo 2 Light"/>
                <a:sym typeface="Exo 2 Light"/>
              </a:defRPr>
            </a:lvl9pPr>
          </a:lstStyle>
          <a:p>
            <a:pPr marL="0" indent="0" algn="just">
              <a:buNone/>
            </a:pPr>
            <a:endParaRPr lang="fr-FR" sz="2000" dirty="0"/>
          </a:p>
        </p:txBody>
      </p:sp>
    </p:spTree>
    <p:extLst>
      <p:ext uri="{BB962C8B-B14F-4D97-AF65-F5344CB8AC3E}">
        <p14:creationId xmlns:p14="http://schemas.microsoft.com/office/powerpoint/2010/main" xmlns="" val="19149780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F8CF621B4941B07E231B240D7C47" ma:contentTypeVersion="0" ma:contentTypeDescription="Crée un document." ma:contentTypeScope="" ma:versionID="3a1233829f656c6f6edb3883c9a5f499">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E5204-D340-4CE7-87BB-5AD40FA05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A5F443-A5B3-4DCB-AA1A-44D51E8DAD81}">
  <ds:schemaRefs>
    <ds:schemaRef ds:uri="http://schemas.microsoft.com/sharepoint/v3/contenttype/forms"/>
  </ds:schemaRefs>
</ds:datastoreItem>
</file>

<file path=customXml/itemProps3.xml><?xml version="1.0" encoding="utf-8"?>
<ds:datastoreItem xmlns:ds="http://schemas.openxmlformats.org/officeDocument/2006/customXml" ds:itemID="{057395B9-E5EF-4225-818F-9F5D3C02F5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35766</TotalTime>
  <Words>1340</Words>
  <Application>Microsoft Office PowerPoint</Application>
  <PresentationFormat>Personnalisé</PresentationFormat>
  <Paragraphs>115</Paragraphs>
  <Slides>19</Slides>
  <Notes>0</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Thème Office</vt:lpstr>
      <vt:lpstr>Diapositive 1</vt:lpstr>
      <vt:lpstr>Diapositive 2</vt:lpstr>
      <vt:lpstr>ERP SAP : définition, historique et chiffres</vt:lpstr>
      <vt:lpstr>S/4 HANA</vt:lpstr>
      <vt:lpstr>S/4 HANA</vt:lpstr>
      <vt:lpstr>Part de marché</vt:lpstr>
      <vt:lpstr>L’ERP SAP</vt:lpstr>
      <vt:lpstr>Représentation simplifiée de l’architecture SAP </vt:lpstr>
      <vt:lpstr>Les options techniques concernant le NetWeaver</vt:lpstr>
      <vt:lpstr>Structure de WebAS / SAP Business Suite</vt:lpstr>
      <vt:lpstr>Structure de WebAS / SAP Business Suite</vt:lpstr>
      <vt:lpstr> La solution SAP ERP et ses modules  </vt:lpstr>
      <vt:lpstr>Programmation ABAP</vt:lpstr>
      <vt:lpstr>Les modules logistique</vt:lpstr>
      <vt:lpstr>Les modules finance</vt:lpstr>
      <vt:lpstr>Le module RH</vt:lpstr>
      <vt:lpstr>Les Modules ABAP et BASIS</vt:lpstr>
      <vt:lpstr>Exemple d’un système SAP simple</vt:lpstr>
      <vt:lpstr>Exemple d’un système SAP plus complexe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DEVAUX</dc:creator>
  <cp:lastModifiedBy>Aikansy</cp:lastModifiedBy>
  <cp:revision>304</cp:revision>
  <dcterms:created xsi:type="dcterms:W3CDTF">2022-03-16T19:25:12Z</dcterms:created>
  <dcterms:modified xsi:type="dcterms:W3CDTF">2024-05-01T08:10:11Z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0x0101003B40F8CF621B4941B07E231B240D7C47</vt:lpwstr>
  </property>
</Properties>
</file>