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4"/>
  </p:notesMasterIdLst>
  <p:sldIdLst>
    <p:sldId id="3699" r:id="rId5"/>
    <p:sldId id="3859" r:id="rId6"/>
    <p:sldId id="3981" r:id="rId7"/>
    <p:sldId id="3982" r:id="rId8"/>
    <p:sldId id="3983" r:id="rId9"/>
    <p:sldId id="3984" r:id="rId10"/>
    <p:sldId id="3985" r:id="rId11"/>
    <p:sldId id="3987" r:id="rId12"/>
    <p:sldId id="398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7" autoAdjust="0"/>
    <p:restoredTop sz="94660"/>
  </p:normalViewPr>
  <p:slideViewPr>
    <p:cSldViewPr snapToGrid="0">
      <p:cViewPr varScale="1">
        <p:scale>
          <a:sx n="114" d="100"/>
          <a:sy n="114" d="100"/>
        </p:scale>
        <p:origin x="-360" y="-96"/>
      </p:cViewPr>
      <p:guideLst>
        <p:guide orient="horz" pos="2160"/>
        <p:guide pos="3840"/>
      </p:guideLst>
    </p:cSldViewPr>
  </p:slideViewPr>
  <p:notesTextViewPr>
    <p:cViewPr>
      <p:scale>
        <a:sx n="1" d="1"/>
        <a:sy n="1" d="1"/>
      </p:scale>
      <p:origin x="0" y="0"/>
    </p:cViewPr>
  </p:notesTextViewPr>
  <p:sorterViewPr>
    <p:cViewPr>
      <p:scale>
        <a:sx n="100" d="100"/>
        <a:sy n="100" d="100"/>
      </p:scale>
      <p:origin x="0" y="-40291"/>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CA3D8-BF37-4F5D-A6CD-1782715BF4B6}" type="datetimeFigureOut">
              <a:rPr lang="fr-FR" smtClean="0"/>
              <a:pPr/>
              <a:t>01/05/2024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50237-4B4A-4B78-AFE1-B8123D87A329}" type="slidenum">
              <a:rPr lang="fr-FR" smtClean="0"/>
              <a:pPr/>
              <a:t>‹N°›</a:t>
            </a:fld>
            <a:endParaRPr lang="fr-FR"/>
          </a:p>
        </p:txBody>
      </p:sp>
    </p:spTree>
    <p:extLst>
      <p:ext uri="{BB962C8B-B14F-4D97-AF65-F5344CB8AC3E}">
        <p14:creationId xmlns:p14="http://schemas.microsoft.com/office/powerpoint/2010/main" xmlns="" val="35104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1FA9A6-151F-4EB2-B34B-D6C7E98EE3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4115BFC1-A07C-4171-8AFC-A2C130970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A7416C3A-D5D2-49D9-BCD2-0EE38BFBDDC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8332B7E-8131-465D-AE63-F86896D536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F01FA80E-87EE-4ABD-BE9E-E9CBC47D92C0}"/>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6644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AC5B10-6641-4CF6-A2E0-27F5D75762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4DAC4DFF-19BB-4EF0-A7DD-0A78B2EE5A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55EB7155-131A-4C41-90B1-B0993B6EFBC8}"/>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7C4B3538-6499-4A11-91EC-DB222740EF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079BF8D-C16A-40AF-B136-2F80EDBBA707}"/>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4321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BF356B45-0E2C-4D58-80AB-859E6EB14FA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9CD4A8BB-7495-428B-A38B-C12184AAFA6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29C6365-AC49-4907-8B8B-24B64321F3B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FD714906-653E-406D-9A78-D2E14CE32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B54EFFB-F218-4543-A55A-DA15AB2B0C7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377964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TM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xmlns="" id="{A57E0DA5-1A84-457E-8089-6F317ED0D4CD}"/>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24" y="807"/>
            <a:ext cx="12188952" cy="5708904"/>
          </a:xfrm>
          <a:prstGeom prst="rect">
            <a:avLst/>
          </a:prstGeom>
        </p:spPr>
      </p:pic>
      <p:sp>
        <p:nvSpPr>
          <p:cNvPr id="12" name="Rectangle">
            <a:extLst>
              <a:ext uri="{FF2B5EF4-FFF2-40B4-BE49-F238E27FC236}">
                <a16:creationId xmlns:a16="http://schemas.microsoft.com/office/drawing/2014/main" xmlns="" id="{1D71088A-448F-426E-9A9F-5E69C1121E35}"/>
              </a:ext>
            </a:extLst>
          </p:cNvPr>
          <p:cNvSpPr/>
          <p:nvPr userDrawn="1"/>
        </p:nvSpPr>
        <p:spPr>
          <a:xfrm rot="106">
            <a:off x="1555" y="3802987"/>
            <a:ext cx="12188891" cy="1909933"/>
          </a:xfrm>
          <a:prstGeom prst="rect">
            <a:avLst/>
          </a:prstGeom>
          <a:solidFill>
            <a:srgbClr val="1568AB"/>
          </a:solidFill>
          <a:ln w="25400">
            <a:solidFill>
              <a:schemeClr val="accent1">
                <a:alpha val="0"/>
              </a:schemeClr>
            </a:solidFill>
            <a:bevel/>
          </a:ln>
        </p:spPr>
        <p:txBody>
          <a:bodyPr lIns="22860" rIns="22860" anchor="ctr"/>
          <a:lstStyle/>
          <a:p>
            <a:endParaRPr sz="900"/>
          </a:p>
        </p:txBody>
      </p:sp>
      <p:sp>
        <p:nvSpPr>
          <p:cNvPr id="14" name="Technical and financial Bid">
            <a:extLst>
              <a:ext uri="{FF2B5EF4-FFF2-40B4-BE49-F238E27FC236}">
                <a16:creationId xmlns:a16="http://schemas.microsoft.com/office/drawing/2014/main" xmlns="" id="{A912186B-0399-4C1C-8355-0F5E95DDC75C}"/>
              </a:ext>
            </a:extLst>
          </p:cNvPr>
          <p:cNvSpPr txBox="1">
            <a:spLocks noGrp="1"/>
          </p:cNvSpPr>
          <p:nvPr>
            <p:ph type="subTitle" sz="quarter" idx="1" hasCustomPrompt="1"/>
          </p:nvPr>
        </p:nvSpPr>
        <p:spPr>
          <a:xfrm>
            <a:off x="494769" y="4910806"/>
            <a:ext cx="8535512" cy="558433"/>
          </a:xfrm>
          <a:prstGeom prst="rect">
            <a:avLst/>
          </a:prstGeom>
        </p:spPr>
        <p:txBody>
          <a:bodyPr/>
          <a:lstStyle>
            <a:lvl1pPr algn="l">
              <a:spcBef>
                <a:spcPts val="450"/>
              </a:spcBef>
              <a:defRPr sz="2500">
                <a:solidFill>
                  <a:srgbClr val="FFFFFE"/>
                </a:solidFill>
                <a:latin typeface="Calibri" panose="020F0502020204030204" pitchFamily="34" charset="0"/>
                <a:cs typeface="Calibri" panose="020F0502020204030204" pitchFamily="34" charset="0"/>
              </a:defRPr>
            </a:lvl1pPr>
          </a:lstStyle>
          <a:p>
            <a:r>
              <a:rPr lang="fr-FR" dirty="0"/>
              <a:t>Sous-titre 1</a:t>
            </a:r>
            <a:endParaRPr dirty="0"/>
          </a:p>
        </p:txBody>
      </p:sp>
      <p:sp>
        <p:nvSpPr>
          <p:cNvPr id="15" name="Rectangle">
            <a:extLst>
              <a:ext uri="{FF2B5EF4-FFF2-40B4-BE49-F238E27FC236}">
                <a16:creationId xmlns:a16="http://schemas.microsoft.com/office/drawing/2014/main" xmlns="" id="{7ECDADA6-69BD-4872-9B8C-9B28C12C6D0D}"/>
              </a:ext>
            </a:extLst>
          </p:cNvPr>
          <p:cNvSpPr/>
          <p:nvPr userDrawn="1"/>
        </p:nvSpPr>
        <p:spPr>
          <a:xfrm>
            <a:off x="569435" y="4799848"/>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pic>
        <p:nvPicPr>
          <p:cNvPr id="16" name="STMS2-BLEU CLAIR.png" descr="STMS2-BLEU CLAIR.png">
            <a:extLst>
              <a:ext uri="{FF2B5EF4-FFF2-40B4-BE49-F238E27FC236}">
                <a16:creationId xmlns:a16="http://schemas.microsoft.com/office/drawing/2014/main" xmlns="" id="{011090BE-9F59-4182-BB62-E5AC4A643AF0}"/>
              </a:ext>
            </a:extLst>
          </p:cNvPr>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a:xfrm>
            <a:off x="263601" y="296250"/>
            <a:ext cx="2917719" cy="446328"/>
          </a:xfrm>
          <a:prstGeom prst="rect">
            <a:avLst/>
          </a:prstGeom>
          <a:ln w="12700">
            <a:miter lim="400000"/>
          </a:ln>
        </p:spPr>
      </p:pic>
      <p:grpSp>
        <p:nvGrpSpPr>
          <p:cNvPr id="22" name="Groupe"/>
          <p:cNvGrpSpPr/>
          <p:nvPr userDrawn="1"/>
        </p:nvGrpSpPr>
        <p:grpSpPr>
          <a:xfrm>
            <a:off x="1" y="6761748"/>
            <a:ext cx="12192000" cy="96253"/>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sp>
        <p:nvSpPr>
          <p:cNvPr id="5" name="Espace réservé du texte 4">
            <a:extLst>
              <a:ext uri="{FF2B5EF4-FFF2-40B4-BE49-F238E27FC236}">
                <a16:creationId xmlns:a16="http://schemas.microsoft.com/office/drawing/2014/main" xmlns="" id="{BF2B9A1C-80FB-4CDF-BFE4-FA95AD254BBF}"/>
              </a:ext>
            </a:extLst>
          </p:cNvPr>
          <p:cNvSpPr>
            <a:spLocks noGrp="1"/>
          </p:cNvSpPr>
          <p:nvPr>
            <p:ph type="body" sz="quarter" idx="10" hasCustomPrompt="1"/>
          </p:nvPr>
        </p:nvSpPr>
        <p:spPr>
          <a:xfrm>
            <a:off x="494294" y="3946309"/>
            <a:ext cx="8535988" cy="777875"/>
          </a:xfrm>
          <a:prstGeom prst="rect">
            <a:avLst/>
          </a:prstGeom>
        </p:spPr>
        <p:txBody>
          <a:bodyPr tIns="46800" anchor="ctr" anchorCtr="0"/>
          <a:lstStyle>
            <a:lvl1pPr algn="l">
              <a:lnSpc>
                <a:spcPct val="100000"/>
              </a:lnSpc>
              <a:spcBef>
                <a:spcPts val="0"/>
              </a:spcBef>
              <a:defRPr sz="4225" b="1">
                <a:solidFill>
                  <a:schemeClr val="bg1"/>
                </a:solidFill>
                <a:latin typeface="Calibri" panose="020F0502020204030204" pitchFamily="34" charset="0"/>
                <a:cs typeface="Calibri" panose="020F0502020204030204" pitchFamily="34" charset="0"/>
              </a:defRPr>
            </a:lvl1pPr>
            <a:lvl2pPr>
              <a:defRPr sz="4225">
                <a:latin typeface="Calibri" panose="020F0502020204030204" pitchFamily="34" charset="0"/>
                <a:cs typeface="Calibri" panose="020F0502020204030204" pitchFamily="34" charset="0"/>
              </a:defRPr>
            </a:lvl2pPr>
            <a:lvl3pPr>
              <a:defRPr sz="4225">
                <a:latin typeface="Calibri" panose="020F0502020204030204" pitchFamily="34" charset="0"/>
                <a:cs typeface="Calibri" panose="020F0502020204030204" pitchFamily="34" charset="0"/>
              </a:defRPr>
            </a:lvl3pPr>
            <a:lvl4pPr>
              <a:defRPr sz="4225">
                <a:latin typeface="Calibri" panose="020F0502020204030204" pitchFamily="34" charset="0"/>
                <a:cs typeface="Calibri" panose="020F0502020204030204" pitchFamily="34" charset="0"/>
              </a:defRPr>
            </a:lvl4pPr>
            <a:lvl5pPr>
              <a:defRPr sz="4225">
                <a:latin typeface="Calibri" panose="020F0502020204030204" pitchFamily="34" charset="0"/>
                <a:cs typeface="Calibri" panose="020F0502020204030204" pitchFamily="34" charset="0"/>
              </a:defRPr>
            </a:lvl5pPr>
          </a:lstStyle>
          <a:p>
            <a:pPr lvl="0"/>
            <a:r>
              <a:rPr lang="fr-FR" dirty="0"/>
              <a:t>Titre 1</a:t>
            </a:r>
          </a:p>
        </p:txBody>
      </p:sp>
    </p:spTree>
    <p:extLst>
      <p:ext uri="{BB962C8B-B14F-4D97-AF65-F5344CB8AC3E}">
        <p14:creationId xmlns:p14="http://schemas.microsoft.com/office/powerpoint/2010/main" xmlns="" val="246197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xmlns=""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6096"/>
            <a:ext cx="12192000" cy="6845808"/>
          </a:xfrm>
          <a:prstGeom prst="rect">
            <a:avLst/>
          </a:prstGeom>
        </p:spPr>
      </p:pic>
      <p:sp>
        <p:nvSpPr>
          <p:cNvPr id="11" name="Rectangle">
            <a:extLst>
              <a:ext uri="{FF2B5EF4-FFF2-40B4-BE49-F238E27FC236}">
                <a16:creationId xmlns:a16="http://schemas.microsoft.com/office/drawing/2014/main" xmlns="" id="{AD6C09DA-F3DA-42D4-B9EB-66059DE9A668}"/>
              </a:ext>
            </a:extLst>
          </p:cNvPr>
          <p:cNvSpPr/>
          <p:nvPr userDrawn="1"/>
        </p:nvSpPr>
        <p:spPr>
          <a:xfrm>
            <a:off x="-144612" y="-50503"/>
            <a:ext cx="12336612" cy="6959005"/>
          </a:xfrm>
          <a:prstGeom prst="rect">
            <a:avLst/>
          </a:prstGeom>
          <a:solidFill>
            <a:srgbClr val="1568AB">
              <a:alpha val="82265"/>
            </a:srgbClr>
          </a:solidFill>
          <a:ln w="25400">
            <a:solidFill>
              <a:schemeClr val="accent1">
                <a:alpha val="82265"/>
              </a:schemeClr>
            </a:solidFill>
            <a:bevel/>
          </a:ln>
        </p:spPr>
        <p:txBody>
          <a:bodyPr lIns="22860" rIns="22860" anchor="ctr"/>
          <a:lstStyle/>
          <a:p>
            <a:endParaRPr sz="900" dirty="0"/>
          </a:p>
        </p:txBody>
      </p:sp>
      <p:pic>
        <p:nvPicPr>
          <p:cNvPr id="12" name="STMS2-BLANC.png" descr="STMS2-BLANC.png">
            <a:extLst>
              <a:ext uri="{FF2B5EF4-FFF2-40B4-BE49-F238E27FC236}">
                <a16:creationId xmlns:a16="http://schemas.microsoft.com/office/drawing/2014/main" xmlns=""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3" name="Rectangle">
            <a:extLst>
              <a:ext uri="{FF2B5EF4-FFF2-40B4-BE49-F238E27FC236}">
                <a16:creationId xmlns:a16="http://schemas.microsoft.com/office/drawing/2014/main" xmlns="" id="{A73D0D7A-1E36-4781-A1A7-9D6F8FBA8475}"/>
              </a:ext>
            </a:extLst>
          </p:cNvPr>
          <p:cNvSpPr/>
          <p:nvPr userDrawn="1"/>
        </p:nvSpPr>
        <p:spPr>
          <a:xfrm>
            <a:off x="5698342" y="4567117"/>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14" name="Figure">
            <a:extLst>
              <a:ext uri="{FF2B5EF4-FFF2-40B4-BE49-F238E27FC236}">
                <a16:creationId xmlns:a16="http://schemas.microsoft.com/office/drawing/2014/main" xmlns="" id="{F4CA56E9-1764-4B30-AAB5-A003F9612189}"/>
              </a:ext>
            </a:extLst>
          </p:cNvPr>
          <p:cNvSpPr/>
          <p:nvPr userDrawn="1"/>
        </p:nvSpPr>
        <p:spPr>
          <a:xfrm>
            <a:off x="5706447" y="2226876"/>
            <a:ext cx="760614" cy="815859"/>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22860" rIns="22860" anchor="ctr"/>
          <a:lstStyle/>
          <a:p>
            <a:pPr defTabSz="171264">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1050"/>
          </a:p>
        </p:txBody>
      </p:sp>
      <p:pic>
        <p:nvPicPr>
          <p:cNvPr id="15" name="STMS2-BLANC.png" descr="STMS2-BLANC.png">
            <a:extLst>
              <a:ext uri="{FF2B5EF4-FFF2-40B4-BE49-F238E27FC236}">
                <a16:creationId xmlns:a16="http://schemas.microsoft.com/office/drawing/2014/main" xmlns=""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9" name="Espace réservé du texte 18">
            <a:extLst>
              <a:ext uri="{FF2B5EF4-FFF2-40B4-BE49-F238E27FC236}">
                <a16:creationId xmlns:a16="http://schemas.microsoft.com/office/drawing/2014/main" xmlns="" id="{D8A95B3B-C3F4-4A7D-A57D-7ABEA41076AD}"/>
              </a:ext>
            </a:extLst>
          </p:cNvPr>
          <p:cNvSpPr>
            <a:spLocks noGrp="1"/>
          </p:cNvSpPr>
          <p:nvPr>
            <p:ph type="body" sz="quarter" idx="10" hasCustomPrompt="1"/>
          </p:nvPr>
        </p:nvSpPr>
        <p:spPr>
          <a:xfrm>
            <a:off x="242047" y="3200400"/>
            <a:ext cx="11797553" cy="932330"/>
          </a:xfrm>
          <a:prstGeom prst="rect">
            <a:avLst/>
          </a:prstGeom>
        </p:spPr>
        <p:txBody>
          <a:bodyPr/>
          <a:lstStyle>
            <a:lvl1pPr marL="685800" indent="-685800">
              <a:buFont typeface="+mj-lt"/>
              <a:buAutoNum type="arabicPeriod"/>
              <a:defRPr sz="44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xmlns="" val="309899384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0" y="0"/>
            <a:ext cx="12192000" cy="928838"/>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xmlns="" id="{D360B735-9C28-414B-83EF-B6F6B855D062}"/>
              </a:ext>
            </a:extLst>
          </p:cNvPr>
          <p:cNvGrpSpPr/>
          <p:nvPr userDrawn="1"/>
        </p:nvGrpSpPr>
        <p:grpSpPr>
          <a:xfrm>
            <a:off x="1" y="6761748"/>
            <a:ext cx="12192000" cy="96253"/>
            <a:chOff x="0" y="0"/>
            <a:chExt cx="24538662" cy="181429"/>
          </a:xfrm>
        </p:grpSpPr>
        <p:sp>
          <p:nvSpPr>
            <p:cNvPr id="12" name="Rectangle">
              <a:extLst>
                <a:ext uri="{FF2B5EF4-FFF2-40B4-BE49-F238E27FC236}">
                  <a16:creationId xmlns:a16="http://schemas.microsoft.com/office/drawing/2014/main" xmlns=""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3" name="Rectangle">
              <a:extLst>
                <a:ext uri="{FF2B5EF4-FFF2-40B4-BE49-F238E27FC236}">
                  <a16:creationId xmlns:a16="http://schemas.microsoft.com/office/drawing/2014/main" xmlns=""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4" name="Rectangle">
              <a:extLst>
                <a:ext uri="{FF2B5EF4-FFF2-40B4-BE49-F238E27FC236}">
                  <a16:creationId xmlns:a16="http://schemas.microsoft.com/office/drawing/2014/main" xmlns=""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5" name="Rectangle">
              <a:extLst>
                <a:ext uri="{FF2B5EF4-FFF2-40B4-BE49-F238E27FC236}">
                  <a16:creationId xmlns:a16="http://schemas.microsoft.com/office/drawing/2014/main" xmlns=""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6" name="Rectangle">
              <a:extLst>
                <a:ext uri="{FF2B5EF4-FFF2-40B4-BE49-F238E27FC236}">
                  <a16:creationId xmlns:a16="http://schemas.microsoft.com/office/drawing/2014/main" xmlns=""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pic>
        <p:nvPicPr>
          <p:cNvPr id="26" name="STMS2-BLEU CLAIR.png" descr="STMS2-BLEU CLAIR.png">
            <a:extLst>
              <a:ext uri="{FF2B5EF4-FFF2-40B4-BE49-F238E27FC236}">
                <a16:creationId xmlns:a16="http://schemas.microsoft.com/office/drawing/2014/main" xmlns=""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a:xfrm>
            <a:off x="11447580" y="6123309"/>
            <a:ext cx="542988" cy="446328"/>
          </a:xfrm>
          <a:prstGeom prst="rect">
            <a:avLst/>
          </a:prstGeom>
          <a:ln w="12700">
            <a:miter lim="400000"/>
          </a:ln>
        </p:spPr>
      </p:pic>
      <p:sp>
        <p:nvSpPr>
          <p:cNvPr id="27" name="Rectangle">
            <a:extLst>
              <a:ext uri="{FF2B5EF4-FFF2-40B4-BE49-F238E27FC236}">
                <a16:creationId xmlns:a16="http://schemas.microsoft.com/office/drawing/2014/main" xmlns="" id="{022756EF-C004-4457-8DC2-7AA9DC3549D1}"/>
              </a:ext>
            </a:extLst>
          </p:cNvPr>
          <p:cNvSpPr/>
          <p:nvPr userDrawn="1"/>
        </p:nvSpPr>
        <p:spPr>
          <a:xfrm>
            <a:off x="5707588" y="896834"/>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31" name="Texte niveau 1…">
            <a:extLst>
              <a:ext uri="{FF2B5EF4-FFF2-40B4-BE49-F238E27FC236}">
                <a16:creationId xmlns:a16="http://schemas.microsoft.com/office/drawing/2014/main" xmlns="" id="{43D1D4D7-C319-4BA5-95BA-344309BA5F47}"/>
              </a:ext>
            </a:extLst>
          </p:cNvPr>
          <p:cNvSpPr txBox="1">
            <a:spLocks noGrp="1"/>
          </p:cNvSpPr>
          <p:nvPr>
            <p:ph type="body" sz="half" idx="1" hasCustomPrompt="1"/>
          </p:nvPr>
        </p:nvSpPr>
        <p:spPr>
          <a:xfrm>
            <a:off x="609044" y="1677515"/>
            <a:ext cx="11017806" cy="4056535"/>
          </a:xfrm>
          <a:prstGeom prst="rect">
            <a:avLst/>
          </a:prstGeom>
        </p:spPr>
        <p:txBody>
          <a:bodyPr lIns="288000" tIns="288000" rIns="288000" bIns="288000"/>
          <a:lstStyle>
            <a:lvl1pPr marL="265113" indent="-265113" algn="l">
              <a:lnSpc>
                <a:spcPct val="150000"/>
              </a:lnSpc>
              <a:buFont typeface="Wingdings" panose="05000000000000000000" pitchFamily="2" charset="2"/>
              <a:buChar char="§"/>
              <a:defRPr sz="2200">
                <a:latin typeface="Calibri" panose="020F0502020204030204" pitchFamily="34" charset="0"/>
                <a:cs typeface="Calibri" panose="020F0502020204030204" pitchFamily="34" charset="0"/>
              </a:defRPr>
            </a:lvl1pPr>
            <a:lvl2pPr marL="631032"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2pPr>
            <a:lvl3pPr marL="987425"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3pPr>
            <a:lvl4pPr marL="1343819"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4pPr>
            <a:lvl5pPr marL="1746250"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5pPr>
          </a:lstStyle>
          <a:p>
            <a:r>
              <a:rPr dirty="0" err="1"/>
              <a:t>Texte</a:t>
            </a:r>
            <a:r>
              <a:rPr dirty="0"/>
              <a:t> </a:t>
            </a:r>
            <a:r>
              <a:rPr dirty="0" err="1"/>
              <a:t>niveau</a:t>
            </a:r>
            <a:r>
              <a:rPr dirty="0"/>
              <a:t> 1</a:t>
            </a:r>
          </a:p>
          <a:p>
            <a:pPr lvl="1"/>
            <a:r>
              <a:rPr dirty="0" err="1"/>
              <a:t>Texte</a:t>
            </a:r>
            <a:r>
              <a:rPr dirty="0"/>
              <a:t> </a:t>
            </a:r>
            <a:r>
              <a:rPr dirty="0" err="1"/>
              <a:t>niveau</a:t>
            </a:r>
            <a:r>
              <a:rPr dirty="0"/>
              <a:t> 2</a:t>
            </a:r>
          </a:p>
          <a:p>
            <a:pPr lvl="2"/>
            <a:r>
              <a:rPr dirty="0" err="1"/>
              <a:t>Texte</a:t>
            </a:r>
            <a:r>
              <a:rPr dirty="0"/>
              <a:t> </a:t>
            </a:r>
            <a:r>
              <a:rPr dirty="0" err="1"/>
              <a:t>niveau</a:t>
            </a:r>
            <a:r>
              <a:rPr dirty="0"/>
              <a:t> 3</a:t>
            </a:r>
          </a:p>
          <a:p>
            <a:pPr lvl="3"/>
            <a:r>
              <a:rPr dirty="0" err="1"/>
              <a:t>Texte</a:t>
            </a:r>
            <a:r>
              <a:rPr dirty="0"/>
              <a:t> </a:t>
            </a:r>
            <a:r>
              <a:rPr dirty="0" err="1"/>
              <a:t>niveau</a:t>
            </a:r>
            <a:r>
              <a:rPr dirty="0"/>
              <a:t> 4</a:t>
            </a:r>
          </a:p>
          <a:p>
            <a:pPr lvl="4"/>
            <a:r>
              <a:rPr dirty="0" err="1"/>
              <a:t>Texte</a:t>
            </a:r>
            <a:r>
              <a:rPr dirty="0"/>
              <a:t> </a:t>
            </a:r>
            <a:r>
              <a:rPr dirty="0" err="1"/>
              <a:t>niveau</a:t>
            </a:r>
            <a:r>
              <a:rPr dirty="0"/>
              <a:t> 5</a:t>
            </a:r>
          </a:p>
        </p:txBody>
      </p:sp>
      <p:sp>
        <p:nvSpPr>
          <p:cNvPr id="2" name="Numéro de diapositive">
            <a:extLst>
              <a:ext uri="{FF2B5EF4-FFF2-40B4-BE49-F238E27FC236}">
                <a16:creationId xmlns:a16="http://schemas.microsoft.com/office/drawing/2014/main" xmlns="" id="{350E76D7-D8C4-4678-A211-E25E636C719D}"/>
              </a:ext>
            </a:extLst>
          </p:cNvPr>
          <p:cNvSpPr txBox="1">
            <a:spLocks/>
          </p:cNvSpPr>
          <p:nvPr userDrawn="1"/>
        </p:nvSpPr>
        <p:spPr>
          <a:xfrm>
            <a:off x="11474267" y="246411"/>
            <a:ext cx="412405" cy="1524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z="1000" smtClean="0"/>
              <a:pPr/>
              <a:t>‹N°›</a:t>
            </a:fld>
            <a:endParaRPr lang="fr-FR" sz="1000" dirty="0"/>
          </a:p>
        </p:txBody>
      </p:sp>
    </p:spTree>
    <p:extLst>
      <p:ext uri="{BB962C8B-B14F-4D97-AF65-F5344CB8AC3E}">
        <p14:creationId xmlns:p14="http://schemas.microsoft.com/office/powerpoint/2010/main" xmlns="" val="117352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C66629-6A9B-49F0-9544-228F8752B9C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CCA75484-6503-4D2F-A0E9-4103BB0AFD1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AD8E5B3-0325-4A0E-A1A9-CB1658C3191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C46A06D8-8180-485E-8809-56B9AD43AA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2EC967C-8EC9-40AF-951A-9F5DBD3BF498}"/>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938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FC8089B-0E27-455C-A703-FE03C1F7DD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AA9F172E-6D56-4989-972E-6BE2F4209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715C485B-D93B-464A-9320-6A9D1CC2CEF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BFF14911-AC9F-4A07-AC1B-57D5D407EE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0A8C1B9-2121-47BE-BDE8-090A9B8D895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093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E3CA0AD-8115-4C03-9475-95AF23A06F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4151F5D-A5CE-4FF9-94EA-278325E0008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656AFDCD-FC39-4B86-AC4B-15CD1FCA3FA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AC487E95-5492-4F6C-AEE5-0ADDBFC1016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90273C5E-AB4F-4D33-A821-E52C595FE0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50FB7B6-1BC8-4C48-BA6D-1F1DBD1AC0CD}"/>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4037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D2E901-8EE4-438A-B722-2F555FB01C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9BDC728-61E7-4632-83FA-564CF4368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3A8A773B-3719-4052-B7DE-A5120D32BE3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F2A7AF00-8FBD-4AEA-8172-90AFBF10A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1862BEF3-F87F-4D96-AADA-277BE4DED63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D45AD610-EF6B-4F96-904F-A9A0975CD4B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8" name="Espace réservé du pied de page 7">
            <a:extLst>
              <a:ext uri="{FF2B5EF4-FFF2-40B4-BE49-F238E27FC236}">
                <a16:creationId xmlns:a16="http://schemas.microsoft.com/office/drawing/2014/main" xmlns="" id="{3A484950-6E7A-495C-B614-75344DAE4C4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8D66A221-B868-49AB-A64B-4EC12476FAA9}"/>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98684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4BAF3B3-362A-4D74-8369-36234055552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C7E58D28-6F97-4F87-A2C3-0CA74FFD9E67}"/>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4" name="Espace réservé du pied de page 3">
            <a:extLst>
              <a:ext uri="{FF2B5EF4-FFF2-40B4-BE49-F238E27FC236}">
                <a16:creationId xmlns:a16="http://schemas.microsoft.com/office/drawing/2014/main" xmlns="" id="{743AEAA3-931E-4E05-B20C-0BD0011176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343F350A-224C-401F-A52A-C1B68727133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49190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3EA332F1-1E27-4E17-B8ED-E8921F3F748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3" name="Espace réservé du pied de page 2">
            <a:extLst>
              <a:ext uri="{FF2B5EF4-FFF2-40B4-BE49-F238E27FC236}">
                <a16:creationId xmlns:a16="http://schemas.microsoft.com/office/drawing/2014/main" xmlns="" id="{D5C574D3-2031-404C-BA5C-681FC76890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B237F6D5-CE07-4F1E-9500-D6EA663F8E92}"/>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36696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6CDF02-27F8-4C3A-95A4-DD5D31274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A5C6102F-BEEB-409B-9BDD-0CE87EA59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FBBCBFF4-A14E-4AB7-ACD8-C3C88BB86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687C0C4-3468-4176-851E-E21D873253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D76665D0-F619-4C13-887A-089AD4B616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0EA22A1-A71C-4DA1-A931-BBBB1D0A31F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4856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4D76D8-D827-4D1B-8F61-700C81E058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C7D177BC-1F61-4ACC-83E5-DB9CEF545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DF15CDF1-544B-4FD1-B5E9-F938A29A9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5A3F717C-5CB4-43B5-B99A-B37BB31BBA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273D9196-4367-4C73-A467-7AFBA7AA0E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D5D3C16D-EB52-48DC-B329-F004B28FB77E}"/>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94103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0A0ABA76-DE94-4EB7-94B4-95C7A0F8A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F7BC0229-432F-415F-9FAC-6F057DBE5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9A2C9B4-E4D0-4A1A-B646-8771FFCF5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A19CD79-90E0-484E-8AB2-EA968615C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8ACB8511-2643-4D30-8797-3C003E51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2451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xmlns="" id="{4B9CE9ED-F13C-4904-BB58-07887CCAE619}"/>
              </a:ext>
            </a:extLst>
          </p:cNvPr>
          <p:cNvSpPr>
            <a:spLocks noGrp="1"/>
          </p:cNvSpPr>
          <p:nvPr>
            <p:ph type="subTitle" sz="quarter" idx="1"/>
          </p:nvPr>
        </p:nvSpPr>
        <p:spPr>
          <a:xfrm>
            <a:off x="6392008" y="677928"/>
            <a:ext cx="5944180" cy="558433"/>
          </a:xfrm>
        </p:spPr>
        <p:txBody>
          <a:bodyPr/>
          <a:lstStyle/>
          <a:p>
            <a:r>
              <a:rPr lang="fr-FR" dirty="0"/>
              <a:t> </a:t>
            </a:r>
          </a:p>
        </p:txBody>
      </p:sp>
      <p:sp>
        <p:nvSpPr>
          <p:cNvPr id="3" name="Espace réservé du texte 2">
            <a:extLst>
              <a:ext uri="{FF2B5EF4-FFF2-40B4-BE49-F238E27FC236}">
                <a16:creationId xmlns:a16="http://schemas.microsoft.com/office/drawing/2014/main" xmlns="" id="{50066482-C983-4F33-ABDA-F3BCDF4BF89E}"/>
              </a:ext>
            </a:extLst>
          </p:cNvPr>
          <p:cNvSpPr>
            <a:spLocks noGrp="1"/>
          </p:cNvSpPr>
          <p:nvPr>
            <p:ph type="body" sz="quarter" idx="10"/>
          </p:nvPr>
        </p:nvSpPr>
        <p:spPr>
          <a:xfrm>
            <a:off x="494294" y="3946309"/>
            <a:ext cx="11261021" cy="777875"/>
          </a:xfrm>
        </p:spPr>
        <p:txBody>
          <a:bodyPr/>
          <a:lstStyle/>
          <a:p>
            <a:pPr marL="0" indent="0">
              <a:buNone/>
            </a:pPr>
            <a:r>
              <a:rPr lang="fr-FR" dirty="0"/>
              <a:t>Formation Technique ABAP </a:t>
            </a:r>
          </a:p>
        </p:txBody>
      </p:sp>
      <p:sp>
        <p:nvSpPr>
          <p:cNvPr id="5" name="Sous-titre 1">
            <a:extLst>
              <a:ext uri="{FF2B5EF4-FFF2-40B4-BE49-F238E27FC236}">
                <a16:creationId xmlns:a16="http://schemas.microsoft.com/office/drawing/2014/main" xmlns="" id="{E97B557A-F58C-4E2A-9398-76B3AAAEB8D5}"/>
              </a:ext>
            </a:extLst>
          </p:cNvPr>
          <p:cNvSpPr txBox="1">
            <a:spLocks/>
          </p:cNvSpPr>
          <p:nvPr/>
        </p:nvSpPr>
        <p:spPr>
          <a:xfrm>
            <a:off x="7816362" y="175846"/>
            <a:ext cx="4587234" cy="1339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450"/>
              </a:spcBef>
              <a:buFont typeface="Arial" panose="020B0604020202020204" pitchFamily="34" charset="0"/>
              <a:buChar char="•"/>
              <a:defRPr sz="2500" kern="1200">
                <a:solidFill>
                  <a:srgbClr val="FFFFFE"/>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 </a:t>
            </a:r>
            <a:endParaRPr lang="fr-FR" dirty="0"/>
          </a:p>
        </p:txBody>
      </p:sp>
    </p:spTree>
    <p:extLst>
      <p:ext uri="{BB962C8B-B14F-4D97-AF65-F5344CB8AC3E}">
        <p14:creationId xmlns:p14="http://schemas.microsoft.com/office/powerpoint/2010/main" xmlns="" val="199857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9421827C-9C53-4AC1-B56E-D9FCF3973087}"/>
              </a:ext>
            </a:extLst>
          </p:cNvPr>
          <p:cNvSpPr>
            <a:spLocks noGrp="1"/>
          </p:cNvSpPr>
          <p:nvPr>
            <p:ph type="body" sz="quarter" idx="10"/>
          </p:nvPr>
        </p:nvSpPr>
        <p:spPr/>
        <p:txBody>
          <a:bodyPr/>
          <a:lstStyle/>
          <a:p>
            <a:pPr marL="0" indent="0" algn="ctr">
              <a:buNone/>
            </a:pPr>
            <a:r>
              <a:rPr lang="fr-FR" dirty="0" smtClean="0"/>
              <a:t>Le </a:t>
            </a:r>
            <a:r>
              <a:rPr lang="fr-FR" dirty="0"/>
              <a:t>processus de programmation sur SAP</a:t>
            </a:r>
          </a:p>
        </p:txBody>
      </p:sp>
      <p:pic>
        <p:nvPicPr>
          <p:cNvPr id="3" name="Image 2" descr="CY Tech — Wikipédia">
            <a:extLst>
              <a:ext uri="{FF2B5EF4-FFF2-40B4-BE49-F238E27FC236}">
                <a16:creationId xmlns:a16="http://schemas.microsoft.com/office/drawing/2014/main" xmlns="" id="{9425EB7C-6D69-4638-B767-4117A86F272D}"/>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38" y="5929163"/>
            <a:ext cx="1473920" cy="778016"/>
          </a:xfrm>
          <a:prstGeom prst="rect">
            <a:avLst/>
          </a:prstGeom>
          <a:noFill/>
          <a:ln>
            <a:noFill/>
          </a:ln>
        </p:spPr>
      </p:pic>
    </p:spTree>
    <p:extLst>
      <p:ext uri="{BB962C8B-B14F-4D97-AF65-F5344CB8AC3E}">
        <p14:creationId xmlns:p14="http://schemas.microsoft.com/office/powerpoint/2010/main" xmlns="" val="30607101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sz="2000" dirty="0">
                <a:solidFill>
                  <a:srgbClr val="797979"/>
                </a:solidFill>
              </a:rPr>
              <a:t> </a:t>
            </a:r>
            <a:r>
              <a:rPr lang="fr-FR" sz="4000" b="1" dirty="0">
                <a:solidFill>
                  <a:schemeClr val="accent1"/>
                </a:solidFill>
              </a:rPr>
              <a:t>La Demande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1106015"/>
            <a:ext cx="11017806" cy="570386"/>
          </a:xfrm>
        </p:spPr>
        <p:txBody>
          <a:bodyPr>
            <a:normAutofit fontScale="25000" lnSpcReduction="20000"/>
          </a:bodyPr>
          <a:lstStyle/>
          <a:p>
            <a:pPr marL="0" indent="0" algn="ctr">
              <a:buNone/>
            </a:pPr>
            <a:r>
              <a:rPr lang="fr-FR" sz="1600" dirty="0"/>
              <a:t/>
            </a:r>
            <a:br>
              <a:rPr lang="fr-FR" sz="1600" dirty="0"/>
            </a:br>
            <a:endParaRPr lang="fr-FR" sz="1600" dirty="0"/>
          </a:p>
        </p:txBody>
      </p:sp>
      <p:sp>
        <p:nvSpPr>
          <p:cNvPr id="6" name="Titre 1">
            <a:extLst>
              <a:ext uri="{FF2B5EF4-FFF2-40B4-BE49-F238E27FC236}">
                <a16:creationId xmlns:a16="http://schemas.microsoft.com/office/drawing/2014/main" xmlns="" id="{94933149-9410-48B9-A0B7-93C682F5B517}"/>
              </a:ext>
            </a:extLst>
          </p:cNvPr>
          <p:cNvSpPr txBox="1">
            <a:spLocks/>
          </p:cNvSpPr>
          <p:nvPr/>
        </p:nvSpPr>
        <p:spPr>
          <a:xfrm>
            <a:off x="754144" y="928838"/>
            <a:ext cx="10689995" cy="5000325"/>
          </a:xfrm>
          <a:prstGeom prst="rect">
            <a:avLst/>
          </a:prstGeom>
        </p:spPr>
        <p:txBody>
          <a:bodyPr anchor="ctr" anchorCtr="0"/>
          <a:lst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Calibri" panose="020F0502020204030204" pitchFamily="34" charset="0"/>
                <a:ea typeface="Exo 2"/>
                <a:cs typeface="Calibri" panose="020F0502020204030204" pitchFamily="34" charset="0"/>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a:lstStyle>
          <a:p>
            <a:pPr algn="just" hangingPunct="1"/>
            <a:r>
              <a:rPr lang="fr-FR" sz="2000" dirty="0">
                <a:solidFill>
                  <a:srgbClr val="797979"/>
                </a:solidFill>
              </a:rPr>
              <a:t> </a:t>
            </a:r>
            <a:r>
              <a:rPr lang="fr-FR" sz="2000" dirty="0">
                <a:solidFill>
                  <a:schemeClr val="tx1"/>
                </a:solidFill>
                <a:ea typeface="+mn-ea"/>
              </a:rPr>
              <a:t>Avant toute conception, une demande de programmation est émise par l’entreprise client auprès de l’ESN. </a:t>
            </a:r>
          </a:p>
          <a:p>
            <a:pPr algn="just" hangingPunct="1"/>
            <a:r>
              <a:rPr lang="fr-FR" sz="2000" dirty="0">
                <a:solidFill>
                  <a:schemeClr val="tx1"/>
                </a:solidFill>
                <a:ea typeface="+mn-ea"/>
              </a:rPr>
              <a:t>Cette demande est généralement gérée via un outil de « ticketing » (Ex : La mantis, Soulman,…). Le processus est le suivant : </a:t>
            </a:r>
          </a:p>
          <a:p>
            <a:pPr algn="just" hangingPunct="1"/>
            <a:endParaRPr lang="fr-FR" sz="2000" dirty="0">
              <a:solidFill>
                <a:schemeClr val="tx1"/>
              </a:solidFill>
              <a:ea typeface="+mn-ea"/>
            </a:endParaRPr>
          </a:p>
          <a:p>
            <a:pPr algn="just" hangingPunct="1"/>
            <a:r>
              <a:rPr lang="fr-FR" sz="2000" dirty="0">
                <a:solidFill>
                  <a:schemeClr val="tx1"/>
                </a:solidFill>
                <a:ea typeface="+mn-ea"/>
              </a:rPr>
              <a:t>1-  Un utilisateur final va émettre le besoin d’une correction, d’une évolution / amélioration ou d’un nouveau développement (par exemple un rapport sur les stocks des différentes filiales d’une entreprises)</a:t>
            </a:r>
          </a:p>
          <a:p>
            <a:pPr algn="just" hangingPunct="1"/>
            <a:endParaRPr lang="fr-FR" sz="2000" dirty="0">
              <a:solidFill>
                <a:schemeClr val="tx1"/>
              </a:solidFill>
              <a:ea typeface="+mn-ea"/>
            </a:endParaRPr>
          </a:p>
          <a:p>
            <a:pPr algn="just" hangingPunct="1"/>
            <a:r>
              <a:rPr lang="fr-FR" sz="2000" dirty="0">
                <a:solidFill>
                  <a:schemeClr val="tx1"/>
                </a:solidFill>
                <a:ea typeface="+mn-ea"/>
              </a:rPr>
              <a:t>2- Un consultant fonctionnel (interne à l’entreprise ou salarié de l’ESN) va alors regrouper toutes les informations nécessaires : définition de l’écran de sélection, champs utilisés/affichés dans le rapport…)</a:t>
            </a:r>
          </a:p>
          <a:p>
            <a:pPr algn="just" hangingPunct="1"/>
            <a:endParaRPr lang="fr-FR" sz="2000" dirty="0">
              <a:solidFill>
                <a:schemeClr val="tx1"/>
              </a:solidFill>
              <a:ea typeface="+mn-ea"/>
            </a:endParaRPr>
          </a:p>
          <a:p>
            <a:pPr algn="just" hangingPunct="1"/>
            <a:r>
              <a:rPr lang="fr-FR" sz="2000" dirty="0">
                <a:solidFill>
                  <a:schemeClr val="tx1"/>
                </a:solidFill>
                <a:ea typeface="+mn-ea"/>
              </a:rPr>
              <a:t>3- Il va ensuite vérifier avec l’utilisateur si la demande est cohérente et va rédiger un document fonctionnel (« une </a:t>
            </a:r>
            <a:r>
              <a:rPr lang="fr-FR" sz="2000" dirty="0" err="1">
                <a:solidFill>
                  <a:schemeClr val="tx1"/>
                </a:solidFill>
                <a:ea typeface="+mn-ea"/>
              </a:rPr>
              <a:t>spéc</a:t>
            </a:r>
            <a:r>
              <a:rPr lang="fr-FR" sz="2000" dirty="0">
                <a:solidFill>
                  <a:schemeClr val="tx1"/>
                </a:solidFill>
                <a:ea typeface="+mn-ea"/>
              </a:rPr>
              <a:t> » fonctionnelle») et le transmettre au développeur.</a:t>
            </a:r>
          </a:p>
        </p:txBody>
      </p:sp>
    </p:spTree>
    <p:extLst>
      <p:ext uri="{BB962C8B-B14F-4D97-AF65-F5344CB8AC3E}">
        <p14:creationId xmlns:p14="http://schemas.microsoft.com/office/powerpoint/2010/main" xmlns="" val="291075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L’analyse </a:t>
            </a:r>
          </a:p>
        </p:txBody>
      </p:sp>
      <p:sp>
        <p:nvSpPr>
          <p:cNvPr id="6" name="Titre 1">
            <a:extLst>
              <a:ext uri="{FF2B5EF4-FFF2-40B4-BE49-F238E27FC236}">
                <a16:creationId xmlns:a16="http://schemas.microsoft.com/office/drawing/2014/main" xmlns="" id="{94933149-9410-48B9-A0B7-93C682F5B517}"/>
              </a:ext>
            </a:extLst>
          </p:cNvPr>
          <p:cNvSpPr txBox="1">
            <a:spLocks/>
          </p:cNvSpPr>
          <p:nvPr/>
        </p:nvSpPr>
        <p:spPr>
          <a:xfrm>
            <a:off x="752109" y="928837"/>
            <a:ext cx="10644898" cy="5113743"/>
          </a:xfrm>
          <a:prstGeom prst="rect">
            <a:avLst/>
          </a:prstGeom>
        </p:spPr>
        <p:txBody>
          <a:bodyPr anchor="ctr" anchorCtr="0"/>
          <a:lst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Calibri" panose="020F0502020204030204" pitchFamily="34" charset="0"/>
                <a:ea typeface="Exo 2"/>
                <a:cs typeface="Calibri" panose="020F0502020204030204" pitchFamily="34" charset="0"/>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a:lstStyle>
          <a:p>
            <a:pPr algn="just"/>
            <a:r>
              <a:rPr lang="fr-FR" sz="2000" dirty="0">
                <a:solidFill>
                  <a:schemeClr val="tx1"/>
                </a:solidFill>
                <a:ea typeface="+mn-ea"/>
              </a:rPr>
              <a:t>Le développeur va alors analyser ce document et se poser un certains nombres de questions  La demande est-elle techniquement réalisable?</a:t>
            </a:r>
          </a:p>
          <a:p>
            <a:pPr algn="just"/>
            <a:endParaRPr lang="fr-FR" sz="2000" dirty="0">
              <a:solidFill>
                <a:schemeClr val="tx1"/>
              </a:solidFill>
              <a:ea typeface="+mn-ea"/>
            </a:endParaRPr>
          </a:p>
          <a:p>
            <a:pPr algn="just"/>
            <a:r>
              <a:rPr lang="fr-FR" sz="2000" dirty="0">
                <a:solidFill>
                  <a:schemeClr val="tx1"/>
                </a:solidFill>
                <a:ea typeface="+mn-ea"/>
              </a:rPr>
              <a:t>- Toutes les informations nécessaires à sa réalisation sont-elles présentes? (sélection de tables, entrées et sorties des données, messages d’erreur ou d’information souhaités…)</a:t>
            </a:r>
          </a:p>
          <a:p>
            <a:pPr algn="just"/>
            <a:r>
              <a:rPr lang="fr-FR" sz="2000" dirty="0">
                <a:solidFill>
                  <a:schemeClr val="tx1"/>
                </a:solidFill>
                <a:ea typeface="+mn-ea"/>
              </a:rPr>
              <a:t>-  Si indiqués, les liens entre les différentes sélections de tables sont-ils cohérents?</a:t>
            </a:r>
          </a:p>
          <a:p>
            <a:pPr algn="just"/>
            <a:endParaRPr lang="fr-FR" sz="2000" dirty="0">
              <a:solidFill>
                <a:schemeClr val="tx1"/>
              </a:solidFill>
              <a:ea typeface="+mn-ea"/>
            </a:endParaRPr>
          </a:p>
          <a:p>
            <a:pPr algn="just"/>
            <a:r>
              <a:rPr lang="fr-FR" sz="2000" dirty="0">
                <a:solidFill>
                  <a:schemeClr val="tx1"/>
                </a:solidFill>
                <a:ea typeface="+mn-ea"/>
              </a:rPr>
              <a:t>S’il estime ne pas avoir toutes les informations indispensables, le développeur renverra le document au fonctionnel afin qu’il le complète (« en théorie…. »).</a:t>
            </a:r>
          </a:p>
          <a:p>
            <a:pPr algn="just"/>
            <a:endParaRPr lang="fr-FR" sz="2000" dirty="0">
              <a:solidFill>
                <a:schemeClr val="tx1"/>
              </a:solidFill>
              <a:ea typeface="+mn-ea"/>
            </a:endParaRPr>
          </a:p>
          <a:p>
            <a:pPr algn="just"/>
            <a:r>
              <a:rPr lang="fr-FR" sz="2000" dirty="0">
                <a:solidFill>
                  <a:schemeClr val="tx1"/>
                </a:solidFill>
                <a:ea typeface="+mn-ea"/>
              </a:rPr>
              <a:t>Sinon, il commencera à réfléchir à la conception du programme, à sa structure, aux différents éléments qu’il va devoir créer (programmation objet ou pas? Table à créer?..)</a:t>
            </a:r>
          </a:p>
        </p:txBody>
      </p:sp>
    </p:spTree>
    <p:extLst>
      <p:ext uri="{BB962C8B-B14F-4D97-AF65-F5344CB8AC3E}">
        <p14:creationId xmlns:p14="http://schemas.microsoft.com/office/powerpoint/2010/main" xmlns="" val="224232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sz="4000" b="1" dirty="0">
                <a:solidFill>
                  <a:schemeClr val="accent1"/>
                </a:solidFill>
              </a:rPr>
              <a:t>L’algorithme </a:t>
            </a:r>
            <a:r>
              <a:rPr lang="fr-FR" b="1" dirty="0"/>
              <a:t> </a:t>
            </a:r>
          </a:p>
        </p:txBody>
      </p:sp>
      <p:sp>
        <p:nvSpPr>
          <p:cNvPr id="5" name="ZoneTexte 4">
            <a:extLst>
              <a:ext uri="{FF2B5EF4-FFF2-40B4-BE49-F238E27FC236}">
                <a16:creationId xmlns:a16="http://schemas.microsoft.com/office/drawing/2014/main" xmlns="" id="{656BCC2D-50D3-4A05-9514-B3EB9CF53B96}"/>
              </a:ext>
            </a:extLst>
          </p:cNvPr>
          <p:cNvSpPr txBox="1"/>
          <p:nvPr/>
        </p:nvSpPr>
        <p:spPr>
          <a:xfrm>
            <a:off x="697584" y="1078988"/>
            <a:ext cx="10714459" cy="507831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just" defTabSz="1087443"/>
            <a:endParaRPr lang="fr-FR" sz="2000" dirty="0">
              <a:latin typeface="Calibri" panose="020F0502020204030204" pitchFamily="34" charset="0"/>
              <a:cs typeface="Calibri" panose="020F0502020204030204" pitchFamily="34" charset="0"/>
              <a:sym typeface="Exo 2"/>
            </a:endParaRPr>
          </a:p>
          <a:p>
            <a:pPr algn="just" defTabSz="1087443"/>
            <a:r>
              <a:rPr lang="fr-FR" sz="2000" dirty="0">
                <a:latin typeface="Calibri" panose="020F0502020204030204" pitchFamily="34" charset="0"/>
                <a:cs typeface="Calibri" panose="020F0502020204030204" pitchFamily="34" charset="0"/>
                <a:sym typeface="Exo 2"/>
              </a:rPr>
              <a:t>L’algorithme est la dernière étape avant la développement. Il s’agit de décrire le programme final en étape simple en respectant les problématiques du document fonctionnel mais sans se préoccuper du langage de programmation. </a:t>
            </a:r>
          </a:p>
          <a:p>
            <a:pPr algn="just" defTabSz="1087443"/>
            <a:endParaRPr lang="fr-FR" sz="2000" dirty="0">
              <a:latin typeface="Calibri" panose="020F0502020204030204" pitchFamily="34" charset="0"/>
              <a:cs typeface="Calibri" panose="020F0502020204030204" pitchFamily="34" charset="0"/>
              <a:sym typeface="Exo 2"/>
            </a:endParaRPr>
          </a:p>
          <a:p>
            <a:pPr algn="just" defTabSz="1087443"/>
            <a:r>
              <a:rPr lang="fr-FR" sz="2000" dirty="0">
                <a:latin typeface="Calibri" panose="020F0502020204030204" pitchFamily="34" charset="0"/>
                <a:cs typeface="Calibri" panose="020F0502020204030204" pitchFamily="34" charset="0"/>
                <a:sym typeface="Exo 2"/>
              </a:rPr>
              <a:t>Exemple d’un document fonctionnel reçu : </a:t>
            </a:r>
          </a:p>
          <a:p>
            <a:pPr algn="just" defTabSz="1087443"/>
            <a:endParaRPr lang="fr-FR" sz="2000" dirty="0">
              <a:latin typeface="Calibri" panose="020F0502020204030204" pitchFamily="34" charset="0"/>
              <a:cs typeface="Calibri" panose="020F0502020204030204" pitchFamily="34" charset="0"/>
              <a:sym typeface="Exo 2"/>
            </a:endParaRPr>
          </a:p>
          <a:p>
            <a:pPr algn="just" defTabSz="1087443"/>
            <a:r>
              <a:rPr lang="fr-FR" sz="2000" dirty="0">
                <a:latin typeface="Calibri" panose="020F0502020204030204" pitchFamily="34" charset="0"/>
                <a:cs typeface="Calibri" panose="020F0502020204030204" pitchFamily="34" charset="0"/>
                <a:sym typeface="Exo 2"/>
              </a:rPr>
              <a:t>Lister tous les documents de vente de la société selon le pays du client et/ou le produit. Il faudra créer un écran de sélection contenant deux paramètres : le pays d’origine du client ainsi que le produit. Le code pays est obligatoire. </a:t>
            </a:r>
          </a:p>
          <a:p>
            <a:pPr algn="just" defTabSz="1087443"/>
            <a:endParaRPr lang="fr-FR" sz="2000" dirty="0">
              <a:latin typeface="Calibri" panose="020F0502020204030204" pitchFamily="34" charset="0"/>
              <a:cs typeface="Calibri" panose="020F0502020204030204" pitchFamily="34" charset="0"/>
              <a:sym typeface="Exo 2"/>
            </a:endParaRPr>
          </a:p>
          <a:p>
            <a:pPr algn="just" defTabSz="1087443"/>
            <a:r>
              <a:rPr lang="fr-FR" sz="2000" dirty="0">
                <a:latin typeface="Calibri" panose="020F0502020204030204" pitchFamily="34" charset="0"/>
                <a:cs typeface="Calibri" panose="020F0502020204030204" pitchFamily="34" charset="0"/>
                <a:sym typeface="Exo 2"/>
              </a:rPr>
              <a:t>L’algorithme sera alors :…………………………</a:t>
            </a:r>
            <a:endParaRPr lang="fr-FR" sz="2100" dirty="0">
              <a:solidFill>
                <a:srgbClr val="797979"/>
              </a:solidFill>
              <a:latin typeface="Calibri" panose="020F0502020204030204" pitchFamily="34" charset="0"/>
              <a:cs typeface="Calibri" panose="020F0502020204030204" pitchFamily="34" charset="0"/>
            </a:endParaRPr>
          </a:p>
          <a:p>
            <a:pPr algn="just"/>
            <a:endParaRPr lang="fr-FR" sz="2100" dirty="0">
              <a:solidFill>
                <a:srgbClr val="797979"/>
              </a:solidFill>
              <a:latin typeface="Calibri" panose="020F0502020204030204" pitchFamily="34" charset="0"/>
              <a:cs typeface="Calibri" panose="020F0502020204030204" pitchFamily="34" charset="0"/>
            </a:endParaRPr>
          </a:p>
          <a:p>
            <a:pPr algn="just"/>
            <a:endParaRPr lang="fr-FR" sz="2100" dirty="0">
              <a:solidFill>
                <a:srgbClr val="797979"/>
              </a:solidFill>
              <a:latin typeface="Calibri" panose="020F0502020204030204" pitchFamily="34" charset="0"/>
              <a:cs typeface="Calibri" panose="020F0502020204030204" pitchFamily="34" charset="0"/>
            </a:endParaRPr>
          </a:p>
          <a:p>
            <a:pPr algn="just"/>
            <a:endParaRPr lang="fr-FR" sz="2100" dirty="0">
              <a:solidFill>
                <a:srgbClr val="797979"/>
              </a:solidFill>
              <a:latin typeface="Calibri" panose="020F0502020204030204" pitchFamily="34" charset="0"/>
              <a:cs typeface="Calibri" panose="020F0502020204030204" pitchFamily="34" charset="0"/>
            </a:endParaRPr>
          </a:p>
          <a:p>
            <a:pPr algn="just"/>
            <a:endParaRPr lang="fr-FR" sz="2100" dirty="0">
              <a:solidFill>
                <a:srgbClr val="79797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06783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sz="4000" b="1" dirty="0">
                <a:solidFill>
                  <a:schemeClr val="accent1"/>
                </a:solidFill>
              </a:rPr>
              <a:t>L’algorithme </a:t>
            </a:r>
            <a:r>
              <a:rPr lang="fr-FR" b="1" dirty="0"/>
              <a:t> </a:t>
            </a:r>
          </a:p>
        </p:txBody>
      </p:sp>
      <p:sp>
        <p:nvSpPr>
          <p:cNvPr id="5" name="ZoneTexte 4">
            <a:extLst>
              <a:ext uri="{FF2B5EF4-FFF2-40B4-BE49-F238E27FC236}">
                <a16:creationId xmlns:a16="http://schemas.microsoft.com/office/drawing/2014/main" xmlns="" id="{656BCC2D-50D3-4A05-9514-B3EB9CF53B96}"/>
              </a:ext>
            </a:extLst>
          </p:cNvPr>
          <p:cNvSpPr txBox="1"/>
          <p:nvPr/>
        </p:nvSpPr>
        <p:spPr>
          <a:xfrm>
            <a:off x="805070" y="928838"/>
            <a:ext cx="10624930" cy="52629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fr-FR" sz="1600" b="1" dirty="0">
                <a:solidFill>
                  <a:srgbClr val="797979"/>
                </a:solidFill>
                <a:latin typeface="Calibri" panose="020F0502020204030204" pitchFamily="34" charset="0"/>
                <a:cs typeface="Calibri" panose="020F0502020204030204" pitchFamily="34" charset="0"/>
              </a:rPr>
              <a:t>Ecran de sélection </a:t>
            </a:r>
          </a:p>
          <a:p>
            <a:pPr algn="just"/>
            <a:r>
              <a:rPr lang="fr-FR" sz="1600" dirty="0">
                <a:solidFill>
                  <a:srgbClr val="797979"/>
                </a:solidFill>
                <a:latin typeface="Calibri" panose="020F0502020204030204" pitchFamily="34" charset="0"/>
                <a:cs typeface="Calibri" panose="020F0502020204030204" pitchFamily="34" charset="0"/>
              </a:rPr>
              <a:t>Sélection multiple CODE_PAYS (obligatoire)  et PRODUITS</a:t>
            </a:r>
          </a:p>
          <a:p>
            <a:pPr algn="just"/>
            <a:r>
              <a:rPr lang="fr-FR" sz="1600" b="1" dirty="0">
                <a:solidFill>
                  <a:srgbClr val="797979"/>
                </a:solidFill>
                <a:latin typeface="Calibri" panose="020F0502020204030204" pitchFamily="34" charset="0"/>
                <a:cs typeface="Calibri" panose="020F0502020204030204" pitchFamily="34" charset="0"/>
              </a:rPr>
              <a:t>Début </a:t>
            </a:r>
          </a:p>
          <a:p>
            <a:pPr algn="just"/>
            <a:r>
              <a:rPr lang="fr-FR" sz="1600" b="1" dirty="0">
                <a:solidFill>
                  <a:srgbClr val="797979"/>
                </a:solidFill>
                <a:latin typeface="Calibri" panose="020F0502020204030204" pitchFamily="34" charset="0"/>
                <a:cs typeface="Calibri" panose="020F0502020204030204" pitchFamily="34" charset="0"/>
              </a:rPr>
              <a:t>Si</a:t>
            </a:r>
            <a:r>
              <a:rPr lang="fr-FR" sz="1600" dirty="0">
                <a:solidFill>
                  <a:srgbClr val="797979"/>
                </a:solidFill>
                <a:latin typeface="Calibri" panose="020F0502020204030204" pitchFamily="34" charset="0"/>
                <a:cs typeface="Calibri" panose="020F0502020204030204" pitchFamily="34" charset="0"/>
              </a:rPr>
              <a:t> code pays n’est pas renseigné</a:t>
            </a:r>
          </a:p>
          <a:p>
            <a:pPr algn="just"/>
            <a:r>
              <a:rPr lang="fr-FR" sz="1600" dirty="0">
                <a:solidFill>
                  <a:srgbClr val="797979"/>
                </a:solidFill>
                <a:latin typeface="Calibri" panose="020F0502020204030204" pitchFamily="34" charset="0"/>
                <a:cs typeface="Calibri" panose="020F0502020204030204" pitchFamily="34" charset="0"/>
              </a:rPr>
              <a:t>    Alors message d’erreur</a:t>
            </a:r>
          </a:p>
          <a:p>
            <a:pPr algn="just"/>
            <a:r>
              <a:rPr lang="fr-FR" sz="1600" b="1" dirty="0">
                <a:solidFill>
                  <a:srgbClr val="797979"/>
                </a:solidFill>
                <a:latin typeface="Calibri" panose="020F0502020204030204" pitchFamily="34" charset="0"/>
                <a:cs typeface="Calibri" panose="020F0502020204030204" pitchFamily="34" charset="0"/>
              </a:rPr>
              <a:t>Sinon</a:t>
            </a:r>
            <a:r>
              <a:rPr lang="fr-FR" sz="1600" dirty="0">
                <a:solidFill>
                  <a:srgbClr val="797979"/>
                </a:solidFill>
                <a:latin typeface="Calibri" panose="020F0502020204030204" pitchFamily="34" charset="0"/>
                <a:cs typeface="Calibri" panose="020F0502020204030204" pitchFamily="34" charset="0"/>
              </a:rPr>
              <a:t>  </a:t>
            </a:r>
          </a:p>
          <a:p>
            <a:pPr algn="just"/>
            <a:r>
              <a:rPr lang="fr-FR" sz="1600" dirty="0">
                <a:solidFill>
                  <a:srgbClr val="797979"/>
                </a:solidFill>
                <a:latin typeface="Calibri" panose="020F0502020204030204" pitchFamily="34" charset="0"/>
                <a:cs typeface="Calibri" panose="020F0502020204030204" pitchFamily="34" charset="0"/>
              </a:rPr>
              <a:t>    Sélection des clients avec CODE_PAYS</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 </a:t>
            </a:r>
            <a:r>
              <a:rPr lang="fr-FR" sz="1600" dirty="0">
                <a:solidFill>
                  <a:srgbClr val="797979"/>
                </a:solidFill>
                <a:latin typeface="Calibri" panose="020F0502020204030204" pitchFamily="34" charset="0"/>
                <a:cs typeface="Calibri" panose="020F0502020204030204" pitchFamily="34" charset="0"/>
              </a:rPr>
              <a:t>sélection retourne un résultat</a:t>
            </a:r>
          </a:p>
          <a:p>
            <a:pPr algn="just"/>
            <a:r>
              <a:rPr lang="fr-FR" sz="1600" dirty="0">
                <a:solidFill>
                  <a:srgbClr val="797979"/>
                </a:solidFill>
                <a:latin typeface="Calibri" panose="020F0502020204030204" pitchFamily="34" charset="0"/>
                <a:cs typeface="Calibri" panose="020F0502020204030204" pitchFamily="34" charset="0"/>
              </a:rPr>
              <a:t>      Alors sélection des documents de vente avec PRODUITS compris dans l’écran de sélection</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a:t>
            </a:r>
            <a:r>
              <a:rPr lang="fr-FR" sz="1600" dirty="0">
                <a:solidFill>
                  <a:srgbClr val="797979"/>
                </a:solidFill>
                <a:latin typeface="Calibri" panose="020F0502020204030204" pitchFamily="34" charset="0"/>
                <a:cs typeface="Calibri" panose="020F0502020204030204" pitchFamily="34" charset="0"/>
              </a:rPr>
              <a:t> Sélection retourne un résultat</a:t>
            </a:r>
          </a:p>
          <a:p>
            <a:pPr algn="just"/>
            <a:r>
              <a:rPr lang="fr-FR" sz="1600" dirty="0">
                <a:solidFill>
                  <a:srgbClr val="797979"/>
                </a:solidFill>
                <a:latin typeface="Calibri" panose="020F0502020204030204" pitchFamily="34" charset="0"/>
                <a:cs typeface="Calibri" panose="020F0502020204030204" pitchFamily="34" charset="0"/>
              </a:rPr>
              <a:t>        Boucle sur la table des documents de vente</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a:t>
            </a:r>
            <a:r>
              <a:rPr lang="fr-FR" sz="1600" dirty="0">
                <a:solidFill>
                  <a:srgbClr val="797979"/>
                </a:solidFill>
                <a:latin typeface="Calibri" panose="020F0502020204030204" pitchFamily="34" charset="0"/>
                <a:cs typeface="Calibri" panose="020F0502020204030204" pitchFamily="34" charset="0"/>
              </a:rPr>
              <a:t> ligne est informée</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 </a:t>
            </a:r>
            <a:r>
              <a:rPr lang="fr-FR" sz="1600" dirty="0">
                <a:solidFill>
                  <a:srgbClr val="797979"/>
                </a:solidFill>
                <a:latin typeface="Calibri" panose="020F0502020204030204" pitchFamily="34" charset="0"/>
                <a:cs typeface="Calibri" panose="020F0502020204030204" pitchFamily="34" charset="0"/>
              </a:rPr>
              <a:t>le client du document de vente appartient à la table des clients</a:t>
            </a:r>
          </a:p>
          <a:p>
            <a:pPr algn="just"/>
            <a:r>
              <a:rPr lang="fr-FR" sz="1600" dirty="0">
                <a:solidFill>
                  <a:srgbClr val="797979"/>
                </a:solidFill>
                <a:latin typeface="Calibri" panose="020F0502020204030204" pitchFamily="34" charset="0"/>
                <a:cs typeface="Calibri" panose="020F0502020204030204" pitchFamily="34" charset="0"/>
              </a:rPr>
              <a:t>	                        Afficher ligne</a:t>
            </a:r>
          </a:p>
          <a:p>
            <a:pPr algn="just"/>
            <a:r>
              <a:rPr lang="fr-FR" sz="1600" dirty="0">
                <a:solidFill>
                  <a:srgbClr val="797979"/>
                </a:solidFill>
                <a:latin typeface="Calibri" panose="020F0502020204030204" pitchFamily="34" charset="0"/>
                <a:cs typeface="Calibri" panose="020F0502020204030204" pitchFamily="34" charset="0"/>
              </a:rPr>
              <a:t>		    Passer à la ligne suivante</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Sinon</a:t>
            </a:r>
            <a:r>
              <a:rPr lang="fr-FR" sz="1600" dirty="0">
                <a:solidFill>
                  <a:srgbClr val="797979"/>
                </a:solidFill>
                <a:latin typeface="Calibri" panose="020F0502020204030204" pitchFamily="34" charset="0"/>
                <a:cs typeface="Calibri" panose="020F0502020204030204" pitchFamily="34" charset="0"/>
              </a:rPr>
              <a:t> passer à la ligne suivante</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Sinon</a:t>
            </a:r>
            <a:r>
              <a:rPr lang="fr-FR" sz="1600" dirty="0">
                <a:solidFill>
                  <a:srgbClr val="797979"/>
                </a:solidFill>
                <a:latin typeface="Calibri" panose="020F0502020204030204" pitchFamily="34" charset="0"/>
                <a:cs typeface="Calibri" panose="020F0502020204030204" pitchFamily="34" charset="0"/>
              </a:rPr>
              <a:t> passer à la ligne suivante</a:t>
            </a:r>
          </a:p>
          <a:p>
            <a:pPr algn="just"/>
            <a:r>
              <a:rPr lang="fr-FR" sz="1600" dirty="0">
                <a:solidFill>
                  <a:srgbClr val="797979"/>
                </a:solidFill>
                <a:latin typeface="Calibri" panose="020F0502020204030204" pitchFamily="34" charset="0"/>
                <a:cs typeface="Calibri" panose="020F0502020204030204" pitchFamily="34" charset="0"/>
              </a:rPr>
              <a:t>        Fin de la boucle</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Sinon</a:t>
            </a:r>
            <a:r>
              <a:rPr lang="fr-FR" sz="1600" dirty="0">
                <a:solidFill>
                  <a:srgbClr val="797979"/>
                </a:solidFill>
                <a:latin typeface="Calibri" panose="020F0502020204030204" pitchFamily="34" charset="0"/>
                <a:cs typeface="Calibri" panose="020F0502020204030204" pitchFamily="34" charset="0"/>
              </a:rPr>
              <a:t> message d’erreur</a:t>
            </a:r>
          </a:p>
          <a:p>
            <a:pPr algn="just"/>
            <a:r>
              <a:rPr lang="fr-FR" sz="1600" dirty="0">
                <a:solidFill>
                  <a:srgbClr val="797979"/>
                </a:solidFill>
                <a:latin typeface="Calibri" panose="020F0502020204030204" pitchFamily="34" charset="0"/>
                <a:cs typeface="Calibri" panose="020F0502020204030204" pitchFamily="34" charset="0"/>
              </a:rPr>
              <a:t>    </a:t>
            </a:r>
            <a:r>
              <a:rPr lang="fr-FR" sz="1600" b="1" dirty="0">
                <a:solidFill>
                  <a:srgbClr val="797979"/>
                </a:solidFill>
                <a:latin typeface="Calibri" panose="020F0502020204030204" pitchFamily="34" charset="0"/>
                <a:cs typeface="Calibri" panose="020F0502020204030204" pitchFamily="34" charset="0"/>
              </a:rPr>
              <a:t>Sinon</a:t>
            </a:r>
            <a:r>
              <a:rPr lang="fr-FR" sz="1600" dirty="0">
                <a:solidFill>
                  <a:srgbClr val="797979"/>
                </a:solidFill>
                <a:latin typeface="Calibri" panose="020F0502020204030204" pitchFamily="34" charset="0"/>
                <a:cs typeface="Calibri" panose="020F0502020204030204" pitchFamily="34" charset="0"/>
              </a:rPr>
              <a:t> message d’erreur</a:t>
            </a:r>
          </a:p>
          <a:p>
            <a:pPr algn="just"/>
            <a:r>
              <a:rPr lang="fr-FR" sz="1600" b="1" dirty="0">
                <a:solidFill>
                  <a:srgbClr val="797979"/>
                </a:solidFill>
                <a:latin typeface="Calibri" panose="020F0502020204030204" pitchFamily="34" charset="0"/>
                <a:cs typeface="Calibri" panose="020F0502020204030204" pitchFamily="34" charset="0"/>
              </a:rPr>
              <a:t>Fin</a:t>
            </a:r>
          </a:p>
        </p:txBody>
      </p:sp>
    </p:spTree>
    <p:extLst>
      <p:ext uri="{BB962C8B-B14F-4D97-AF65-F5344CB8AC3E}">
        <p14:creationId xmlns:p14="http://schemas.microsoft.com/office/powerpoint/2010/main" xmlns="" val="35036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 développement et les Tests unitaires </a:t>
            </a:r>
          </a:p>
        </p:txBody>
      </p:sp>
      <p:sp>
        <p:nvSpPr>
          <p:cNvPr id="5" name="ZoneTexte 4">
            <a:extLst>
              <a:ext uri="{FF2B5EF4-FFF2-40B4-BE49-F238E27FC236}">
                <a16:creationId xmlns:a16="http://schemas.microsoft.com/office/drawing/2014/main" xmlns="" id="{656BCC2D-50D3-4A05-9514-B3EB9CF53B96}"/>
              </a:ext>
            </a:extLst>
          </p:cNvPr>
          <p:cNvSpPr txBox="1"/>
          <p:nvPr/>
        </p:nvSpPr>
        <p:spPr>
          <a:xfrm>
            <a:off x="873760" y="1056412"/>
            <a:ext cx="10570380" cy="49859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just"/>
            <a:r>
              <a:rPr lang="fr-FR" sz="2000" b="1" dirty="0">
                <a:latin typeface="Calibri" panose="020F0502020204030204" pitchFamily="34" charset="0"/>
                <a:cs typeface="Calibri" panose="020F0502020204030204" pitchFamily="34" charset="0"/>
              </a:rPr>
              <a:t>Le développement :</a:t>
            </a:r>
          </a:p>
          <a:p>
            <a:pPr algn="just"/>
            <a:endParaRPr lang="fr-FR" sz="1700" b="1" dirty="0">
              <a:solidFill>
                <a:srgbClr val="797979"/>
              </a:solidFill>
              <a:latin typeface="Calibri" panose="020F0502020204030204" pitchFamily="34" charset="0"/>
              <a:cs typeface="Calibri" panose="020F0502020204030204" pitchFamily="34" charset="0"/>
            </a:endParaRPr>
          </a:p>
          <a:p>
            <a:pPr algn="just"/>
            <a:endParaRPr lang="fr-FR" sz="1700" b="1" dirty="0">
              <a:solidFill>
                <a:srgbClr val="797979"/>
              </a:solidFill>
              <a:latin typeface="Calibri" panose="020F0502020204030204" pitchFamily="34" charset="0"/>
              <a:cs typeface="Calibri" panose="020F0502020204030204" pitchFamily="34" charset="0"/>
            </a:endParaRPr>
          </a:p>
          <a:p>
            <a:pPr algn="just"/>
            <a:r>
              <a:rPr lang="fr-FR" sz="2000" dirty="0">
                <a:latin typeface="Calibri" panose="020F0502020204030204" pitchFamily="34" charset="0"/>
                <a:cs typeface="Calibri" panose="020F0502020204030204" pitchFamily="34" charset="0"/>
              </a:rPr>
              <a:t>On peut alors commencer à coder en ABAP en se basant sur l’algorithme construit précédemment en prenant le soin de bien commenter son code et de bien l’organiser afin qu’il soit lisible et explicite pour n’importe quel autre développeur susceptible de le corriger ou de le faire évoluer.</a:t>
            </a:r>
          </a:p>
          <a:p>
            <a:pPr algn="just"/>
            <a:r>
              <a:rPr lang="fr-FR" sz="2000" dirty="0">
                <a:latin typeface="Calibri" panose="020F0502020204030204" pitchFamily="34" charset="0"/>
                <a:cs typeface="Calibri" panose="020F0502020204030204" pitchFamily="34" charset="0"/>
              </a:rPr>
              <a:t>L’organisation d’un programme ABAP sera vue en détail lors des prochains chapitres.</a:t>
            </a: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7720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 développement et les Tests unitaires </a:t>
            </a:r>
          </a:p>
        </p:txBody>
      </p:sp>
      <p:sp>
        <p:nvSpPr>
          <p:cNvPr id="5" name="ZoneTexte 4">
            <a:extLst>
              <a:ext uri="{FF2B5EF4-FFF2-40B4-BE49-F238E27FC236}">
                <a16:creationId xmlns:a16="http://schemas.microsoft.com/office/drawing/2014/main" xmlns="" id="{656BCC2D-50D3-4A05-9514-B3EB9CF53B96}"/>
              </a:ext>
            </a:extLst>
          </p:cNvPr>
          <p:cNvSpPr txBox="1"/>
          <p:nvPr/>
        </p:nvSpPr>
        <p:spPr>
          <a:xfrm>
            <a:off x="725864" y="1056412"/>
            <a:ext cx="10592376" cy="501675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just" defTabSz="1087443"/>
            <a:r>
              <a:rPr lang="fr-FR" sz="2000" b="1" dirty="0">
                <a:latin typeface="Calibri" panose="020F0502020204030204" pitchFamily="34" charset="0"/>
                <a:cs typeface="Calibri" panose="020F0502020204030204" pitchFamily="34" charset="0"/>
              </a:rPr>
              <a:t>Les tests unitaires : </a:t>
            </a:r>
          </a:p>
          <a:p>
            <a:pPr algn="just"/>
            <a:endParaRPr lang="fr-FR" sz="2000" dirty="0">
              <a:solidFill>
                <a:srgbClr val="797979"/>
              </a:solidFill>
              <a:latin typeface="Calibri" panose="020F0502020204030204" pitchFamily="34" charset="0"/>
              <a:cs typeface="Calibri" panose="020F0502020204030204" pitchFamily="34" charset="0"/>
            </a:endParaRPr>
          </a:p>
          <a:p>
            <a:pPr algn="just" defTabSz="1087443"/>
            <a:r>
              <a:rPr lang="fr-FR" sz="2000" dirty="0">
                <a:latin typeface="Calibri" panose="020F0502020204030204" pitchFamily="34" charset="0"/>
                <a:cs typeface="Calibri" panose="020F0502020204030204" pitchFamily="34" charset="0"/>
              </a:rPr>
              <a:t>Une fois le développement terminé, il doit être testé de deux manières :</a:t>
            </a:r>
          </a:p>
          <a:p>
            <a:pPr algn="just" defTabSz="1087443"/>
            <a:endParaRPr lang="fr-FR" sz="2000" dirty="0">
              <a:latin typeface="Calibri" panose="020F0502020204030204" pitchFamily="34" charset="0"/>
              <a:cs typeface="Calibri" panose="020F0502020204030204" pitchFamily="34" charset="0"/>
            </a:endParaRPr>
          </a:p>
          <a:p>
            <a:pPr algn="just" defTabSz="1087443"/>
            <a:r>
              <a:rPr lang="fr-FR" sz="2000" dirty="0">
                <a:latin typeface="Calibri" panose="020F0502020204030204" pitchFamily="34" charset="0"/>
                <a:cs typeface="Calibri" panose="020F0502020204030204" pitchFamily="34" charset="0"/>
              </a:rPr>
              <a:t>- </a:t>
            </a:r>
            <a:r>
              <a:rPr lang="fr-FR" sz="2000" b="1" dirty="0">
                <a:latin typeface="Calibri" panose="020F0502020204030204" pitchFamily="34" charset="0"/>
                <a:cs typeface="Calibri" panose="020F0502020204030204" pitchFamily="34" charset="0"/>
              </a:rPr>
              <a:t>Techniquement </a:t>
            </a:r>
            <a:r>
              <a:rPr lang="fr-FR" sz="2000" dirty="0">
                <a:latin typeface="Calibri" panose="020F0502020204030204" pitchFamily="34" charset="0"/>
                <a:cs typeface="Calibri" panose="020F0502020204030204" pitchFamily="34" charset="0"/>
              </a:rPr>
              <a:t>: afin de s’assurer qu’il n’y a pas d’erreurs de syntaxe lors de l’exécution du programme. Sur SAP, cette notion s’appelle un « DUMP » et ne peut pas être détectée lors de la compilation du programme. Par exemple, une division : c= a/b.  L’éditeur ne peut rien voir et pour lui tout est OK. Sauf si b est égal à 0, alors le programme entre en erreur, et arrête subitement l’exécution en retournant un dump. Ce qui serait inacceptable sur le système de production du client….A noter que pour éviter ce genre de problème, on va pour cet exemple, ajouter une condition (if b &gt; 0) afin de s’assurer que b est différent de 0 avant de procéder à la division. Nous y reviendrons lors du chapitre portant sur la programmation.</a:t>
            </a:r>
          </a:p>
          <a:p>
            <a:pPr algn="just" defTabSz="1087443"/>
            <a:endParaRPr lang="fr-FR" sz="2000" dirty="0">
              <a:latin typeface="Calibri" panose="020F0502020204030204" pitchFamily="34" charset="0"/>
              <a:cs typeface="Calibri" panose="020F0502020204030204" pitchFamily="34" charset="0"/>
            </a:endParaRPr>
          </a:p>
          <a:p>
            <a:pPr algn="just" defTabSz="1087443"/>
            <a:endParaRPr lang="fr-FR" sz="2000" dirty="0">
              <a:latin typeface="Calibri" panose="020F0502020204030204" pitchFamily="34" charset="0"/>
              <a:cs typeface="Calibri" panose="020F0502020204030204" pitchFamily="34" charset="0"/>
            </a:endParaRPr>
          </a:p>
          <a:p>
            <a:pPr algn="just" defTabSz="1087443"/>
            <a:r>
              <a:rPr lang="fr-FR" sz="2000" dirty="0">
                <a:latin typeface="Calibri" panose="020F0502020204030204" pitchFamily="34" charset="0"/>
                <a:cs typeface="Calibri" panose="020F0502020204030204" pitchFamily="34" charset="0"/>
              </a:rPr>
              <a:t>- </a:t>
            </a:r>
            <a:r>
              <a:rPr lang="fr-FR" sz="2000" b="1" dirty="0">
                <a:latin typeface="Calibri" panose="020F0502020204030204" pitchFamily="34" charset="0"/>
                <a:cs typeface="Calibri" panose="020F0502020204030204" pitchFamily="34" charset="0"/>
              </a:rPr>
              <a:t>Fonctionnellement </a:t>
            </a:r>
            <a:r>
              <a:rPr lang="fr-FR" sz="2000" dirty="0">
                <a:latin typeface="Calibri" panose="020F0502020204030204" pitchFamily="34" charset="0"/>
                <a:cs typeface="Calibri" panose="020F0502020204030204" pitchFamily="34" charset="0"/>
              </a:rPr>
              <a:t>: En vérifiant que les données sont présentes et cohérentes par rapport aux valeurs fournies dans l’écran de sélection. </a:t>
            </a:r>
          </a:p>
        </p:txBody>
      </p:sp>
    </p:spTree>
    <p:extLst>
      <p:ext uri="{BB962C8B-B14F-4D97-AF65-F5344CB8AC3E}">
        <p14:creationId xmlns:p14="http://schemas.microsoft.com/office/powerpoint/2010/main" xmlns="" val="214969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La documentation technique</a:t>
            </a:r>
          </a:p>
        </p:txBody>
      </p:sp>
      <p:sp>
        <p:nvSpPr>
          <p:cNvPr id="5" name="ZoneTexte 4">
            <a:extLst>
              <a:ext uri="{FF2B5EF4-FFF2-40B4-BE49-F238E27FC236}">
                <a16:creationId xmlns:a16="http://schemas.microsoft.com/office/drawing/2014/main" xmlns="" id="{656BCC2D-50D3-4A05-9514-B3EB9CF53B96}"/>
              </a:ext>
            </a:extLst>
          </p:cNvPr>
          <p:cNvSpPr txBox="1"/>
          <p:nvPr/>
        </p:nvSpPr>
        <p:spPr>
          <a:xfrm>
            <a:off x="509826" y="1291303"/>
            <a:ext cx="10727703" cy="4970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endParaRPr lang="fr-FR" sz="2000" dirty="0">
              <a:solidFill>
                <a:srgbClr val="797979"/>
              </a:solidFill>
              <a:latin typeface="Calibri" panose="020F0502020204030204" pitchFamily="34" charset="0"/>
              <a:cs typeface="Calibri" panose="020F0502020204030204" pitchFamily="34" charset="0"/>
            </a:endParaRPr>
          </a:p>
          <a:p>
            <a:pPr algn="just" defTabSz="1087443"/>
            <a:r>
              <a:rPr lang="fr-FR" sz="2000" dirty="0">
                <a:latin typeface="Calibri" panose="020F0502020204030204" pitchFamily="34" charset="0"/>
                <a:cs typeface="Calibri" panose="020F0502020204030204" pitchFamily="34" charset="0"/>
                <a:sym typeface="Exo 2"/>
              </a:rPr>
              <a:t>Elle va regrouper toutes les informations techniques de la solution développée :</a:t>
            </a:r>
          </a:p>
          <a:p>
            <a:pPr algn="just" defTabSz="1087443"/>
            <a:endParaRPr lang="fr-FR" sz="2000" dirty="0">
              <a:latin typeface="Calibri" panose="020F0502020204030204" pitchFamily="34" charset="0"/>
              <a:cs typeface="Calibri" panose="020F0502020204030204" pitchFamily="34" charset="0"/>
              <a:sym typeface="Exo 2"/>
            </a:endParaRPr>
          </a:p>
          <a:p>
            <a:pPr algn="just" defTabSz="1087443"/>
            <a:r>
              <a:rPr lang="fr-FR" sz="2000" dirty="0">
                <a:latin typeface="Calibri" panose="020F0502020204030204" pitchFamily="34" charset="0"/>
                <a:cs typeface="Calibri" panose="020F0502020204030204" pitchFamily="34" charset="0"/>
                <a:sym typeface="Exo 2"/>
              </a:rPr>
              <a:t>- Un résumé de la demande initiale</a:t>
            </a:r>
          </a:p>
          <a:p>
            <a:pPr algn="just" defTabSz="1087443"/>
            <a:r>
              <a:rPr lang="fr-FR" sz="2000" dirty="0">
                <a:latin typeface="Calibri" panose="020F0502020204030204" pitchFamily="34" charset="0"/>
                <a:cs typeface="Calibri" panose="020F0502020204030204" pitchFamily="34" charset="0"/>
                <a:sym typeface="Exo 2"/>
              </a:rPr>
              <a:t>- L’analyse effectuée</a:t>
            </a:r>
          </a:p>
          <a:p>
            <a:pPr algn="just" defTabSz="1087443"/>
            <a:r>
              <a:rPr lang="fr-FR" sz="2000" dirty="0">
                <a:latin typeface="Calibri" panose="020F0502020204030204" pitchFamily="34" charset="0"/>
                <a:cs typeface="Calibri" panose="020F0502020204030204" pitchFamily="34" charset="0"/>
                <a:sym typeface="Exo 2"/>
              </a:rPr>
              <a:t>- L’algorithme</a:t>
            </a:r>
          </a:p>
          <a:p>
            <a:pPr algn="just" defTabSz="1087443"/>
            <a:r>
              <a:rPr lang="fr-FR" sz="2000" dirty="0">
                <a:latin typeface="Calibri" panose="020F0502020204030204" pitchFamily="34" charset="0"/>
                <a:cs typeface="Calibri" panose="020F0502020204030204" pitchFamily="34" charset="0"/>
                <a:sym typeface="Exo 2"/>
              </a:rPr>
              <a:t>- Les étapes du développement avec la liste des objets créés, modifiés ou supprimés</a:t>
            </a:r>
          </a:p>
          <a:p>
            <a:pPr algn="just" defTabSz="1087443"/>
            <a:r>
              <a:rPr lang="fr-FR" sz="2000" dirty="0">
                <a:latin typeface="Calibri" panose="020F0502020204030204" pitchFamily="34" charset="0"/>
                <a:cs typeface="Calibri" panose="020F0502020204030204" pitchFamily="34" charset="0"/>
                <a:sym typeface="Exo 2"/>
              </a:rPr>
              <a:t>- Une description de la fonction de ces objets</a:t>
            </a:r>
          </a:p>
          <a:p>
            <a:pPr marL="228600" indent="-228600" algn="just">
              <a:buFontTx/>
              <a:buChar char="-"/>
            </a:pPr>
            <a:endParaRPr lang="fr-FR" sz="2000" dirty="0">
              <a:solidFill>
                <a:srgbClr val="797979"/>
              </a:solidFill>
              <a:latin typeface="Calibri" panose="020F0502020204030204" pitchFamily="34" charset="0"/>
              <a:cs typeface="Calibri" panose="020F0502020204030204" pitchFamily="34" charset="0"/>
            </a:endParaRPr>
          </a:p>
          <a:p>
            <a:pPr marL="228600" indent="-228600" algn="just">
              <a:buFontTx/>
              <a:buChar char="-"/>
            </a:pPr>
            <a:endParaRPr lang="fr-FR" sz="2000" dirty="0">
              <a:solidFill>
                <a:srgbClr val="797979"/>
              </a:solidFill>
              <a:latin typeface="Calibri" panose="020F0502020204030204" pitchFamily="34" charset="0"/>
              <a:cs typeface="Calibri" panose="020F0502020204030204" pitchFamily="34" charset="0"/>
            </a:endParaRPr>
          </a:p>
          <a:p>
            <a:pPr marL="228600" indent="-228600" algn="just">
              <a:buFontTx/>
              <a:buChar char="-"/>
            </a:pPr>
            <a:endParaRPr lang="fr-FR" sz="2000" dirty="0">
              <a:solidFill>
                <a:srgbClr val="797979"/>
              </a:solidFill>
              <a:latin typeface="Calibri" panose="020F0502020204030204" pitchFamily="34" charset="0"/>
              <a:cs typeface="Calibri" panose="020F0502020204030204" pitchFamily="34" charset="0"/>
            </a:endParaRPr>
          </a:p>
          <a:p>
            <a:pPr marL="228600" indent="-228600" algn="just">
              <a:buFontTx/>
              <a:buChar char="-"/>
            </a:pPr>
            <a:endParaRPr lang="fr-FR" sz="2000" dirty="0">
              <a:solidFill>
                <a:srgbClr val="797979"/>
              </a:solidFill>
              <a:latin typeface="Calibri" panose="020F0502020204030204" pitchFamily="34" charset="0"/>
              <a:cs typeface="Calibri" panose="020F0502020204030204" pitchFamily="34" charset="0"/>
            </a:endParaRPr>
          </a:p>
          <a:p>
            <a:pPr marL="228600" indent="-228600" algn="just">
              <a:buFontTx/>
              <a:buChar char="-"/>
            </a:pPr>
            <a:endParaRPr lang="fr-FR" sz="2000" dirty="0">
              <a:solidFill>
                <a:srgbClr val="797979"/>
              </a:solidFill>
              <a:latin typeface="Calibri" panose="020F0502020204030204" pitchFamily="34" charset="0"/>
              <a:cs typeface="Calibri" panose="020F0502020204030204" pitchFamily="34" charset="0"/>
            </a:endParaRPr>
          </a:p>
          <a:p>
            <a:pPr algn="just"/>
            <a:endParaRPr lang="fr-FR" sz="2000" dirty="0">
              <a:solidFill>
                <a:srgbClr val="797979"/>
              </a:solidFill>
              <a:latin typeface="Calibri" panose="020F0502020204030204" pitchFamily="34" charset="0"/>
              <a:cs typeface="Calibri" panose="020F0502020204030204" pitchFamily="34" charset="0"/>
            </a:endParaRPr>
          </a:p>
          <a:p>
            <a:pPr marL="228600" indent="-228600" algn="just">
              <a:buFontTx/>
              <a:buChar char="-"/>
            </a:pPr>
            <a:endParaRPr lang="fr-FR" sz="2000" dirty="0">
              <a:solidFill>
                <a:srgbClr val="797979"/>
              </a:solidFill>
              <a:latin typeface="Calibri" panose="020F0502020204030204" pitchFamily="34" charset="0"/>
              <a:cs typeface="Calibri" panose="020F0502020204030204" pitchFamily="34" charset="0"/>
            </a:endParaRPr>
          </a:p>
          <a:p>
            <a:pPr algn="just"/>
            <a:endParaRPr lang="fr-FR" sz="1700" dirty="0">
              <a:solidFill>
                <a:srgbClr val="79797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0386250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0F8CF621B4941B07E231B240D7C47" ma:contentTypeVersion="0" ma:contentTypeDescription="Crée un document." ma:contentTypeScope="" ma:versionID="3a1233829f656c6f6edb3883c9a5f499">
  <xsd:schema xmlns:xsd="http://www.w3.org/2001/XMLSchema" xmlns:xs="http://www.w3.org/2001/XMLSchema" xmlns:p="http://schemas.microsoft.com/office/2006/metadata/properties" targetNamespace="http://schemas.microsoft.com/office/2006/metadata/properties" ma:root="true" ma:fieldsID="9b3613ba4871b6d4221e6a6d8c4f7b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E5204-D340-4CE7-87BB-5AD40FA05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A5F443-A5B3-4DCB-AA1A-44D51E8DAD81}">
  <ds:schemaRefs>
    <ds:schemaRef ds:uri="http://schemas.microsoft.com/sharepoint/v3/contenttype/forms"/>
  </ds:schemaRefs>
</ds:datastoreItem>
</file>

<file path=customXml/itemProps3.xml><?xml version="1.0" encoding="utf-8"?>
<ds:datastoreItem xmlns:ds="http://schemas.openxmlformats.org/officeDocument/2006/customXml" ds:itemID="{057395B9-E5EF-4225-818F-9F5D3C02F5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35767</TotalTime>
  <Words>461</Words>
  <Application>Microsoft Office PowerPoint</Application>
  <PresentationFormat>Personnalisé</PresentationFormat>
  <Paragraphs>95</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Diapositive 1</vt:lpstr>
      <vt:lpstr>Diapositive 2</vt:lpstr>
      <vt:lpstr> La Demande</vt:lpstr>
      <vt:lpstr>L’analyse </vt:lpstr>
      <vt:lpstr>L’algorithme  </vt:lpstr>
      <vt:lpstr>L’algorithme  </vt:lpstr>
      <vt:lpstr>Le développement et les Tests unitaires </vt:lpstr>
      <vt:lpstr>Le développement et les Tests unitaires </vt:lpstr>
      <vt:lpstr>La documentation technique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Kévin DEVAUX</dc:creator>
  <cp:lastModifiedBy>Aikansy</cp:lastModifiedBy>
  <cp:revision>305</cp:revision>
  <dcterms:created xsi:type="dcterms:W3CDTF">2022-03-16T19:25:12Z</dcterms:created>
  <dcterms:modified xsi:type="dcterms:W3CDTF">2024-05-01T08:11:36Z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0x0101003B40F8CF621B4941B07E231B240D7C47</vt:lpwstr>
  </property>
</Properties>
</file>