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78"/>
  </p:notesMasterIdLst>
  <p:sldIdLst>
    <p:sldId id="3699" r:id="rId5"/>
    <p:sldId id="3989" r:id="rId6"/>
    <p:sldId id="3841" r:id="rId7"/>
    <p:sldId id="3902" r:id="rId8"/>
    <p:sldId id="3904" r:id="rId9"/>
    <p:sldId id="3903" r:id="rId10"/>
    <p:sldId id="3894" r:id="rId11"/>
    <p:sldId id="3890" r:id="rId12"/>
    <p:sldId id="3840" r:id="rId13"/>
    <p:sldId id="3924" r:id="rId14"/>
    <p:sldId id="3990" r:id="rId15"/>
    <p:sldId id="3991" r:id="rId16"/>
    <p:sldId id="3896" r:id="rId17"/>
    <p:sldId id="3852" r:id="rId18"/>
    <p:sldId id="3992" r:id="rId19"/>
    <p:sldId id="3914" r:id="rId20"/>
    <p:sldId id="3993" r:id="rId21"/>
    <p:sldId id="3908" r:id="rId22"/>
    <p:sldId id="3910" r:id="rId23"/>
    <p:sldId id="3994" r:id="rId24"/>
    <p:sldId id="3911" r:id="rId25"/>
    <p:sldId id="3913" r:id="rId26"/>
    <p:sldId id="3915" r:id="rId27"/>
    <p:sldId id="3897" r:id="rId28"/>
    <p:sldId id="3917" r:id="rId29"/>
    <p:sldId id="3995" r:id="rId30"/>
    <p:sldId id="3905" r:id="rId31"/>
    <p:sldId id="3906" r:id="rId32"/>
    <p:sldId id="3996" r:id="rId33"/>
    <p:sldId id="3997" r:id="rId34"/>
    <p:sldId id="3898" r:id="rId35"/>
    <p:sldId id="3907" r:id="rId36"/>
    <p:sldId id="4122" r:id="rId37"/>
    <p:sldId id="3926" r:id="rId38"/>
    <p:sldId id="3925" r:id="rId39"/>
    <p:sldId id="4000" r:id="rId40"/>
    <p:sldId id="3928" r:id="rId41"/>
    <p:sldId id="3929" r:id="rId42"/>
    <p:sldId id="3930" r:id="rId43"/>
    <p:sldId id="3931" r:id="rId44"/>
    <p:sldId id="3999" r:id="rId45"/>
    <p:sldId id="3935" r:id="rId46"/>
    <p:sldId id="3853" r:id="rId47"/>
    <p:sldId id="4204" r:id="rId48"/>
    <p:sldId id="4205" r:id="rId49"/>
    <p:sldId id="3940" r:id="rId50"/>
    <p:sldId id="4208" r:id="rId51"/>
    <p:sldId id="4206" r:id="rId52"/>
    <p:sldId id="3855" r:id="rId53"/>
    <p:sldId id="3856" r:id="rId54"/>
    <p:sldId id="3857" r:id="rId55"/>
    <p:sldId id="3941" r:id="rId56"/>
    <p:sldId id="4207" r:id="rId57"/>
    <p:sldId id="3946" r:id="rId58"/>
    <p:sldId id="3947" r:id="rId59"/>
    <p:sldId id="4209" r:id="rId60"/>
    <p:sldId id="4114" r:id="rId61"/>
    <p:sldId id="3937" r:id="rId62"/>
    <p:sldId id="3998" r:id="rId63"/>
    <p:sldId id="3938" r:id="rId64"/>
    <p:sldId id="3939" r:id="rId65"/>
    <p:sldId id="4123" r:id="rId66"/>
    <p:sldId id="3949" r:id="rId67"/>
    <p:sldId id="3838" r:id="rId68"/>
    <p:sldId id="3839" r:id="rId69"/>
    <p:sldId id="3944" r:id="rId70"/>
    <p:sldId id="3943" r:id="rId71"/>
    <p:sldId id="4004" r:id="rId72"/>
    <p:sldId id="4005" r:id="rId73"/>
    <p:sldId id="4006" r:id="rId74"/>
    <p:sldId id="4007" r:id="rId75"/>
    <p:sldId id="4124" r:id="rId76"/>
    <p:sldId id="4125" r:id="rId7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517" autoAdjust="0"/>
    <p:restoredTop sz="94660"/>
  </p:normalViewPr>
  <p:slideViewPr>
    <p:cSldViewPr snapToGrid="0">
      <p:cViewPr varScale="1">
        <p:scale>
          <a:sx n="114" d="100"/>
          <a:sy n="114" d="100"/>
        </p:scale>
        <p:origin x="-360" y="-96"/>
      </p:cViewPr>
      <p:guideLst>
        <p:guide orient="horz" pos="2160"/>
        <p:guide pos="3840"/>
      </p:guideLst>
    </p:cSldViewPr>
  </p:slideViewPr>
  <p:notesTextViewPr>
    <p:cViewPr>
      <p:scale>
        <a:sx n="1" d="1"/>
        <a:sy n="1" d="1"/>
      </p:scale>
      <p:origin x="0" y="0"/>
    </p:cViewPr>
  </p:notesTextViewPr>
  <p:sorterViewPr>
    <p:cViewPr>
      <p:scale>
        <a:sx n="100" d="100"/>
        <a:sy n="100" d="100"/>
      </p:scale>
      <p:origin x="0" y="-40291"/>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CCA3D8-BF37-4F5D-A6CD-1782715BF4B6}" type="datetimeFigureOut">
              <a:rPr lang="fr-FR" smtClean="0"/>
              <a:pPr/>
              <a:t>01/05/2024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C50237-4B4A-4B78-AFE1-B8123D87A329}" type="slidenum">
              <a:rPr lang="fr-FR" smtClean="0"/>
              <a:pPr/>
              <a:t>‹N°›</a:t>
            </a:fld>
            <a:endParaRPr lang="fr-FR"/>
          </a:p>
        </p:txBody>
      </p:sp>
    </p:spTree>
    <p:extLst>
      <p:ext uri="{BB962C8B-B14F-4D97-AF65-F5344CB8AC3E}">
        <p14:creationId xmlns:p14="http://schemas.microsoft.com/office/powerpoint/2010/main" xmlns="" val="351041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D1FA9A6-151F-4EB2-B34B-D6C7E98EE38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xmlns="" id="{4115BFC1-A07C-4171-8AFC-A2C1309704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xmlns="" id="{A7416C3A-D5D2-49D9-BCD2-0EE38BFBDDC4}"/>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5" name="Espace réservé du pied de page 4">
            <a:extLst>
              <a:ext uri="{FF2B5EF4-FFF2-40B4-BE49-F238E27FC236}">
                <a16:creationId xmlns:a16="http://schemas.microsoft.com/office/drawing/2014/main" xmlns="" id="{28332B7E-8131-465D-AE63-F86896D5367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F01FA80E-87EE-4ABD-BE9E-E9CBC47D92C0}"/>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266448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CAC5B10-6641-4CF6-A2E0-27F5D757622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xmlns="" id="{4DAC4DFF-19BB-4EF0-A7DD-0A78B2EE5A3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55EB7155-131A-4C41-90B1-B0993B6EFBC8}"/>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5" name="Espace réservé du pied de page 4">
            <a:extLst>
              <a:ext uri="{FF2B5EF4-FFF2-40B4-BE49-F238E27FC236}">
                <a16:creationId xmlns:a16="http://schemas.microsoft.com/office/drawing/2014/main" xmlns="" id="{7C4B3538-6499-4A11-91EC-DB222740EF0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C079BF8D-C16A-40AF-B136-2F80EDBBA707}"/>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1043213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xmlns="" id="{BF356B45-0E2C-4D58-80AB-859E6EB14FAF}"/>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xmlns="" id="{9CD4A8BB-7495-428B-A38B-C12184AAFA6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C29C6365-AC49-4907-8B8B-24B64321F3BD}"/>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5" name="Espace réservé du pied de page 4">
            <a:extLst>
              <a:ext uri="{FF2B5EF4-FFF2-40B4-BE49-F238E27FC236}">
                <a16:creationId xmlns:a16="http://schemas.microsoft.com/office/drawing/2014/main" xmlns="" id="{FD714906-653E-406D-9A78-D2E14CE323E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EB54EFFB-F218-4543-A55A-DA15AB2B0C7A}"/>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3779640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TMS">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xmlns="" id="{A57E0DA5-1A84-457E-8089-6F317ED0D4CD}"/>
              </a:ext>
            </a:extLst>
          </p:cNvPr>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1524" y="807"/>
            <a:ext cx="12188952" cy="5708904"/>
          </a:xfrm>
          <a:prstGeom prst="rect">
            <a:avLst/>
          </a:prstGeom>
        </p:spPr>
      </p:pic>
      <p:sp>
        <p:nvSpPr>
          <p:cNvPr id="12" name="Rectangle">
            <a:extLst>
              <a:ext uri="{FF2B5EF4-FFF2-40B4-BE49-F238E27FC236}">
                <a16:creationId xmlns:a16="http://schemas.microsoft.com/office/drawing/2014/main" xmlns="" id="{1D71088A-448F-426E-9A9F-5E69C1121E35}"/>
              </a:ext>
            </a:extLst>
          </p:cNvPr>
          <p:cNvSpPr/>
          <p:nvPr userDrawn="1"/>
        </p:nvSpPr>
        <p:spPr>
          <a:xfrm rot="106">
            <a:off x="1555" y="3802987"/>
            <a:ext cx="12188891" cy="1909933"/>
          </a:xfrm>
          <a:prstGeom prst="rect">
            <a:avLst/>
          </a:prstGeom>
          <a:solidFill>
            <a:srgbClr val="1568AB"/>
          </a:solidFill>
          <a:ln w="25400">
            <a:solidFill>
              <a:schemeClr val="accent1">
                <a:alpha val="0"/>
              </a:schemeClr>
            </a:solidFill>
            <a:bevel/>
          </a:ln>
        </p:spPr>
        <p:txBody>
          <a:bodyPr lIns="22860" rIns="22860" anchor="ctr"/>
          <a:lstStyle/>
          <a:p>
            <a:endParaRPr sz="900"/>
          </a:p>
        </p:txBody>
      </p:sp>
      <p:sp>
        <p:nvSpPr>
          <p:cNvPr id="14" name="Technical and financial Bid">
            <a:extLst>
              <a:ext uri="{FF2B5EF4-FFF2-40B4-BE49-F238E27FC236}">
                <a16:creationId xmlns:a16="http://schemas.microsoft.com/office/drawing/2014/main" xmlns="" id="{A912186B-0399-4C1C-8355-0F5E95DDC75C}"/>
              </a:ext>
            </a:extLst>
          </p:cNvPr>
          <p:cNvSpPr txBox="1">
            <a:spLocks noGrp="1"/>
          </p:cNvSpPr>
          <p:nvPr>
            <p:ph type="subTitle" sz="quarter" idx="1" hasCustomPrompt="1"/>
          </p:nvPr>
        </p:nvSpPr>
        <p:spPr>
          <a:xfrm>
            <a:off x="494769" y="4910806"/>
            <a:ext cx="8535512" cy="558433"/>
          </a:xfrm>
          <a:prstGeom prst="rect">
            <a:avLst/>
          </a:prstGeom>
        </p:spPr>
        <p:txBody>
          <a:bodyPr/>
          <a:lstStyle>
            <a:lvl1pPr algn="l">
              <a:spcBef>
                <a:spcPts val="450"/>
              </a:spcBef>
              <a:defRPr sz="2500">
                <a:solidFill>
                  <a:srgbClr val="FFFFFE"/>
                </a:solidFill>
                <a:latin typeface="Calibri" panose="020F0502020204030204" pitchFamily="34" charset="0"/>
                <a:cs typeface="Calibri" panose="020F0502020204030204" pitchFamily="34" charset="0"/>
              </a:defRPr>
            </a:lvl1pPr>
          </a:lstStyle>
          <a:p>
            <a:r>
              <a:rPr lang="fr-FR" dirty="0"/>
              <a:t>Sous-titre 1</a:t>
            </a:r>
            <a:endParaRPr dirty="0"/>
          </a:p>
        </p:txBody>
      </p:sp>
      <p:sp>
        <p:nvSpPr>
          <p:cNvPr id="15" name="Rectangle">
            <a:extLst>
              <a:ext uri="{FF2B5EF4-FFF2-40B4-BE49-F238E27FC236}">
                <a16:creationId xmlns:a16="http://schemas.microsoft.com/office/drawing/2014/main" xmlns="" id="{7ECDADA6-69BD-4872-9B8C-9B28C12C6D0D}"/>
              </a:ext>
            </a:extLst>
          </p:cNvPr>
          <p:cNvSpPr/>
          <p:nvPr userDrawn="1"/>
        </p:nvSpPr>
        <p:spPr>
          <a:xfrm>
            <a:off x="569435" y="4799848"/>
            <a:ext cx="776823" cy="64008"/>
          </a:xfrm>
          <a:prstGeom prst="rect">
            <a:avLst/>
          </a:prstGeom>
          <a:solidFill>
            <a:srgbClr val="FFB000"/>
          </a:solidFill>
          <a:ln w="12700">
            <a:miter lim="400000"/>
          </a:ln>
        </p:spPr>
        <p:txBody>
          <a:bodyPr lIns="22860" rIns="22860" anchor="ctr"/>
          <a:lstStyle/>
          <a:p>
            <a:pPr algn="ctr">
              <a:defRPr>
                <a:solidFill>
                  <a:schemeClr val="accent2"/>
                </a:solidFill>
                <a:latin typeface="Exo 2 Light"/>
                <a:ea typeface="Exo 2 Light"/>
                <a:cs typeface="Exo 2 Light"/>
                <a:sym typeface="Exo 2 Light"/>
              </a:defRPr>
            </a:pPr>
            <a:endParaRPr sz="900"/>
          </a:p>
        </p:txBody>
      </p:sp>
      <p:pic>
        <p:nvPicPr>
          <p:cNvPr id="16" name="STMS2-BLEU CLAIR.png" descr="STMS2-BLEU CLAIR.png">
            <a:extLst>
              <a:ext uri="{FF2B5EF4-FFF2-40B4-BE49-F238E27FC236}">
                <a16:creationId xmlns:a16="http://schemas.microsoft.com/office/drawing/2014/main" xmlns="" id="{011090BE-9F59-4182-BB62-E5AC4A643AF0}"/>
              </a:ext>
            </a:extLst>
          </p:cNvPr>
          <p:cNvPicPr>
            <a:picLocks noChangeAspect="1"/>
          </p:cNvPicPr>
          <p:nvPr userDrawn="1"/>
        </p:nvPicPr>
        <p:blipFill>
          <a:blip r:embed="rId3" cstate="email">
            <a:extLst>
              <a:ext uri="{28A0092B-C50C-407E-A947-70E740481C1C}">
                <a14:useLocalDpi xmlns:a14="http://schemas.microsoft.com/office/drawing/2010/main" xmlns=""/>
              </a:ext>
            </a:extLst>
          </a:blip>
          <a:stretch>
            <a:fillRect/>
          </a:stretch>
        </p:blipFill>
        <p:spPr>
          <a:xfrm>
            <a:off x="263601" y="296250"/>
            <a:ext cx="2917719" cy="446328"/>
          </a:xfrm>
          <a:prstGeom prst="rect">
            <a:avLst/>
          </a:prstGeom>
          <a:ln w="12700">
            <a:miter lim="400000"/>
          </a:ln>
        </p:spPr>
      </p:pic>
      <p:grpSp>
        <p:nvGrpSpPr>
          <p:cNvPr id="22" name="Groupe"/>
          <p:cNvGrpSpPr/>
          <p:nvPr userDrawn="1"/>
        </p:nvGrpSpPr>
        <p:grpSpPr>
          <a:xfrm>
            <a:off x="1" y="6761748"/>
            <a:ext cx="12192000" cy="96253"/>
            <a:chOff x="0" y="0"/>
            <a:chExt cx="24538662" cy="181429"/>
          </a:xfrm>
        </p:grpSpPr>
        <p:sp>
          <p:nvSpPr>
            <p:cNvPr id="17" name="Rectangle"/>
            <p:cNvSpPr/>
            <p:nvPr/>
          </p:nvSpPr>
          <p:spPr>
            <a:xfrm>
              <a:off x="0" y="0"/>
              <a:ext cx="4907733" cy="181430"/>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sp>
          <p:nvSpPr>
            <p:cNvPr id="18" name="Rectangle"/>
            <p:cNvSpPr/>
            <p:nvPr/>
          </p:nvSpPr>
          <p:spPr>
            <a:xfrm>
              <a:off x="4907732" y="0"/>
              <a:ext cx="4907734" cy="18143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sp>
          <p:nvSpPr>
            <p:cNvPr id="19" name="Rectangle"/>
            <p:cNvSpPr/>
            <p:nvPr/>
          </p:nvSpPr>
          <p:spPr>
            <a:xfrm>
              <a:off x="9815465" y="0"/>
              <a:ext cx="4907733" cy="18143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sp>
          <p:nvSpPr>
            <p:cNvPr id="20" name="Rectangle"/>
            <p:cNvSpPr/>
            <p:nvPr/>
          </p:nvSpPr>
          <p:spPr>
            <a:xfrm>
              <a:off x="14723197" y="0"/>
              <a:ext cx="4907733" cy="181430"/>
            </a:xfrm>
            <a:prstGeom prst="rect">
              <a:avLst/>
            </a:prstGeom>
            <a:solidFill>
              <a:srgbClr val="FFB000"/>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sp>
          <p:nvSpPr>
            <p:cNvPr id="21" name="Rectangle"/>
            <p:cNvSpPr/>
            <p:nvPr/>
          </p:nvSpPr>
          <p:spPr>
            <a:xfrm>
              <a:off x="19630930" y="0"/>
              <a:ext cx="4907733" cy="181430"/>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grpSp>
      <p:sp>
        <p:nvSpPr>
          <p:cNvPr id="5" name="Espace réservé du texte 4">
            <a:extLst>
              <a:ext uri="{FF2B5EF4-FFF2-40B4-BE49-F238E27FC236}">
                <a16:creationId xmlns:a16="http://schemas.microsoft.com/office/drawing/2014/main" xmlns="" id="{BF2B9A1C-80FB-4CDF-BFE4-FA95AD254BBF}"/>
              </a:ext>
            </a:extLst>
          </p:cNvPr>
          <p:cNvSpPr>
            <a:spLocks noGrp="1"/>
          </p:cNvSpPr>
          <p:nvPr>
            <p:ph type="body" sz="quarter" idx="10" hasCustomPrompt="1"/>
          </p:nvPr>
        </p:nvSpPr>
        <p:spPr>
          <a:xfrm>
            <a:off x="494294" y="3946309"/>
            <a:ext cx="8535988" cy="777875"/>
          </a:xfrm>
          <a:prstGeom prst="rect">
            <a:avLst/>
          </a:prstGeom>
        </p:spPr>
        <p:txBody>
          <a:bodyPr tIns="46800" anchor="ctr" anchorCtr="0"/>
          <a:lstStyle>
            <a:lvl1pPr algn="l">
              <a:lnSpc>
                <a:spcPct val="100000"/>
              </a:lnSpc>
              <a:spcBef>
                <a:spcPts val="0"/>
              </a:spcBef>
              <a:defRPr sz="4225" b="1">
                <a:solidFill>
                  <a:schemeClr val="bg1"/>
                </a:solidFill>
                <a:latin typeface="Calibri" panose="020F0502020204030204" pitchFamily="34" charset="0"/>
                <a:cs typeface="Calibri" panose="020F0502020204030204" pitchFamily="34" charset="0"/>
              </a:defRPr>
            </a:lvl1pPr>
            <a:lvl2pPr>
              <a:defRPr sz="4225">
                <a:latin typeface="Calibri" panose="020F0502020204030204" pitchFamily="34" charset="0"/>
                <a:cs typeface="Calibri" panose="020F0502020204030204" pitchFamily="34" charset="0"/>
              </a:defRPr>
            </a:lvl2pPr>
            <a:lvl3pPr>
              <a:defRPr sz="4225">
                <a:latin typeface="Calibri" panose="020F0502020204030204" pitchFamily="34" charset="0"/>
                <a:cs typeface="Calibri" panose="020F0502020204030204" pitchFamily="34" charset="0"/>
              </a:defRPr>
            </a:lvl3pPr>
            <a:lvl4pPr>
              <a:defRPr sz="4225">
                <a:latin typeface="Calibri" panose="020F0502020204030204" pitchFamily="34" charset="0"/>
                <a:cs typeface="Calibri" panose="020F0502020204030204" pitchFamily="34" charset="0"/>
              </a:defRPr>
            </a:lvl4pPr>
            <a:lvl5pPr>
              <a:defRPr sz="4225">
                <a:latin typeface="Calibri" panose="020F0502020204030204" pitchFamily="34" charset="0"/>
                <a:cs typeface="Calibri" panose="020F0502020204030204" pitchFamily="34" charset="0"/>
              </a:defRPr>
            </a:lvl5pPr>
          </a:lstStyle>
          <a:p>
            <a:pPr lvl="0"/>
            <a:r>
              <a:rPr lang="fr-FR" dirty="0"/>
              <a:t>Titre 1</a:t>
            </a:r>
          </a:p>
        </p:txBody>
      </p:sp>
    </p:spTree>
    <p:extLst>
      <p:ext uri="{BB962C8B-B14F-4D97-AF65-F5344CB8AC3E}">
        <p14:creationId xmlns:p14="http://schemas.microsoft.com/office/powerpoint/2010/main" xmlns="" val="2461979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reaks">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xmlns="" id="{90424C7E-C7E7-4BEC-A2A1-8AE71F9901E5}"/>
              </a:ext>
            </a:extLst>
          </p:cNvPr>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0" y="6096"/>
            <a:ext cx="12192000" cy="6845808"/>
          </a:xfrm>
          <a:prstGeom prst="rect">
            <a:avLst/>
          </a:prstGeom>
        </p:spPr>
      </p:pic>
      <p:sp>
        <p:nvSpPr>
          <p:cNvPr id="11" name="Rectangle">
            <a:extLst>
              <a:ext uri="{FF2B5EF4-FFF2-40B4-BE49-F238E27FC236}">
                <a16:creationId xmlns:a16="http://schemas.microsoft.com/office/drawing/2014/main" xmlns="" id="{AD6C09DA-F3DA-42D4-B9EB-66059DE9A668}"/>
              </a:ext>
            </a:extLst>
          </p:cNvPr>
          <p:cNvSpPr/>
          <p:nvPr userDrawn="1"/>
        </p:nvSpPr>
        <p:spPr>
          <a:xfrm>
            <a:off x="-144612" y="-50503"/>
            <a:ext cx="12336612" cy="6959005"/>
          </a:xfrm>
          <a:prstGeom prst="rect">
            <a:avLst/>
          </a:prstGeom>
          <a:solidFill>
            <a:srgbClr val="1568AB">
              <a:alpha val="82265"/>
            </a:srgbClr>
          </a:solidFill>
          <a:ln w="25400">
            <a:solidFill>
              <a:schemeClr val="accent1">
                <a:alpha val="82265"/>
              </a:schemeClr>
            </a:solidFill>
            <a:bevel/>
          </a:ln>
        </p:spPr>
        <p:txBody>
          <a:bodyPr lIns="22860" rIns="22860" anchor="ctr"/>
          <a:lstStyle/>
          <a:p>
            <a:endParaRPr sz="900" dirty="0"/>
          </a:p>
        </p:txBody>
      </p:sp>
      <p:pic>
        <p:nvPicPr>
          <p:cNvPr id="12" name="STMS2-BLANC.png" descr="STMS2-BLANC.png">
            <a:extLst>
              <a:ext uri="{FF2B5EF4-FFF2-40B4-BE49-F238E27FC236}">
                <a16:creationId xmlns:a16="http://schemas.microsoft.com/office/drawing/2014/main" xmlns="" id="{8945E75A-FB7E-42E6-BCF3-97ACBA39A169}"/>
              </a:ext>
            </a:extLst>
          </p:cNvPr>
          <p:cNvPicPr>
            <a:picLocks noChangeAspect="1"/>
          </p:cNvPicPr>
          <p:nvPr userDrawn="1"/>
        </p:nvPicPr>
        <p:blipFill>
          <a:blip r:embed="rId3" cstate="email">
            <a:extLst>
              <a:ext uri="{28A0092B-C50C-407E-A947-70E740481C1C}">
                <a14:useLocalDpi xmlns:a14="http://schemas.microsoft.com/office/drawing/2010/main" xmlns=""/>
              </a:ext>
            </a:extLst>
          </a:blip>
          <a:srcRect/>
          <a:stretch>
            <a:fillRect/>
          </a:stretch>
        </p:blipFill>
        <p:spPr>
          <a:xfrm>
            <a:off x="11378533" y="6053791"/>
            <a:ext cx="554275" cy="446328"/>
          </a:xfrm>
          <a:prstGeom prst="rect">
            <a:avLst/>
          </a:prstGeom>
          <a:ln w="12700">
            <a:miter lim="400000"/>
          </a:ln>
        </p:spPr>
      </p:pic>
      <p:sp>
        <p:nvSpPr>
          <p:cNvPr id="13" name="Rectangle">
            <a:extLst>
              <a:ext uri="{FF2B5EF4-FFF2-40B4-BE49-F238E27FC236}">
                <a16:creationId xmlns:a16="http://schemas.microsoft.com/office/drawing/2014/main" xmlns="" id="{A73D0D7A-1E36-4781-A1A7-9D6F8FBA8475}"/>
              </a:ext>
            </a:extLst>
          </p:cNvPr>
          <p:cNvSpPr/>
          <p:nvPr userDrawn="1"/>
        </p:nvSpPr>
        <p:spPr>
          <a:xfrm>
            <a:off x="5698342" y="4567117"/>
            <a:ext cx="776823" cy="64008"/>
          </a:xfrm>
          <a:prstGeom prst="rect">
            <a:avLst/>
          </a:prstGeom>
          <a:solidFill>
            <a:srgbClr val="FFB000"/>
          </a:solidFill>
          <a:ln w="12700">
            <a:miter lim="400000"/>
          </a:ln>
        </p:spPr>
        <p:txBody>
          <a:bodyPr lIns="22860" rIns="22860" anchor="ctr"/>
          <a:lstStyle/>
          <a:p>
            <a:pPr algn="ctr">
              <a:defRPr>
                <a:solidFill>
                  <a:schemeClr val="accent2"/>
                </a:solidFill>
                <a:latin typeface="Exo 2 Light"/>
                <a:ea typeface="Exo 2 Light"/>
                <a:cs typeface="Exo 2 Light"/>
                <a:sym typeface="Exo 2 Light"/>
              </a:defRPr>
            </a:pPr>
            <a:endParaRPr sz="900"/>
          </a:p>
        </p:txBody>
      </p:sp>
      <p:sp>
        <p:nvSpPr>
          <p:cNvPr id="14" name="Figure">
            <a:extLst>
              <a:ext uri="{FF2B5EF4-FFF2-40B4-BE49-F238E27FC236}">
                <a16:creationId xmlns:a16="http://schemas.microsoft.com/office/drawing/2014/main" xmlns="" id="{F4CA56E9-1764-4B30-AAB5-A003F9612189}"/>
              </a:ext>
            </a:extLst>
          </p:cNvPr>
          <p:cNvSpPr/>
          <p:nvPr userDrawn="1"/>
        </p:nvSpPr>
        <p:spPr>
          <a:xfrm>
            <a:off x="5706447" y="2226876"/>
            <a:ext cx="760614" cy="815859"/>
          </a:xfrm>
          <a:custGeom>
            <a:avLst/>
            <a:gdLst/>
            <a:ahLst/>
            <a:cxnLst>
              <a:cxn ang="0">
                <a:pos x="wd2" y="hd2"/>
              </a:cxn>
              <a:cxn ang="5400000">
                <a:pos x="wd2" y="hd2"/>
              </a:cxn>
              <a:cxn ang="10800000">
                <a:pos x="wd2" y="hd2"/>
              </a:cxn>
              <a:cxn ang="16200000">
                <a:pos x="wd2" y="hd2"/>
              </a:cxn>
            </a:cxnLst>
            <a:rect l="0" t="0" r="r" b="b"/>
            <a:pathLst>
              <a:path w="21600" h="21600" extrusionOk="0">
                <a:moveTo>
                  <a:pt x="3598" y="2167"/>
                </a:moveTo>
                <a:cubicBezTo>
                  <a:pt x="3598" y="2549"/>
                  <a:pt x="3517" y="2902"/>
                  <a:pt x="3358" y="3213"/>
                </a:cubicBezTo>
                <a:cubicBezTo>
                  <a:pt x="3197" y="3525"/>
                  <a:pt x="2981" y="3792"/>
                  <a:pt x="2707" y="4006"/>
                </a:cubicBezTo>
                <a:lnTo>
                  <a:pt x="2707" y="21051"/>
                </a:lnTo>
                <a:cubicBezTo>
                  <a:pt x="2707" y="21204"/>
                  <a:pt x="2663" y="21330"/>
                  <a:pt x="2580" y="21439"/>
                </a:cubicBezTo>
                <a:cubicBezTo>
                  <a:pt x="2492" y="21548"/>
                  <a:pt x="2386" y="21600"/>
                  <a:pt x="2262" y="21600"/>
                </a:cubicBezTo>
                <a:lnTo>
                  <a:pt x="1348" y="21600"/>
                </a:lnTo>
                <a:cubicBezTo>
                  <a:pt x="1221" y="21600"/>
                  <a:pt x="1118" y="21545"/>
                  <a:pt x="1038" y="21439"/>
                </a:cubicBezTo>
                <a:cubicBezTo>
                  <a:pt x="954" y="21330"/>
                  <a:pt x="913" y="21204"/>
                  <a:pt x="913" y="21051"/>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9" y="2476"/>
                </a:moveTo>
                <a:cubicBezTo>
                  <a:pt x="21064" y="2323"/>
                  <a:pt x="21248" y="2297"/>
                  <a:pt x="21390" y="2391"/>
                </a:cubicBezTo>
                <a:cubicBezTo>
                  <a:pt x="21530" y="2485"/>
                  <a:pt x="21600" y="2684"/>
                  <a:pt x="21600" y="2996"/>
                </a:cubicBezTo>
                <a:lnTo>
                  <a:pt x="21600" y="13516"/>
                </a:lnTo>
                <a:cubicBezTo>
                  <a:pt x="21600" y="13804"/>
                  <a:pt x="21527" y="14107"/>
                  <a:pt x="21383" y="14421"/>
                </a:cubicBezTo>
                <a:cubicBezTo>
                  <a:pt x="21238" y="14738"/>
                  <a:pt x="21057" y="14967"/>
                  <a:pt x="20839" y="15120"/>
                </a:cubicBezTo>
                <a:cubicBezTo>
                  <a:pt x="19955" y="15758"/>
                  <a:pt x="19147" y="16166"/>
                  <a:pt x="18413" y="16351"/>
                </a:cubicBezTo>
                <a:cubicBezTo>
                  <a:pt x="17679" y="16530"/>
                  <a:pt x="17037" y="16607"/>
                  <a:pt x="16491" y="16568"/>
                </a:cubicBezTo>
                <a:cubicBezTo>
                  <a:pt x="15850" y="16527"/>
                  <a:pt x="15282" y="16372"/>
                  <a:pt x="14792" y="16104"/>
                </a:cubicBezTo>
                <a:cubicBezTo>
                  <a:pt x="14393" y="15852"/>
                  <a:pt x="14004" y="15608"/>
                  <a:pt x="13624" y="15379"/>
                </a:cubicBezTo>
                <a:cubicBezTo>
                  <a:pt x="13245" y="15147"/>
                  <a:pt x="12858" y="14947"/>
                  <a:pt x="12459" y="14774"/>
                </a:cubicBezTo>
                <a:cubicBezTo>
                  <a:pt x="12060" y="14600"/>
                  <a:pt x="11641" y="14462"/>
                  <a:pt x="11198" y="14359"/>
                </a:cubicBezTo>
                <a:cubicBezTo>
                  <a:pt x="10757" y="14257"/>
                  <a:pt x="10269" y="14204"/>
                  <a:pt x="9738" y="14204"/>
                </a:cubicBezTo>
                <a:cubicBezTo>
                  <a:pt x="9310" y="14221"/>
                  <a:pt x="8825" y="14307"/>
                  <a:pt x="8286" y="14456"/>
                </a:cubicBezTo>
                <a:cubicBezTo>
                  <a:pt x="7824" y="14589"/>
                  <a:pt x="7266" y="14800"/>
                  <a:pt x="6605" y="15091"/>
                </a:cubicBezTo>
                <a:cubicBezTo>
                  <a:pt x="5944" y="15382"/>
                  <a:pt x="5207" y="15793"/>
                  <a:pt x="4394" y="16328"/>
                </a:cubicBezTo>
                <a:cubicBezTo>
                  <a:pt x="4169" y="16477"/>
                  <a:pt x="3978" y="16495"/>
                  <a:pt x="3826" y="16383"/>
                </a:cubicBezTo>
                <a:cubicBezTo>
                  <a:pt x="3674" y="16269"/>
                  <a:pt x="3598" y="16060"/>
                  <a:pt x="3598" y="15752"/>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8" y="1715"/>
                </a:cubicBezTo>
                <a:cubicBezTo>
                  <a:pt x="11641" y="1818"/>
                  <a:pt x="12060" y="1956"/>
                  <a:pt x="12459" y="2135"/>
                </a:cubicBezTo>
                <a:cubicBezTo>
                  <a:pt x="12858" y="2306"/>
                  <a:pt x="13243" y="2508"/>
                  <a:pt x="13620" y="2737"/>
                </a:cubicBezTo>
                <a:cubicBezTo>
                  <a:pt x="13994" y="2967"/>
                  <a:pt x="14386" y="3207"/>
                  <a:pt x="14792" y="3463"/>
                </a:cubicBezTo>
                <a:cubicBezTo>
                  <a:pt x="15282" y="3736"/>
                  <a:pt x="15850" y="3889"/>
                  <a:pt x="16491" y="3924"/>
                </a:cubicBezTo>
                <a:cubicBezTo>
                  <a:pt x="17037" y="3965"/>
                  <a:pt x="17679" y="3889"/>
                  <a:pt x="18413" y="3707"/>
                </a:cubicBezTo>
                <a:cubicBezTo>
                  <a:pt x="19147" y="3522"/>
                  <a:pt x="19958" y="3113"/>
                  <a:pt x="20839" y="2476"/>
                </a:cubicBezTo>
              </a:path>
            </a:pathLst>
          </a:custGeom>
          <a:solidFill>
            <a:srgbClr val="FFFFFF"/>
          </a:solidFill>
          <a:ln w="12700">
            <a:miter lim="400000"/>
          </a:ln>
        </p:spPr>
        <p:txBody>
          <a:bodyPr lIns="22860" rIns="22860" anchor="ctr"/>
          <a:lstStyle/>
          <a:p>
            <a:pPr defTabSz="171264">
              <a:defRPr sz="2100">
                <a:solidFill>
                  <a:srgbClr val="44CEB9"/>
                </a:solidFill>
                <a:effectLst>
                  <a:outerShdw blurRad="38100" dist="38100" dir="2700000" rotWithShape="0">
                    <a:srgbClr val="000000"/>
                  </a:outerShdw>
                </a:effectLst>
                <a:latin typeface="Gill Sans"/>
                <a:ea typeface="Gill Sans"/>
                <a:cs typeface="Gill Sans"/>
                <a:sym typeface="Gill Sans"/>
              </a:defRPr>
            </a:pPr>
            <a:endParaRPr sz="1050"/>
          </a:p>
        </p:txBody>
      </p:sp>
      <p:pic>
        <p:nvPicPr>
          <p:cNvPr id="15" name="STMS2-BLANC.png" descr="STMS2-BLANC.png">
            <a:extLst>
              <a:ext uri="{FF2B5EF4-FFF2-40B4-BE49-F238E27FC236}">
                <a16:creationId xmlns:a16="http://schemas.microsoft.com/office/drawing/2014/main" xmlns="" id="{3F86A6EA-5972-4F2D-B1C3-AE8E376E4289}"/>
              </a:ext>
            </a:extLst>
          </p:cNvPr>
          <p:cNvPicPr>
            <a:picLocks noChangeAspect="1"/>
          </p:cNvPicPr>
          <p:nvPr userDrawn="1"/>
        </p:nvPicPr>
        <p:blipFill>
          <a:blip r:embed="rId3" cstate="email">
            <a:extLst>
              <a:ext uri="{28A0092B-C50C-407E-A947-70E740481C1C}">
                <a14:useLocalDpi xmlns:a14="http://schemas.microsoft.com/office/drawing/2010/main" xmlns=""/>
              </a:ext>
            </a:extLst>
          </a:blip>
          <a:srcRect/>
          <a:stretch>
            <a:fillRect/>
          </a:stretch>
        </p:blipFill>
        <p:spPr>
          <a:xfrm>
            <a:off x="11378533" y="6053791"/>
            <a:ext cx="554275" cy="446328"/>
          </a:xfrm>
          <a:prstGeom prst="rect">
            <a:avLst/>
          </a:prstGeom>
          <a:ln w="12700">
            <a:miter lim="400000"/>
          </a:ln>
        </p:spPr>
      </p:pic>
      <p:sp>
        <p:nvSpPr>
          <p:cNvPr id="19" name="Espace réservé du texte 18">
            <a:extLst>
              <a:ext uri="{FF2B5EF4-FFF2-40B4-BE49-F238E27FC236}">
                <a16:creationId xmlns:a16="http://schemas.microsoft.com/office/drawing/2014/main" xmlns="" id="{D8A95B3B-C3F4-4A7D-A57D-7ABEA41076AD}"/>
              </a:ext>
            </a:extLst>
          </p:cNvPr>
          <p:cNvSpPr>
            <a:spLocks noGrp="1"/>
          </p:cNvSpPr>
          <p:nvPr>
            <p:ph type="body" sz="quarter" idx="10" hasCustomPrompt="1"/>
          </p:nvPr>
        </p:nvSpPr>
        <p:spPr>
          <a:xfrm>
            <a:off x="242047" y="3200400"/>
            <a:ext cx="11797553" cy="932330"/>
          </a:xfrm>
          <a:prstGeom prst="rect">
            <a:avLst/>
          </a:prstGeom>
        </p:spPr>
        <p:txBody>
          <a:bodyPr/>
          <a:lstStyle>
            <a:lvl1pPr marL="685800" indent="-685800">
              <a:buFont typeface="+mj-lt"/>
              <a:buAutoNum type="arabicPeriod"/>
              <a:defRPr sz="4400" b="1">
                <a:solidFill>
                  <a:schemeClr val="bg1"/>
                </a:solidFill>
                <a:latin typeface="Calibri" panose="020F0502020204030204" pitchFamily="34" charset="0"/>
                <a:cs typeface="Calibri" panose="020F0502020204030204" pitchFamily="34" charset="0"/>
              </a:defRPr>
            </a:lvl1pPr>
          </a:lstStyle>
          <a:p>
            <a:pPr lvl="0"/>
            <a:r>
              <a:rPr lang="fr-FR" dirty="0"/>
              <a:t>Slide de transition</a:t>
            </a:r>
          </a:p>
        </p:txBody>
      </p:sp>
    </p:spTree>
    <p:extLst>
      <p:ext uri="{BB962C8B-B14F-4D97-AF65-F5344CB8AC3E}">
        <p14:creationId xmlns:p14="http://schemas.microsoft.com/office/powerpoint/2010/main" xmlns="" val="3098993845"/>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Contenu">
    <p:spTree>
      <p:nvGrpSpPr>
        <p:cNvPr id="1" name=""/>
        <p:cNvGrpSpPr/>
        <p:nvPr/>
      </p:nvGrpSpPr>
      <p:grpSpPr>
        <a:xfrm>
          <a:off x="0" y="0"/>
          <a:ext cx="0" cy="0"/>
          <a:chOff x="0" y="0"/>
          <a:chExt cx="0" cy="0"/>
        </a:xfrm>
      </p:grpSpPr>
      <p:sp>
        <p:nvSpPr>
          <p:cNvPr id="23" name="Texte du titre"/>
          <p:cNvSpPr txBox="1">
            <a:spLocks noGrp="1"/>
          </p:cNvSpPr>
          <p:nvPr>
            <p:ph type="title" hasCustomPrompt="1"/>
          </p:nvPr>
        </p:nvSpPr>
        <p:spPr>
          <a:xfrm>
            <a:off x="0" y="0"/>
            <a:ext cx="12192000" cy="928838"/>
          </a:xfrm>
          <a:prstGeom prst="rect">
            <a:avLst/>
          </a:prstGeom>
        </p:spPr>
        <p:txBody>
          <a:bodyPr anchor="ctr" anchorCtr="0"/>
          <a:lstStyle>
            <a:lvl1pPr>
              <a:defRPr>
                <a:latin typeface="Calibri" panose="020F0502020204030204" pitchFamily="34" charset="0"/>
                <a:cs typeface="Calibri" panose="020F0502020204030204" pitchFamily="34" charset="0"/>
              </a:defRPr>
            </a:lvl1pPr>
          </a:lstStyle>
          <a:p>
            <a:r>
              <a:rPr dirty="0" err="1"/>
              <a:t>Texte</a:t>
            </a:r>
            <a:r>
              <a:rPr dirty="0"/>
              <a:t> du </a:t>
            </a:r>
            <a:r>
              <a:rPr dirty="0" err="1"/>
              <a:t>titre</a:t>
            </a:r>
            <a:endParaRPr dirty="0"/>
          </a:p>
        </p:txBody>
      </p:sp>
      <p:grpSp>
        <p:nvGrpSpPr>
          <p:cNvPr id="11" name="Groupe">
            <a:extLst>
              <a:ext uri="{FF2B5EF4-FFF2-40B4-BE49-F238E27FC236}">
                <a16:creationId xmlns:a16="http://schemas.microsoft.com/office/drawing/2014/main" xmlns="" id="{D360B735-9C28-414B-83EF-B6F6B855D062}"/>
              </a:ext>
            </a:extLst>
          </p:cNvPr>
          <p:cNvGrpSpPr/>
          <p:nvPr userDrawn="1"/>
        </p:nvGrpSpPr>
        <p:grpSpPr>
          <a:xfrm>
            <a:off x="1" y="6761748"/>
            <a:ext cx="12192000" cy="96253"/>
            <a:chOff x="0" y="0"/>
            <a:chExt cx="24538662" cy="181429"/>
          </a:xfrm>
        </p:grpSpPr>
        <p:sp>
          <p:nvSpPr>
            <p:cNvPr id="12" name="Rectangle">
              <a:extLst>
                <a:ext uri="{FF2B5EF4-FFF2-40B4-BE49-F238E27FC236}">
                  <a16:creationId xmlns:a16="http://schemas.microsoft.com/office/drawing/2014/main" xmlns="" id="{7862649B-0C9A-4620-8E94-1D447F8AC7F1}"/>
                </a:ext>
              </a:extLst>
            </p:cNvPr>
            <p:cNvSpPr/>
            <p:nvPr/>
          </p:nvSpPr>
          <p:spPr>
            <a:xfrm>
              <a:off x="0" y="0"/>
              <a:ext cx="4907733" cy="181430"/>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sp>
          <p:nvSpPr>
            <p:cNvPr id="13" name="Rectangle">
              <a:extLst>
                <a:ext uri="{FF2B5EF4-FFF2-40B4-BE49-F238E27FC236}">
                  <a16:creationId xmlns:a16="http://schemas.microsoft.com/office/drawing/2014/main" xmlns="" id="{E0AB1A34-DECA-4767-95B7-BCA671F899C0}"/>
                </a:ext>
              </a:extLst>
            </p:cNvPr>
            <p:cNvSpPr/>
            <p:nvPr/>
          </p:nvSpPr>
          <p:spPr>
            <a:xfrm>
              <a:off x="4907732" y="0"/>
              <a:ext cx="4907734" cy="18143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sp>
          <p:nvSpPr>
            <p:cNvPr id="14" name="Rectangle">
              <a:extLst>
                <a:ext uri="{FF2B5EF4-FFF2-40B4-BE49-F238E27FC236}">
                  <a16:creationId xmlns:a16="http://schemas.microsoft.com/office/drawing/2014/main" xmlns="" id="{DBFB4FB3-DC5A-4761-94B1-C447B526113C}"/>
                </a:ext>
              </a:extLst>
            </p:cNvPr>
            <p:cNvSpPr/>
            <p:nvPr/>
          </p:nvSpPr>
          <p:spPr>
            <a:xfrm>
              <a:off x="9815465" y="0"/>
              <a:ext cx="4907733" cy="18143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sp>
          <p:nvSpPr>
            <p:cNvPr id="15" name="Rectangle">
              <a:extLst>
                <a:ext uri="{FF2B5EF4-FFF2-40B4-BE49-F238E27FC236}">
                  <a16:creationId xmlns:a16="http://schemas.microsoft.com/office/drawing/2014/main" xmlns="" id="{F9DBE7B5-8F35-4A3D-A42B-7ACE57287F13}"/>
                </a:ext>
              </a:extLst>
            </p:cNvPr>
            <p:cNvSpPr/>
            <p:nvPr/>
          </p:nvSpPr>
          <p:spPr>
            <a:xfrm>
              <a:off x="14723197" y="0"/>
              <a:ext cx="4907733" cy="181430"/>
            </a:xfrm>
            <a:prstGeom prst="rect">
              <a:avLst/>
            </a:prstGeom>
            <a:solidFill>
              <a:srgbClr val="FFB000"/>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sp>
          <p:nvSpPr>
            <p:cNvPr id="16" name="Rectangle">
              <a:extLst>
                <a:ext uri="{FF2B5EF4-FFF2-40B4-BE49-F238E27FC236}">
                  <a16:creationId xmlns:a16="http://schemas.microsoft.com/office/drawing/2014/main" xmlns="" id="{3B64FDDD-8CBC-40D4-A037-AC56BDCE095C}"/>
                </a:ext>
              </a:extLst>
            </p:cNvPr>
            <p:cNvSpPr/>
            <p:nvPr/>
          </p:nvSpPr>
          <p:spPr>
            <a:xfrm>
              <a:off x="19630930" y="0"/>
              <a:ext cx="4907733" cy="181430"/>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grpSp>
      <p:pic>
        <p:nvPicPr>
          <p:cNvPr id="26" name="STMS2-BLEU CLAIR.png" descr="STMS2-BLEU CLAIR.png">
            <a:extLst>
              <a:ext uri="{FF2B5EF4-FFF2-40B4-BE49-F238E27FC236}">
                <a16:creationId xmlns:a16="http://schemas.microsoft.com/office/drawing/2014/main" xmlns="" id="{3C45B415-D4A4-4F66-9638-AB5AA32F26B1}"/>
              </a:ext>
            </a:extLst>
          </p:cNvPr>
          <p:cNvPicPr>
            <a:picLocks noChangeAspect="1"/>
          </p:cNvPicPr>
          <p:nvPr userDrawn="1"/>
        </p:nvPicPr>
        <p:blipFill>
          <a:blip r:embed="rId2" cstate="email">
            <a:extLst>
              <a:ext uri="{28A0092B-C50C-407E-A947-70E740481C1C}">
                <a14:useLocalDpi xmlns:a14="http://schemas.microsoft.com/office/drawing/2010/main" xmlns=""/>
              </a:ext>
            </a:extLst>
          </a:blip>
          <a:srcRect/>
          <a:stretch>
            <a:fillRect/>
          </a:stretch>
        </p:blipFill>
        <p:spPr>
          <a:xfrm>
            <a:off x="11447580" y="6123309"/>
            <a:ext cx="542988" cy="446328"/>
          </a:xfrm>
          <a:prstGeom prst="rect">
            <a:avLst/>
          </a:prstGeom>
          <a:ln w="12700">
            <a:miter lim="400000"/>
          </a:ln>
        </p:spPr>
      </p:pic>
      <p:sp>
        <p:nvSpPr>
          <p:cNvPr id="27" name="Rectangle">
            <a:extLst>
              <a:ext uri="{FF2B5EF4-FFF2-40B4-BE49-F238E27FC236}">
                <a16:creationId xmlns:a16="http://schemas.microsoft.com/office/drawing/2014/main" xmlns="" id="{022756EF-C004-4457-8DC2-7AA9DC3549D1}"/>
              </a:ext>
            </a:extLst>
          </p:cNvPr>
          <p:cNvSpPr/>
          <p:nvPr userDrawn="1"/>
        </p:nvSpPr>
        <p:spPr>
          <a:xfrm>
            <a:off x="5707588" y="896834"/>
            <a:ext cx="776823" cy="64008"/>
          </a:xfrm>
          <a:prstGeom prst="rect">
            <a:avLst/>
          </a:prstGeom>
          <a:solidFill>
            <a:srgbClr val="FFB000"/>
          </a:solidFill>
          <a:ln w="12700">
            <a:miter lim="400000"/>
          </a:ln>
        </p:spPr>
        <p:txBody>
          <a:bodyPr lIns="22860" rIns="22860" anchor="ctr"/>
          <a:lstStyle/>
          <a:p>
            <a:pPr algn="ctr">
              <a:defRPr>
                <a:solidFill>
                  <a:schemeClr val="accent2"/>
                </a:solidFill>
                <a:latin typeface="Exo 2 Light"/>
                <a:ea typeface="Exo 2 Light"/>
                <a:cs typeface="Exo 2 Light"/>
                <a:sym typeface="Exo 2 Light"/>
              </a:defRPr>
            </a:pPr>
            <a:endParaRPr sz="900"/>
          </a:p>
        </p:txBody>
      </p:sp>
      <p:sp>
        <p:nvSpPr>
          <p:cNvPr id="31" name="Texte niveau 1…">
            <a:extLst>
              <a:ext uri="{FF2B5EF4-FFF2-40B4-BE49-F238E27FC236}">
                <a16:creationId xmlns:a16="http://schemas.microsoft.com/office/drawing/2014/main" xmlns="" id="{43D1D4D7-C319-4BA5-95BA-344309BA5F47}"/>
              </a:ext>
            </a:extLst>
          </p:cNvPr>
          <p:cNvSpPr txBox="1">
            <a:spLocks noGrp="1"/>
          </p:cNvSpPr>
          <p:nvPr>
            <p:ph type="body" sz="half" idx="1" hasCustomPrompt="1"/>
          </p:nvPr>
        </p:nvSpPr>
        <p:spPr>
          <a:xfrm>
            <a:off x="609044" y="1677515"/>
            <a:ext cx="11017806" cy="4056535"/>
          </a:xfrm>
          <a:prstGeom prst="rect">
            <a:avLst/>
          </a:prstGeom>
        </p:spPr>
        <p:txBody>
          <a:bodyPr lIns="288000" tIns="288000" rIns="288000" bIns="288000"/>
          <a:lstStyle>
            <a:lvl1pPr marL="265113" indent="-265113" algn="l">
              <a:lnSpc>
                <a:spcPct val="150000"/>
              </a:lnSpc>
              <a:buFont typeface="Wingdings" panose="05000000000000000000" pitchFamily="2" charset="2"/>
              <a:buChar char="§"/>
              <a:defRPr sz="2200">
                <a:latin typeface="Calibri" panose="020F0502020204030204" pitchFamily="34" charset="0"/>
                <a:cs typeface="Calibri" panose="020F0502020204030204" pitchFamily="34" charset="0"/>
              </a:defRPr>
            </a:lvl1pPr>
            <a:lvl2pPr marL="631032" indent="-285750" algn="l">
              <a:lnSpc>
                <a:spcPct val="150000"/>
              </a:lnSpc>
              <a:buFont typeface="Wingdings" panose="05000000000000000000" pitchFamily="2" charset="2"/>
              <a:buChar char="§"/>
              <a:defRPr sz="2000">
                <a:latin typeface="Calibri" panose="020F0502020204030204" pitchFamily="34" charset="0"/>
                <a:cs typeface="Calibri" panose="020F0502020204030204" pitchFamily="34" charset="0"/>
              </a:defRPr>
            </a:lvl2pPr>
            <a:lvl3pPr marL="987425" indent="-285750" algn="l">
              <a:lnSpc>
                <a:spcPct val="150000"/>
              </a:lnSpc>
              <a:buFont typeface="Wingdings" panose="05000000000000000000" pitchFamily="2" charset="2"/>
              <a:buChar char="§"/>
              <a:defRPr sz="2000">
                <a:latin typeface="Calibri" panose="020F0502020204030204" pitchFamily="34" charset="0"/>
                <a:cs typeface="Calibri" panose="020F0502020204030204" pitchFamily="34" charset="0"/>
              </a:defRPr>
            </a:lvl3pPr>
            <a:lvl4pPr marL="1343819" indent="-285750" algn="l">
              <a:lnSpc>
                <a:spcPct val="150000"/>
              </a:lnSpc>
              <a:buFont typeface="Wingdings" panose="05000000000000000000" pitchFamily="2" charset="2"/>
              <a:buChar char="§"/>
              <a:defRPr sz="2000">
                <a:latin typeface="Calibri" panose="020F0502020204030204" pitchFamily="34" charset="0"/>
                <a:cs typeface="Calibri" panose="020F0502020204030204" pitchFamily="34" charset="0"/>
              </a:defRPr>
            </a:lvl4pPr>
            <a:lvl5pPr marL="1746250" indent="-285750" algn="l">
              <a:lnSpc>
                <a:spcPct val="150000"/>
              </a:lnSpc>
              <a:buFont typeface="Wingdings" panose="05000000000000000000" pitchFamily="2" charset="2"/>
              <a:buChar char="§"/>
              <a:defRPr sz="2000">
                <a:latin typeface="Calibri" panose="020F0502020204030204" pitchFamily="34" charset="0"/>
                <a:cs typeface="Calibri" panose="020F0502020204030204" pitchFamily="34" charset="0"/>
              </a:defRPr>
            </a:lvl5pPr>
          </a:lstStyle>
          <a:p>
            <a:r>
              <a:rPr dirty="0" err="1"/>
              <a:t>Texte</a:t>
            </a:r>
            <a:r>
              <a:rPr dirty="0"/>
              <a:t> </a:t>
            </a:r>
            <a:r>
              <a:rPr dirty="0" err="1"/>
              <a:t>niveau</a:t>
            </a:r>
            <a:r>
              <a:rPr dirty="0"/>
              <a:t> 1</a:t>
            </a:r>
          </a:p>
          <a:p>
            <a:pPr lvl="1"/>
            <a:r>
              <a:rPr dirty="0" err="1"/>
              <a:t>Texte</a:t>
            </a:r>
            <a:r>
              <a:rPr dirty="0"/>
              <a:t> </a:t>
            </a:r>
            <a:r>
              <a:rPr dirty="0" err="1"/>
              <a:t>niveau</a:t>
            </a:r>
            <a:r>
              <a:rPr dirty="0"/>
              <a:t> 2</a:t>
            </a:r>
          </a:p>
          <a:p>
            <a:pPr lvl="2"/>
            <a:r>
              <a:rPr dirty="0" err="1"/>
              <a:t>Texte</a:t>
            </a:r>
            <a:r>
              <a:rPr dirty="0"/>
              <a:t> </a:t>
            </a:r>
            <a:r>
              <a:rPr dirty="0" err="1"/>
              <a:t>niveau</a:t>
            </a:r>
            <a:r>
              <a:rPr dirty="0"/>
              <a:t> 3</a:t>
            </a:r>
          </a:p>
          <a:p>
            <a:pPr lvl="3"/>
            <a:r>
              <a:rPr dirty="0" err="1"/>
              <a:t>Texte</a:t>
            </a:r>
            <a:r>
              <a:rPr dirty="0"/>
              <a:t> </a:t>
            </a:r>
            <a:r>
              <a:rPr dirty="0" err="1"/>
              <a:t>niveau</a:t>
            </a:r>
            <a:r>
              <a:rPr dirty="0"/>
              <a:t> 4</a:t>
            </a:r>
          </a:p>
          <a:p>
            <a:pPr lvl="4"/>
            <a:r>
              <a:rPr dirty="0" err="1"/>
              <a:t>Texte</a:t>
            </a:r>
            <a:r>
              <a:rPr dirty="0"/>
              <a:t> </a:t>
            </a:r>
            <a:r>
              <a:rPr dirty="0" err="1"/>
              <a:t>niveau</a:t>
            </a:r>
            <a:r>
              <a:rPr dirty="0"/>
              <a:t> 5</a:t>
            </a:r>
          </a:p>
        </p:txBody>
      </p:sp>
      <p:sp>
        <p:nvSpPr>
          <p:cNvPr id="2" name="Numéro de diapositive">
            <a:extLst>
              <a:ext uri="{FF2B5EF4-FFF2-40B4-BE49-F238E27FC236}">
                <a16:creationId xmlns:a16="http://schemas.microsoft.com/office/drawing/2014/main" xmlns="" id="{350E76D7-D8C4-4678-A211-E25E636C719D}"/>
              </a:ext>
            </a:extLst>
          </p:cNvPr>
          <p:cNvSpPr txBox="1">
            <a:spLocks/>
          </p:cNvSpPr>
          <p:nvPr userDrawn="1"/>
        </p:nvSpPr>
        <p:spPr>
          <a:xfrm>
            <a:off x="11474267" y="246411"/>
            <a:ext cx="412405" cy="152401"/>
          </a:xfrm>
          <a:prstGeom prst="rect">
            <a:avLst/>
          </a:prstGeom>
          <a:solidFill>
            <a:schemeClr val="accent3"/>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1087443"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Tx/>
                <a:latin typeface="Exo 2"/>
                <a:ea typeface="Exo 2"/>
                <a:cs typeface="Exo 2"/>
                <a:sym typeface="Exo 2"/>
              </a:defRPr>
            </a:lvl1pPr>
            <a:lvl2pPr marL="0" marR="0" indent="1087443"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2pPr>
            <a:lvl3pPr marL="0" marR="0" indent="2174887"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3pPr>
            <a:lvl4pPr marL="0" marR="0" indent="3262338"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4pPr>
            <a:lvl5pPr marL="0" marR="0" indent="4349779"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5pPr>
            <a:lvl6pPr marL="0" marR="0" indent="5437225"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6pPr>
            <a:lvl7pPr marL="0" marR="0" indent="6524670"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7pPr>
            <a:lvl8pPr marL="0" marR="0" indent="7612115"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8pPr>
            <a:lvl9pPr marL="0" marR="0" indent="8699558"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9pPr>
          </a:lstStyle>
          <a:p>
            <a:fld id="{86CB4B4D-7CA3-9044-876B-883B54F8677D}" type="slidenum">
              <a:rPr lang="fr-FR" sz="1000" smtClean="0"/>
              <a:pPr/>
              <a:t>‹N°›</a:t>
            </a:fld>
            <a:endParaRPr lang="fr-FR" sz="1000" dirty="0"/>
          </a:p>
        </p:txBody>
      </p:sp>
    </p:spTree>
    <p:extLst>
      <p:ext uri="{BB962C8B-B14F-4D97-AF65-F5344CB8AC3E}">
        <p14:creationId xmlns:p14="http://schemas.microsoft.com/office/powerpoint/2010/main" xmlns="" val="1173520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0C66629-6A9B-49F0-9544-228F8752B9C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CCA75484-6503-4D2F-A0E9-4103BB0AFD1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AAD8E5B3-0325-4A0E-A1A9-CB1658C31915}"/>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5" name="Espace réservé du pied de page 4">
            <a:extLst>
              <a:ext uri="{FF2B5EF4-FFF2-40B4-BE49-F238E27FC236}">
                <a16:creationId xmlns:a16="http://schemas.microsoft.com/office/drawing/2014/main" xmlns="" id="{C46A06D8-8180-485E-8809-56B9AD43AA0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22EC967C-8EC9-40AF-951A-9F5DBD3BF498}"/>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1093814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FC8089B-0E27-455C-A703-FE03C1F7DD6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xmlns="" id="{AA9F172E-6D56-4989-972E-6BE2F4209F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xmlns="" id="{715C485B-D93B-464A-9320-6A9D1CC2CEFD}"/>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5" name="Espace réservé du pied de page 4">
            <a:extLst>
              <a:ext uri="{FF2B5EF4-FFF2-40B4-BE49-F238E27FC236}">
                <a16:creationId xmlns:a16="http://schemas.microsoft.com/office/drawing/2014/main" xmlns="" id="{BFF14911-AC9F-4A07-AC1B-57D5D407EE9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E0A8C1B9-2121-47BE-BDE8-090A9B8D895A}"/>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4209384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E3CA0AD-8115-4C03-9475-95AF23A06F1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14151F5D-A5CE-4FF9-94EA-278325E0008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xmlns="" id="{656AFDCD-FC39-4B86-AC4B-15CD1FCA3FA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xmlns="" id="{AC487E95-5492-4F6C-AEE5-0ADDBFC10165}"/>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6" name="Espace réservé du pied de page 5">
            <a:extLst>
              <a:ext uri="{FF2B5EF4-FFF2-40B4-BE49-F238E27FC236}">
                <a16:creationId xmlns:a16="http://schemas.microsoft.com/office/drawing/2014/main" xmlns="" id="{90273C5E-AB4F-4D33-A821-E52C595FE0F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C50FB7B6-1BC8-4C48-BA6D-1F1DBD1AC0CD}"/>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440372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CD2E901-8EE4-438A-B722-2F555FB01CE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xmlns="" id="{29BDC728-61E7-4632-83FA-564CF4368D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xmlns="" id="{3A8A773B-3719-4052-B7DE-A5120D32BE3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xmlns="" id="{F2A7AF00-8FBD-4AEA-8172-90AFBF10AA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xmlns="" id="{1862BEF3-F87F-4D96-AADA-277BE4DED63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xmlns="" id="{D45AD610-EF6B-4F96-904F-A9A0975CD4B4}"/>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8" name="Espace réservé du pied de page 7">
            <a:extLst>
              <a:ext uri="{FF2B5EF4-FFF2-40B4-BE49-F238E27FC236}">
                <a16:creationId xmlns:a16="http://schemas.microsoft.com/office/drawing/2014/main" xmlns="" id="{3A484950-6E7A-495C-B614-75344DAE4C4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xmlns="" id="{8D66A221-B868-49AB-A64B-4EC12476FAA9}"/>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2986848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4BAF3B3-362A-4D74-8369-36234055552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xmlns="" id="{C7E58D28-6F97-4F87-A2C3-0CA74FFD9E67}"/>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4" name="Espace réservé du pied de page 3">
            <a:extLst>
              <a:ext uri="{FF2B5EF4-FFF2-40B4-BE49-F238E27FC236}">
                <a16:creationId xmlns:a16="http://schemas.microsoft.com/office/drawing/2014/main" xmlns="" id="{743AEAA3-931E-4E05-B20C-0BD0011176B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xmlns="" id="{343F350A-224C-401F-A52A-C1B68727133B}"/>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1491906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xmlns="" id="{3EA332F1-1E27-4E17-B8ED-E8921F3F7485}"/>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3" name="Espace réservé du pied de page 2">
            <a:extLst>
              <a:ext uri="{FF2B5EF4-FFF2-40B4-BE49-F238E27FC236}">
                <a16:creationId xmlns:a16="http://schemas.microsoft.com/office/drawing/2014/main" xmlns="" id="{D5C574D3-2031-404C-BA5C-681FC768909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xmlns="" id="{B237F6D5-CE07-4F1E-9500-D6EA663F8E92}"/>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2366964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76CDF02-27F8-4C3A-95A4-DD5D3127404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xmlns="" id="{A5C6102F-BEEB-409B-9BDD-0CE87EA59B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xmlns="" id="{FBBCBFF4-A14E-4AB7-ACD8-C3C88BB867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2687C0C4-3468-4176-851E-E21D873253E2}"/>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6" name="Espace réservé du pied de page 5">
            <a:extLst>
              <a:ext uri="{FF2B5EF4-FFF2-40B4-BE49-F238E27FC236}">
                <a16:creationId xmlns:a16="http://schemas.microsoft.com/office/drawing/2014/main" xmlns="" id="{D76665D0-F619-4C13-887A-089AD4B616F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A0EA22A1-A71C-4DA1-A931-BBBB1D0A31FB}"/>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4248568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E4D76D8-D827-4D1B-8F61-700C81E0581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xmlns="" id="{C7D177BC-1F61-4ACC-83E5-DB9CEF5456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xmlns="" id="{DF15CDF1-544B-4FD1-B5E9-F938A29A9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5A3F717C-5CB4-43B5-B99A-B37BB31BBAE2}"/>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6" name="Espace réservé du pied de page 5">
            <a:extLst>
              <a:ext uri="{FF2B5EF4-FFF2-40B4-BE49-F238E27FC236}">
                <a16:creationId xmlns:a16="http://schemas.microsoft.com/office/drawing/2014/main" xmlns="" id="{273D9196-4367-4C73-A467-7AFBA7AA0E9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D5D3C16D-EB52-48DC-B329-F004B28FB77E}"/>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941037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xmlns="" id="{0A0ABA76-DE94-4EB7-94B4-95C7A0F8A9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xmlns="" id="{F7BC0229-432F-415F-9FAC-6F057DBE5A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C9A2C9B4-E4D0-4A1A-B646-8771FFCF5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9E62B1-8389-42DA-A248-F7C36BCB93C0}" type="datetimeFigureOut">
              <a:rPr lang="fr-FR" smtClean="0"/>
              <a:pPr/>
              <a:t>01/05/2024</a:t>
            </a:fld>
            <a:endParaRPr lang="fr-FR"/>
          </a:p>
        </p:txBody>
      </p:sp>
      <p:sp>
        <p:nvSpPr>
          <p:cNvPr id="5" name="Espace réservé du pied de page 4">
            <a:extLst>
              <a:ext uri="{FF2B5EF4-FFF2-40B4-BE49-F238E27FC236}">
                <a16:creationId xmlns:a16="http://schemas.microsoft.com/office/drawing/2014/main" xmlns="" id="{2A19CD79-90E0-484E-8AB2-EA968615C0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xmlns="" id="{8ACB8511-2643-4D30-8797-3C003E51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2245188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xmlns="" id="{4B9CE9ED-F13C-4904-BB58-07887CCAE619}"/>
              </a:ext>
            </a:extLst>
          </p:cNvPr>
          <p:cNvSpPr>
            <a:spLocks noGrp="1"/>
          </p:cNvSpPr>
          <p:nvPr>
            <p:ph type="subTitle" sz="quarter" idx="1"/>
          </p:nvPr>
        </p:nvSpPr>
        <p:spPr>
          <a:xfrm>
            <a:off x="6392008" y="677928"/>
            <a:ext cx="5944180" cy="558433"/>
          </a:xfrm>
        </p:spPr>
        <p:txBody>
          <a:bodyPr/>
          <a:lstStyle/>
          <a:p>
            <a:r>
              <a:rPr lang="fr-FR" dirty="0"/>
              <a:t> </a:t>
            </a:r>
          </a:p>
        </p:txBody>
      </p:sp>
      <p:sp>
        <p:nvSpPr>
          <p:cNvPr id="3" name="Espace réservé du texte 2">
            <a:extLst>
              <a:ext uri="{FF2B5EF4-FFF2-40B4-BE49-F238E27FC236}">
                <a16:creationId xmlns:a16="http://schemas.microsoft.com/office/drawing/2014/main" xmlns="" id="{50066482-C983-4F33-ABDA-F3BCDF4BF89E}"/>
              </a:ext>
            </a:extLst>
          </p:cNvPr>
          <p:cNvSpPr>
            <a:spLocks noGrp="1"/>
          </p:cNvSpPr>
          <p:nvPr>
            <p:ph type="body" sz="quarter" idx="10"/>
          </p:nvPr>
        </p:nvSpPr>
        <p:spPr>
          <a:xfrm>
            <a:off x="494294" y="3946309"/>
            <a:ext cx="11261021" cy="777875"/>
          </a:xfrm>
        </p:spPr>
        <p:txBody>
          <a:bodyPr/>
          <a:lstStyle/>
          <a:p>
            <a:pPr marL="0" indent="0">
              <a:buNone/>
            </a:pPr>
            <a:r>
              <a:rPr lang="fr-FR" dirty="0"/>
              <a:t>Formation Technique ABAP </a:t>
            </a:r>
          </a:p>
        </p:txBody>
      </p:sp>
      <p:sp>
        <p:nvSpPr>
          <p:cNvPr id="5" name="Sous-titre 1">
            <a:extLst>
              <a:ext uri="{FF2B5EF4-FFF2-40B4-BE49-F238E27FC236}">
                <a16:creationId xmlns:a16="http://schemas.microsoft.com/office/drawing/2014/main" xmlns="" id="{E97B557A-F58C-4E2A-9398-76B3AAAEB8D5}"/>
              </a:ext>
            </a:extLst>
          </p:cNvPr>
          <p:cNvSpPr txBox="1">
            <a:spLocks/>
          </p:cNvSpPr>
          <p:nvPr/>
        </p:nvSpPr>
        <p:spPr>
          <a:xfrm>
            <a:off x="7816362" y="175846"/>
            <a:ext cx="4587234" cy="13397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450"/>
              </a:spcBef>
              <a:buFont typeface="Arial" panose="020B0604020202020204" pitchFamily="34" charset="0"/>
              <a:buChar char="•"/>
              <a:defRPr sz="2500" kern="1200">
                <a:solidFill>
                  <a:srgbClr val="FFFFFE"/>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t> </a:t>
            </a:r>
            <a:endParaRPr lang="fr-FR" dirty="0"/>
          </a:p>
        </p:txBody>
      </p:sp>
    </p:spTree>
    <p:extLst>
      <p:ext uri="{BB962C8B-B14F-4D97-AF65-F5344CB8AC3E}">
        <p14:creationId xmlns:p14="http://schemas.microsoft.com/office/powerpoint/2010/main" xmlns="" val="1998575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Instances et mandants</a:t>
            </a:r>
          </a:p>
        </p:txBody>
      </p:sp>
      <p:pic>
        <p:nvPicPr>
          <p:cNvPr id="5" name="Image 4">
            <a:extLst>
              <a:ext uri="{FF2B5EF4-FFF2-40B4-BE49-F238E27FC236}">
                <a16:creationId xmlns:a16="http://schemas.microsoft.com/office/drawing/2014/main" xmlns="" id="{7B6517DB-40EC-44BD-99E8-376AE7B8397A}"/>
              </a:ext>
            </a:extLst>
          </p:cNvPr>
          <p:cNvPicPr>
            <a:picLocks noChangeAspect="1"/>
          </p:cNvPicPr>
          <p:nvPr/>
        </p:nvPicPr>
        <p:blipFill>
          <a:blip r:embed="rId2"/>
          <a:stretch>
            <a:fillRect/>
          </a:stretch>
        </p:blipFill>
        <p:spPr>
          <a:xfrm>
            <a:off x="757517" y="1013792"/>
            <a:ext cx="10676965" cy="5001526"/>
          </a:xfrm>
          <a:prstGeom prst="rect">
            <a:avLst/>
          </a:prstGeom>
        </p:spPr>
      </p:pic>
    </p:spTree>
    <p:extLst>
      <p:ext uri="{BB962C8B-B14F-4D97-AF65-F5344CB8AC3E}">
        <p14:creationId xmlns:p14="http://schemas.microsoft.com/office/powerpoint/2010/main" xmlns="" val="2819592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a:xfrm>
            <a:off x="735291" y="1093509"/>
            <a:ext cx="10613430" cy="4911365"/>
          </a:xfrm>
        </p:spPr>
        <p:txBody>
          <a:bodyPr>
            <a:noAutofit/>
          </a:bodyPr>
          <a:lstStyle/>
          <a:p>
            <a:pPr algn="just" hangingPunct="0"/>
            <a:r>
              <a:rPr lang="fr-FR" sz="2200" dirty="0">
                <a:ea typeface="+mn-ea"/>
                <a:sym typeface="Calibri"/>
              </a:rPr>
              <a:t>En détaillant le système de développement, il est possible en général d’en dénombrer deux : </a:t>
            </a:r>
            <a:br>
              <a:rPr lang="fr-FR" sz="2200" dirty="0">
                <a:ea typeface="+mn-ea"/>
                <a:sym typeface="Calibri"/>
              </a:rPr>
            </a:br>
            <a:r>
              <a:rPr lang="fr-FR" sz="2200" dirty="0">
                <a:ea typeface="+mn-ea"/>
                <a:sym typeface="Calibri"/>
              </a:rPr>
              <a:t/>
            </a:r>
            <a:br>
              <a:rPr lang="fr-FR" sz="2200" dirty="0">
                <a:ea typeface="+mn-ea"/>
                <a:sym typeface="Calibri"/>
              </a:rPr>
            </a:br>
            <a:r>
              <a:rPr lang="fr-FR" sz="2200" dirty="0">
                <a:ea typeface="+mn-ea"/>
                <a:sym typeface="Calibri"/>
              </a:rPr>
              <a:t>- Un mandant de Workbench regroupant tous les objets de développement ABAP tels que les programmes, les fonctions, les classes, les formulaires, les tables…</a:t>
            </a:r>
            <a:br>
              <a:rPr lang="fr-FR" sz="2200" dirty="0">
                <a:ea typeface="+mn-ea"/>
                <a:sym typeface="Calibri"/>
              </a:rPr>
            </a:br>
            <a:r>
              <a:rPr lang="fr-FR" sz="2200" dirty="0">
                <a:ea typeface="+mn-ea"/>
                <a:sym typeface="Calibri"/>
              </a:rPr>
              <a:t/>
            </a:r>
            <a:br>
              <a:rPr lang="fr-FR" sz="2200" dirty="0">
                <a:ea typeface="+mn-ea"/>
                <a:sym typeface="Calibri"/>
              </a:rPr>
            </a:br>
            <a:r>
              <a:rPr lang="fr-FR" sz="2200" dirty="0">
                <a:ea typeface="+mn-ea"/>
                <a:sym typeface="Calibri"/>
              </a:rPr>
              <a:t>- Un mandant de configuration (ou </a:t>
            </a:r>
            <a:r>
              <a:rPr lang="fr-FR" sz="2200" dirty="0" err="1">
                <a:ea typeface="+mn-ea"/>
                <a:sym typeface="Calibri"/>
              </a:rPr>
              <a:t>custo</a:t>
            </a:r>
            <a:r>
              <a:rPr lang="fr-FR" sz="2200" dirty="0">
                <a:ea typeface="+mn-ea"/>
                <a:sym typeface="Calibri"/>
              </a:rPr>
              <a:t>) pour les données de référence (master data)</a:t>
            </a:r>
            <a:br>
              <a:rPr lang="fr-FR" sz="2200" dirty="0">
                <a:ea typeface="+mn-ea"/>
                <a:sym typeface="Calibri"/>
              </a:rPr>
            </a:br>
            <a:r>
              <a:rPr lang="fr-FR" sz="2200" dirty="0">
                <a:ea typeface="+mn-ea"/>
                <a:sym typeface="Calibri"/>
              </a:rPr>
              <a:t>Il y en a d’autres possibles comme le mandant de bac à sable, isolé des autres mandants où le développeur ou le fonctionnel peuvent travailler et tester des sujets sensibles sans impacter les autres traitements. Il peut également n’y avoir qu’un seul mandant mais c’est assez rare.  </a:t>
            </a:r>
            <a:br>
              <a:rPr lang="fr-FR" sz="2200" dirty="0">
                <a:ea typeface="+mn-ea"/>
                <a:sym typeface="Calibri"/>
              </a:rPr>
            </a:br>
            <a:r>
              <a:rPr lang="fr-FR" sz="2200" dirty="0">
                <a:ea typeface="+mn-ea"/>
                <a:sym typeface="Calibri"/>
              </a:rPr>
              <a:t/>
            </a:r>
            <a:br>
              <a:rPr lang="fr-FR" sz="2200" dirty="0">
                <a:ea typeface="+mn-ea"/>
                <a:sym typeface="Calibri"/>
              </a:rPr>
            </a:br>
            <a:r>
              <a:rPr lang="fr-FR" sz="2200" dirty="0">
                <a:ea typeface="+mn-ea"/>
                <a:sym typeface="Calibri"/>
              </a:rPr>
              <a:t>- L’utilité d’avoir deux mandants réside dans le fait que les données peuvent plus facilement être mises à jour par celles de la production sans altérer les développements en cours.</a:t>
            </a:r>
            <a:br>
              <a:rPr lang="fr-FR" sz="2200" dirty="0">
                <a:ea typeface="+mn-ea"/>
                <a:sym typeface="Calibri"/>
              </a:rPr>
            </a:br>
            <a:r>
              <a:rPr lang="fr-FR" sz="2200" dirty="0">
                <a:ea typeface="+mn-ea"/>
                <a:sym typeface="Calibri"/>
              </a:rPr>
              <a:t/>
            </a:r>
            <a:br>
              <a:rPr lang="fr-FR" sz="2200" dirty="0">
                <a:ea typeface="+mn-ea"/>
                <a:sym typeface="Calibri"/>
              </a:rPr>
            </a:br>
            <a:r>
              <a:rPr lang="fr-FR" sz="2200" dirty="0">
                <a:ea typeface="+mn-ea"/>
                <a:sym typeface="Calibri"/>
              </a:rPr>
              <a:t>-Les autres systèmes de connexion en possèdent en général un seul, car les mises à jours consisteront à tout rafraîchir en même temps (workbench et custo). </a:t>
            </a:r>
          </a:p>
        </p:txBody>
      </p:sp>
      <p:sp>
        <p:nvSpPr>
          <p:cNvPr id="4" name="Titre 1">
            <a:extLst>
              <a:ext uri="{FF2B5EF4-FFF2-40B4-BE49-F238E27FC236}">
                <a16:creationId xmlns:a16="http://schemas.microsoft.com/office/drawing/2014/main" xmlns="" id="{DD6D0132-86C6-4674-B638-7356D37CD37F}"/>
              </a:ext>
            </a:extLst>
          </p:cNvPr>
          <p:cNvSpPr txBox="1">
            <a:spLocks/>
          </p:cNvSpPr>
          <p:nvPr/>
        </p:nvSpPr>
        <p:spPr>
          <a:xfrm>
            <a:off x="76200" y="76200"/>
            <a:ext cx="11990109" cy="847627"/>
          </a:xfrm>
          <a:prstGeom prst="rect">
            <a:avLst/>
          </a:prstGeom>
        </p:spPr>
        <p:txBody>
          <a:bodyPr anchor="ctr" anchorCtr="0"/>
          <a:lstStyle>
            <a:lvl1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Calibri" panose="020F0502020204030204" pitchFamily="34" charset="0"/>
                <a:ea typeface="Exo 2"/>
                <a:cs typeface="Calibri" panose="020F0502020204030204" pitchFamily="34" charset="0"/>
                <a:sym typeface="Exo 2"/>
              </a:defRPr>
            </a:lvl1pPr>
            <a:lvl2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2pPr>
            <a:lvl3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3pPr>
            <a:lvl4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4pPr>
            <a:lvl5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5pPr>
            <a:lvl6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6pPr>
            <a:lvl7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7pPr>
            <a:lvl8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8pPr>
            <a:lvl9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9pPr>
          </a:lstStyle>
          <a:p>
            <a:pPr hangingPunct="1"/>
            <a:r>
              <a:rPr lang="fr-FR" sz="4000" b="1" dirty="0">
                <a:solidFill>
                  <a:schemeClr val="accent1"/>
                </a:solidFill>
              </a:rPr>
              <a:t>Les mandants du système DEV</a:t>
            </a:r>
          </a:p>
        </p:txBody>
      </p:sp>
    </p:spTree>
    <p:extLst>
      <p:ext uri="{BB962C8B-B14F-4D97-AF65-F5344CB8AC3E}">
        <p14:creationId xmlns:p14="http://schemas.microsoft.com/office/powerpoint/2010/main" xmlns="" val="748490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a:xfrm>
            <a:off x="678730" y="1107440"/>
            <a:ext cx="10769932" cy="4876800"/>
          </a:xfrm>
        </p:spPr>
        <p:txBody>
          <a:bodyPr/>
          <a:lstStyle/>
          <a:p>
            <a:pPr algn="just" hangingPunct="0"/>
            <a:r>
              <a:rPr lang="fr-FR" sz="2200" dirty="0">
                <a:ea typeface="+mn-ea"/>
                <a:sym typeface="Calibri"/>
              </a:rPr>
              <a:t>Le customizing consiste à configurer / paramétrer SAP, c’est-à-dire mettre à jour les tables standards des données de référence de SAP. Cependant, il fau différencier deux types de tables :</a:t>
            </a:r>
            <a:br>
              <a:rPr lang="fr-FR" sz="2200" dirty="0">
                <a:ea typeface="+mn-ea"/>
                <a:sym typeface="Calibri"/>
              </a:rPr>
            </a:br>
            <a:r>
              <a:rPr lang="fr-FR" sz="2200" dirty="0">
                <a:ea typeface="+mn-ea"/>
                <a:sym typeface="Calibri"/>
              </a:rPr>
              <a:t> </a:t>
            </a:r>
            <a:br>
              <a:rPr lang="fr-FR" sz="2200" dirty="0">
                <a:ea typeface="+mn-ea"/>
                <a:sym typeface="Calibri"/>
              </a:rPr>
            </a:br>
            <a:r>
              <a:rPr lang="fr-FR" sz="2200" dirty="0">
                <a:ea typeface="+mn-ea"/>
                <a:sym typeface="Calibri"/>
              </a:rPr>
              <a:t>- Les tables de customizing mandant dépendantes </a:t>
            </a:r>
            <a:r>
              <a:rPr lang="fr-FR" sz="2200" dirty="0">
                <a:ea typeface="+mn-ea"/>
                <a:sym typeface="Wingdings" panose="05000000000000000000" pitchFamily="2" charset="2"/>
              </a:rPr>
              <a:t></a:t>
            </a:r>
            <a:r>
              <a:rPr lang="fr-FR" sz="2200" dirty="0">
                <a:ea typeface="+mn-ea"/>
                <a:sym typeface="Calibri"/>
              </a:rPr>
              <a:t> Lorsqu’une information contenue dans une table de ce type est mise à jour dans le mandant 200 (comme par exemple les conditions de prix,  la TVARV,…) , une action manuelle est nécessaire afin de la copier sur le mandant du workbench(300) et ainsi pouvoir être utilisée par un programme ABAP développé sur le mandant 300.</a:t>
            </a:r>
            <a:br>
              <a:rPr lang="fr-FR" sz="2200" dirty="0">
                <a:ea typeface="+mn-ea"/>
                <a:sym typeface="Calibri"/>
              </a:rPr>
            </a:br>
            <a:r>
              <a:rPr lang="fr-FR" sz="2200" dirty="0">
                <a:ea typeface="+mn-ea"/>
                <a:sym typeface="Calibri"/>
              </a:rPr>
              <a:t/>
            </a:r>
            <a:br>
              <a:rPr lang="fr-FR" sz="2200" dirty="0">
                <a:ea typeface="+mn-ea"/>
                <a:sym typeface="Calibri"/>
              </a:rPr>
            </a:br>
            <a:r>
              <a:rPr lang="fr-FR" sz="2200" dirty="0">
                <a:ea typeface="+mn-ea"/>
                <a:sym typeface="Calibri"/>
              </a:rPr>
              <a:t>- Les tables de customizing intermandants : pour celles-ci, les données sont copiées automatiquement sur tous les mandants du système de développement. </a:t>
            </a:r>
            <a:br>
              <a:rPr lang="fr-FR" sz="2200" dirty="0">
                <a:ea typeface="+mn-ea"/>
                <a:sym typeface="Calibri"/>
              </a:rPr>
            </a:br>
            <a:r>
              <a:rPr lang="fr-FR" sz="2200" dirty="0">
                <a:ea typeface="+mn-ea"/>
                <a:sym typeface="Calibri"/>
              </a:rPr>
              <a:t/>
            </a:r>
            <a:br>
              <a:rPr lang="fr-FR" sz="2200" dirty="0">
                <a:ea typeface="+mn-ea"/>
                <a:sym typeface="Calibri"/>
              </a:rPr>
            </a:br>
            <a:r>
              <a:rPr lang="fr-FR" sz="2200" dirty="0">
                <a:ea typeface="+mn-ea"/>
                <a:sym typeface="Calibri"/>
              </a:rPr>
              <a:t>-Enfin, les objets du Workbench sont intermandants et sont copiés automatiquement sur tous les mandants du système de développement. </a:t>
            </a:r>
          </a:p>
        </p:txBody>
      </p:sp>
      <p:sp>
        <p:nvSpPr>
          <p:cNvPr id="4" name="Titre 1">
            <a:extLst>
              <a:ext uri="{FF2B5EF4-FFF2-40B4-BE49-F238E27FC236}">
                <a16:creationId xmlns:a16="http://schemas.microsoft.com/office/drawing/2014/main" xmlns="" id="{DD6D0132-86C6-4674-B638-7356D37CD37F}"/>
              </a:ext>
            </a:extLst>
          </p:cNvPr>
          <p:cNvSpPr txBox="1">
            <a:spLocks/>
          </p:cNvSpPr>
          <p:nvPr/>
        </p:nvSpPr>
        <p:spPr>
          <a:xfrm>
            <a:off x="76200" y="76200"/>
            <a:ext cx="12192000" cy="928838"/>
          </a:xfrm>
          <a:prstGeom prst="rect">
            <a:avLst/>
          </a:prstGeom>
        </p:spPr>
        <p:txBody>
          <a:bodyPr anchor="ctr" anchorCtr="0"/>
          <a:lstStyle>
            <a:lvl1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Calibri" panose="020F0502020204030204" pitchFamily="34" charset="0"/>
                <a:ea typeface="Exo 2"/>
                <a:cs typeface="Calibri" panose="020F0502020204030204" pitchFamily="34" charset="0"/>
                <a:sym typeface="Exo 2"/>
              </a:defRPr>
            </a:lvl1pPr>
            <a:lvl2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2pPr>
            <a:lvl3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3pPr>
            <a:lvl4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4pPr>
            <a:lvl5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5pPr>
            <a:lvl6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6pPr>
            <a:lvl7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7pPr>
            <a:lvl8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8pPr>
            <a:lvl9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9pPr>
          </a:lstStyle>
          <a:p>
            <a:r>
              <a:rPr lang="fr-FR" sz="4000" b="1" dirty="0">
                <a:solidFill>
                  <a:schemeClr val="accent1"/>
                </a:solidFill>
              </a:rPr>
              <a:t>Les mandants et Le customizing </a:t>
            </a:r>
          </a:p>
        </p:txBody>
      </p:sp>
    </p:spTree>
    <p:extLst>
      <p:ext uri="{BB962C8B-B14F-4D97-AF65-F5344CB8AC3E}">
        <p14:creationId xmlns:p14="http://schemas.microsoft.com/office/powerpoint/2010/main" xmlns="" val="1006175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xmlns="" id="{400850F7-6088-4F90-8793-DDE881759D7A}"/>
              </a:ext>
            </a:extLst>
          </p:cNvPr>
          <p:cNvSpPr>
            <a:spLocks noChangeArrowheads="1"/>
          </p:cNvSpPr>
          <p:nvPr/>
        </p:nvSpPr>
        <p:spPr bwMode="auto">
          <a:xfrm>
            <a:off x="1749527" y="2296500"/>
            <a:ext cx="8882452" cy="1455478"/>
          </a:xfrm>
          <a:prstGeom prst="rect">
            <a:avLst/>
          </a:prstGeom>
          <a:solidFill>
            <a:srgbClr val="C1CEFF"/>
          </a:solidFill>
          <a:ln w="12700">
            <a:solidFill>
              <a:srgbClr val="000000"/>
            </a:solidFill>
            <a:miter lim="800000"/>
            <a:headEnd/>
            <a:tailEnd/>
          </a:ln>
          <a:effectLst>
            <a:outerShdw dist="107763" dir="2700000" algn="ctr" rotWithShape="0">
              <a:srgbClr val="808080"/>
            </a:outerShdw>
          </a:effectLst>
        </p:spPr>
        <p:txBody>
          <a:bodyPr wrap="none" anchor="ctr"/>
          <a:lstStyle/>
          <a:p>
            <a:pPr defTabSz="457200" eaLnBrk="0" fontAlgn="base">
              <a:spcBef>
                <a:spcPct val="0"/>
              </a:spcBef>
              <a:spcAft>
                <a:spcPct val="0"/>
              </a:spcAft>
              <a:defRPr/>
            </a:pPr>
            <a:r>
              <a:rPr lang="fr-FR" sz="1200" b="1" dirty="0">
                <a:solidFill>
                  <a:sysClr val="windowText" lastClr="000000"/>
                </a:solidFill>
                <a:latin typeface="Times New Roman" panose="02020603050405020304" pitchFamily="18" charset="0"/>
              </a:rPr>
              <a:t>           </a:t>
            </a:r>
            <a:r>
              <a:rPr lang="fr-FR" sz="2000" b="1" dirty="0">
                <a:solidFill>
                  <a:sysClr val="windowText" lastClr="000000"/>
                </a:solidFill>
                <a:latin typeface="Times New Roman" panose="02020603050405020304" pitchFamily="18" charset="0"/>
              </a:rPr>
              <a:t>                             PRESENTATION DE L’INTERFACE SAP : </a:t>
            </a:r>
          </a:p>
          <a:p>
            <a:pPr defTabSz="457200" eaLnBrk="0" fontAlgn="base">
              <a:spcBef>
                <a:spcPct val="0"/>
              </a:spcBef>
              <a:spcAft>
                <a:spcPct val="0"/>
              </a:spcAft>
              <a:defRPr/>
            </a:pPr>
            <a:r>
              <a:rPr lang="fr-FR" sz="2000" b="1" dirty="0">
                <a:solidFill>
                  <a:sysClr val="windowText" lastClr="000000"/>
                </a:solidFill>
                <a:latin typeface="Times New Roman" panose="02020603050405020304" pitchFamily="18" charset="0"/>
              </a:rPr>
              <a:t>						  </a:t>
            </a:r>
            <a:r>
              <a:rPr lang="fr-FR" sz="1600" b="1" dirty="0">
                <a:solidFill>
                  <a:sysClr val="windowText" lastClr="000000"/>
                </a:solidFill>
                <a:latin typeface="Times New Roman" panose="02020603050405020304" pitchFamily="18" charset="0"/>
              </a:rPr>
              <a:t>CONNEXION ET NAVIGATION</a:t>
            </a:r>
          </a:p>
        </p:txBody>
      </p:sp>
    </p:spTree>
    <p:extLst>
      <p:ext uri="{BB962C8B-B14F-4D97-AF65-F5344CB8AC3E}">
        <p14:creationId xmlns:p14="http://schemas.microsoft.com/office/powerpoint/2010/main" xmlns="" val="3105777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Connexion sur SAP</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776140" y="928838"/>
            <a:ext cx="10639720" cy="5000323"/>
          </a:xfrm>
        </p:spPr>
        <p:txBody>
          <a:bodyPr/>
          <a:lstStyle/>
          <a:p>
            <a:pPr marL="0" indent="0">
              <a:buNone/>
            </a:pPr>
            <a:endParaRPr lang="fr-FR" b="1" u="sng" dirty="0"/>
          </a:p>
        </p:txBody>
      </p:sp>
      <p:pic>
        <p:nvPicPr>
          <p:cNvPr id="6" name="Image 5">
            <a:extLst>
              <a:ext uri="{FF2B5EF4-FFF2-40B4-BE49-F238E27FC236}">
                <a16:creationId xmlns:a16="http://schemas.microsoft.com/office/drawing/2014/main" xmlns="" id="{7ED1FA81-427B-4136-97FC-214B5A13F21E}"/>
              </a:ext>
            </a:extLst>
          </p:cNvPr>
          <p:cNvPicPr>
            <a:picLocks noChangeAspect="1"/>
          </p:cNvPicPr>
          <p:nvPr/>
        </p:nvPicPr>
        <p:blipFill>
          <a:blip r:embed="rId2"/>
          <a:stretch>
            <a:fillRect/>
          </a:stretch>
        </p:blipFill>
        <p:spPr>
          <a:xfrm>
            <a:off x="867266" y="928839"/>
            <a:ext cx="10548594" cy="5000323"/>
          </a:xfrm>
          <a:prstGeom prst="rect">
            <a:avLst/>
          </a:prstGeom>
        </p:spPr>
      </p:pic>
    </p:spTree>
    <p:extLst>
      <p:ext uri="{BB962C8B-B14F-4D97-AF65-F5344CB8AC3E}">
        <p14:creationId xmlns:p14="http://schemas.microsoft.com/office/powerpoint/2010/main" xmlns="" val="3556568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La barre de menus</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707010" y="928838"/>
            <a:ext cx="10624010" cy="5217439"/>
          </a:xfrm>
        </p:spPr>
        <p:txBody>
          <a:bodyPr>
            <a:normAutofit fontScale="85000" lnSpcReduction="20000"/>
          </a:bodyPr>
          <a:lstStyle/>
          <a:p>
            <a:pPr marL="0" indent="0">
              <a:buNone/>
            </a:pPr>
            <a:r>
              <a:rPr lang="fr-FR" sz="1800" dirty="0"/>
              <a:t>Tout en haut se trouve la barre de menus dont les principales fonctions seront développées lors du traitement de la barre d’outils car ses fonctionnalités sont variables selon les écrans SAP, à part les menus Système et Aide. </a:t>
            </a:r>
          </a:p>
          <a:p>
            <a:pPr marL="0" indent="0">
              <a:buNone/>
            </a:pPr>
            <a:r>
              <a:rPr lang="fr-FR" sz="1800" dirty="0"/>
              <a:t>Le menu système regroupe </a:t>
            </a:r>
          </a:p>
          <a:p>
            <a:pPr marL="0" indent="0">
              <a:buNone/>
            </a:pPr>
            <a:r>
              <a:rPr lang="fr-FR" sz="1800" dirty="0"/>
              <a:t>toutes les options basiques</a:t>
            </a:r>
          </a:p>
          <a:p>
            <a:pPr marL="0" indent="0">
              <a:buNone/>
            </a:pPr>
            <a:r>
              <a:rPr lang="fr-FR" sz="1800" dirty="0"/>
              <a:t>de SAP allant de la création</a:t>
            </a:r>
          </a:p>
          <a:p>
            <a:pPr marL="0" indent="0">
              <a:buNone/>
            </a:pPr>
            <a:r>
              <a:rPr lang="fr-FR" sz="1800" dirty="0"/>
              <a:t>D’une nouvelle fenêtre, à la </a:t>
            </a:r>
          </a:p>
          <a:p>
            <a:pPr marL="0" indent="0">
              <a:buNone/>
            </a:pPr>
            <a:r>
              <a:rPr lang="fr-FR" sz="1800" dirty="0"/>
              <a:t>Fermeture de celle-ci, en passant</a:t>
            </a:r>
          </a:p>
          <a:p>
            <a:pPr marL="0" indent="0">
              <a:buNone/>
            </a:pPr>
            <a:r>
              <a:rPr lang="fr-FR" sz="1800" dirty="0"/>
              <a:t>Par l’affichage des impressions </a:t>
            </a:r>
          </a:p>
          <a:p>
            <a:pPr marL="0" indent="0">
              <a:buNone/>
            </a:pPr>
            <a:r>
              <a:rPr lang="fr-FR" sz="1800" dirty="0"/>
              <a:t>Lancées par l’utilisateur(spool),</a:t>
            </a:r>
          </a:p>
          <a:p>
            <a:pPr marL="0" indent="0">
              <a:buNone/>
            </a:pPr>
            <a:r>
              <a:rPr lang="fr-FR" sz="1800" dirty="0"/>
              <a:t>Les informations du système </a:t>
            </a:r>
          </a:p>
          <a:p>
            <a:pPr marL="0" indent="0">
              <a:buNone/>
            </a:pPr>
            <a:r>
              <a:rPr lang="fr-FR" sz="1800" dirty="0"/>
              <a:t>De connexion (statut), etc….</a:t>
            </a:r>
          </a:p>
        </p:txBody>
      </p:sp>
      <p:pic>
        <p:nvPicPr>
          <p:cNvPr id="6" name="Image 5">
            <a:extLst>
              <a:ext uri="{FF2B5EF4-FFF2-40B4-BE49-F238E27FC236}">
                <a16:creationId xmlns:a16="http://schemas.microsoft.com/office/drawing/2014/main" xmlns="" id="{DDEA7766-0665-4278-888D-87D6A149D1D1}"/>
              </a:ext>
            </a:extLst>
          </p:cNvPr>
          <p:cNvPicPr>
            <a:picLocks noChangeAspect="1"/>
          </p:cNvPicPr>
          <p:nvPr/>
        </p:nvPicPr>
        <p:blipFill>
          <a:blip r:embed="rId2"/>
          <a:stretch>
            <a:fillRect/>
          </a:stretch>
        </p:blipFill>
        <p:spPr>
          <a:xfrm>
            <a:off x="3625703" y="2002499"/>
            <a:ext cx="7705316" cy="4022987"/>
          </a:xfrm>
          <a:prstGeom prst="rect">
            <a:avLst/>
          </a:prstGeom>
        </p:spPr>
      </p:pic>
    </p:spTree>
    <p:extLst>
      <p:ext uri="{BB962C8B-B14F-4D97-AF65-F5344CB8AC3E}">
        <p14:creationId xmlns:p14="http://schemas.microsoft.com/office/powerpoint/2010/main" xmlns="" val="338882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Statut</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688157" y="552586"/>
            <a:ext cx="10699422" cy="5575654"/>
          </a:xfrm>
        </p:spPr>
        <p:txBody>
          <a:bodyPr>
            <a:normAutofit/>
          </a:bodyPr>
          <a:lstStyle/>
          <a:p>
            <a:pPr marL="0" indent="0" algn="ctr">
              <a:buNone/>
            </a:pPr>
            <a:r>
              <a:rPr lang="fr-FR" sz="2000" dirty="0"/>
              <a:t>Il fournit toutes les informations relatives à la transaction en cours et celles concernant l’environnement</a:t>
            </a:r>
          </a:p>
        </p:txBody>
      </p:sp>
      <p:pic>
        <p:nvPicPr>
          <p:cNvPr id="5" name="Image 4">
            <a:extLst>
              <a:ext uri="{FF2B5EF4-FFF2-40B4-BE49-F238E27FC236}">
                <a16:creationId xmlns:a16="http://schemas.microsoft.com/office/drawing/2014/main" xmlns="" id="{93E50D65-29D2-4B48-8ACC-583F3187EEF3}"/>
              </a:ext>
            </a:extLst>
          </p:cNvPr>
          <p:cNvPicPr>
            <a:picLocks noChangeAspect="1"/>
          </p:cNvPicPr>
          <p:nvPr/>
        </p:nvPicPr>
        <p:blipFill>
          <a:blip r:embed="rId2"/>
          <a:stretch>
            <a:fillRect/>
          </a:stretch>
        </p:blipFill>
        <p:spPr>
          <a:xfrm>
            <a:off x="1339885" y="1676269"/>
            <a:ext cx="3938524" cy="4371963"/>
          </a:xfrm>
          <a:prstGeom prst="rect">
            <a:avLst/>
          </a:prstGeom>
        </p:spPr>
      </p:pic>
      <p:pic>
        <p:nvPicPr>
          <p:cNvPr id="8" name="Image 7">
            <a:extLst>
              <a:ext uri="{FF2B5EF4-FFF2-40B4-BE49-F238E27FC236}">
                <a16:creationId xmlns:a16="http://schemas.microsoft.com/office/drawing/2014/main" xmlns="" id="{AE52D9EB-397F-4CBC-83CA-5DBCADF6C508}"/>
              </a:ext>
            </a:extLst>
          </p:cNvPr>
          <p:cNvPicPr>
            <a:picLocks noChangeAspect="1"/>
          </p:cNvPicPr>
          <p:nvPr/>
        </p:nvPicPr>
        <p:blipFill>
          <a:blip r:embed="rId3"/>
          <a:stretch>
            <a:fillRect/>
          </a:stretch>
        </p:blipFill>
        <p:spPr>
          <a:xfrm>
            <a:off x="5346441" y="1676269"/>
            <a:ext cx="5193474" cy="4629146"/>
          </a:xfrm>
          <a:prstGeom prst="rect">
            <a:avLst/>
          </a:prstGeom>
        </p:spPr>
      </p:pic>
    </p:spTree>
    <p:extLst>
      <p:ext uri="{BB962C8B-B14F-4D97-AF65-F5344CB8AC3E}">
        <p14:creationId xmlns:p14="http://schemas.microsoft.com/office/powerpoint/2010/main" xmlns="" val="2236789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3500" b="1" dirty="0">
                <a:solidFill>
                  <a:schemeClr val="accent1"/>
                </a:solidFill>
              </a:rPr>
              <a:t>La barre de commandes, le titre de l’écran et la barre d’outils</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636104" y="1031586"/>
            <a:ext cx="10804529" cy="5076983"/>
          </a:xfrm>
        </p:spPr>
        <p:txBody>
          <a:bodyPr/>
          <a:lstStyle/>
          <a:p>
            <a:pPr marL="0" indent="0">
              <a:buNone/>
            </a:pPr>
            <a:endParaRPr lang="fr-FR" sz="1800" dirty="0"/>
          </a:p>
        </p:txBody>
      </p:sp>
      <p:pic>
        <p:nvPicPr>
          <p:cNvPr id="13" name="Image 12">
            <a:extLst>
              <a:ext uri="{FF2B5EF4-FFF2-40B4-BE49-F238E27FC236}">
                <a16:creationId xmlns:a16="http://schemas.microsoft.com/office/drawing/2014/main" xmlns="" id="{2086897C-9829-4A0D-9841-0489AF0B00EF}"/>
              </a:ext>
            </a:extLst>
          </p:cNvPr>
          <p:cNvPicPr>
            <a:picLocks noChangeAspect="1"/>
          </p:cNvPicPr>
          <p:nvPr/>
        </p:nvPicPr>
        <p:blipFill>
          <a:blip r:embed="rId2"/>
          <a:stretch>
            <a:fillRect/>
          </a:stretch>
        </p:blipFill>
        <p:spPr>
          <a:xfrm>
            <a:off x="636104" y="928838"/>
            <a:ext cx="10657207" cy="5179731"/>
          </a:xfrm>
          <a:prstGeom prst="rect">
            <a:avLst/>
          </a:prstGeom>
        </p:spPr>
      </p:pic>
    </p:spTree>
    <p:extLst>
      <p:ext uri="{BB962C8B-B14F-4D97-AF65-F5344CB8AC3E}">
        <p14:creationId xmlns:p14="http://schemas.microsoft.com/office/powerpoint/2010/main" xmlns="" val="4260429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3600" b="1" dirty="0">
                <a:solidFill>
                  <a:schemeClr val="accent1"/>
                </a:solidFill>
              </a:rPr>
              <a:t>Description de la barre de commandes (de gauche à droite)</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641023" y="928838"/>
            <a:ext cx="10774837" cy="5199401"/>
          </a:xfrm>
        </p:spPr>
        <p:txBody>
          <a:bodyPr numCol="2">
            <a:normAutofit fontScale="92500" lnSpcReduction="10000"/>
          </a:bodyPr>
          <a:lstStyle/>
          <a:p>
            <a:pPr marL="0" indent="0">
              <a:buNone/>
            </a:pPr>
            <a:r>
              <a:rPr lang="fr-FR" sz="1800" dirty="0"/>
              <a:t>1- Un bouton suite permettant de confirmer l’action optée dans la zone de commande</a:t>
            </a:r>
          </a:p>
          <a:p>
            <a:pPr marL="0" indent="0">
              <a:buNone/>
            </a:pPr>
            <a:r>
              <a:rPr lang="fr-FR" sz="1800" dirty="0"/>
              <a:t>2 – La zone de commande (/n, /o, /</a:t>
            </a:r>
            <a:r>
              <a:rPr lang="fr-FR" sz="1800" dirty="0" err="1"/>
              <a:t>nex</a:t>
            </a:r>
            <a:r>
              <a:rPr lang="fr-FR" sz="1800" dirty="0"/>
              <a:t>, /</a:t>
            </a:r>
            <a:r>
              <a:rPr lang="fr-FR" sz="1800" dirty="0" err="1"/>
              <a:t>nend</a:t>
            </a:r>
            <a:r>
              <a:rPr lang="fr-FR" sz="1800" dirty="0"/>
              <a:t>, /h)</a:t>
            </a:r>
          </a:p>
          <a:p>
            <a:pPr marL="0" indent="0">
              <a:buNone/>
            </a:pPr>
            <a:r>
              <a:rPr lang="fr-FR" sz="1800" dirty="0"/>
              <a:t>3-  Une flèche pour masquer ou afficher la barre de  </a:t>
            </a:r>
          </a:p>
          <a:p>
            <a:pPr marL="0" indent="0">
              <a:buNone/>
            </a:pPr>
            <a:r>
              <a:rPr lang="fr-FR" sz="1800" dirty="0"/>
              <a:t>     commande</a:t>
            </a:r>
          </a:p>
          <a:p>
            <a:pPr marL="0" indent="0">
              <a:buNone/>
            </a:pPr>
            <a:r>
              <a:rPr lang="fr-FR" sz="1800" dirty="0"/>
              <a:t>4- Le bouton de sauvegarde </a:t>
            </a:r>
          </a:p>
          <a:p>
            <a:pPr marL="0" indent="0">
              <a:buNone/>
            </a:pPr>
            <a:r>
              <a:rPr lang="fr-FR" sz="1800" dirty="0"/>
              <a:t>5- Le bouton retour arrière (retour à l’écran précédent)</a:t>
            </a:r>
          </a:p>
          <a:p>
            <a:pPr marL="0" indent="0">
              <a:buNone/>
            </a:pPr>
            <a:r>
              <a:rPr lang="fr-FR" sz="1800" dirty="0"/>
              <a:t>6- Fin de session (retour à l’écran initial de la transaction)</a:t>
            </a:r>
          </a:p>
          <a:p>
            <a:pPr marL="0" indent="0">
              <a:buNone/>
            </a:pPr>
            <a:r>
              <a:rPr lang="fr-FR" sz="1800" dirty="0"/>
              <a:t>7- Annulation de la session (retour à la fenêtre d’accueil SAP)</a:t>
            </a:r>
          </a:p>
          <a:p>
            <a:pPr marL="0" indent="0">
              <a:buNone/>
            </a:pPr>
            <a:r>
              <a:rPr lang="fr-FR" sz="1800" dirty="0"/>
              <a:t>8- Impression</a:t>
            </a:r>
          </a:p>
          <a:p>
            <a:pPr marL="0" indent="0">
              <a:buNone/>
            </a:pPr>
            <a:r>
              <a:rPr lang="fr-FR" sz="1800" dirty="0"/>
              <a:t>9- Rechercher une occurrence</a:t>
            </a:r>
          </a:p>
          <a:p>
            <a:pPr marL="0" indent="0">
              <a:buNone/>
            </a:pPr>
            <a:r>
              <a:rPr lang="fr-FR" sz="1800" dirty="0"/>
              <a:t>10- Continuer à chercher l’occurrence</a:t>
            </a:r>
          </a:p>
          <a:p>
            <a:pPr marL="0" indent="0">
              <a:buNone/>
            </a:pPr>
            <a:r>
              <a:rPr lang="fr-FR" sz="1800" dirty="0"/>
              <a:t>11- Aller à la première page / page précédente / page suivante / aller à la dernière page</a:t>
            </a:r>
          </a:p>
          <a:p>
            <a:pPr marL="0" indent="0">
              <a:buNone/>
            </a:pPr>
            <a:r>
              <a:rPr lang="fr-FR" sz="1800" dirty="0"/>
              <a:t>12- Créer un nouveau mode</a:t>
            </a:r>
          </a:p>
          <a:p>
            <a:pPr marL="0" indent="0">
              <a:buNone/>
            </a:pPr>
            <a:r>
              <a:rPr lang="fr-FR" sz="1800" dirty="0"/>
              <a:t>13- Création d’un raccourci SAP</a:t>
            </a:r>
          </a:p>
          <a:p>
            <a:pPr marL="0" indent="0">
              <a:buNone/>
            </a:pPr>
            <a:r>
              <a:rPr lang="fr-FR" sz="1800" dirty="0"/>
              <a:t>14-Aide générale</a:t>
            </a:r>
          </a:p>
          <a:p>
            <a:pPr marL="0" indent="0">
              <a:buNone/>
            </a:pPr>
            <a:r>
              <a:rPr lang="fr-FR" sz="1800" dirty="0"/>
              <a:t>15- Menu de la configuration des fenêtres SAP (visualisation, contrôle de volume, langue d’affichage,…)</a:t>
            </a:r>
          </a:p>
        </p:txBody>
      </p:sp>
    </p:spTree>
    <p:extLst>
      <p:ext uri="{BB962C8B-B14F-4D97-AF65-F5344CB8AC3E}">
        <p14:creationId xmlns:p14="http://schemas.microsoft.com/office/powerpoint/2010/main" xmlns="" val="2114162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lstStyle/>
          <a:p>
            <a:pPr algn="ctr"/>
            <a:r>
              <a:rPr lang="fr-FR" b="1" dirty="0">
                <a:solidFill>
                  <a:schemeClr val="accent1"/>
                </a:solidFill>
              </a:rPr>
              <a:t>Fenêtre d’information</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766713" y="1106015"/>
            <a:ext cx="10658574" cy="4908286"/>
          </a:xfrm>
        </p:spPr>
        <p:txBody>
          <a:bodyPr/>
          <a:lstStyle/>
          <a:p>
            <a:pPr marL="0" indent="0">
              <a:buNone/>
            </a:pPr>
            <a:endParaRPr lang="fr-FR" b="1" u="sng" dirty="0"/>
          </a:p>
        </p:txBody>
      </p:sp>
      <p:pic>
        <p:nvPicPr>
          <p:cNvPr id="8" name="Image 7">
            <a:extLst>
              <a:ext uri="{FF2B5EF4-FFF2-40B4-BE49-F238E27FC236}">
                <a16:creationId xmlns:a16="http://schemas.microsoft.com/office/drawing/2014/main" xmlns="" id="{6953A8D9-C734-4FF5-AB28-49D5250006C3}"/>
              </a:ext>
            </a:extLst>
          </p:cNvPr>
          <p:cNvPicPr>
            <a:picLocks noChangeAspect="1"/>
          </p:cNvPicPr>
          <p:nvPr/>
        </p:nvPicPr>
        <p:blipFill>
          <a:blip r:embed="rId2"/>
          <a:stretch>
            <a:fillRect/>
          </a:stretch>
        </p:blipFill>
        <p:spPr>
          <a:xfrm>
            <a:off x="766711" y="928838"/>
            <a:ext cx="10658575" cy="5116171"/>
          </a:xfrm>
          <a:prstGeom prst="rect">
            <a:avLst/>
          </a:prstGeom>
        </p:spPr>
      </p:pic>
    </p:spTree>
    <p:extLst>
      <p:ext uri="{BB962C8B-B14F-4D97-AF65-F5344CB8AC3E}">
        <p14:creationId xmlns:p14="http://schemas.microsoft.com/office/powerpoint/2010/main" xmlns="" val="3062821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xmlns="" id="{9421827C-9C53-4AC1-B56E-D9FCF3973087}"/>
              </a:ext>
            </a:extLst>
          </p:cNvPr>
          <p:cNvSpPr>
            <a:spLocks noGrp="1"/>
          </p:cNvSpPr>
          <p:nvPr>
            <p:ph type="body" sz="quarter" idx="10"/>
          </p:nvPr>
        </p:nvSpPr>
        <p:spPr/>
        <p:txBody>
          <a:bodyPr/>
          <a:lstStyle/>
          <a:p>
            <a:pPr marL="0" indent="0" algn="ctr">
              <a:buNone/>
            </a:pPr>
            <a:r>
              <a:rPr lang="fr-FR" dirty="0"/>
              <a:t>Notions de base sur SAP ECC</a:t>
            </a:r>
          </a:p>
        </p:txBody>
      </p:sp>
    </p:spTree>
    <p:extLst>
      <p:ext uri="{BB962C8B-B14F-4D97-AF65-F5344CB8AC3E}">
        <p14:creationId xmlns:p14="http://schemas.microsoft.com/office/powerpoint/2010/main" xmlns="" val="112424543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Le menu utilisateur ou menu SAP</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659219" y="650450"/>
            <a:ext cx="10781414" cy="5729086"/>
          </a:xfrm>
        </p:spPr>
        <p:txBody>
          <a:bodyPr/>
          <a:lstStyle/>
          <a:p>
            <a:pPr marL="0" indent="0" algn="ctr">
              <a:buNone/>
            </a:pPr>
            <a:r>
              <a:rPr lang="fr-FR" dirty="0"/>
              <a:t>      Il regroupe toutes les transactions du système</a:t>
            </a:r>
          </a:p>
          <a:p>
            <a:pPr marL="0" indent="0">
              <a:buNone/>
            </a:pPr>
            <a:endParaRPr lang="fr-FR" sz="1800" dirty="0"/>
          </a:p>
        </p:txBody>
      </p:sp>
      <p:pic>
        <p:nvPicPr>
          <p:cNvPr id="5" name="Image 4">
            <a:extLst>
              <a:ext uri="{FF2B5EF4-FFF2-40B4-BE49-F238E27FC236}">
                <a16:creationId xmlns:a16="http://schemas.microsoft.com/office/drawing/2014/main" xmlns="" id="{03CE4D31-53BD-4691-A337-86B4E272D8EF}"/>
              </a:ext>
            </a:extLst>
          </p:cNvPr>
          <p:cNvPicPr>
            <a:picLocks noChangeAspect="1"/>
          </p:cNvPicPr>
          <p:nvPr/>
        </p:nvPicPr>
        <p:blipFill>
          <a:blip r:embed="rId2"/>
          <a:stretch>
            <a:fillRect/>
          </a:stretch>
        </p:blipFill>
        <p:spPr>
          <a:xfrm>
            <a:off x="886121" y="1516626"/>
            <a:ext cx="10384854" cy="4441114"/>
          </a:xfrm>
          <a:prstGeom prst="rect">
            <a:avLst/>
          </a:prstGeom>
        </p:spPr>
      </p:pic>
    </p:spTree>
    <p:extLst>
      <p:ext uri="{BB962C8B-B14F-4D97-AF65-F5344CB8AC3E}">
        <p14:creationId xmlns:p14="http://schemas.microsoft.com/office/powerpoint/2010/main" xmlns="" val="1751285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Match code</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587097" y="803930"/>
            <a:ext cx="10693614" cy="5255147"/>
          </a:xfrm>
        </p:spPr>
        <p:txBody>
          <a:bodyPr/>
          <a:lstStyle/>
          <a:p>
            <a:pPr marL="0" indent="0">
              <a:buNone/>
            </a:pPr>
            <a:r>
              <a:rPr lang="fr-FR" sz="1800" dirty="0"/>
              <a:t>En cliquant sur l’icône match code à droite du champ(ou en faisant F4), on ouvre un tableau de valeurs possibles pour ce champ</a:t>
            </a:r>
          </a:p>
        </p:txBody>
      </p:sp>
      <p:pic>
        <p:nvPicPr>
          <p:cNvPr id="6" name="Image 5">
            <a:extLst>
              <a:ext uri="{FF2B5EF4-FFF2-40B4-BE49-F238E27FC236}">
                <a16:creationId xmlns:a16="http://schemas.microsoft.com/office/drawing/2014/main" xmlns="" id="{75EE4878-D9CA-494D-8AC7-1E4FF01533DE}"/>
              </a:ext>
            </a:extLst>
          </p:cNvPr>
          <p:cNvPicPr>
            <a:picLocks noChangeAspect="1"/>
          </p:cNvPicPr>
          <p:nvPr/>
        </p:nvPicPr>
        <p:blipFill>
          <a:blip r:embed="rId2"/>
          <a:stretch>
            <a:fillRect/>
          </a:stretch>
        </p:blipFill>
        <p:spPr>
          <a:xfrm>
            <a:off x="725864" y="2029745"/>
            <a:ext cx="5021794" cy="3899417"/>
          </a:xfrm>
          <a:prstGeom prst="rect">
            <a:avLst/>
          </a:prstGeom>
        </p:spPr>
      </p:pic>
      <p:pic>
        <p:nvPicPr>
          <p:cNvPr id="8" name="Image 7">
            <a:extLst>
              <a:ext uri="{FF2B5EF4-FFF2-40B4-BE49-F238E27FC236}">
                <a16:creationId xmlns:a16="http://schemas.microsoft.com/office/drawing/2014/main" xmlns="" id="{BE2A9713-0868-4A54-956C-99B59F4FDDB6}"/>
              </a:ext>
            </a:extLst>
          </p:cNvPr>
          <p:cNvPicPr>
            <a:picLocks noChangeAspect="1"/>
          </p:cNvPicPr>
          <p:nvPr/>
        </p:nvPicPr>
        <p:blipFill>
          <a:blip r:embed="rId3"/>
          <a:stretch>
            <a:fillRect/>
          </a:stretch>
        </p:blipFill>
        <p:spPr>
          <a:xfrm>
            <a:off x="5882951" y="1772239"/>
            <a:ext cx="5397760" cy="4411746"/>
          </a:xfrm>
          <a:prstGeom prst="rect">
            <a:avLst/>
          </a:prstGeom>
        </p:spPr>
      </p:pic>
    </p:spTree>
    <p:extLst>
      <p:ext uri="{BB962C8B-B14F-4D97-AF65-F5344CB8AC3E}">
        <p14:creationId xmlns:p14="http://schemas.microsoft.com/office/powerpoint/2010/main" xmlns="" val="1057323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Aide en ligne</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596793" y="735291"/>
            <a:ext cx="10998413" cy="5215771"/>
          </a:xfrm>
        </p:spPr>
        <p:txBody>
          <a:bodyPr>
            <a:normAutofit/>
          </a:bodyPr>
          <a:lstStyle/>
          <a:p>
            <a:pPr marL="0" indent="0" algn="ctr">
              <a:buNone/>
            </a:pPr>
            <a:r>
              <a:rPr lang="fr-FR" sz="1700" dirty="0"/>
              <a:t>La touche F1 ou l’icône « ? » permet d’obtenir une aide sur n’importe quelle zone de saisie ou d’affichage de l’écran</a:t>
            </a:r>
          </a:p>
        </p:txBody>
      </p:sp>
      <p:pic>
        <p:nvPicPr>
          <p:cNvPr id="6" name="Image 5">
            <a:extLst>
              <a:ext uri="{FF2B5EF4-FFF2-40B4-BE49-F238E27FC236}">
                <a16:creationId xmlns:a16="http://schemas.microsoft.com/office/drawing/2014/main" xmlns="" id="{AB0FEF5B-1F9B-4661-807B-FE9C4FCF94B4}"/>
              </a:ext>
            </a:extLst>
          </p:cNvPr>
          <p:cNvPicPr>
            <a:picLocks noChangeAspect="1"/>
          </p:cNvPicPr>
          <p:nvPr/>
        </p:nvPicPr>
        <p:blipFill>
          <a:blip r:embed="rId2"/>
          <a:stretch>
            <a:fillRect/>
          </a:stretch>
        </p:blipFill>
        <p:spPr>
          <a:xfrm>
            <a:off x="2332654" y="1564849"/>
            <a:ext cx="7604449" cy="4557861"/>
          </a:xfrm>
          <a:prstGeom prst="rect">
            <a:avLst/>
          </a:prstGeom>
        </p:spPr>
      </p:pic>
    </p:spTree>
    <p:extLst>
      <p:ext uri="{BB962C8B-B14F-4D97-AF65-F5344CB8AC3E}">
        <p14:creationId xmlns:p14="http://schemas.microsoft.com/office/powerpoint/2010/main" xmlns="" val="1138680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Messages</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587097" y="801278"/>
            <a:ext cx="11017806" cy="5326961"/>
          </a:xfrm>
        </p:spPr>
        <p:txBody>
          <a:bodyPr/>
          <a:lstStyle/>
          <a:p>
            <a:pPr marL="0" indent="0">
              <a:lnSpc>
                <a:spcPct val="100000"/>
              </a:lnSpc>
              <a:buNone/>
            </a:pPr>
            <a:r>
              <a:rPr lang="fr-FR" sz="1800" dirty="0"/>
              <a:t>Il existe 4 types de message : Erreur(E) / Avertissement(W)/Information(I) / Succès(S)</a:t>
            </a:r>
          </a:p>
          <a:p>
            <a:pPr marL="0" indent="0">
              <a:lnSpc>
                <a:spcPct val="100000"/>
              </a:lnSpc>
              <a:buNone/>
            </a:pPr>
            <a:r>
              <a:rPr lang="fr-FR" sz="1800" dirty="0"/>
              <a:t>(qui n’auront pas le même rôle et la même impact sur l’exécution du programme cf. chapitre programmation)</a:t>
            </a:r>
          </a:p>
        </p:txBody>
      </p:sp>
      <p:pic>
        <p:nvPicPr>
          <p:cNvPr id="6" name="Image 5">
            <a:extLst>
              <a:ext uri="{FF2B5EF4-FFF2-40B4-BE49-F238E27FC236}">
                <a16:creationId xmlns:a16="http://schemas.microsoft.com/office/drawing/2014/main" xmlns="" id="{F4DDE13A-70AA-4C39-BA4C-DC927ACEBDDE}"/>
              </a:ext>
            </a:extLst>
          </p:cNvPr>
          <p:cNvPicPr>
            <a:picLocks noChangeAspect="1"/>
          </p:cNvPicPr>
          <p:nvPr/>
        </p:nvPicPr>
        <p:blipFill>
          <a:blip r:embed="rId2"/>
          <a:stretch>
            <a:fillRect/>
          </a:stretch>
        </p:blipFill>
        <p:spPr>
          <a:xfrm>
            <a:off x="1856793" y="1819374"/>
            <a:ext cx="7119257" cy="4308866"/>
          </a:xfrm>
          <a:prstGeom prst="rect">
            <a:avLst/>
          </a:prstGeom>
        </p:spPr>
      </p:pic>
    </p:spTree>
    <p:extLst>
      <p:ext uri="{BB962C8B-B14F-4D97-AF65-F5344CB8AC3E}">
        <p14:creationId xmlns:p14="http://schemas.microsoft.com/office/powerpoint/2010/main" xmlns="" val="2893411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xmlns="" id="{400850F7-6088-4F90-8793-DDE881759D7A}"/>
              </a:ext>
            </a:extLst>
          </p:cNvPr>
          <p:cNvSpPr>
            <a:spLocks noChangeArrowheads="1"/>
          </p:cNvSpPr>
          <p:nvPr/>
        </p:nvSpPr>
        <p:spPr bwMode="auto">
          <a:xfrm>
            <a:off x="985520" y="2288187"/>
            <a:ext cx="10261600" cy="1455478"/>
          </a:xfrm>
          <a:prstGeom prst="rect">
            <a:avLst/>
          </a:prstGeom>
          <a:solidFill>
            <a:srgbClr val="C1CEFF"/>
          </a:solidFill>
          <a:ln w="12700">
            <a:solidFill>
              <a:srgbClr val="000000"/>
            </a:solidFill>
            <a:miter lim="800000"/>
            <a:headEnd/>
            <a:tailEnd/>
          </a:ln>
          <a:effectLst>
            <a:outerShdw dist="107763" dir="2700000" algn="ctr" rotWithShape="0">
              <a:srgbClr val="808080"/>
            </a:outerShdw>
          </a:effectLst>
        </p:spPr>
        <p:txBody>
          <a:bodyPr wrap="none" anchor="ctr"/>
          <a:lstStyle/>
          <a:p>
            <a:pPr algn="ctr" defTabSz="457200" eaLnBrk="0" fontAlgn="base">
              <a:spcBef>
                <a:spcPct val="0"/>
              </a:spcBef>
              <a:spcAft>
                <a:spcPct val="0"/>
              </a:spcAft>
              <a:defRPr/>
            </a:pPr>
            <a:r>
              <a:rPr lang="fr-FR" sz="2000" b="1" dirty="0">
                <a:solidFill>
                  <a:sysClr val="windowText" lastClr="000000"/>
                </a:solidFill>
                <a:latin typeface="Times New Roman" panose="02020603050405020304" pitchFamily="18" charset="0"/>
              </a:rPr>
              <a:t>LES TRANSACTIONS </a:t>
            </a:r>
          </a:p>
        </p:txBody>
      </p:sp>
    </p:spTree>
    <p:extLst>
      <p:ext uri="{BB962C8B-B14F-4D97-AF65-F5344CB8AC3E}">
        <p14:creationId xmlns:p14="http://schemas.microsoft.com/office/powerpoint/2010/main" xmlns="" val="320396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Les Transactions</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697584" y="928838"/>
            <a:ext cx="10699422" cy="5199401"/>
          </a:xfrm>
        </p:spPr>
        <p:txBody>
          <a:bodyPr/>
          <a:lstStyle/>
          <a:p>
            <a:pPr marL="0" indent="0" algn="just">
              <a:buNone/>
            </a:pPr>
            <a:r>
              <a:rPr lang="fr-FR" sz="1800" dirty="0"/>
              <a:t>Une transaction (ou code de transaction ou t-code) est un identifiant SAP pour exécuter divers traitements (exécuter un programme, ouvrir un éditeur, créer une facture,…) Elles sont regroupées dans le menu utilisateur par catégories correspondant aux modules. </a:t>
            </a:r>
          </a:p>
          <a:p>
            <a:pPr marL="0" indent="0">
              <a:buNone/>
            </a:pPr>
            <a:endParaRPr lang="fr-FR" dirty="0"/>
          </a:p>
        </p:txBody>
      </p:sp>
      <p:pic>
        <p:nvPicPr>
          <p:cNvPr id="5" name="Image 4">
            <a:extLst>
              <a:ext uri="{FF2B5EF4-FFF2-40B4-BE49-F238E27FC236}">
                <a16:creationId xmlns:a16="http://schemas.microsoft.com/office/drawing/2014/main" xmlns="" id="{EFAEEC85-E958-4526-9197-EBBC219B7F27}"/>
              </a:ext>
            </a:extLst>
          </p:cNvPr>
          <p:cNvPicPr>
            <a:picLocks noChangeAspect="1"/>
          </p:cNvPicPr>
          <p:nvPr/>
        </p:nvPicPr>
        <p:blipFill>
          <a:blip r:embed="rId2"/>
          <a:stretch>
            <a:fillRect/>
          </a:stretch>
        </p:blipFill>
        <p:spPr>
          <a:xfrm>
            <a:off x="1573759" y="2478244"/>
            <a:ext cx="8947072" cy="3583002"/>
          </a:xfrm>
          <a:prstGeom prst="rect">
            <a:avLst/>
          </a:prstGeom>
        </p:spPr>
      </p:pic>
    </p:spTree>
    <p:extLst>
      <p:ext uri="{BB962C8B-B14F-4D97-AF65-F5344CB8AC3E}">
        <p14:creationId xmlns:p14="http://schemas.microsoft.com/office/powerpoint/2010/main" xmlns="" val="1641324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L’accès aux Transactions</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707010" y="631596"/>
            <a:ext cx="10737129" cy="5448693"/>
          </a:xfrm>
        </p:spPr>
        <p:txBody>
          <a:bodyPr>
            <a:normAutofit fontScale="85000" lnSpcReduction="20000"/>
          </a:bodyPr>
          <a:lstStyle/>
          <a:p>
            <a:pPr marL="0" indent="0" algn="ctr">
              <a:buNone/>
            </a:pPr>
            <a:r>
              <a:rPr lang="fr-FR" sz="2100" dirty="0"/>
              <a:t>Une transaction peut être appelée de plusieurs manières. Exemple avec la SE38 </a:t>
            </a:r>
          </a:p>
          <a:p>
            <a:pPr marL="0" indent="0" algn="ctr">
              <a:buNone/>
            </a:pPr>
            <a:r>
              <a:rPr lang="fr-FR" sz="2100" dirty="0"/>
              <a:t>(Editeur ABAP permettant de développer des programmes ) : </a:t>
            </a:r>
          </a:p>
          <a:p>
            <a:pPr marL="0" indent="0" algn="ctr">
              <a:buNone/>
            </a:pPr>
            <a:endParaRPr lang="fr-FR" dirty="0"/>
          </a:p>
          <a:p>
            <a:pPr marL="0" indent="0" algn="ctr">
              <a:buNone/>
            </a:pPr>
            <a:endParaRPr lang="fr-FR" dirty="0"/>
          </a:p>
          <a:p>
            <a:pPr marL="0" indent="0" algn="ctr">
              <a:buNone/>
            </a:pPr>
            <a:endParaRPr lang="fr-FR" dirty="0"/>
          </a:p>
          <a:p>
            <a:pPr marL="0" indent="0" algn="ctr">
              <a:buNone/>
            </a:pPr>
            <a:endParaRPr lang="fr-FR" dirty="0"/>
          </a:p>
          <a:p>
            <a:pPr marL="0" indent="0" algn="ctr">
              <a:buNone/>
            </a:pPr>
            <a:endParaRPr lang="fr-FR" dirty="0"/>
          </a:p>
          <a:p>
            <a:pPr marL="0" indent="0" algn="ctr">
              <a:buNone/>
            </a:pPr>
            <a:endParaRPr lang="fr-FR" dirty="0"/>
          </a:p>
          <a:p>
            <a:pPr marL="0" indent="0" algn="ctr">
              <a:buNone/>
            </a:pPr>
            <a:endParaRPr lang="fr-FR" sz="1600" dirty="0"/>
          </a:p>
          <a:p>
            <a:pPr marL="0" indent="0" algn="ctr">
              <a:buNone/>
            </a:pPr>
            <a:r>
              <a:rPr lang="fr-FR" sz="1600" dirty="0"/>
              <a:t>Remarque : Aucune incidence de casse sur l’appel d’une transaction dans la zone de commande (minuscule et majuscule sont utilisables)</a:t>
            </a:r>
          </a:p>
          <a:p>
            <a:pPr marL="0" indent="0" algn="ctr">
              <a:buNone/>
            </a:pPr>
            <a:endParaRPr lang="fr-FR" sz="1600" dirty="0"/>
          </a:p>
        </p:txBody>
      </p:sp>
      <p:pic>
        <p:nvPicPr>
          <p:cNvPr id="6" name="Image 5">
            <a:extLst>
              <a:ext uri="{FF2B5EF4-FFF2-40B4-BE49-F238E27FC236}">
                <a16:creationId xmlns:a16="http://schemas.microsoft.com/office/drawing/2014/main" xmlns="" id="{11C86DA1-D8B1-48CA-89BE-7597279A1718}"/>
              </a:ext>
            </a:extLst>
          </p:cNvPr>
          <p:cNvPicPr>
            <a:picLocks noChangeAspect="1"/>
          </p:cNvPicPr>
          <p:nvPr/>
        </p:nvPicPr>
        <p:blipFill>
          <a:blip r:embed="rId2"/>
          <a:stretch>
            <a:fillRect/>
          </a:stretch>
        </p:blipFill>
        <p:spPr>
          <a:xfrm>
            <a:off x="3296577" y="1796438"/>
            <a:ext cx="5598846" cy="3435438"/>
          </a:xfrm>
          <a:prstGeom prst="rect">
            <a:avLst/>
          </a:prstGeom>
        </p:spPr>
      </p:pic>
    </p:spTree>
    <p:extLst>
      <p:ext uri="{BB962C8B-B14F-4D97-AF65-F5344CB8AC3E}">
        <p14:creationId xmlns:p14="http://schemas.microsoft.com/office/powerpoint/2010/main" xmlns="" val="2582965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a:xfrm>
            <a:off x="0" y="0"/>
            <a:ext cx="12192000" cy="928837"/>
          </a:xfrm>
        </p:spPr>
        <p:txBody>
          <a:bodyPr>
            <a:noAutofit/>
          </a:bodyPr>
          <a:lstStyle/>
          <a:p>
            <a:pPr algn="ctr"/>
            <a:r>
              <a:rPr lang="fr-FR" sz="3600" b="1" dirty="0">
                <a:solidFill>
                  <a:schemeClr val="accent1"/>
                </a:solidFill>
              </a:rPr>
              <a:t>Tour d’horizon sur Les transactions standards</a:t>
            </a:r>
            <a:br>
              <a:rPr lang="fr-FR" sz="3600" b="1" dirty="0">
                <a:solidFill>
                  <a:schemeClr val="accent1"/>
                </a:solidFill>
              </a:rPr>
            </a:br>
            <a:r>
              <a:rPr lang="fr-FR" sz="3600" b="1" dirty="0">
                <a:solidFill>
                  <a:schemeClr val="accent1"/>
                </a:solidFill>
              </a:rPr>
              <a:t> </a:t>
            </a:r>
            <a:r>
              <a:rPr lang="fr-FR" sz="3600" dirty="0">
                <a:solidFill>
                  <a:schemeClr val="accent1"/>
                </a:solidFill>
              </a:rPr>
              <a:t>(orientées utilisateurs)  </a:t>
            </a:r>
            <a:endParaRPr lang="fr-FR" sz="3600" b="1" dirty="0">
              <a:solidFill>
                <a:schemeClr val="accent1"/>
              </a:solidFill>
            </a:endParaRP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821703" y="909890"/>
            <a:ext cx="10548593" cy="5170304"/>
          </a:xfrm>
        </p:spPr>
        <p:txBody>
          <a:bodyPr>
            <a:normAutofit fontScale="32500" lnSpcReduction="20000"/>
          </a:bodyPr>
          <a:lstStyle/>
          <a:p>
            <a:pPr marL="0" indent="0" algn="just">
              <a:buNone/>
            </a:pPr>
            <a:r>
              <a:rPr lang="fr-FR" sz="4600" dirty="0"/>
              <a:t>Voici une liste non exhaustive (il existe des milliers de transactions) de transactions très utilisées : </a:t>
            </a:r>
          </a:p>
          <a:p>
            <a:pPr marL="0" indent="0" algn="just">
              <a:buNone/>
            </a:pPr>
            <a:r>
              <a:rPr lang="fr-FR" sz="4600" b="1" dirty="0"/>
              <a:t>VL01N </a:t>
            </a:r>
            <a:r>
              <a:rPr lang="fr-FR" sz="4600" dirty="0"/>
              <a:t>: Création de livraison sortante</a:t>
            </a:r>
          </a:p>
          <a:p>
            <a:pPr marL="0" indent="0" algn="just">
              <a:buNone/>
            </a:pPr>
            <a:r>
              <a:rPr lang="fr-FR" sz="4600" b="1" dirty="0"/>
              <a:t>VL02N</a:t>
            </a:r>
            <a:r>
              <a:rPr lang="fr-FR" sz="4600" dirty="0"/>
              <a:t> : Modification de livraison sortante</a:t>
            </a:r>
          </a:p>
          <a:p>
            <a:pPr marL="0" indent="0" algn="just">
              <a:buNone/>
            </a:pPr>
            <a:r>
              <a:rPr lang="fr-FR" sz="4600" b="1" dirty="0"/>
              <a:t>VL03N </a:t>
            </a:r>
            <a:r>
              <a:rPr lang="fr-FR" sz="4600" dirty="0"/>
              <a:t>: Affichage de livraison sortante</a:t>
            </a:r>
          </a:p>
          <a:p>
            <a:pPr marL="0" indent="0" algn="just">
              <a:buNone/>
            </a:pPr>
            <a:r>
              <a:rPr lang="fr-FR" sz="4600" b="1" dirty="0"/>
              <a:t>VF01 / VF02 / VF03 </a:t>
            </a:r>
            <a:r>
              <a:rPr lang="fr-FR" sz="4600" dirty="0"/>
              <a:t>: Création, modification, et affichage de facture</a:t>
            </a:r>
          </a:p>
          <a:p>
            <a:pPr marL="0" indent="0" algn="just">
              <a:buNone/>
            </a:pPr>
            <a:r>
              <a:rPr lang="fr-FR" sz="4600" b="1" dirty="0"/>
              <a:t>MM01 / MM02 / MM03N</a:t>
            </a:r>
            <a:r>
              <a:rPr lang="fr-FR" sz="4600" dirty="0"/>
              <a:t> : Création, modification et affichage d’article </a:t>
            </a:r>
          </a:p>
          <a:p>
            <a:pPr marL="0" indent="0" algn="just">
              <a:buNone/>
            </a:pPr>
            <a:r>
              <a:rPr lang="fr-FR" sz="4600" b="1" dirty="0"/>
              <a:t>ME21N / ME22N / ME23N </a:t>
            </a:r>
            <a:r>
              <a:rPr lang="fr-FR" sz="4600" dirty="0"/>
              <a:t>: Création, modification, affichage commande d’achat (fournisseur)</a:t>
            </a:r>
          </a:p>
          <a:p>
            <a:pPr marL="0" indent="0" algn="just">
              <a:buNone/>
            </a:pPr>
            <a:r>
              <a:rPr lang="fr-FR" sz="4600" b="1" dirty="0"/>
              <a:t>VA01 / VA02 / VA03 </a:t>
            </a:r>
            <a:r>
              <a:rPr lang="fr-FR" sz="4600" dirty="0"/>
              <a:t>: Création, modification, affichage commande de vente / Commande client</a:t>
            </a:r>
          </a:p>
          <a:p>
            <a:pPr marL="0" indent="0" algn="just">
              <a:buNone/>
            </a:pPr>
            <a:r>
              <a:rPr lang="fr-FR" sz="4600" b="1" dirty="0"/>
              <a:t>MIRO </a:t>
            </a:r>
            <a:r>
              <a:rPr lang="fr-FR" sz="4600" dirty="0"/>
              <a:t>: Facture fournisseur </a:t>
            </a:r>
          </a:p>
          <a:p>
            <a:pPr marL="0" indent="0" algn="just">
              <a:buNone/>
            </a:pPr>
            <a:r>
              <a:rPr lang="fr-FR" sz="4600" b="1" dirty="0"/>
              <a:t>MIGO</a:t>
            </a:r>
            <a:r>
              <a:rPr lang="fr-FR" sz="4600" dirty="0"/>
              <a:t> : Mouvement de stock</a:t>
            </a:r>
          </a:p>
          <a:p>
            <a:pPr marL="0" indent="0" algn="just">
              <a:buNone/>
            </a:pPr>
            <a:r>
              <a:rPr lang="fr-FR" sz="4600" b="1" dirty="0"/>
              <a:t>SCC1 </a:t>
            </a:r>
            <a:r>
              <a:rPr lang="fr-FR" sz="4600" dirty="0"/>
              <a:t>: Copie des données entre les mandants</a:t>
            </a:r>
          </a:p>
          <a:p>
            <a:pPr marL="0" indent="0">
              <a:buNone/>
            </a:pPr>
            <a:endParaRPr lang="fr-FR" dirty="0"/>
          </a:p>
        </p:txBody>
      </p:sp>
    </p:spTree>
    <p:extLst>
      <p:ext uri="{BB962C8B-B14F-4D97-AF65-F5344CB8AC3E}">
        <p14:creationId xmlns:p14="http://schemas.microsoft.com/office/powerpoint/2010/main" xmlns="" val="4051713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Exemple de Flux</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805070" y="1063487"/>
            <a:ext cx="10620216" cy="4919870"/>
          </a:xfrm>
        </p:spPr>
        <p:txBody>
          <a:bodyPr>
            <a:normAutofit fontScale="55000" lnSpcReduction="20000"/>
          </a:bodyPr>
          <a:lstStyle/>
          <a:p>
            <a:pPr marL="0" indent="0" algn="just">
              <a:buNone/>
            </a:pPr>
            <a:r>
              <a:rPr lang="fr-FR" sz="3300" dirty="0"/>
              <a:t>On commande des produits à l’entreprise utilisant SAP :  VA01  commande de vente (commande client)</a:t>
            </a:r>
          </a:p>
          <a:p>
            <a:pPr algn="just">
              <a:buFontTx/>
              <a:buChar char="-"/>
            </a:pPr>
            <a:r>
              <a:rPr lang="fr-FR" sz="3300" dirty="0"/>
              <a:t> Si elle a le stock l’Ets va faire une livraison sortante pour aller livrer le client –&gt; VL01N</a:t>
            </a:r>
          </a:p>
          <a:p>
            <a:pPr algn="just">
              <a:buFontTx/>
              <a:buChar char="-"/>
            </a:pPr>
            <a:r>
              <a:rPr lang="fr-FR" sz="3300" dirty="0"/>
              <a:t>Si on a pas le stock nécessaire, on va faire une commande d’achat auprès du fournisseur </a:t>
            </a:r>
          </a:p>
          <a:p>
            <a:pPr marL="0" indent="0" algn="just">
              <a:buNone/>
            </a:pPr>
            <a:r>
              <a:rPr lang="fr-FR" sz="3300" dirty="0">
                <a:sym typeface="Wingdings" panose="05000000000000000000" pitchFamily="2" charset="2"/>
              </a:rPr>
              <a:t></a:t>
            </a:r>
            <a:r>
              <a:rPr lang="fr-FR" sz="3300" dirty="0"/>
              <a:t>ME21N : Création commande d’achat</a:t>
            </a:r>
          </a:p>
          <a:p>
            <a:pPr marL="0" indent="0" algn="just">
              <a:buNone/>
            </a:pPr>
            <a:r>
              <a:rPr lang="fr-FR" sz="3300" dirty="0"/>
              <a:t>-&gt; MIGO : Entrée de marchandise </a:t>
            </a:r>
          </a:p>
          <a:p>
            <a:pPr marL="0" indent="0" algn="just">
              <a:buNone/>
            </a:pPr>
            <a:r>
              <a:rPr lang="fr-FR" sz="3300" dirty="0"/>
              <a:t>-&gt; VL33N : pour faire une livraison entrante</a:t>
            </a:r>
          </a:p>
          <a:p>
            <a:pPr marL="0" indent="0" algn="just">
              <a:buNone/>
            </a:pPr>
            <a:r>
              <a:rPr lang="fr-FR" sz="3300" dirty="0"/>
              <a:t>A partir de la commande client on fait une livraison sortante  VL01N qui va donner lieu une fois réceptionnée par le client à une facturation -&gt; Création de la facture en VF01</a:t>
            </a:r>
          </a:p>
          <a:p>
            <a:pPr marL="0" indent="0">
              <a:buNone/>
            </a:pPr>
            <a:r>
              <a:rPr lang="fr-FR" dirty="0"/>
              <a:t> </a:t>
            </a:r>
          </a:p>
          <a:p>
            <a:pPr marL="0" indent="0">
              <a:buNone/>
            </a:pPr>
            <a:endParaRPr lang="fr-FR" dirty="0"/>
          </a:p>
        </p:txBody>
      </p:sp>
    </p:spTree>
    <p:extLst>
      <p:ext uri="{BB962C8B-B14F-4D97-AF65-F5344CB8AC3E}">
        <p14:creationId xmlns:p14="http://schemas.microsoft.com/office/powerpoint/2010/main" xmlns="" val="2341334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3600" b="1" dirty="0">
                <a:solidFill>
                  <a:schemeClr val="accent1"/>
                </a:solidFill>
              </a:rPr>
              <a:t>Les transactions techniques (orientées développeurs) </a:t>
            </a:r>
          </a:p>
        </p:txBody>
      </p:sp>
      <p:pic>
        <p:nvPicPr>
          <p:cNvPr id="7" name="Image 6">
            <a:extLst>
              <a:ext uri="{FF2B5EF4-FFF2-40B4-BE49-F238E27FC236}">
                <a16:creationId xmlns:a16="http://schemas.microsoft.com/office/drawing/2014/main" xmlns="" id="{1578E059-EB72-41E1-B210-8C1575D3ADF6}"/>
              </a:ext>
            </a:extLst>
          </p:cNvPr>
          <p:cNvPicPr>
            <a:picLocks noChangeAspect="1"/>
          </p:cNvPicPr>
          <p:nvPr/>
        </p:nvPicPr>
        <p:blipFill>
          <a:blip r:embed="rId2"/>
          <a:stretch>
            <a:fillRect/>
          </a:stretch>
        </p:blipFill>
        <p:spPr>
          <a:xfrm>
            <a:off x="1377884" y="1065228"/>
            <a:ext cx="9436231" cy="5091459"/>
          </a:xfrm>
          <a:prstGeom prst="rect">
            <a:avLst/>
          </a:prstGeom>
        </p:spPr>
      </p:pic>
    </p:spTree>
    <p:extLst>
      <p:ext uri="{BB962C8B-B14F-4D97-AF65-F5344CB8AC3E}">
        <p14:creationId xmlns:p14="http://schemas.microsoft.com/office/powerpoint/2010/main" xmlns="" val="3030541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xmlns="" id="{400850F7-6088-4F90-8793-DDE881759D7A}"/>
              </a:ext>
            </a:extLst>
          </p:cNvPr>
          <p:cNvSpPr>
            <a:spLocks noChangeArrowheads="1"/>
          </p:cNvSpPr>
          <p:nvPr/>
        </p:nvSpPr>
        <p:spPr bwMode="auto">
          <a:xfrm>
            <a:off x="1056640" y="2296500"/>
            <a:ext cx="9916160" cy="1455478"/>
          </a:xfrm>
          <a:prstGeom prst="rect">
            <a:avLst/>
          </a:prstGeom>
          <a:solidFill>
            <a:srgbClr val="C1CEFF"/>
          </a:solidFill>
          <a:ln w="12700">
            <a:solidFill>
              <a:srgbClr val="000000"/>
            </a:solidFill>
            <a:miter lim="800000"/>
            <a:headEnd/>
            <a:tailEnd/>
          </a:ln>
          <a:effectLst>
            <a:outerShdw dist="107763" dir="2700000" algn="ctr" rotWithShape="0">
              <a:srgbClr val="808080"/>
            </a:outerShdw>
          </a:effectLst>
        </p:spPr>
        <p:txBody>
          <a:bodyPr wrap="none" anchor="ctr"/>
          <a:lstStyle/>
          <a:p>
            <a:pPr defTabSz="457200" eaLnBrk="0" fontAlgn="base">
              <a:spcBef>
                <a:spcPct val="0"/>
              </a:spcBef>
              <a:spcAft>
                <a:spcPct val="0"/>
              </a:spcAft>
              <a:defRPr/>
            </a:pPr>
            <a:r>
              <a:rPr lang="fr-FR" sz="1200" b="1" dirty="0">
                <a:solidFill>
                  <a:sysClr val="windowText" lastClr="000000"/>
                </a:solidFill>
                <a:latin typeface="Times New Roman" panose="02020603050405020304" pitchFamily="18" charset="0"/>
              </a:rPr>
              <a:t>           </a:t>
            </a:r>
            <a:r>
              <a:rPr lang="fr-FR" sz="2000" b="1" dirty="0">
                <a:solidFill>
                  <a:sysClr val="windowText" lastClr="000000"/>
                </a:solidFill>
                <a:latin typeface="Times New Roman" panose="02020603050405020304" pitchFamily="18" charset="0"/>
              </a:rPr>
              <a:t>       LES SYSTEMES DE CONNEXION / ENVIRONNEMENTS / INSTANCES :</a:t>
            </a:r>
          </a:p>
          <a:p>
            <a:pPr defTabSz="457200" eaLnBrk="0" fontAlgn="base">
              <a:spcBef>
                <a:spcPct val="0"/>
              </a:spcBef>
              <a:spcAft>
                <a:spcPct val="0"/>
              </a:spcAft>
              <a:defRPr/>
            </a:pPr>
            <a:r>
              <a:rPr lang="fr-FR" sz="2000" b="1" dirty="0">
                <a:solidFill>
                  <a:sysClr val="windowText" lastClr="000000"/>
                </a:solidFill>
                <a:latin typeface="Times New Roman" panose="02020603050405020304" pitchFamily="18" charset="0"/>
              </a:rPr>
              <a:t>                                                     La « couche » supplémentaire </a:t>
            </a:r>
          </a:p>
        </p:txBody>
      </p:sp>
    </p:spTree>
    <p:extLst>
      <p:ext uri="{BB962C8B-B14F-4D97-AF65-F5344CB8AC3E}">
        <p14:creationId xmlns:p14="http://schemas.microsoft.com/office/powerpoint/2010/main" xmlns="" val="11179342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3600" b="1" dirty="0">
                <a:solidFill>
                  <a:schemeClr val="accent1"/>
                </a:solidFill>
              </a:rPr>
              <a:t>Les transactions techniques (destinées aux développeurs) </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716437" y="1106015"/>
            <a:ext cx="10727703" cy="5022224"/>
          </a:xfrm>
        </p:spPr>
        <p:txBody>
          <a:bodyPr>
            <a:normAutofit fontScale="55000" lnSpcReduction="20000"/>
          </a:bodyPr>
          <a:lstStyle/>
          <a:p>
            <a:pPr marL="142875" indent="-142875"/>
            <a:r>
              <a:rPr lang="fr-FR" dirty="0"/>
              <a:t>SE11 </a:t>
            </a:r>
            <a:r>
              <a:rPr lang="fr-FR" dirty="0">
                <a:sym typeface="Wingdings" panose="05000000000000000000" pitchFamily="2" charset="2"/>
              </a:rPr>
              <a:t></a:t>
            </a:r>
            <a:r>
              <a:rPr lang="fr-FR" dirty="0"/>
              <a:t> dictionnaire ABAP (afficher une table, élément…)                 	 	 SE16N </a:t>
            </a:r>
            <a:r>
              <a:rPr lang="fr-FR" dirty="0">
                <a:sym typeface="Wingdings" panose="05000000000000000000" pitchFamily="2" charset="2"/>
              </a:rPr>
              <a:t> </a:t>
            </a:r>
            <a:r>
              <a:rPr lang="fr-FR" altLang="fr-FR" dirty="0"/>
              <a:t>Consultation du contenu des tables</a:t>
            </a:r>
            <a:r>
              <a:rPr lang="fr-FR" dirty="0"/>
              <a:t>  </a:t>
            </a:r>
          </a:p>
          <a:p>
            <a:pPr marL="142875" indent="-142875"/>
            <a:r>
              <a:rPr lang="fr-FR" dirty="0"/>
              <a:t>SE91 </a:t>
            </a:r>
            <a:r>
              <a:rPr lang="fr-FR" dirty="0">
                <a:sym typeface="Wingdings" panose="05000000000000000000" pitchFamily="2" charset="2"/>
              </a:rPr>
              <a:t></a:t>
            </a:r>
            <a:r>
              <a:rPr lang="fr-FR" dirty="0"/>
              <a:t> Classe de message                                                                          		 ST22   </a:t>
            </a:r>
            <a:r>
              <a:rPr lang="fr-FR" dirty="0">
                <a:sym typeface="Wingdings" panose="05000000000000000000" pitchFamily="2" charset="2"/>
              </a:rPr>
              <a:t>  V</a:t>
            </a:r>
            <a:r>
              <a:rPr lang="fr-FR" dirty="0"/>
              <a:t>isualisation des « dumps </a:t>
            </a:r>
          </a:p>
          <a:p>
            <a:pPr marL="142875" indent="-142875"/>
            <a:r>
              <a:rPr lang="fr-FR" dirty="0"/>
              <a:t>SE38 </a:t>
            </a:r>
            <a:r>
              <a:rPr lang="fr-FR" dirty="0">
                <a:sym typeface="Wingdings" panose="05000000000000000000" pitchFamily="2" charset="2"/>
              </a:rPr>
              <a:t></a:t>
            </a:r>
            <a:r>
              <a:rPr lang="fr-FR" dirty="0"/>
              <a:t> Editeur ABAP (utilisée pour tout développement  de programme)                        </a:t>
            </a:r>
            <a:r>
              <a:rPr lang="fr-FR" altLang="fr-FR" dirty="0"/>
              <a:t>SE63  </a:t>
            </a:r>
            <a:r>
              <a:rPr lang="fr-FR" dirty="0">
                <a:sym typeface="Wingdings" panose="05000000000000000000" pitchFamily="2" charset="2"/>
              </a:rPr>
              <a:t> </a:t>
            </a:r>
            <a:r>
              <a:rPr lang="fr-FR" altLang="fr-FR" dirty="0"/>
              <a:t>Traductions</a:t>
            </a:r>
            <a:endParaRPr lang="fr-FR" dirty="0"/>
          </a:p>
          <a:p>
            <a:pPr marL="142875" indent="-142875"/>
            <a:r>
              <a:rPr lang="fr-FR" dirty="0"/>
              <a:t>SE80 </a:t>
            </a:r>
            <a:r>
              <a:rPr lang="fr-FR" dirty="0">
                <a:sym typeface="Wingdings" panose="05000000000000000000" pitchFamily="2" charset="2"/>
              </a:rPr>
              <a:t></a:t>
            </a:r>
            <a:r>
              <a:rPr lang="fr-FR" dirty="0"/>
              <a:t> Navigateur d’objet ABAP(SE38 en plus complet)                      		 SE51  </a:t>
            </a:r>
            <a:r>
              <a:rPr lang="fr-FR" dirty="0">
                <a:sym typeface="Wingdings" panose="05000000000000000000" pitchFamily="2" charset="2"/>
              </a:rPr>
              <a:t> </a:t>
            </a:r>
            <a:r>
              <a:rPr lang="fr-FR" dirty="0"/>
              <a:t>Ecrans</a:t>
            </a:r>
          </a:p>
          <a:p>
            <a:pPr marL="142875" indent="-142875"/>
            <a:r>
              <a:rPr lang="fr-FR" dirty="0"/>
              <a:t>SE93 </a:t>
            </a:r>
            <a:r>
              <a:rPr lang="fr-FR" dirty="0">
                <a:sym typeface="Wingdings" panose="05000000000000000000" pitchFamily="2" charset="2"/>
              </a:rPr>
              <a:t></a:t>
            </a:r>
            <a:r>
              <a:rPr lang="fr-FR" dirty="0"/>
              <a:t> Transaction SAP			          		 SM24 </a:t>
            </a:r>
            <a:r>
              <a:rPr lang="fr-FR" dirty="0">
                <a:sym typeface="Wingdings" panose="05000000000000000000" pitchFamily="2" charset="2"/>
              </a:rPr>
              <a:t> Editeur de classes (classes et méthodes-&gt;cf. ABAP objet)</a:t>
            </a:r>
            <a:endParaRPr lang="fr-FR" dirty="0"/>
          </a:p>
          <a:p>
            <a:pPr marL="142875" indent="-142875"/>
            <a:r>
              <a:rPr lang="fr-FR" dirty="0"/>
              <a:t>SE37 </a:t>
            </a:r>
            <a:r>
              <a:rPr lang="fr-FR" dirty="0">
                <a:sym typeface="Wingdings" panose="05000000000000000000" pitchFamily="2" charset="2"/>
              </a:rPr>
              <a:t> Editeur de Module fonction			                           </a:t>
            </a:r>
            <a:r>
              <a:rPr lang="fr-FR" dirty="0"/>
              <a:t>SM12 </a:t>
            </a:r>
            <a:r>
              <a:rPr lang="fr-FR" dirty="0">
                <a:sym typeface="Wingdings" panose="05000000000000000000" pitchFamily="2" charset="2"/>
              </a:rPr>
              <a:t></a:t>
            </a:r>
            <a:r>
              <a:rPr lang="fr-FR" dirty="0"/>
              <a:t> Entrées de blocage </a:t>
            </a:r>
            <a:endParaRPr lang="fr-FR" dirty="0">
              <a:sym typeface="Wingdings" panose="05000000000000000000" pitchFamily="2" charset="2"/>
            </a:endParaRPr>
          </a:p>
          <a:p>
            <a:pPr marL="142875" indent="-142875"/>
            <a:r>
              <a:rPr lang="fr-FR" dirty="0"/>
              <a:t>SE18</a:t>
            </a:r>
            <a:r>
              <a:rPr lang="fr-FR" dirty="0">
                <a:sym typeface="Wingdings" panose="05000000000000000000" pitchFamily="2" charset="2"/>
              </a:rPr>
              <a:t> </a:t>
            </a:r>
            <a:r>
              <a:rPr lang="fr-FR" dirty="0"/>
              <a:t> BADI				                           SE01/SE10 : Recherche ou liste les ordres de transport</a:t>
            </a:r>
          </a:p>
          <a:p>
            <a:pPr marL="142875" indent="-142875"/>
            <a:r>
              <a:rPr lang="fr-FR" dirty="0"/>
              <a:t>SE19 </a:t>
            </a:r>
            <a:r>
              <a:rPr lang="fr-FR" dirty="0">
                <a:sym typeface="Wingdings" panose="05000000000000000000" pitchFamily="2" charset="2"/>
              </a:rPr>
              <a:t></a:t>
            </a:r>
            <a:r>
              <a:rPr lang="fr-FR" dirty="0"/>
              <a:t> implémentation de BADI SAP				 STMS : Gestion / transport des ordres de transport</a:t>
            </a:r>
          </a:p>
          <a:p>
            <a:pPr marL="142875" indent="-142875"/>
            <a:r>
              <a:rPr lang="fr-FR" dirty="0"/>
              <a:t>ST05 / ST12 </a:t>
            </a:r>
            <a:r>
              <a:rPr lang="fr-FR" dirty="0">
                <a:sym typeface="Wingdings" panose="05000000000000000000" pitchFamily="2" charset="2"/>
              </a:rPr>
              <a:t></a:t>
            </a:r>
            <a:r>
              <a:rPr lang="fr-FR" dirty="0"/>
              <a:t> Tracer les opés de BDD (lors de l’exécution d’un prog)	       	 SM37 : Liste des jobs exécutés </a:t>
            </a:r>
          </a:p>
          <a:p>
            <a:pPr marL="142875" indent="-142875"/>
            <a:r>
              <a:rPr lang="fr-FR" dirty="0"/>
              <a:t>SE03</a:t>
            </a:r>
            <a:r>
              <a:rPr lang="fr-FR" dirty="0">
                <a:sym typeface="Wingdings" panose="05000000000000000000" pitchFamily="2" charset="2"/>
              </a:rPr>
              <a:t> </a:t>
            </a:r>
            <a:r>
              <a:rPr lang="fr-FR" dirty="0"/>
              <a:t> recherche d’objet dans OT						</a:t>
            </a:r>
          </a:p>
          <a:p>
            <a:pPr marL="142875" indent="-142875"/>
            <a:r>
              <a:rPr lang="fr-FR" dirty="0"/>
              <a:t>CMOD </a:t>
            </a:r>
            <a:r>
              <a:rPr lang="fr-FR" dirty="0">
                <a:sym typeface="Wingdings" panose="05000000000000000000" pitchFamily="2" charset="2"/>
              </a:rPr>
              <a:t> projet d’extension</a:t>
            </a:r>
            <a:endParaRPr lang="fr-FR" dirty="0"/>
          </a:p>
          <a:p>
            <a:pPr marL="142875" indent="-142875"/>
            <a:r>
              <a:rPr lang="fr-FR" dirty="0"/>
              <a:t>SMARTFORMS </a:t>
            </a:r>
            <a:r>
              <a:rPr lang="fr-FR" dirty="0">
                <a:sym typeface="Wingdings" panose="05000000000000000000" pitchFamily="2" charset="2"/>
              </a:rPr>
              <a:t> Formulaires SMARTFORMS</a:t>
            </a:r>
            <a:endParaRPr lang="fr-FR" dirty="0"/>
          </a:p>
          <a:p>
            <a:pPr marL="0" indent="0">
              <a:buNone/>
            </a:pPr>
            <a:endParaRPr lang="fr-FR" dirty="0"/>
          </a:p>
        </p:txBody>
      </p:sp>
    </p:spTree>
    <p:extLst>
      <p:ext uri="{BB962C8B-B14F-4D97-AF65-F5344CB8AC3E}">
        <p14:creationId xmlns:p14="http://schemas.microsoft.com/office/powerpoint/2010/main" xmlns="" val="2962121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xmlns="" id="{400850F7-6088-4F90-8793-DDE881759D7A}"/>
              </a:ext>
            </a:extLst>
          </p:cNvPr>
          <p:cNvSpPr>
            <a:spLocks noChangeArrowheads="1"/>
          </p:cNvSpPr>
          <p:nvPr/>
        </p:nvSpPr>
        <p:spPr bwMode="auto">
          <a:xfrm>
            <a:off x="1533395" y="2288187"/>
            <a:ext cx="9093965" cy="1455478"/>
          </a:xfrm>
          <a:prstGeom prst="rect">
            <a:avLst/>
          </a:prstGeom>
          <a:solidFill>
            <a:srgbClr val="C1CEFF"/>
          </a:solidFill>
          <a:ln w="12700">
            <a:solidFill>
              <a:srgbClr val="000000"/>
            </a:solidFill>
            <a:miter lim="800000"/>
            <a:headEnd/>
            <a:tailEnd/>
          </a:ln>
          <a:effectLst>
            <a:outerShdw dist="107763" dir="2700000" algn="ctr" rotWithShape="0">
              <a:srgbClr val="808080"/>
            </a:outerShdw>
          </a:effectLst>
        </p:spPr>
        <p:txBody>
          <a:bodyPr wrap="none" anchor="ctr"/>
          <a:lstStyle/>
          <a:p>
            <a:pPr algn="ctr" defTabSz="457200" eaLnBrk="0" fontAlgn="base">
              <a:spcBef>
                <a:spcPct val="0"/>
              </a:spcBef>
              <a:spcAft>
                <a:spcPct val="0"/>
              </a:spcAft>
              <a:defRPr/>
            </a:pPr>
            <a:r>
              <a:rPr lang="fr-FR" sz="2000" b="1" dirty="0">
                <a:solidFill>
                  <a:sysClr val="windowText" lastClr="000000"/>
                </a:solidFill>
                <a:latin typeface="Times New Roman" panose="02020603050405020304" pitchFamily="18" charset="0"/>
              </a:rPr>
              <a:t>LES EXTENSIONS/ MODIFICATIONS DE SAP </a:t>
            </a:r>
          </a:p>
        </p:txBody>
      </p:sp>
    </p:spTree>
    <p:extLst>
      <p:ext uri="{BB962C8B-B14F-4D97-AF65-F5344CB8AC3E}">
        <p14:creationId xmlns:p14="http://schemas.microsoft.com/office/powerpoint/2010/main" xmlns="" val="2370299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lstStyle/>
          <a:p>
            <a:pPr algn="ctr"/>
            <a:r>
              <a:rPr lang="fr-FR" b="1" dirty="0">
                <a:solidFill>
                  <a:schemeClr val="accent1"/>
                </a:solidFill>
              </a:rPr>
              <a:t>Pourquoi modifier le standard?</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716437" y="1106015"/>
            <a:ext cx="10680569" cy="4936566"/>
          </a:xfrm>
        </p:spPr>
        <p:txBody>
          <a:bodyPr>
            <a:normAutofit fontScale="92500" lnSpcReduction="20000"/>
          </a:bodyPr>
          <a:lstStyle/>
          <a:p>
            <a:pPr marL="0" indent="0" algn="just">
              <a:buNone/>
            </a:pPr>
            <a:r>
              <a:rPr lang="fr-FR" sz="1800" dirty="0"/>
              <a:t>Pour chacune des étapes évoquées précédemment , le client est susceptible de vouloir personnaliser le fonctionnement de ses transactions.  Il peut vouloir par exemple : </a:t>
            </a:r>
          </a:p>
          <a:p>
            <a:pPr algn="just">
              <a:buFontTx/>
              <a:buChar char="-"/>
            </a:pPr>
            <a:r>
              <a:rPr lang="fr-FR" sz="1800" dirty="0"/>
              <a:t>Modifier le formulaire standard qui est imprimé lors d’une facturation ou d’une livraison en y ajoutant des informations (facture, bon de livraison, logo, etc…)</a:t>
            </a:r>
          </a:p>
          <a:p>
            <a:pPr algn="just">
              <a:buFontTx/>
              <a:buChar char="-"/>
            </a:pPr>
            <a:r>
              <a:rPr lang="fr-FR" sz="1800" dirty="0"/>
              <a:t>Il peut souhaiter qu’un message d’information très spécifique s’affiche lorsqu’un article n’est pas disponible ou lorsqu’il s’agit d’un article ayant des caractéristiques particulières (ex : produits dangereux)</a:t>
            </a:r>
          </a:p>
          <a:p>
            <a:pPr algn="just">
              <a:buFontTx/>
              <a:buChar char="-"/>
            </a:pPr>
            <a:r>
              <a:rPr lang="fr-FR" sz="1800" dirty="0"/>
              <a:t>Il peut vouloir conditionner l’application d’un contrôle qualité (ex : aller vérifier de quand date la dernière livraison de ce produit pour ce fournisseur et ne pas effectuer le contrôle qualité s’il a déjà été effectué quelques jours ou semaines plus tôt sur une autre livraison du même produit et à l’inverse rendre obligatoire ce contrôle s’il s’agit d’un nouveau fournisseur qui n’a pas encore fait ses preuves)</a:t>
            </a:r>
          </a:p>
          <a:p>
            <a:pPr marL="0" indent="0" algn="just">
              <a:buNone/>
            </a:pPr>
            <a:r>
              <a:rPr lang="fr-FR" sz="1800" dirty="0"/>
              <a:t>-    Rajouter dans une transaction des  champs inexistants dans le standard  </a:t>
            </a:r>
          </a:p>
          <a:p>
            <a:pPr marL="0" indent="0">
              <a:buNone/>
            </a:pPr>
            <a:endParaRPr lang="fr-FR" dirty="0"/>
          </a:p>
        </p:txBody>
      </p:sp>
    </p:spTree>
    <p:extLst>
      <p:ext uri="{BB962C8B-B14F-4D97-AF65-F5344CB8AC3E}">
        <p14:creationId xmlns:p14="http://schemas.microsoft.com/office/powerpoint/2010/main" xmlns="" val="3479177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Pourquoi modifier le standard?</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838985" y="928838"/>
            <a:ext cx="10558021" cy="5057183"/>
          </a:xfrm>
        </p:spPr>
        <p:txBody>
          <a:bodyPr>
            <a:normAutofit fontScale="77500" lnSpcReduction="20000"/>
          </a:bodyPr>
          <a:lstStyle/>
          <a:p>
            <a:pPr marL="0" indent="0">
              <a:buNone/>
            </a:pPr>
            <a:r>
              <a:rPr lang="fr-FR" sz="2300" dirty="0"/>
              <a:t>La mise en œuvre de SAP se fait par : </a:t>
            </a:r>
          </a:p>
          <a:p>
            <a:pPr>
              <a:buFontTx/>
              <a:buChar char="-"/>
            </a:pPr>
            <a:r>
              <a:rPr lang="fr-FR" sz="2300" dirty="0">
                <a:solidFill>
                  <a:srgbClr val="FF0000"/>
                </a:solidFill>
              </a:rPr>
              <a:t>Paramétrage </a:t>
            </a:r>
          </a:p>
          <a:p>
            <a:pPr>
              <a:buFontTx/>
              <a:buChar char="-"/>
            </a:pPr>
            <a:r>
              <a:rPr lang="fr-FR" sz="2300" dirty="0">
                <a:solidFill>
                  <a:srgbClr val="FF0000"/>
                </a:solidFill>
              </a:rPr>
              <a:t>Personnalisation</a:t>
            </a:r>
          </a:p>
          <a:p>
            <a:pPr>
              <a:buFontTx/>
              <a:buChar char="-"/>
            </a:pPr>
            <a:r>
              <a:rPr lang="fr-FR" sz="2300" dirty="0"/>
              <a:t>Modification</a:t>
            </a:r>
          </a:p>
          <a:p>
            <a:pPr>
              <a:buFontTx/>
              <a:buChar char="-"/>
            </a:pPr>
            <a:r>
              <a:rPr lang="fr-FR" sz="2300" dirty="0"/>
              <a:t>Extension</a:t>
            </a:r>
          </a:p>
          <a:p>
            <a:pPr>
              <a:buFontTx/>
              <a:buChar char="-"/>
            </a:pPr>
            <a:r>
              <a:rPr lang="fr-FR" sz="2300" dirty="0"/>
              <a:t>Par des développements spécifiques</a:t>
            </a:r>
          </a:p>
          <a:p>
            <a:pPr marL="0" indent="0">
              <a:buNone/>
            </a:pPr>
            <a:r>
              <a:rPr lang="fr-FR" sz="2300" dirty="0"/>
              <a:t>Les déploiements de solution se font par transport de : </a:t>
            </a:r>
          </a:p>
          <a:p>
            <a:pPr>
              <a:buFontTx/>
              <a:buChar char="-"/>
            </a:pPr>
            <a:r>
              <a:rPr lang="fr-FR" sz="2300" dirty="0"/>
              <a:t>Correction</a:t>
            </a:r>
          </a:p>
          <a:p>
            <a:pPr>
              <a:buFontTx/>
              <a:buChar char="-"/>
            </a:pPr>
            <a:r>
              <a:rPr lang="fr-FR" sz="2300" dirty="0"/>
              <a:t>Repair</a:t>
            </a:r>
          </a:p>
          <a:p>
            <a:pPr>
              <a:buFontTx/>
              <a:buChar char="-"/>
            </a:pPr>
            <a:endParaRPr lang="fr-FR" dirty="0"/>
          </a:p>
        </p:txBody>
      </p:sp>
    </p:spTree>
    <p:extLst>
      <p:ext uri="{BB962C8B-B14F-4D97-AF65-F5344CB8AC3E}">
        <p14:creationId xmlns:p14="http://schemas.microsoft.com/office/powerpoint/2010/main" xmlns="" val="37390482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altLang="fr-FR" sz="4000" b="1" dirty="0">
                <a:solidFill>
                  <a:schemeClr val="accent1"/>
                </a:solidFill>
              </a:rPr>
              <a:t>Niveaux de Modification SAP ECC</a:t>
            </a:r>
          </a:p>
        </p:txBody>
      </p:sp>
      <p:pic>
        <p:nvPicPr>
          <p:cNvPr id="5" name="Image 4">
            <a:extLst>
              <a:ext uri="{FF2B5EF4-FFF2-40B4-BE49-F238E27FC236}">
                <a16:creationId xmlns:a16="http://schemas.microsoft.com/office/drawing/2014/main" xmlns="" id="{4702A27A-523E-485B-91D0-17E81B59FDCA}"/>
              </a:ext>
            </a:extLst>
          </p:cNvPr>
          <p:cNvPicPr>
            <a:picLocks noChangeAspect="1"/>
          </p:cNvPicPr>
          <p:nvPr/>
        </p:nvPicPr>
        <p:blipFill>
          <a:blip r:embed="rId2"/>
          <a:stretch>
            <a:fillRect/>
          </a:stretch>
        </p:blipFill>
        <p:spPr>
          <a:xfrm>
            <a:off x="716437" y="1209041"/>
            <a:ext cx="10680569" cy="4833540"/>
          </a:xfrm>
          <a:prstGeom prst="rect">
            <a:avLst/>
          </a:prstGeom>
        </p:spPr>
      </p:pic>
    </p:spTree>
    <p:extLst>
      <p:ext uri="{BB962C8B-B14F-4D97-AF65-F5344CB8AC3E}">
        <p14:creationId xmlns:p14="http://schemas.microsoft.com/office/powerpoint/2010/main" xmlns="" val="2215844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xmlns="" id="{3EA2C16D-5251-4696-B6B0-1B15909161C7}"/>
              </a:ext>
            </a:extLst>
          </p:cNvPr>
          <p:cNvPicPr>
            <a:picLocks noChangeAspect="1"/>
          </p:cNvPicPr>
          <p:nvPr/>
        </p:nvPicPr>
        <p:blipFill>
          <a:blip r:embed="rId2"/>
          <a:stretch>
            <a:fillRect/>
          </a:stretch>
        </p:blipFill>
        <p:spPr>
          <a:xfrm>
            <a:off x="877078" y="684994"/>
            <a:ext cx="10384972" cy="5398566"/>
          </a:xfrm>
          <a:prstGeom prst="rect">
            <a:avLst/>
          </a:prstGeom>
        </p:spPr>
      </p:pic>
    </p:spTree>
    <p:extLst>
      <p:ext uri="{BB962C8B-B14F-4D97-AF65-F5344CB8AC3E}">
        <p14:creationId xmlns:p14="http://schemas.microsoft.com/office/powerpoint/2010/main" xmlns="" val="13856484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texte 7">
            <a:extLst>
              <a:ext uri="{FF2B5EF4-FFF2-40B4-BE49-F238E27FC236}">
                <a16:creationId xmlns:a16="http://schemas.microsoft.com/office/drawing/2014/main" xmlns="" id="{9AF5E8F0-C2B2-4EAF-BE0D-17E85A3E2DF7}"/>
              </a:ext>
            </a:extLst>
          </p:cNvPr>
          <p:cNvSpPr>
            <a:spLocks noGrp="1"/>
          </p:cNvSpPr>
          <p:nvPr>
            <p:ph type="body" sz="half" idx="1"/>
          </p:nvPr>
        </p:nvSpPr>
        <p:spPr>
          <a:xfrm>
            <a:off x="2971800" y="1013791"/>
            <a:ext cx="5953539" cy="4720259"/>
          </a:xfrm>
        </p:spPr>
        <p:txBody>
          <a:bodyPr/>
          <a:lstStyle/>
          <a:p>
            <a:pPr>
              <a:buFontTx/>
              <a:buChar char="-"/>
            </a:pPr>
            <a:r>
              <a:rPr lang="fr-FR" b="1" dirty="0"/>
              <a:t>Etendre le fonctionnement implique : </a:t>
            </a:r>
          </a:p>
          <a:p>
            <a:pPr>
              <a:buFontTx/>
              <a:buChar char="-"/>
            </a:pPr>
            <a:r>
              <a:rPr lang="fr-FR" b="1" dirty="0">
                <a:solidFill>
                  <a:schemeClr val="tx1"/>
                </a:solidFill>
                <a:highlight>
                  <a:srgbClr val="FF0000"/>
                </a:highlight>
              </a:rPr>
              <a:t>Des personnalisations</a:t>
            </a:r>
          </a:p>
          <a:p>
            <a:pPr>
              <a:buFontTx/>
              <a:buChar char="-"/>
            </a:pPr>
            <a:r>
              <a:rPr lang="fr-FR" dirty="0"/>
              <a:t>Des modifications</a:t>
            </a:r>
          </a:p>
          <a:p>
            <a:pPr>
              <a:buFontTx/>
              <a:buChar char="-"/>
            </a:pPr>
            <a:r>
              <a:rPr lang="fr-FR" dirty="0"/>
              <a:t>Des extensions</a:t>
            </a:r>
          </a:p>
          <a:p>
            <a:pPr>
              <a:buFontTx/>
              <a:buChar char="-"/>
            </a:pPr>
            <a:r>
              <a:rPr lang="fr-FR" dirty="0"/>
              <a:t>Le développement de programmes spécifiques </a:t>
            </a:r>
          </a:p>
        </p:txBody>
      </p:sp>
      <p:sp>
        <p:nvSpPr>
          <p:cNvPr id="6" name="Espace réservé du texte 2">
            <a:extLst>
              <a:ext uri="{FF2B5EF4-FFF2-40B4-BE49-F238E27FC236}">
                <a16:creationId xmlns:a16="http://schemas.microsoft.com/office/drawing/2014/main" xmlns="" id="{80CEDC8B-51C7-433F-9FAB-803BF95129F6}"/>
              </a:ext>
            </a:extLst>
          </p:cNvPr>
          <p:cNvSpPr txBox="1">
            <a:spLocks/>
          </p:cNvSpPr>
          <p:nvPr/>
        </p:nvSpPr>
        <p:spPr>
          <a:xfrm>
            <a:off x="587097" y="1106015"/>
            <a:ext cx="11017806" cy="5022224"/>
          </a:xfrm>
          <a:prstGeom prst="rect">
            <a:avLst/>
          </a:prstGeom>
        </p:spPr>
        <p:txBody>
          <a:bodyPr lIns="144000" tIns="144000" rIns="144000" bIns="144000"/>
          <a:lstStyle>
            <a:lvl1pPr marL="530225" marR="0" indent="-530225" algn="l" defTabSz="1087443" rtl="0" latinLnBrk="0">
              <a:lnSpc>
                <a:spcPct val="150000"/>
              </a:lnSpc>
              <a:spcBef>
                <a:spcPts val="500"/>
              </a:spcBef>
              <a:spcAft>
                <a:spcPts val="0"/>
              </a:spcAft>
              <a:buClrTx/>
              <a:buSzTx/>
              <a:buFont typeface="Wingdings" panose="05000000000000000000" pitchFamily="2" charset="2"/>
              <a:buChar char="§"/>
              <a:tabLst/>
              <a:defRPr sz="44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1pPr>
            <a:lvl2pPr marL="1262063"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2pPr>
            <a:lvl3pPr marL="1974850"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3pPr>
            <a:lvl4pPr marL="2687638"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4pPr>
            <a:lvl5pPr marL="3492500"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5pPr>
            <a:lvl6pPr marL="5709084" marR="0" indent="-271861"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6pPr>
            <a:lvl7pPr marL="6796530" marR="0" indent="-271861"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7pPr>
            <a:lvl8pPr marL="7883979" marR="0" indent="-271862"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8pPr>
            <a:lvl9pPr marL="8971422" marR="0" indent="-271862"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9pPr>
          </a:lstStyle>
          <a:p>
            <a:pPr marL="0" indent="0">
              <a:buNone/>
            </a:pPr>
            <a:endParaRPr lang="fr-FR" sz="2200" dirty="0"/>
          </a:p>
        </p:txBody>
      </p:sp>
    </p:spTree>
    <p:extLst>
      <p:ext uri="{BB962C8B-B14F-4D97-AF65-F5344CB8AC3E}">
        <p14:creationId xmlns:p14="http://schemas.microsoft.com/office/powerpoint/2010/main" xmlns="" val="21228353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hangingPunct="1"/>
            <a:r>
              <a:rPr lang="fr-FR" altLang="fr-FR" sz="4000" b="1" dirty="0">
                <a:solidFill>
                  <a:schemeClr val="accent1"/>
                </a:solidFill>
              </a:rPr>
              <a:t>Personnalisation des accès aux transactions</a:t>
            </a:r>
          </a:p>
        </p:txBody>
      </p:sp>
      <p:sp>
        <p:nvSpPr>
          <p:cNvPr id="6" name="Titre 1">
            <a:extLst>
              <a:ext uri="{FF2B5EF4-FFF2-40B4-BE49-F238E27FC236}">
                <a16:creationId xmlns:a16="http://schemas.microsoft.com/office/drawing/2014/main" xmlns="" id="{49D3F157-BB18-4E3F-AED2-BC814A600685}"/>
              </a:ext>
            </a:extLst>
          </p:cNvPr>
          <p:cNvSpPr txBox="1">
            <a:spLocks/>
          </p:cNvSpPr>
          <p:nvPr/>
        </p:nvSpPr>
        <p:spPr>
          <a:xfrm>
            <a:off x="3474596" y="1063153"/>
            <a:ext cx="5337710" cy="792542"/>
          </a:xfrm>
          <a:prstGeom prst="rect">
            <a:avLst/>
          </a:prstGeom>
        </p:spPr>
        <p:txBody>
          <a:bodyPr anchor="ctr" anchorCtr="0"/>
          <a:lstStyle>
            <a:lvl1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Calibri" panose="020F0502020204030204" pitchFamily="34" charset="0"/>
                <a:ea typeface="Exo 2"/>
                <a:cs typeface="Calibri" panose="020F0502020204030204" pitchFamily="34" charset="0"/>
                <a:sym typeface="Exo 2"/>
              </a:defRPr>
            </a:lvl1pPr>
            <a:lvl2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2pPr>
            <a:lvl3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3pPr>
            <a:lvl4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4pPr>
            <a:lvl5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5pPr>
            <a:lvl6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6pPr>
            <a:lvl7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7pPr>
            <a:lvl8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8pPr>
            <a:lvl9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9pPr>
          </a:lstStyle>
          <a:p>
            <a:pPr hangingPunct="1"/>
            <a:endParaRPr lang="fr-FR" altLang="fr-FR" sz="2200" dirty="0"/>
          </a:p>
        </p:txBody>
      </p:sp>
      <p:sp>
        <p:nvSpPr>
          <p:cNvPr id="10" name="Espace réservé du contenu 2">
            <a:extLst>
              <a:ext uri="{FF2B5EF4-FFF2-40B4-BE49-F238E27FC236}">
                <a16:creationId xmlns:a16="http://schemas.microsoft.com/office/drawing/2014/main" xmlns="" id="{47C830B7-0B49-4FEC-929A-575C8F6E40B7}"/>
              </a:ext>
            </a:extLst>
          </p:cNvPr>
          <p:cNvSpPr>
            <a:spLocks noGrp="1"/>
          </p:cNvSpPr>
          <p:nvPr>
            <p:ph type="body" sz="half" idx="1"/>
          </p:nvPr>
        </p:nvSpPr>
        <p:spPr>
          <a:xfrm>
            <a:off x="608807" y="1137920"/>
            <a:ext cx="11018044" cy="4946894"/>
          </a:xfrm>
        </p:spPr>
        <p:txBody>
          <a:bodyPr/>
          <a:lstStyle/>
          <a:p>
            <a:r>
              <a:rPr lang="fr-FR" altLang="fr-FR" dirty="0"/>
              <a:t>Utilisation des rôles pour habiliter ou non les utilisateurs</a:t>
            </a:r>
          </a:p>
          <a:p>
            <a:pPr lvl="1"/>
            <a:r>
              <a:rPr lang="fr-FR" altLang="fr-FR" dirty="0"/>
              <a:t>En utilisant les transactions</a:t>
            </a:r>
          </a:p>
          <a:p>
            <a:pPr lvl="1"/>
            <a:r>
              <a:rPr lang="fr-FR" altLang="fr-FR" dirty="0"/>
              <a:t>En utilisant les objets d’autorisation</a:t>
            </a:r>
          </a:p>
          <a:p>
            <a:pPr lvl="2"/>
            <a:r>
              <a:rPr lang="fr-FR" altLang="fr-FR" dirty="0"/>
              <a:t>Limiter les activités </a:t>
            </a:r>
          </a:p>
          <a:p>
            <a:pPr lvl="2"/>
            <a:r>
              <a:rPr lang="fr-FR" altLang="fr-FR" dirty="0"/>
              <a:t>Limiter les niveaux organisationnels</a:t>
            </a:r>
          </a:p>
        </p:txBody>
      </p:sp>
      <p:grpSp>
        <p:nvGrpSpPr>
          <p:cNvPr id="11" name="Rectangle à coins arrondis 6">
            <a:extLst>
              <a:ext uri="{FF2B5EF4-FFF2-40B4-BE49-F238E27FC236}">
                <a16:creationId xmlns:a16="http://schemas.microsoft.com/office/drawing/2014/main" xmlns="" id="{C91B541D-7658-4F05-B160-FF8A4334F1ED}"/>
              </a:ext>
            </a:extLst>
          </p:cNvPr>
          <p:cNvGrpSpPr>
            <a:grpSpLocks/>
          </p:cNvGrpSpPr>
          <p:nvPr/>
        </p:nvGrpSpPr>
        <p:grpSpPr bwMode="auto">
          <a:xfrm>
            <a:off x="699247" y="4437027"/>
            <a:ext cx="10506636" cy="1647787"/>
            <a:chOff x="307" y="3356"/>
            <a:chExt cx="5626" cy="548"/>
          </a:xfrm>
        </p:grpSpPr>
        <p:pic>
          <p:nvPicPr>
            <p:cNvPr id="12" name="Rectangle à coins arrondis 6">
              <a:extLst>
                <a:ext uri="{FF2B5EF4-FFF2-40B4-BE49-F238E27FC236}">
                  <a16:creationId xmlns:a16="http://schemas.microsoft.com/office/drawing/2014/main" xmlns="" id="{AB626D8B-0D77-43B0-95A5-8C115EBE1593}"/>
                </a:ext>
              </a:extLst>
            </p:cNvPr>
            <p:cNvPicPr>
              <a:picLocks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7" y="3383"/>
              <a:ext cx="5626" cy="48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Text Box 7">
              <a:extLst>
                <a:ext uri="{FF2B5EF4-FFF2-40B4-BE49-F238E27FC236}">
                  <a16:creationId xmlns:a16="http://schemas.microsoft.com/office/drawing/2014/main" xmlns="" id="{E091C4C1-EA26-4392-8CC9-FAB66E462A92}"/>
                </a:ext>
              </a:extLst>
            </p:cNvPr>
            <p:cNvSpPr txBox="1">
              <a:spLocks noChangeArrowheads="1"/>
            </p:cNvSpPr>
            <p:nvPr/>
          </p:nvSpPr>
          <p:spPr bwMode="auto">
            <a:xfrm>
              <a:off x="364" y="3356"/>
              <a:ext cx="5514" cy="5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000" b="1">
                  <a:solidFill>
                    <a:schemeClr val="bg1"/>
                  </a:solidFill>
                  <a:latin typeface="Arial" panose="020B0604020202020204" pitchFamily="34" charset="0"/>
                  <a:cs typeface="Arial" panose="020B0604020202020204" pitchFamily="34" charset="0"/>
                </a:defRPr>
              </a:lvl1pPr>
              <a:lvl2pPr marL="742950" indent="-285750">
                <a:defRPr sz="2000" b="1">
                  <a:solidFill>
                    <a:schemeClr val="bg1"/>
                  </a:solidFill>
                  <a:latin typeface="Arial" panose="020B0604020202020204" pitchFamily="34" charset="0"/>
                  <a:cs typeface="Arial" panose="020B0604020202020204" pitchFamily="34" charset="0"/>
                </a:defRPr>
              </a:lvl2pPr>
              <a:lvl3pPr marL="1143000" indent="-228600">
                <a:defRPr sz="2000" b="1">
                  <a:solidFill>
                    <a:schemeClr val="bg1"/>
                  </a:solidFill>
                  <a:latin typeface="Arial" panose="020B0604020202020204" pitchFamily="34" charset="0"/>
                  <a:cs typeface="Arial" panose="020B0604020202020204" pitchFamily="34" charset="0"/>
                </a:defRPr>
              </a:lvl3pPr>
              <a:lvl4pPr marL="1600200" indent="-228600">
                <a:defRPr sz="2000" b="1">
                  <a:solidFill>
                    <a:schemeClr val="bg1"/>
                  </a:solidFill>
                  <a:latin typeface="Arial" panose="020B0604020202020204" pitchFamily="34" charset="0"/>
                  <a:cs typeface="Arial" panose="020B0604020202020204" pitchFamily="34" charset="0"/>
                </a:defRPr>
              </a:lvl4pPr>
              <a:lvl5pPr marL="2057400" indent="-228600">
                <a:defRPr sz="2000" b="1">
                  <a:solidFill>
                    <a:schemeClr val="bg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sz="2000" b="1">
                  <a:solidFill>
                    <a:schemeClr val="bg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sz="2000" b="1">
                  <a:solidFill>
                    <a:schemeClr val="bg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sz="2000" b="1">
                  <a:solidFill>
                    <a:schemeClr val="bg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sz="2000" b="1">
                  <a:solidFill>
                    <a:schemeClr val="bg1"/>
                  </a:solidFill>
                  <a:latin typeface="Arial" panose="020B0604020202020204" pitchFamily="34" charset="0"/>
                  <a:cs typeface="Arial" panose="020B0604020202020204" pitchFamily="34" charset="0"/>
                </a:defRPr>
              </a:lvl9pPr>
            </a:lstStyle>
            <a:p>
              <a:pPr algn="ctr" eaLnBrk="0" hangingPunct="0">
                <a:lnSpc>
                  <a:spcPct val="85000"/>
                </a:lnSpc>
              </a:pPr>
              <a:r>
                <a:rPr lang="fr-FR" altLang="fr-FR" sz="1600" dirty="0"/>
                <a:t>Selon l’utilisateur, en fonction de son métier et ses besoins, les transactions SAP sont personnalisées</a:t>
              </a:r>
              <a:endParaRPr lang="en-US" altLang="fr-FR" sz="1600" dirty="0"/>
            </a:p>
          </p:txBody>
        </p:sp>
      </p:grpSp>
    </p:spTree>
    <p:extLst>
      <p:ext uri="{BB962C8B-B14F-4D97-AF65-F5344CB8AC3E}">
        <p14:creationId xmlns:p14="http://schemas.microsoft.com/office/powerpoint/2010/main" xmlns="" val="3009619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hangingPunct="1"/>
            <a:r>
              <a:rPr lang="fr-FR" altLang="fr-FR" sz="4000" b="1" dirty="0">
                <a:solidFill>
                  <a:schemeClr val="accent1"/>
                </a:solidFill>
              </a:rPr>
              <a:t>Personnalisation des accès aux transactions</a:t>
            </a:r>
          </a:p>
        </p:txBody>
      </p:sp>
      <p:sp>
        <p:nvSpPr>
          <p:cNvPr id="14" name="Espace réservé du contenu 2">
            <a:extLst>
              <a:ext uri="{FF2B5EF4-FFF2-40B4-BE49-F238E27FC236}">
                <a16:creationId xmlns:a16="http://schemas.microsoft.com/office/drawing/2014/main" xmlns="" id="{3677A301-53F1-4ABC-81CC-1404280CAFE4}"/>
              </a:ext>
            </a:extLst>
          </p:cNvPr>
          <p:cNvSpPr>
            <a:spLocks noGrp="1"/>
          </p:cNvSpPr>
          <p:nvPr>
            <p:ph type="body" sz="half" idx="1"/>
          </p:nvPr>
        </p:nvSpPr>
        <p:spPr>
          <a:xfrm>
            <a:off x="867265" y="1117601"/>
            <a:ext cx="10501461" cy="4934407"/>
          </a:xfrm>
        </p:spPr>
        <p:txBody>
          <a:bodyPr>
            <a:normAutofit fontScale="85000" lnSpcReduction="10000"/>
          </a:bodyPr>
          <a:lstStyle/>
          <a:p>
            <a:r>
              <a:rPr lang="fr-FR" altLang="fr-FR" sz="1800" b="1" dirty="0">
                <a:solidFill>
                  <a:schemeClr val="accent2"/>
                </a:solidFill>
              </a:rPr>
              <a:t>Exemple (Transaction SU01)</a:t>
            </a:r>
            <a:endParaRPr lang="fr-FR" altLang="fr-FR" sz="1800" dirty="0"/>
          </a:p>
          <a:p>
            <a:r>
              <a:rPr lang="fr-FR" altLang="fr-FR" sz="1800" dirty="0"/>
              <a:t>Rôle de consultation </a:t>
            </a:r>
          </a:p>
          <a:p>
            <a:pPr lvl="1"/>
            <a:r>
              <a:rPr lang="fr-FR" altLang="fr-FR" sz="1800" dirty="0"/>
              <a:t>Limitation par nom transaction : ME23n</a:t>
            </a:r>
          </a:p>
          <a:p>
            <a:pPr lvl="1"/>
            <a:r>
              <a:rPr lang="fr-FR" altLang="fr-FR" sz="1800" dirty="0"/>
              <a:t>Limitation par l’objet d’autorisation : </a:t>
            </a:r>
          </a:p>
          <a:p>
            <a:pPr lvl="2"/>
            <a:r>
              <a:rPr lang="fr-FR" altLang="fr-FR" sz="1800" dirty="0"/>
              <a:t>action de visualisation uniquement</a:t>
            </a:r>
          </a:p>
          <a:p>
            <a:pPr lvl="1"/>
            <a:r>
              <a:rPr lang="fr-FR" altLang="fr-FR" sz="1800" dirty="0"/>
              <a:t>Exemple: rôle SAP_MM_PUR_GENERAL</a:t>
            </a:r>
          </a:p>
          <a:p>
            <a:r>
              <a:rPr lang="fr-FR" altLang="fr-FR" sz="1800" dirty="0"/>
              <a:t>Rôle de gestionnaire</a:t>
            </a:r>
          </a:p>
          <a:p>
            <a:pPr lvl="1"/>
            <a:r>
              <a:rPr lang="fr-FR" altLang="fr-FR" sz="1800" dirty="0"/>
              <a:t>Limitation par nom transaction : ME22n</a:t>
            </a:r>
          </a:p>
          <a:p>
            <a:pPr lvl="1"/>
            <a:r>
              <a:rPr lang="fr-FR" altLang="fr-FR" sz="1800" dirty="0"/>
              <a:t>Limitation par l’objet d’autorisation : </a:t>
            </a:r>
          </a:p>
          <a:p>
            <a:pPr lvl="2"/>
            <a:r>
              <a:rPr lang="fr-FR" altLang="fr-FR" sz="1800" dirty="0"/>
              <a:t>action de modification et de visualisation</a:t>
            </a:r>
          </a:p>
          <a:p>
            <a:pPr lvl="1"/>
            <a:r>
              <a:rPr lang="fr-FR" altLang="fr-FR" sz="1800" dirty="0"/>
              <a:t>Exemple: rôle SAP_MM_PUR_PURCHASEORDER</a:t>
            </a:r>
          </a:p>
        </p:txBody>
      </p:sp>
    </p:spTree>
    <p:extLst>
      <p:ext uri="{BB962C8B-B14F-4D97-AF65-F5344CB8AC3E}">
        <p14:creationId xmlns:p14="http://schemas.microsoft.com/office/powerpoint/2010/main" xmlns="" val="25102487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hangingPunct="1"/>
            <a:r>
              <a:rPr lang="fr-FR" altLang="fr-FR" sz="3600" b="1" dirty="0">
                <a:solidFill>
                  <a:schemeClr val="accent1"/>
                </a:solidFill>
              </a:rPr>
              <a:t>Personnalisation avec les variantes de Transactions</a:t>
            </a:r>
          </a:p>
        </p:txBody>
      </p:sp>
      <p:pic>
        <p:nvPicPr>
          <p:cNvPr id="6" name="Picture 11">
            <a:extLst>
              <a:ext uri="{FF2B5EF4-FFF2-40B4-BE49-F238E27FC236}">
                <a16:creationId xmlns:a16="http://schemas.microsoft.com/office/drawing/2014/main" xmlns="" id="{D79AAC92-EABF-445A-AF50-68F0063E0BA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b="18475"/>
          <a:stretch>
            <a:fillRect/>
          </a:stretch>
        </p:blipFill>
        <p:spPr bwMode="auto">
          <a:xfrm>
            <a:off x="5029201" y="1005621"/>
            <a:ext cx="6437043" cy="3387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7" name="Rectangle à coins arrondis 6">
            <a:extLst>
              <a:ext uri="{FF2B5EF4-FFF2-40B4-BE49-F238E27FC236}">
                <a16:creationId xmlns:a16="http://schemas.microsoft.com/office/drawing/2014/main" xmlns="" id="{31F6E1F7-1DC1-452B-BE81-B89AEE247DA7}"/>
              </a:ext>
            </a:extLst>
          </p:cNvPr>
          <p:cNvGrpSpPr>
            <a:grpSpLocks/>
          </p:cNvGrpSpPr>
          <p:nvPr/>
        </p:nvGrpSpPr>
        <p:grpSpPr bwMode="auto">
          <a:xfrm>
            <a:off x="948277" y="1005621"/>
            <a:ext cx="3524331" cy="3208729"/>
            <a:chOff x="307" y="3383"/>
            <a:chExt cx="5626" cy="480"/>
          </a:xfrm>
        </p:grpSpPr>
        <p:pic>
          <p:nvPicPr>
            <p:cNvPr id="8" name="Rectangle à coins arrondis 6">
              <a:extLst>
                <a:ext uri="{FF2B5EF4-FFF2-40B4-BE49-F238E27FC236}">
                  <a16:creationId xmlns:a16="http://schemas.microsoft.com/office/drawing/2014/main" xmlns="" id="{8E5DE6E5-D600-4707-AF19-213B902CDED1}"/>
                </a:ext>
              </a:extLst>
            </p:cNvPr>
            <p:cNvPicPr>
              <a:picLocks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07" y="3383"/>
              <a:ext cx="5626" cy="4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 Box 9">
              <a:extLst>
                <a:ext uri="{FF2B5EF4-FFF2-40B4-BE49-F238E27FC236}">
                  <a16:creationId xmlns:a16="http://schemas.microsoft.com/office/drawing/2014/main" xmlns="" id="{F9CFE8CB-9B64-4A50-94D6-ED2E91FF9603}"/>
                </a:ext>
              </a:extLst>
            </p:cNvPr>
            <p:cNvSpPr txBox="1">
              <a:spLocks noChangeArrowheads="1"/>
            </p:cNvSpPr>
            <p:nvPr/>
          </p:nvSpPr>
          <p:spPr bwMode="auto">
            <a:xfrm>
              <a:off x="364" y="3424"/>
              <a:ext cx="5514"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000" b="1">
                  <a:solidFill>
                    <a:schemeClr val="bg1"/>
                  </a:solidFill>
                  <a:latin typeface="Arial" panose="020B0604020202020204" pitchFamily="34" charset="0"/>
                  <a:cs typeface="Arial" panose="020B0604020202020204" pitchFamily="34" charset="0"/>
                </a:defRPr>
              </a:lvl1pPr>
              <a:lvl2pPr marL="742950" indent="-285750">
                <a:defRPr sz="2000" b="1">
                  <a:solidFill>
                    <a:schemeClr val="bg1"/>
                  </a:solidFill>
                  <a:latin typeface="Arial" panose="020B0604020202020204" pitchFamily="34" charset="0"/>
                  <a:cs typeface="Arial" panose="020B0604020202020204" pitchFamily="34" charset="0"/>
                </a:defRPr>
              </a:lvl2pPr>
              <a:lvl3pPr marL="1143000" indent="-228600">
                <a:defRPr sz="2000" b="1">
                  <a:solidFill>
                    <a:schemeClr val="bg1"/>
                  </a:solidFill>
                  <a:latin typeface="Arial" panose="020B0604020202020204" pitchFamily="34" charset="0"/>
                  <a:cs typeface="Arial" panose="020B0604020202020204" pitchFamily="34" charset="0"/>
                </a:defRPr>
              </a:lvl3pPr>
              <a:lvl4pPr marL="1600200" indent="-228600">
                <a:defRPr sz="2000" b="1">
                  <a:solidFill>
                    <a:schemeClr val="bg1"/>
                  </a:solidFill>
                  <a:latin typeface="Arial" panose="020B0604020202020204" pitchFamily="34" charset="0"/>
                  <a:cs typeface="Arial" panose="020B0604020202020204" pitchFamily="34" charset="0"/>
                </a:defRPr>
              </a:lvl4pPr>
              <a:lvl5pPr marL="2057400" indent="-228600">
                <a:defRPr sz="2000" b="1">
                  <a:solidFill>
                    <a:schemeClr val="bg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sz="2000" b="1">
                  <a:solidFill>
                    <a:schemeClr val="bg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sz="2000" b="1">
                  <a:solidFill>
                    <a:schemeClr val="bg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sz="2000" b="1">
                  <a:solidFill>
                    <a:schemeClr val="bg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sz="2000" b="1">
                  <a:solidFill>
                    <a:schemeClr val="bg1"/>
                  </a:solidFill>
                  <a:latin typeface="Arial" panose="020B0604020202020204" pitchFamily="34" charset="0"/>
                  <a:cs typeface="Arial" panose="020B0604020202020204" pitchFamily="34" charset="0"/>
                </a:defRPr>
              </a:lvl9pPr>
            </a:lstStyle>
            <a:p>
              <a:pPr algn="ctr" eaLnBrk="0" hangingPunct="0">
                <a:lnSpc>
                  <a:spcPct val="85000"/>
                </a:lnSpc>
              </a:pPr>
              <a:r>
                <a:rPr lang="fr-FR" altLang="fr-FR" sz="1400" dirty="0"/>
                <a:t>Objectif: </a:t>
              </a:r>
            </a:p>
            <a:p>
              <a:pPr algn="ctr" eaLnBrk="0" hangingPunct="0">
                <a:lnSpc>
                  <a:spcPct val="85000"/>
                </a:lnSpc>
              </a:pPr>
              <a:r>
                <a:rPr lang="fr-FR" altLang="fr-FR" sz="1400" dirty="0"/>
                <a:t>utiliser une transaction </a:t>
              </a:r>
            </a:p>
            <a:p>
              <a:pPr algn="ctr" eaLnBrk="0" hangingPunct="0">
                <a:lnSpc>
                  <a:spcPct val="85000"/>
                </a:lnSpc>
              </a:pPr>
              <a:r>
                <a:rPr lang="fr-FR" altLang="fr-FR" sz="1400" dirty="0"/>
                <a:t>adapter/limiter l’aspect de la transaction</a:t>
              </a:r>
            </a:p>
            <a:p>
              <a:pPr algn="ctr" eaLnBrk="0" hangingPunct="0">
                <a:lnSpc>
                  <a:spcPct val="85000"/>
                </a:lnSpc>
              </a:pPr>
              <a:endParaRPr lang="en-US" altLang="fr-FR" sz="1000" dirty="0"/>
            </a:p>
          </p:txBody>
        </p:sp>
      </p:grpSp>
      <p:sp>
        <p:nvSpPr>
          <p:cNvPr id="10" name="Espace réservé du contenu 2">
            <a:extLst>
              <a:ext uri="{FF2B5EF4-FFF2-40B4-BE49-F238E27FC236}">
                <a16:creationId xmlns:a16="http://schemas.microsoft.com/office/drawing/2014/main" xmlns="" id="{C98D6F65-D757-4F7C-9932-287B1D88F54C}"/>
              </a:ext>
            </a:extLst>
          </p:cNvPr>
          <p:cNvSpPr>
            <a:spLocks noGrp="1"/>
          </p:cNvSpPr>
          <p:nvPr>
            <p:ph type="body" sz="half" idx="1"/>
          </p:nvPr>
        </p:nvSpPr>
        <p:spPr>
          <a:xfrm>
            <a:off x="805070" y="4393009"/>
            <a:ext cx="10614991" cy="1729495"/>
          </a:xfrm>
        </p:spPr>
        <p:txBody>
          <a:bodyPr>
            <a:normAutofit fontScale="55000" lnSpcReduction="20000"/>
          </a:bodyPr>
          <a:lstStyle/>
          <a:p>
            <a:pPr marL="136525" indent="-136525"/>
            <a:r>
              <a:rPr lang="fr-FR" altLang="fr-FR" dirty="0"/>
              <a:t>Utilisation des variantes de transaction pour : </a:t>
            </a:r>
          </a:p>
          <a:p>
            <a:pPr marL="265907" lvl="1" indent="-88107"/>
            <a:r>
              <a:rPr lang="fr-FR" altLang="fr-FR" sz="2200" dirty="0"/>
              <a:t>Prédéfinir des valeurs</a:t>
            </a:r>
          </a:p>
          <a:p>
            <a:pPr marL="265907" lvl="1" indent="-88107"/>
            <a:r>
              <a:rPr lang="fr-FR" altLang="fr-FR" sz="2200" dirty="0"/>
              <a:t>Masquer des champs, des boutons</a:t>
            </a:r>
          </a:p>
          <a:p>
            <a:pPr marL="265907" lvl="1" indent="-88107"/>
            <a:r>
              <a:rPr lang="fr-FR" altLang="fr-FR" sz="2200" dirty="0"/>
              <a:t>Masquer des sous écrans</a:t>
            </a:r>
          </a:p>
          <a:p>
            <a:pPr marL="265907" lvl="1" indent="-88107"/>
            <a:endParaRPr lang="fr-FR" altLang="fr-FR" dirty="0"/>
          </a:p>
        </p:txBody>
      </p:sp>
    </p:spTree>
    <p:extLst>
      <p:ext uri="{BB962C8B-B14F-4D97-AF65-F5344CB8AC3E}">
        <p14:creationId xmlns:p14="http://schemas.microsoft.com/office/powerpoint/2010/main" xmlns="" val="1684084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Les environnements</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587097" y="928838"/>
            <a:ext cx="11017806" cy="5291068"/>
          </a:xfrm>
        </p:spPr>
        <p:txBody>
          <a:bodyPr/>
          <a:lstStyle/>
          <a:p>
            <a:pPr marL="0" indent="0">
              <a:buNone/>
            </a:pPr>
            <a:r>
              <a:rPr lang="fr-FR" sz="1600" dirty="0"/>
              <a:t>Chaque client organise son paysage SAP comme il le souhaite et va le diviser en 2, 3 ou 4 systèmes afin de pouvoir modifier / personnaliser SAP, c’est-à-dire intégrer dans son système SAP les nouveaux développements et les nouvelles données sans risquer d’impacter son activité.  Exemple d’un paysage SAP à 3 systèmes : </a:t>
            </a:r>
          </a:p>
          <a:p>
            <a:pPr marL="0" indent="0">
              <a:buNone/>
            </a:pPr>
            <a:r>
              <a:rPr lang="fr-FR" sz="1600" dirty="0"/>
              <a:t/>
            </a:r>
            <a:br>
              <a:rPr lang="fr-FR" sz="1600" dirty="0"/>
            </a:br>
            <a:endParaRPr lang="fr-FR" sz="1600" dirty="0"/>
          </a:p>
        </p:txBody>
      </p:sp>
      <p:sp>
        <p:nvSpPr>
          <p:cNvPr id="6" name="Rectangle 3">
            <a:extLst>
              <a:ext uri="{FF2B5EF4-FFF2-40B4-BE49-F238E27FC236}">
                <a16:creationId xmlns:a16="http://schemas.microsoft.com/office/drawing/2014/main" xmlns="" id="{02EF0779-16B5-4F08-8F90-BD4B9C62AF96}"/>
              </a:ext>
            </a:extLst>
          </p:cNvPr>
          <p:cNvSpPr>
            <a:spLocks noChangeArrowheads="1"/>
          </p:cNvSpPr>
          <p:nvPr/>
        </p:nvSpPr>
        <p:spPr bwMode="auto">
          <a:xfrm>
            <a:off x="775253" y="2386153"/>
            <a:ext cx="2966235" cy="3833753"/>
          </a:xfrm>
          <a:prstGeom prst="rect">
            <a:avLst/>
          </a:prstGeom>
          <a:solidFill>
            <a:srgbClr val="C1CEFF"/>
          </a:solidFill>
          <a:ln w="12700">
            <a:solidFill>
              <a:srgbClr val="000000"/>
            </a:solidFill>
            <a:miter lim="800000"/>
            <a:headEnd/>
            <a:tailEnd/>
          </a:ln>
          <a:effectLst>
            <a:outerShdw dist="107763" dir="2700000" algn="ctr" rotWithShape="0">
              <a:srgbClr val="808080"/>
            </a:outerShdw>
          </a:effectLst>
        </p:spPr>
        <p:txBody>
          <a:bodyPr wrap="none" anchor="ctr"/>
          <a:lstStyle/>
          <a:p>
            <a:pPr algn="ctr" defTabSz="457200" eaLnBrk="0" fontAlgn="base">
              <a:spcBef>
                <a:spcPct val="0"/>
              </a:spcBef>
              <a:spcAft>
                <a:spcPct val="0"/>
              </a:spcAft>
              <a:defRPr/>
            </a:pPr>
            <a:r>
              <a:rPr lang="fr-FR" sz="2000" b="1" dirty="0">
                <a:solidFill>
                  <a:sysClr val="windowText" lastClr="000000"/>
                </a:solidFill>
                <a:latin typeface="Times New Roman" panose="02020603050405020304" pitchFamily="18" charset="0"/>
              </a:rPr>
              <a:t>  </a:t>
            </a:r>
          </a:p>
          <a:p>
            <a:pPr algn="ctr" defTabSz="457200" eaLnBrk="0" fontAlgn="base">
              <a:spcBef>
                <a:spcPct val="0"/>
              </a:spcBef>
              <a:spcAft>
                <a:spcPct val="0"/>
              </a:spcAft>
              <a:defRPr/>
            </a:pPr>
            <a:r>
              <a:rPr lang="fr-FR" sz="2000" b="1" dirty="0">
                <a:solidFill>
                  <a:sysClr val="windowText" lastClr="000000"/>
                </a:solidFill>
                <a:highlight>
                  <a:srgbClr val="00FFFF"/>
                </a:highlight>
                <a:latin typeface="Times New Roman" panose="02020603050405020304" pitchFamily="18" charset="0"/>
              </a:rPr>
              <a:t>DEVELOPPEMENT</a:t>
            </a:r>
          </a:p>
          <a:p>
            <a:pPr algn="ctr" defTabSz="457200" eaLnBrk="0" fontAlgn="base">
              <a:spcBef>
                <a:spcPct val="0"/>
              </a:spcBef>
              <a:spcAft>
                <a:spcPct val="0"/>
              </a:spcAft>
              <a:defRPr/>
            </a:pPr>
            <a:endParaRPr lang="fr-FR" sz="2000" b="1" dirty="0">
              <a:solidFill>
                <a:sysClr val="windowText" lastClr="000000"/>
              </a:solidFill>
              <a:latin typeface="Times New Roman" panose="02020603050405020304" pitchFamily="18" charset="0"/>
            </a:endParaRPr>
          </a:p>
          <a:p>
            <a:pPr algn="ctr" defTabSz="457200" eaLnBrk="0" fontAlgn="base">
              <a:spcBef>
                <a:spcPct val="0"/>
              </a:spcBef>
              <a:spcAft>
                <a:spcPct val="0"/>
              </a:spcAft>
              <a:defRPr/>
            </a:pPr>
            <a:endParaRPr lang="fr-FR" sz="2000" b="1" dirty="0">
              <a:solidFill>
                <a:sysClr val="windowText" lastClr="000000"/>
              </a:solidFill>
              <a:latin typeface="Times New Roman" panose="02020603050405020304" pitchFamily="18" charset="0"/>
            </a:endParaRPr>
          </a:p>
          <a:p>
            <a:pPr algn="ctr" defTabSz="457200" eaLnBrk="0" fontAlgn="base">
              <a:spcBef>
                <a:spcPct val="0"/>
              </a:spcBef>
              <a:spcAft>
                <a:spcPct val="0"/>
              </a:spcAft>
              <a:defRPr/>
            </a:pPr>
            <a:endParaRPr lang="fr-FR" sz="2000" b="1" dirty="0">
              <a:solidFill>
                <a:sysClr val="windowText" lastClr="000000"/>
              </a:solidFill>
              <a:latin typeface="Calibri" panose="020F0502020204030204" pitchFamily="34" charset="0"/>
              <a:cs typeface="Calibri" panose="020F0502020204030204" pitchFamily="34" charset="0"/>
            </a:endParaRPr>
          </a:p>
          <a:p>
            <a:pPr marL="171450" indent="-171450" algn="ctr" defTabSz="457200" eaLnBrk="0" fontAlgn="base">
              <a:spcBef>
                <a:spcPct val="0"/>
              </a:spcBef>
              <a:spcAft>
                <a:spcPct val="0"/>
              </a:spcAft>
              <a:buFontTx/>
              <a:buChar char="-"/>
              <a:defRPr/>
            </a:pPr>
            <a:r>
              <a:rPr lang="fr-FR" sz="1200" b="1" dirty="0">
                <a:solidFill>
                  <a:sysClr val="windowText" lastClr="000000"/>
                </a:solidFill>
                <a:latin typeface="Calibri" panose="020F0502020204030204" pitchFamily="34" charset="0"/>
                <a:cs typeface="Calibri" panose="020F0502020204030204" pitchFamily="34" charset="0"/>
              </a:rPr>
              <a:t>Pour toute la partie programmation </a:t>
            </a:r>
          </a:p>
          <a:p>
            <a:pPr algn="ctr" defTabSz="457200" eaLnBrk="0" fontAlgn="base">
              <a:spcBef>
                <a:spcPct val="0"/>
              </a:spcBef>
              <a:spcAft>
                <a:spcPct val="0"/>
              </a:spcAft>
              <a:defRPr/>
            </a:pPr>
            <a:r>
              <a:rPr lang="fr-FR" sz="1200" b="1" dirty="0">
                <a:solidFill>
                  <a:sysClr val="windowText" lastClr="000000"/>
                </a:solidFill>
                <a:latin typeface="Calibri" panose="020F0502020204030204" pitchFamily="34" charset="0"/>
                <a:cs typeface="Calibri" panose="020F0502020204030204" pitchFamily="34" charset="0"/>
              </a:rPr>
              <a:t>et configuration des données </a:t>
            </a:r>
          </a:p>
          <a:p>
            <a:pPr algn="ctr" defTabSz="457200" eaLnBrk="0" fontAlgn="base">
              <a:spcBef>
                <a:spcPct val="0"/>
              </a:spcBef>
              <a:spcAft>
                <a:spcPct val="0"/>
              </a:spcAft>
              <a:defRPr/>
            </a:pPr>
            <a:r>
              <a:rPr lang="fr-FR" sz="1200" b="1" dirty="0">
                <a:solidFill>
                  <a:sysClr val="windowText" lastClr="000000"/>
                </a:solidFill>
                <a:latin typeface="Calibri" panose="020F0502020204030204" pitchFamily="34" charset="0"/>
                <a:cs typeface="Calibri" panose="020F0502020204030204" pitchFamily="34" charset="0"/>
              </a:rPr>
              <a:t>de référence (master data) avec tests unitaires</a:t>
            </a:r>
          </a:p>
          <a:p>
            <a:pPr algn="ctr" defTabSz="457200" eaLnBrk="0" fontAlgn="base">
              <a:spcBef>
                <a:spcPct val="0"/>
              </a:spcBef>
              <a:spcAft>
                <a:spcPct val="0"/>
              </a:spcAft>
              <a:defRPr/>
            </a:pPr>
            <a:r>
              <a:rPr lang="fr-FR" sz="1200" b="1" dirty="0">
                <a:solidFill>
                  <a:sysClr val="windowText" lastClr="000000"/>
                </a:solidFill>
                <a:latin typeface="Calibri" panose="020F0502020204030204" pitchFamily="34" charset="0"/>
                <a:cs typeface="Calibri" panose="020F0502020204030204" pitchFamily="34" charset="0"/>
              </a:rPr>
              <a:t> pour s’assurer qu’il n’y ait pas de dump</a:t>
            </a:r>
          </a:p>
          <a:p>
            <a:pPr algn="ctr" defTabSz="457200" eaLnBrk="0" fontAlgn="base">
              <a:spcBef>
                <a:spcPct val="0"/>
              </a:spcBef>
              <a:spcAft>
                <a:spcPct val="0"/>
              </a:spcAft>
              <a:defRPr/>
            </a:pPr>
            <a:endParaRPr lang="fr-FR" sz="1200" b="1" dirty="0">
              <a:solidFill>
                <a:sysClr val="windowText" lastClr="000000"/>
              </a:solidFill>
              <a:latin typeface="Calibri" panose="020F0502020204030204" pitchFamily="34" charset="0"/>
              <a:cs typeface="Calibri" panose="020F0502020204030204" pitchFamily="34" charset="0"/>
            </a:endParaRPr>
          </a:p>
          <a:p>
            <a:pPr marL="285750" indent="-285750" algn="ctr" defTabSz="457200" eaLnBrk="0" fontAlgn="base">
              <a:spcBef>
                <a:spcPct val="0"/>
              </a:spcBef>
              <a:spcAft>
                <a:spcPct val="0"/>
              </a:spcAft>
              <a:buFontTx/>
              <a:buChar char="-"/>
            </a:pPr>
            <a:r>
              <a:rPr lang="fr-FR" sz="1200" b="1" dirty="0">
                <a:solidFill>
                  <a:sysClr val="windowText" lastClr="000000"/>
                </a:solidFill>
                <a:latin typeface="Calibri" panose="020F0502020204030204" pitchFamily="34" charset="0"/>
                <a:cs typeface="Calibri" panose="020F0502020204030204" pitchFamily="34" charset="0"/>
              </a:rPr>
              <a:t>Ce système comporte en général </a:t>
            </a:r>
          </a:p>
          <a:p>
            <a:pPr algn="ctr" defTabSz="457200" eaLnBrk="0" fontAlgn="base">
              <a:spcBef>
                <a:spcPct val="0"/>
              </a:spcBef>
              <a:spcAft>
                <a:spcPct val="0"/>
              </a:spcAft>
            </a:pPr>
            <a:r>
              <a:rPr lang="fr-FR" sz="1200" b="1" dirty="0">
                <a:solidFill>
                  <a:sysClr val="windowText" lastClr="000000"/>
                </a:solidFill>
                <a:latin typeface="Calibri" panose="020F0502020204030204" pitchFamily="34" charset="0"/>
                <a:cs typeface="Calibri" panose="020F0502020204030204" pitchFamily="34" charset="0"/>
              </a:rPr>
              <a:t>peu de données </a:t>
            </a:r>
          </a:p>
          <a:p>
            <a:pPr algn="ctr" defTabSz="457200" eaLnBrk="0" fontAlgn="base">
              <a:spcBef>
                <a:spcPct val="0"/>
              </a:spcBef>
              <a:spcAft>
                <a:spcPct val="0"/>
              </a:spcAft>
              <a:defRPr/>
            </a:pPr>
            <a:endParaRPr lang="fr-FR" sz="2000" b="1" dirty="0">
              <a:solidFill>
                <a:sysClr val="windowText" lastClr="000000"/>
              </a:solidFill>
              <a:latin typeface="Times New Roman" panose="02020603050405020304" pitchFamily="18" charset="0"/>
            </a:endParaRPr>
          </a:p>
          <a:p>
            <a:pPr algn="ctr" defTabSz="457200" eaLnBrk="0" fontAlgn="base">
              <a:spcBef>
                <a:spcPct val="0"/>
              </a:spcBef>
              <a:spcAft>
                <a:spcPct val="0"/>
              </a:spcAft>
              <a:defRPr/>
            </a:pPr>
            <a:endParaRPr lang="fr-FR" sz="2000" b="1" dirty="0">
              <a:solidFill>
                <a:sysClr val="windowText" lastClr="000000"/>
              </a:solidFill>
              <a:latin typeface="Times New Roman" panose="02020603050405020304" pitchFamily="18" charset="0"/>
            </a:endParaRPr>
          </a:p>
          <a:p>
            <a:pPr algn="ctr" defTabSz="457200" eaLnBrk="0" fontAlgn="base">
              <a:spcBef>
                <a:spcPct val="0"/>
              </a:spcBef>
              <a:spcAft>
                <a:spcPct val="0"/>
              </a:spcAft>
              <a:defRPr/>
            </a:pPr>
            <a:endParaRPr lang="fr-FR" sz="2000" b="1" dirty="0">
              <a:solidFill>
                <a:sysClr val="windowText" lastClr="000000"/>
              </a:solidFill>
              <a:latin typeface="Times New Roman" panose="02020603050405020304" pitchFamily="18" charset="0"/>
            </a:endParaRPr>
          </a:p>
          <a:p>
            <a:pPr algn="ctr" defTabSz="457200" eaLnBrk="0" fontAlgn="base">
              <a:spcBef>
                <a:spcPct val="0"/>
              </a:spcBef>
              <a:spcAft>
                <a:spcPct val="0"/>
              </a:spcAft>
              <a:defRPr/>
            </a:pPr>
            <a:endParaRPr lang="fr-FR" sz="2000" b="1" dirty="0">
              <a:solidFill>
                <a:sysClr val="windowText" lastClr="000000"/>
              </a:solidFill>
              <a:latin typeface="Times New Roman" panose="02020603050405020304" pitchFamily="18" charset="0"/>
            </a:endParaRPr>
          </a:p>
          <a:p>
            <a:pPr algn="ctr" defTabSz="457200" eaLnBrk="0" fontAlgn="base">
              <a:spcBef>
                <a:spcPct val="0"/>
              </a:spcBef>
              <a:spcAft>
                <a:spcPct val="0"/>
              </a:spcAft>
              <a:defRPr/>
            </a:pPr>
            <a:r>
              <a:rPr lang="fr-FR" sz="2000" b="1" dirty="0">
                <a:solidFill>
                  <a:sysClr val="windowText" lastClr="000000"/>
                </a:solidFill>
                <a:latin typeface="Times New Roman" panose="02020603050405020304" pitchFamily="18" charset="0"/>
              </a:rPr>
              <a:t> </a:t>
            </a:r>
          </a:p>
        </p:txBody>
      </p:sp>
      <p:sp>
        <p:nvSpPr>
          <p:cNvPr id="7" name="Rectangle 3">
            <a:extLst>
              <a:ext uri="{FF2B5EF4-FFF2-40B4-BE49-F238E27FC236}">
                <a16:creationId xmlns:a16="http://schemas.microsoft.com/office/drawing/2014/main" xmlns="" id="{38F906F5-24CD-4CA9-9444-0A994FFD59C7}"/>
              </a:ext>
            </a:extLst>
          </p:cNvPr>
          <p:cNvSpPr>
            <a:spLocks noChangeArrowheads="1"/>
          </p:cNvSpPr>
          <p:nvPr/>
        </p:nvSpPr>
        <p:spPr bwMode="auto">
          <a:xfrm>
            <a:off x="4452601" y="2386154"/>
            <a:ext cx="3061447" cy="3833752"/>
          </a:xfrm>
          <a:prstGeom prst="rect">
            <a:avLst/>
          </a:prstGeom>
          <a:solidFill>
            <a:srgbClr val="C1CEFF"/>
          </a:solidFill>
          <a:ln w="12700">
            <a:solidFill>
              <a:srgbClr val="000000"/>
            </a:solidFill>
            <a:miter lim="800000"/>
            <a:headEnd/>
            <a:tailEnd/>
          </a:ln>
          <a:effectLst>
            <a:outerShdw dist="107763" dir="2700000" algn="ctr" rotWithShape="0">
              <a:srgbClr val="808080"/>
            </a:outerShdw>
          </a:effectLst>
        </p:spPr>
        <p:txBody>
          <a:bodyPr wrap="none" anchor="ctr"/>
          <a:lstStyle/>
          <a:p>
            <a:pPr algn="ctr" defTabSz="457200" eaLnBrk="0" fontAlgn="base">
              <a:spcBef>
                <a:spcPct val="0"/>
              </a:spcBef>
              <a:spcAft>
                <a:spcPct val="0"/>
              </a:spcAft>
              <a:defRPr/>
            </a:pPr>
            <a:endParaRPr lang="fr-FR" sz="2000" b="1" dirty="0">
              <a:highlight>
                <a:srgbClr val="FFFF00"/>
              </a:highlight>
              <a:latin typeface="Times New Roman" panose="02020603050405020304" pitchFamily="18" charset="0"/>
            </a:endParaRPr>
          </a:p>
          <a:p>
            <a:pPr algn="ctr" defTabSz="457200" eaLnBrk="0" fontAlgn="base">
              <a:spcBef>
                <a:spcPct val="0"/>
              </a:spcBef>
              <a:spcAft>
                <a:spcPct val="0"/>
              </a:spcAft>
              <a:defRPr/>
            </a:pPr>
            <a:r>
              <a:rPr lang="fr-FR" sz="2000" b="1" dirty="0">
                <a:highlight>
                  <a:srgbClr val="FFFF00"/>
                </a:highlight>
                <a:latin typeface="Times New Roman" panose="02020603050405020304" pitchFamily="18" charset="0"/>
              </a:rPr>
              <a:t>QUALIFICATION / </a:t>
            </a:r>
          </a:p>
          <a:p>
            <a:pPr algn="ctr" defTabSz="457200" eaLnBrk="0" fontAlgn="base">
              <a:spcBef>
                <a:spcPct val="0"/>
              </a:spcBef>
              <a:spcAft>
                <a:spcPct val="0"/>
              </a:spcAft>
              <a:defRPr/>
            </a:pPr>
            <a:r>
              <a:rPr lang="fr-FR" sz="2000" b="1" dirty="0">
                <a:highlight>
                  <a:srgbClr val="FFFF00"/>
                </a:highlight>
                <a:latin typeface="Times New Roman" panose="02020603050405020304" pitchFamily="18" charset="0"/>
              </a:rPr>
              <a:t>RECETTE / </a:t>
            </a:r>
          </a:p>
          <a:p>
            <a:pPr algn="ctr" defTabSz="457200" eaLnBrk="0" fontAlgn="base">
              <a:spcBef>
                <a:spcPct val="0"/>
              </a:spcBef>
              <a:spcAft>
                <a:spcPct val="0"/>
              </a:spcAft>
              <a:defRPr/>
            </a:pPr>
            <a:r>
              <a:rPr lang="fr-FR" sz="2000" b="1" dirty="0">
                <a:highlight>
                  <a:srgbClr val="FFFF00"/>
                </a:highlight>
                <a:latin typeface="Times New Roman" panose="02020603050405020304" pitchFamily="18" charset="0"/>
              </a:rPr>
              <a:t>INTEGRATION</a:t>
            </a:r>
          </a:p>
          <a:p>
            <a:pPr algn="ctr" defTabSz="457200" eaLnBrk="0" fontAlgn="base">
              <a:spcBef>
                <a:spcPct val="0"/>
              </a:spcBef>
              <a:spcAft>
                <a:spcPct val="0"/>
              </a:spcAft>
              <a:defRPr/>
            </a:pPr>
            <a:endParaRPr lang="fr-FR" sz="2000" b="1" dirty="0">
              <a:highlight>
                <a:srgbClr val="FFFF00"/>
              </a:highlight>
              <a:latin typeface="Times New Roman" panose="02020603050405020304" pitchFamily="18" charset="0"/>
            </a:endParaRPr>
          </a:p>
          <a:p>
            <a:pPr algn="ctr" defTabSz="457200" eaLnBrk="0" fontAlgn="base">
              <a:spcBef>
                <a:spcPct val="0"/>
              </a:spcBef>
              <a:spcAft>
                <a:spcPct val="0"/>
              </a:spcAft>
              <a:defRPr/>
            </a:pPr>
            <a:endParaRPr lang="fr-FR" sz="2000" b="1" dirty="0">
              <a:highlight>
                <a:srgbClr val="FFFF00"/>
              </a:highlight>
              <a:latin typeface="Times New Roman" panose="02020603050405020304" pitchFamily="18" charset="0"/>
            </a:endParaRPr>
          </a:p>
          <a:p>
            <a:pPr marL="171450" indent="-171450" algn="ctr" defTabSz="457200" eaLnBrk="0" fontAlgn="base">
              <a:spcBef>
                <a:spcPct val="0"/>
              </a:spcBef>
              <a:spcAft>
                <a:spcPct val="0"/>
              </a:spcAft>
              <a:buFontTx/>
              <a:buChar char="-"/>
            </a:pPr>
            <a:r>
              <a:rPr lang="fr-FR" sz="1200" b="1" dirty="0">
                <a:solidFill>
                  <a:sysClr val="windowText" lastClr="000000"/>
                </a:solidFill>
                <a:latin typeface="Calibri" panose="020F0502020204030204" pitchFamily="34" charset="0"/>
                <a:cs typeface="Calibri" panose="020F0502020204030204" pitchFamily="34" charset="0"/>
              </a:rPr>
              <a:t>Environnement ressemblant davantage </a:t>
            </a:r>
          </a:p>
          <a:p>
            <a:pPr algn="ctr" defTabSz="457200" eaLnBrk="0" fontAlgn="base">
              <a:spcBef>
                <a:spcPct val="0"/>
              </a:spcBef>
              <a:spcAft>
                <a:spcPct val="0"/>
              </a:spcAft>
            </a:pPr>
            <a:r>
              <a:rPr lang="fr-FR" sz="1200" b="1" dirty="0">
                <a:solidFill>
                  <a:sysClr val="windowText" lastClr="000000"/>
                </a:solidFill>
                <a:latin typeface="Calibri" panose="020F0502020204030204" pitchFamily="34" charset="0"/>
                <a:cs typeface="Calibri" panose="020F0502020204030204" pitchFamily="34" charset="0"/>
              </a:rPr>
              <a:t>à l’environnement de production et</a:t>
            </a:r>
          </a:p>
          <a:p>
            <a:pPr algn="ctr" defTabSz="457200" eaLnBrk="0" fontAlgn="base">
              <a:spcBef>
                <a:spcPct val="0"/>
              </a:spcBef>
              <a:spcAft>
                <a:spcPct val="0"/>
              </a:spcAft>
            </a:pPr>
            <a:r>
              <a:rPr lang="fr-FR" sz="1200" b="1" dirty="0">
                <a:solidFill>
                  <a:sysClr val="windowText" lastClr="000000"/>
                </a:solidFill>
                <a:latin typeface="Calibri" panose="020F0502020204030204" pitchFamily="34" charset="0"/>
                <a:cs typeface="Calibri" panose="020F0502020204030204" pitchFamily="34" charset="0"/>
              </a:rPr>
              <a:t>comportant plus de données qui permet</a:t>
            </a:r>
          </a:p>
          <a:p>
            <a:pPr algn="ctr" defTabSz="457200" eaLnBrk="0" fontAlgn="base">
              <a:spcBef>
                <a:spcPct val="0"/>
              </a:spcBef>
              <a:spcAft>
                <a:spcPct val="0"/>
              </a:spcAft>
            </a:pPr>
            <a:r>
              <a:rPr lang="fr-FR" sz="1200" b="1" dirty="0">
                <a:solidFill>
                  <a:sysClr val="windowText" lastClr="000000"/>
                </a:solidFill>
                <a:latin typeface="Calibri" panose="020F0502020204030204" pitchFamily="34" charset="0"/>
                <a:cs typeface="Calibri" panose="020F0502020204030204" pitchFamily="34" charset="0"/>
              </a:rPr>
              <a:t>aux fonctionnels </a:t>
            </a:r>
          </a:p>
          <a:p>
            <a:pPr algn="ctr" defTabSz="457200" eaLnBrk="0" fontAlgn="base">
              <a:spcBef>
                <a:spcPct val="0"/>
              </a:spcBef>
              <a:spcAft>
                <a:spcPct val="0"/>
              </a:spcAft>
            </a:pPr>
            <a:r>
              <a:rPr lang="fr-FR" sz="1200" b="1" dirty="0">
                <a:solidFill>
                  <a:sysClr val="windowText" lastClr="000000"/>
                </a:solidFill>
                <a:latin typeface="Calibri" panose="020F0502020204030204" pitchFamily="34" charset="0"/>
                <a:cs typeface="Calibri" panose="020F0502020204030204" pitchFamily="34" charset="0"/>
              </a:rPr>
              <a:t>d’effectuer des tests complets </a:t>
            </a:r>
          </a:p>
          <a:p>
            <a:pPr algn="ctr" defTabSz="457200" eaLnBrk="0" fontAlgn="base">
              <a:spcBef>
                <a:spcPct val="0"/>
              </a:spcBef>
              <a:spcAft>
                <a:spcPct val="0"/>
              </a:spcAft>
            </a:pPr>
            <a:r>
              <a:rPr lang="fr-FR" sz="1200" b="1" dirty="0">
                <a:solidFill>
                  <a:sysClr val="windowText" lastClr="000000"/>
                </a:solidFill>
                <a:latin typeface="Calibri" panose="020F0502020204030204" pitchFamily="34" charset="0"/>
                <a:cs typeface="Calibri" panose="020F0502020204030204" pitchFamily="34" charset="0"/>
              </a:rPr>
              <a:t>avant passage en production</a:t>
            </a:r>
          </a:p>
          <a:p>
            <a:pPr algn="ctr" defTabSz="457200" eaLnBrk="0" fontAlgn="base">
              <a:spcBef>
                <a:spcPct val="0"/>
              </a:spcBef>
              <a:spcAft>
                <a:spcPct val="0"/>
              </a:spcAft>
              <a:defRPr/>
            </a:pPr>
            <a:endParaRPr lang="fr-FR" sz="1000" b="1" dirty="0">
              <a:highlight>
                <a:srgbClr val="FFFF00"/>
              </a:highlight>
              <a:latin typeface="Times New Roman" panose="02020603050405020304" pitchFamily="18" charset="0"/>
            </a:endParaRPr>
          </a:p>
          <a:p>
            <a:pPr algn="ctr" defTabSz="457200" eaLnBrk="0" fontAlgn="base">
              <a:spcBef>
                <a:spcPct val="0"/>
              </a:spcBef>
              <a:spcAft>
                <a:spcPct val="0"/>
              </a:spcAft>
              <a:defRPr/>
            </a:pPr>
            <a:endParaRPr lang="fr-FR" sz="1000" b="1" dirty="0">
              <a:highlight>
                <a:srgbClr val="FFFF00"/>
              </a:highlight>
              <a:latin typeface="Times New Roman" panose="02020603050405020304" pitchFamily="18" charset="0"/>
            </a:endParaRPr>
          </a:p>
          <a:p>
            <a:pPr algn="ctr" defTabSz="457200" eaLnBrk="0" fontAlgn="base">
              <a:spcBef>
                <a:spcPct val="0"/>
              </a:spcBef>
              <a:spcAft>
                <a:spcPct val="0"/>
              </a:spcAft>
              <a:defRPr/>
            </a:pPr>
            <a:endParaRPr lang="fr-FR" sz="1000" b="1" dirty="0">
              <a:highlight>
                <a:srgbClr val="FFFF00"/>
              </a:highlight>
              <a:latin typeface="Times New Roman" panose="02020603050405020304" pitchFamily="18" charset="0"/>
            </a:endParaRPr>
          </a:p>
          <a:p>
            <a:pPr algn="ctr" defTabSz="457200" eaLnBrk="0" fontAlgn="base">
              <a:spcBef>
                <a:spcPct val="0"/>
              </a:spcBef>
              <a:spcAft>
                <a:spcPct val="0"/>
              </a:spcAft>
              <a:defRPr/>
            </a:pPr>
            <a:endParaRPr lang="fr-FR" sz="1000" b="1" dirty="0">
              <a:highlight>
                <a:srgbClr val="FFFF00"/>
              </a:highlight>
              <a:latin typeface="Times New Roman" panose="02020603050405020304" pitchFamily="18" charset="0"/>
            </a:endParaRPr>
          </a:p>
          <a:p>
            <a:pPr algn="ctr" defTabSz="457200" eaLnBrk="0" fontAlgn="base">
              <a:spcBef>
                <a:spcPct val="0"/>
              </a:spcBef>
              <a:spcAft>
                <a:spcPct val="0"/>
              </a:spcAft>
              <a:defRPr/>
            </a:pPr>
            <a:endParaRPr lang="fr-FR" sz="1000" b="1" dirty="0">
              <a:highlight>
                <a:srgbClr val="FFFF00"/>
              </a:highlight>
              <a:latin typeface="Times New Roman" panose="02020603050405020304" pitchFamily="18" charset="0"/>
            </a:endParaRPr>
          </a:p>
          <a:p>
            <a:pPr algn="ctr" defTabSz="457200" eaLnBrk="0" fontAlgn="base">
              <a:spcBef>
                <a:spcPct val="0"/>
              </a:spcBef>
              <a:spcAft>
                <a:spcPct val="0"/>
              </a:spcAft>
              <a:defRPr/>
            </a:pPr>
            <a:endParaRPr lang="fr-FR" sz="1000" b="1" dirty="0">
              <a:highlight>
                <a:srgbClr val="FFFF00"/>
              </a:highlight>
              <a:latin typeface="Times New Roman" panose="02020603050405020304" pitchFamily="18" charset="0"/>
            </a:endParaRPr>
          </a:p>
          <a:p>
            <a:pPr algn="ctr" defTabSz="457200" eaLnBrk="0" fontAlgn="base">
              <a:spcBef>
                <a:spcPct val="0"/>
              </a:spcBef>
              <a:spcAft>
                <a:spcPct val="0"/>
              </a:spcAft>
              <a:defRPr/>
            </a:pPr>
            <a:endParaRPr lang="fr-FR" sz="1000" b="1" dirty="0">
              <a:highlight>
                <a:srgbClr val="FFFF00"/>
              </a:highlight>
              <a:latin typeface="Times New Roman" panose="02020603050405020304" pitchFamily="18" charset="0"/>
            </a:endParaRPr>
          </a:p>
          <a:p>
            <a:pPr algn="ctr" defTabSz="457200" eaLnBrk="0" fontAlgn="base">
              <a:spcBef>
                <a:spcPct val="0"/>
              </a:spcBef>
              <a:spcAft>
                <a:spcPct val="0"/>
              </a:spcAft>
              <a:defRPr/>
            </a:pPr>
            <a:endParaRPr lang="fr-FR" sz="1000" b="1" dirty="0">
              <a:highlight>
                <a:srgbClr val="FFFF00"/>
              </a:highlight>
              <a:latin typeface="Times New Roman" panose="02020603050405020304" pitchFamily="18" charset="0"/>
            </a:endParaRPr>
          </a:p>
          <a:p>
            <a:pPr algn="ctr" defTabSz="457200" eaLnBrk="0" fontAlgn="base">
              <a:spcBef>
                <a:spcPct val="0"/>
              </a:spcBef>
              <a:spcAft>
                <a:spcPct val="0"/>
              </a:spcAft>
              <a:defRPr/>
            </a:pPr>
            <a:endParaRPr lang="fr-FR" sz="1000" b="1" dirty="0">
              <a:highlight>
                <a:srgbClr val="FFFF00"/>
              </a:highlight>
              <a:latin typeface="Times New Roman" panose="02020603050405020304" pitchFamily="18" charset="0"/>
            </a:endParaRPr>
          </a:p>
        </p:txBody>
      </p:sp>
      <p:sp>
        <p:nvSpPr>
          <p:cNvPr id="8" name="Rectangle 3">
            <a:extLst>
              <a:ext uri="{FF2B5EF4-FFF2-40B4-BE49-F238E27FC236}">
                <a16:creationId xmlns:a16="http://schemas.microsoft.com/office/drawing/2014/main" xmlns="" id="{96005701-E6B0-4E40-9703-84F3E561E3A2}"/>
              </a:ext>
            </a:extLst>
          </p:cNvPr>
          <p:cNvSpPr>
            <a:spLocks noChangeArrowheads="1"/>
          </p:cNvSpPr>
          <p:nvPr/>
        </p:nvSpPr>
        <p:spPr bwMode="auto">
          <a:xfrm>
            <a:off x="8101145" y="2386153"/>
            <a:ext cx="3061447" cy="3833753"/>
          </a:xfrm>
          <a:prstGeom prst="rect">
            <a:avLst/>
          </a:prstGeom>
          <a:solidFill>
            <a:srgbClr val="C1CEFF"/>
          </a:solidFill>
          <a:ln w="12700">
            <a:solidFill>
              <a:srgbClr val="000000"/>
            </a:solidFill>
            <a:miter lim="800000"/>
            <a:headEnd/>
            <a:tailEnd/>
          </a:ln>
          <a:effectLst>
            <a:outerShdw dist="107763" dir="2700000" algn="ctr" rotWithShape="0">
              <a:srgbClr val="808080"/>
            </a:outerShdw>
          </a:effectLst>
        </p:spPr>
        <p:txBody>
          <a:bodyPr wrap="none" anchor="ctr"/>
          <a:lstStyle/>
          <a:p>
            <a:pPr algn="ctr" defTabSz="457200" eaLnBrk="0" fontAlgn="base">
              <a:spcBef>
                <a:spcPct val="0"/>
              </a:spcBef>
              <a:spcAft>
                <a:spcPct val="0"/>
              </a:spcAft>
              <a:defRPr/>
            </a:pPr>
            <a:r>
              <a:rPr lang="fr-FR" sz="2000" b="1" dirty="0">
                <a:solidFill>
                  <a:sysClr val="windowText" lastClr="000000"/>
                </a:solidFill>
                <a:latin typeface="Times New Roman" panose="02020603050405020304" pitchFamily="18" charset="0"/>
              </a:rPr>
              <a:t> </a:t>
            </a:r>
            <a:r>
              <a:rPr lang="fr-FR" sz="2000" b="1" dirty="0">
                <a:solidFill>
                  <a:sysClr val="windowText" lastClr="000000"/>
                </a:solidFill>
                <a:highlight>
                  <a:srgbClr val="FF0000"/>
                </a:highlight>
                <a:latin typeface="Times New Roman" panose="02020603050405020304" pitchFamily="18" charset="0"/>
              </a:rPr>
              <a:t>PRODUCTION</a:t>
            </a:r>
          </a:p>
          <a:p>
            <a:pPr algn="ctr" defTabSz="457200" eaLnBrk="0" fontAlgn="base">
              <a:spcBef>
                <a:spcPct val="0"/>
              </a:spcBef>
              <a:spcAft>
                <a:spcPct val="0"/>
              </a:spcAft>
              <a:defRPr/>
            </a:pPr>
            <a:endParaRPr lang="fr-FR" sz="2000" b="1" dirty="0">
              <a:solidFill>
                <a:sysClr val="windowText" lastClr="000000"/>
              </a:solidFill>
              <a:highlight>
                <a:srgbClr val="FF0000"/>
              </a:highlight>
              <a:latin typeface="Times New Roman" panose="02020603050405020304" pitchFamily="18" charset="0"/>
            </a:endParaRPr>
          </a:p>
          <a:p>
            <a:pPr algn="ctr" defTabSz="457200" eaLnBrk="0" fontAlgn="base">
              <a:spcBef>
                <a:spcPct val="0"/>
              </a:spcBef>
              <a:spcAft>
                <a:spcPct val="0"/>
              </a:spcAft>
              <a:defRPr/>
            </a:pPr>
            <a:endParaRPr lang="fr-FR" sz="2000" b="1" dirty="0">
              <a:solidFill>
                <a:sysClr val="windowText" lastClr="000000"/>
              </a:solidFill>
              <a:highlight>
                <a:srgbClr val="FF0000"/>
              </a:highlight>
              <a:latin typeface="Times New Roman" panose="02020603050405020304" pitchFamily="18" charset="0"/>
            </a:endParaRPr>
          </a:p>
          <a:p>
            <a:pPr algn="ctr" defTabSz="457200" eaLnBrk="0" fontAlgn="base">
              <a:spcBef>
                <a:spcPct val="0"/>
              </a:spcBef>
              <a:spcAft>
                <a:spcPct val="0"/>
              </a:spcAft>
              <a:defRPr/>
            </a:pPr>
            <a:endParaRPr lang="fr-FR" sz="2000" b="1" dirty="0">
              <a:solidFill>
                <a:sysClr val="windowText" lastClr="000000"/>
              </a:solidFill>
              <a:highlight>
                <a:srgbClr val="FF0000"/>
              </a:highlight>
              <a:latin typeface="Times New Roman" panose="02020603050405020304" pitchFamily="18" charset="0"/>
            </a:endParaRPr>
          </a:p>
          <a:p>
            <a:pPr marL="171450" indent="-171450" algn="ctr" defTabSz="457200" eaLnBrk="0" fontAlgn="base">
              <a:spcBef>
                <a:spcPct val="0"/>
              </a:spcBef>
              <a:spcAft>
                <a:spcPct val="0"/>
              </a:spcAft>
              <a:buFontTx/>
              <a:buChar char="-"/>
              <a:defRPr/>
            </a:pPr>
            <a:r>
              <a:rPr lang="fr-FR" sz="1200" b="1" dirty="0">
                <a:solidFill>
                  <a:sysClr val="windowText" lastClr="000000"/>
                </a:solidFill>
                <a:latin typeface="Calibri" panose="020F0502020204030204" pitchFamily="34" charset="0"/>
                <a:cs typeface="Calibri" panose="020F0502020204030204" pitchFamily="34" charset="0"/>
              </a:rPr>
              <a:t>Environnement utilisé par le client</a:t>
            </a:r>
          </a:p>
          <a:p>
            <a:pPr algn="ctr" defTabSz="457200" eaLnBrk="0" fontAlgn="base">
              <a:spcBef>
                <a:spcPct val="0"/>
              </a:spcBef>
              <a:spcAft>
                <a:spcPct val="0"/>
              </a:spcAft>
              <a:defRPr/>
            </a:pPr>
            <a:r>
              <a:rPr lang="fr-FR" sz="1200" b="1" dirty="0">
                <a:solidFill>
                  <a:sysClr val="windowText" lastClr="000000"/>
                </a:solidFill>
                <a:latin typeface="Calibri" panose="020F0502020204030204" pitchFamily="34" charset="0"/>
                <a:cs typeface="Calibri" panose="020F0502020204030204" pitchFamily="34" charset="0"/>
              </a:rPr>
              <a:t> pour son activité </a:t>
            </a:r>
          </a:p>
          <a:p>
            <a:pPr algn="ctr" defTabSz="457200" eaLnBrk="0" fontAlgn="base">
              <a:spcBef>
                <a:spcPct val="0"/>
              </a:spcBef>
              <a:spcAft>
                <a:spcPct val="0"/>
              </a:spcAft>
              <a:defRPr/>
            </a:pPr>
            <a:r>
              <a:rPr lang="fr-FR" sz="1200" b="1" dirty="0">
                <a:solidFill>
                  <a:sysClr val="windowText" lastClr="000000"/>
                </a:solidFill>
                <a:latin typeface="Calibri" panose="020F0502020204030204" pitchFamily="34" charset="0"/>
                <a:cs typeface="Calibri" panose="020F0502020204030204" pitchFamily="34" charset="0"/>
              </a:rPr>
              <a:t>- Il ne doit donc surtout pas </a:t>
            </a:r>
          </a:p>
          <a:p>
            <a:pPr algn="ctr" defTabSz="457200" eaLnBrk="0" fontAlgn="base">
              <a:spcBef>
                <a:spcPct val="0"/>
              </a:spcBef>
              <a:spcAft>
                <a:spcPct val="0"/>
              </a:spcAft>
              <a:defRPr/>
            </a:pPr>
            <a:r>
              <a:rPr lang="fr-FR" sz="1200" b="1" dirty="0">
                <a:solidFill>
                  <a:sysClr val="windowText" lastClr="000000"/>
                </a:solidFill>
                <a:latin typeface="Calibri" panose="020F0502020204030204" pitchFamily="34" charset="0"/>
                <a:cs typeface="Calibri" panose="020F0502020204030204" pitchFamily="34" charset="0"/>
              </a:rPr>
              <a:t>être sujet à des bugs (dump)</a:t>
            </a:r>
          </a:p>
          <a:p>
            <a:pPr algn="ctr" defTabSz="457200" eaLnBrk="0" fontAlgn="base">
              <a:spcBef>
                <a:spcPct val="0"/>
              </a:spcBef>
              <a:spcAft>
                <a:spcPct val="0"/>
              </a:spcAft>
              <a:defRPr/>
            </a:pPr>
            <a:r>
              <a:rPr lang="fr-FR" sz="1200" b="1" dirty="0">
                <a:solidFill>
                  <a:sysClr val="windowText" lastClr="000000"/>
                </a:solidFill>
                <a:latin typeface="Calibri" panose="020F0502020204030204" pitchFamily="34" charset="0"/>
                <a:cs typeface="Calibri" panose="020F0502020204030204" pitchFamily="34" charset="0"/>
              </a:rPr>
              <a:t>ou des dysfonctionnements </a:t>
            </a:r>
          </a:p>
          <a:p>
            <a:pPr algn="ctr" defTabSz="457200" eaLnBrk="0" fontAlgn="base">
              <a:spcBef>
                <a:spcPct val="0"/>
              </a:spcBef>
              <a:spcAft>
                <a:spcPct val="0"/>
              </a:spcAft>
              <a:defRPr/>
            </a:pPr>
            <a:r>
              <a:rPr lang="fr-FR" sz="1200" b="1" dirty="0">
                <a:solidFill>
                  <a:sysClr val="windowText" lastClr="000000"/>
                </a:solidFill>
                <a:latin typeface="Calibri" panose="020F0502020204030204" pitchFamily="34" charset="0"/>
                <a:cs typeface="Calibri" panose="020F0502020204030204" pitchFamily="34" charset="0"/>
              </a:rPr>
              <a:t>suite au développement </a:t>
            </a:r>
          </a:p>
          <a:p>
            <a:pPr algn="ctr" defTabSz="457200" eaLnBrk="0" fontAlgn="base">
              <a:spcBef>
                <a:spcPct val="0"/>
              </a:spcBef>
              <a:spcAft>
                <a:spcPct val="0"/>
              </a:spcAft>
              <a:defRPr/>
            </a:pPr>
            <a:r>
              <a:rPr lang="fr-FR" sz="1200" b="1" dirty="0">
                <a:solidFill>
                  <a:sysClr val="windowText" lastClr="000000"/>
                </a:solidFill>
                <a:latin typeface="Calibri" panose="020F0502020204030204" pitchFamily="34" charset="0"/>
                <a:cs typeface="Calibri" panose="020F0502020204030204" pitchFamily="34" charset="0"/>
              </a:rPr>
              <a:t>d’une nouvelle fonctionnalité</a:t>
            </a:r>
          </a:p>
          <a:p>
            <a:pPr algn="ctr" defTabSz="457200" eaLnBrk="0" fontAlgn="base">
              <a:spcBef>
                <a:spcPct val="0"/>
              </a:spcBef>
              <a:spcAft>
                <a:spcPct val="0"/>
              </a:spcAft>
              <a:defRPr/>
            </a:pPr>
            <a:endParaRPr lang="fr-FR" sz="2000" b="1" dirty="0">
              <a:solidFill>
                <a:sysClr val="windowText" lastClr="000000"/>
              </a:solidFill>
              <a:highlight>
                <a:srgbClr val="FF0000"/>
              </a:highlight>
              <a:latin typeface="Times New Roman" panose="02020603050405020304" pitchFamily="18" charset="0"/>
            </a:endParaRPr>
          </a:p>
          <a:p>
            <a:pPr algn="ctr" defTabSz="457200" eaLnBrk="0" fontAlgn="base">
              <a:spcBef>
                <a:spcPct val="0"/>
              </a:spcBef>
              <a:spcAft>
                <a:spcPct val="0"/>
              </a:spcAft>
              <a:defRPr/>
            </a:pPr>
            <a:endParaRPr lang="fr-FR" sz="2000" b="1" dirty="0">
              <a:solidFill>
                <a:sysClr val="windowText" lastClr="000000"/>
              </a:solidFill>
              <a:highlight>
                <a:srgbClr val="FF0000"/>
              </a:highlight>
              <a:latin typeface="Times New Roman" panose="02020603050405020304" pitchFamily="18" charset="0"/>
            </a:endParaRPr>
          </a:p>
          <a:p>
            <a:pPr algn="ctr" defTabSz="457200" eaLnBrk="0" fontAlgn="base">
              <a:spcBef>
                <a:spcPct val="0"/>
              </a:spcBef>
              <a:spcAft>
                <a:spcPct val="0"/>
              </a:spcAft>
              <a:defRPr/>
            </a:pPr>
            <a:endParaRPr lang="fr-FR" sz="2000" b="1" dirty="0">
              <a:solidFill>
                <a:sysClr val="windowText" lastClr="000000"/>
              </a:solidFill>
              <a:highlight>
                <a:srgbClr val="FF0000"/>
              </a:highlight>
              <a:latin typeface="Times New Roman" panose="02020603050405020304" pitchFamily="18" charset="0"/>
            </a:endParaRPr>
          </a:p>
          <a:p>
            <a:pPr algn="ctr" defTabSz="457200" eaLnBrk="0" fontAlgn="base">
              <a:spcBef>
                <a:spcPct val="0"/>
              </a:spcBef>
              <a:spcAft>
                <a:spcPct val="0"/>
              </a:spcAft>
              <a:defRPr/>
            </a:pPr>
            <a:endParaRPr lang="fr-FR" sz="2000" b="1" dirty="0">
              <a:solidFill>
                <a:sysClr val="windowText" lastClr="000000"/>
              </a:solidFill>
              <a:highlight>
                <a:srgbClr val="FF0000"/>
              </a:highlight>
              <a:latin typeface="Times New Roman" panose="02020603050405020304" pitchFamily="18" charset="0"/>
            </a:endParaRPr>
          </a:p>
        </p:txBody>
      </p:sp>
      <p:sp>
        <p:nvSpPr>
          <p:cNvPr id="11" name="Flèche : droite 10">
            <a:extLst>
              <a:ext uri="{FF2B5EF4-FFF2-40B4-BE49-F238E27FC236}">
                <a16:creationId xmlns:a16="http://schemas.microsoft.com/office/drawing/2014/main" xmlns="" id="{6F19848D-59C6-4799-846F-115769E3931C}"/>
              </a:ext>
            </a:extLst>
          </p:cNvPr>
          <p:cNvSpPr/>
          <p:nvPr/>
        </p:nvSpPr>
        <p:spPr>
          <a:xfrm>
            <a:off x="3890683" y="3363808"/>
            <a:ext cx="349624" cy="748948"/>
          </a:xfrm>
          <a:prstGeom prst="rightArrow">
            <a:avLst/>
          </a:prstGeom>
          <a:solidFill>
            <a:srgbClr val="FFFFFF"/>
          </a:solidFill>
          <a:ln w="25400" cap="flat">
            <a:solidFill>
              <a:schemeClr val="accent1"/>
            </a:solidFill>
            <a:prstDash val="solid"/>
            <a:bevel/>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60" tIns="22860" rIns="22860" bIns="22860" numCol="1" spcCol="38100" rtlCol="0" anchor="ctr">
            <a:spAutoFit/>
          </a:bodyPr>
          <a:lstStyle/>
          <a:p>
            <a:pPr defTabSz="543722" hangingPunct="0"/>
            <a:endParaRPr lang="fr-FR" sz="2150">
              <a:solidFill>
                <a:srgbClr val="000000"/>
              </a:solidFill>
              <a:latin typeface="Calibri"/>
              <a:ea typeface="Calibri"/>
              <a:cs typeface="Calibri"/>
              <a:sym typeface="Calibri"/>
            </a:endParaRPr>
          </a:p>
        </p:txBody>
      </p:sp>
      <p:sp>
        <p:nvSpPr>
          <p:cNvPr id="12" name="Flèche : droite 11">
            <a:extLst>
              <a:ext uri="{FF2B5EF4-FFF2-40B4-BE49-F238E27FC236}">
                <a16:creationId xmlns:a16="http://schemas.microsoft.com/office/drawing/2014/main" xmlns="" id="{D50D8036-E66F-4FFF-8B3A-0B78D43932C2}"/>
              </a:ext>
            </a:extLst>
          </p:cNvPr>
          <p:cNvSpPr/>
          <p:nvPr/>
        </p:nvSpPr>
        <p:spPr>
          <a:xfrm>
            <a:off x="7588646" y="3363808"/>
            <a:ext cx="349624" cy="748948"/>
          </a:xfrm>
          <a:prstGeom prst="rightArrow">
            <a:avLst/>
          </a:prstGeom>
          <a:solidFill>
            <a:srgbClr val="FFFFFF"/>
          </a:solidFill>
          <a:ln w="25400" cap="flat">
            <a:solidFill>
              <a:schemeClr val="accent1"/>
            </a:solidFill>
            <a:prstDash val="solid"/>
            <a:bevel/>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60" tIns="22860" rIns="22860" bIns="22860" numCol="1" spcCol="38100" rtlCol="0" anchor="ctr">
            <a:spAutoFit/>
          </a:bodyPr>
          <a:lstStyle/>
          <a:p>
            <a:pPr defTabSz="543722" hangingPunct="0"/>
            <a:endParaRPr lang="fr-FR" sz="215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xmlns="" val="4687037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hangingPunct="1"/>
            <a:r>
              <a:rPr lang="fr-FR" altLang="fr-FR" sz="3600" b="1" dirty="0">
                <a:solidFill>
                  <a:schemeClr val="accent1"/>
                </a:solidFill>
              </a:rPr>
              <a:t>Personnalisation avec les variantes de Transactions</a:t>
            </a:r>
          </a:p>
        </p:txBody>
      </p:sp>
      <p:pic>
        <p:nvPicPr>
          <p:cNvPr id="12" name="Image 11">
            <a:extLst>
              <a:ext uri="{FF2B5EF4-FFF2-40B4-BE49-F238E27FC236}">
                <a16:creationId xmlns:a16="http://schemas.microsoft.com/office/drawing/2014/main" xmlns="" id="{A226DF87-BC45-4E62-A90F-50E6C13B7517}"/>
              </a:ext>
            </a:extLst>
          </p:cNvPr>
          <p:cNvPicPr>
            <a:picLocks noChangeAspect="1"/>
          </p:cNvPicPr>
          <p:nvPr/>
        </p:nvPicPr>
        <p:blipFill>
          <a:blip r:embed="rId2"/>
          <a:stretch>
            <a:fillRect/>
          </a:stretch>
        </p:blipFill>
        <p:spPr>
          <a:xfrm>
            <a:off x="744718" y="1084083"/>
            <a:ext cx="10658389" cy="4913306"/>
          </a:xfrm>
          <a:prstGeom prst="rect">
            <a:avLst/>
          </a:prstGeom>
        </p:spPr>
      </p:pic>
    </p:spTree>
    <p:extLst>
      <p:ext uri="{BB962C8B-B14F-4D97-AF65-F5344CB8AC3E}">
        <p14:creationId xmlns:p14="http://schemas.microsoft.com/office/powerpoint/2010/main" xmlns="" val="26529086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texte 7">
            <a:extLst>
              <a:ext uri="{FF2B5EF4-FFF2-40B4-BE49-F238E27FC236}">
                <a16:creationId xmlns:a16="http://schemas.microsoft.com/office/drawing/2014/main" xmlns="" id="{9AF5E8F0-C2B2-4EAF-BE0D-17E85A3E2DF7}"/>
              </a:ext>
            </a:extLst>
          </p:cNvPr>
          <p:cNvSpPr>
            <a:spLocks noGrp="1"/>
          </p:cNvSpPr>
          <p:nvPr>
            <p:ph type="body" sz="half" idx="1"/>
          </p:nvPr>
        </p:nvSpPr>
        <p:spPr>
          <a:xfrm>
            <a:off x="2875175" y="989815"/>
            <a:ext cx="5844620" cy="4744236"/>
          </a:xfrm>
        </p:spPr>
        <p:txBody>
          <a:bodyPr/>
          <a:lstStyle/>
          <a:p>
            <a:pPr>
              <a:buFontTx/>
              <a:buChar char="-"/>
            </a:pPr>
            <a:r>
              <a:rPr lang="fr-FR" sz="2400" b="1" dirty="0"/>
              <a:t>Etendre le fonctionnement implique : </a:t>
            </a:r>
          </a:p>
          <a:p>
            <a:pPr>
              <a:buFontTx/>
              <a:buChar char="-"/>
            </a:pPr>
            <a:r>
              <a:rPr lang="fr-FR" sz="2400" dirty="0"/>
              <a:t>Des personnalisations</a:t>
            </a:r>
          </a:p>
          <a:p>
            <a:pPr>
              <a:buFontTx/>
              <a:buChar char="-"/>
            </a:pPr>
            <a:r>
              <a:rPr lang="fr-FR" sz="2400" b="1" dirty="0">
                <a:highlight>
                  <a:srgbClr val="FF0000"/>
                </a:highlight>
              </a:rPr>
              <a:t>Des modifications</a:t>
            </a:r>
          </a:p>
          <a:p>
            <a:pPr>
              <a:buFontTx/>
              <a:buChar char="-"/>
            </a:pPr>
            <a:r>
              <a:rPr lang="fr-FR" sz="2400" dirty="0"/>
              <a:t>Des extensions</a:t>
            </a:r>
          </a:p>
          <a:p>
            <a:pPr>
              <a:buFontTx/>
              <a:buChar char="-"/>
            </a:pPr>
            <a:r>
              <a:rPr lang="fr-FR" sz="2400" dirty="0"/>
              <a:t>Le développement de programmes spécifiques </a:t>
            </a:r>
          </a:p>
        </p:txBody>
      </p:sp>
      <p:sp>
        <p:nvSpPr>
          <p:cNvPr id="6" name="Espace réservé du texte 2">
            <a:extLst>
              <a:ext uri="{FF2B5EF4-FFF2-40B4-BE49-F238E27FC236}">
                <a16:creationId xmlns:a16="http://schemas.microsoft.com/office/drawing/2014/main" xmlns="" id="{80CEDC8B-51C7-433F-9FAB-803BF95129F6}"/>
              </a:ext>
            </a:extLst>
          </p:cNvPr>
          <p:cNvSpPr txBox="1">
            <a:spLocks/>
          </p:cNvSpPr>
          <p:nvPr/>
        </p:nvSpPr>
        <p:spPr>
          <a:xfrm>
            <a:off x="587097" y="1106015"/>
            <a:ext cx="11017806" cy="5022224"/>
          </a:xfrm>
          <a:prstGeom prst="rect">
            <a:avLst/>
          </a:prstGeom>
        </p:spPr>
        <p:txBody>
          <a:bodyPr lIns="144000" tIns="144000" rIns="144000" bIns="144000"/>
          <a:lstStyle>
            <a:lvl1pPr marL="530225" marR="0" indent="-530225" algn="l" defTabSz="1087443" rtl="0" latinLnBrk="0">
              <a:lnSpc>
                <a:spcPct val="150000"/>
              </a:lnSpc>
              <a:spcBef>
                <a:spcPts val="500"/>
              </a:spcBef>
              <a:spcAft>
                <a:spcPts val="0"/>
              </a:spcAft>
              <a:buClrTx/>
              <a:buSzTx/>
              <a:buFont typeface="Wingdings" panose="05000000000000000000" pitchFamily="2" charset="2"/>
              <a:buChar char="§"/>
              <a:tabLst/>
              <a:defRPr sz="44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1pPr>
            <a:lvl2pPr marL="1262063"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2pPr>
            <a:lvl3pPr marL="1974850"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3pPr>
            <a:lvl4pPr marL="2687638"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4pPr>
            <a:lvl5pPr marL="3492500"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5pPr>
            <a:lvl6pPr marL="5709084" marR="0" indent="-271861"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6pPr>
            <a:lvl7pPr marL="6796530" marR="0" indent="-271861"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7pPr>
            <a:lvl8pPr marL="7883979" marR="0" indent="-271862"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8pPr>
            <a:lvl9pPr marL="8971422" marR="0" indent="-271862"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9pPr>
          </a:lstStyle>
          <a:p>
            <a:pPr marL="0" indent="0">
              <a:buNone/>
            </a:pPr>
            <a:endParaRPr lang="fr-FR" sz="2200" dirty="0"/>
          </a:p>
        </p:txBody>
      </p:sp>
    </p:spTree>
    <p:extLst>
      <p:ext uri="{BB962C8B-B14F-4D97-AF65-F5344CB8AC3E}">
        <p14:creationId xmlns:p14="http://schemas.microsoft.com/office/powerpoint/2010/main" xmlns="" val="3061321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hangingPunct="1"/>
            <a:r>
              <a:rPr lang="fr-FR" altLang="fr-FR" sz="4000" b="1" dirty="0">
                <a:solidFill>
                  <a:schemeClr val="accent1"/>
                </a:solidFill>
              </a:rPr>
              <a:t>Modification directe du code standard</a:t>
            </a:r>
          </a:p>
        </p:txBody>
      </p:sp>
      <p:pic>
        <p:nvPicPr>
          <p:cNvPr id="5" name="Image 4">
            <a:extLst>
              <a:ext uri="{FF2B5EF4-FFF2-40B4-BE49-F238E27FC236}">
                <a16:creationId xmlns:a16="http://schemas.microsoft.com/office/drawing/2014/main" xmlns="" id="{3DC71962-8730-4D0A-B7BB-5B61E569D792}"/>
              </a:ext>
            </a:extLst>
          </p:cNvPr>
          <p:cNvPicPr>
            <a:picLocks noChangeAspect="1"/>
          </p:cNvPicPr>
          <p:nvPr/>
        </p:nvPicPr>
        <p:blipFill>
          <a:blip r:embed="rId2"/>
          <a:stretch>
            <a:fillRect/>
          </a:stretch>
        </p:blipFill>
        <p:spPr>
          <a:xfrm>
            <a:off x="933254" y="1178560"/>
            <a:ext cx="10341204" cy="4921943"/>
          </a:xfrm>
          <a:prstGeom prst="rect">
            <a:avLst/>
          </a:prstGeom>
        </p:spPr>
      </p:pic>
    </p:spTree>
    <p:extLst>
      <p:ext uri="{BB962C8B-B14F-4D97-AF65-F5344CB8AC3E}">
        <p14:creationId xmlns:p14="http://schemas.microsoft.com/office/powerpoint/2010/main" xmlns="" val="10058484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lstStyle/>
          <a:p>
            <a:pPr algn="ctr"/>
            <a:r>
              <a:rPr lang="fr-FR" b="1" dirty="0">
                <a:solidFill>
                  <a:schemeClr val="accent1"/>
                </a:solidFill>
              </a:rPr>
              <a:t>Les user-exits</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744717" y="928839"/>
            <a:ext cx="10689995" cy="5179730"/>
          </a:xfrm>
        </p:spPr>
        <p:txBody>
          <a:bodyPr>
            <a:normAutofit/>
          </a:bodyPr>
          <a:lstStyle/>
          <a:p>
            <a:pPr marL="0" indent="0" algn="just">
              <a:buNone/>
            </a:pPr>
            <a:r>
              <a:rPr lang="fr-FR" dirty="0"/>
              <a:t>Les user exits sont en quelque sorte des brèches laissées volontairement par SAP</a:t>
            </a:r>
            <a:br>
              <a:rPr lang="fr-FR" dirty="0"/>
            </a:br>
            <a:r>
              <a:rPr lang="fr-FR" dirty="0"/>
              <a:t>afin d’y insérer des spécificités clientes. </a:t>
            </a:r>
          </a:p>
          <a:p>
            <a:pPr marL="0" indent="0" algn="just">
              <a:buNone/>
            </a:pPr>
            <a:r>
              <a:rPr lang="fr-FR" b="1" u="sng" dirty="0"/>
              <a:t>Dans quelles circonstances les utiliser ?</a:t>
            </a:r>
          </a:p>
          <a:p>
            <a:pPr marL="0" indent="0" algn="just">
              <a:buNone/>
            </a:pPr>
            <a:r>
              <a:rPr lang="fr-FR" dirty="0"/>
              <a:t>L’emploi d’un user exit s’avère judicieux lorsque les spécificités clientes ne peuvent pas être satisfaites par le paramétrage. L’implémentation de user exit doit être systématiquement envisagée avant toute modification de standard.</a:t>
            </a:r>
            <a:br>
              <a:rPr lang="fr-FR" dirty="0"/>
            </a:br>
            <a:r>
              <a:rPr lang="fr-FR" dirty="0"/>
              <a:t>Alternative moins coûteuse que le développement d’un programme spécifique qui dévie les fonctionnalités du standard</a:t>
            </a:r>
            <a:r>
              <a:rPr lang="fr-FR" b="1" dirty="0"/>
              <a:t>.</a:t>
            </a:r>
          </a:p>
        </p:txBody>
      </p:sp>
    </p:spTree>
    <p:extLst>
      <p:ext uri="{BB962C8B-B14F-4D97-AF65-F5344CB8AC3E}">
        <p14:creationId xmlns:p14="http://schemas.microsoft.com/office/powerpoint/2010/main" xmlns="" val="41226993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lstStyle/>
          <a:p>
            <a:pPr algn="ctr"/>
            <a:r>
              <a:rPr lang="fr-FR" b="1" dirty="0">
                <a:solidFill>
                  <a:schemeClr val="accent1"/>
                </a:solidFill>
              </a:rPr>
              <a:t>Les différents user-exit</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744717" y="928839"/>
            <a:ext cx="10689995" cy="5179730"/>
          </a:xfrm>
        </p:spPr>
        <p:txBody>
          <a:bodyPr>
            <a:normAutofit fontScale="70000" lnSpcReduction="20000"/>
          </a:bodyPr>
          <a:lstStyle/>
          <a:p>
            <a:pPr marL="0" indent="0">
              <a:buNone/>
            </a:pPr>
            <a:r>
              <a:rPr lang="fr-FR" b="1" dirty="0"/>
              <a:t>Les user exits </a:t>
            </a:r>
            <a:r>
              <a:rPr lang="fr-FR" b="1" dirty="0" err="1"/>
              <a:t>coIl</a:t>
            </a:r>
            <a:r>
              <a:rPr lang="fr-FR" b="1" dirty="0"/>
              <a:t> existe plusieurs types / catégories de USER-EXIT qui sont apparus au fur et à mesure de l’évolution de SAP </a:t>
            </a:r>
          </a:p>
          <a:p>
            <a:pPr marL="0" indent="0">
              <a:buNone/>
            </a:pPr>
            <a:r>
              <a:rPr lang="fr-FR" b="1" dirty="0"/>
              <a:t>Les user-exit contenus dans des routines :</a:t>
            </a:r>
            <a:r>
              <a:rPr lang="fr-FR" dirty="0"/>
              <a:t/>
            </a:r>
            <a:br>
              <a:rPr lang="fr-FR" dirty="0"/>
            </a:br>
            <a:r>
              <a:rPr lang="fr-FR" dirty="0"/>
              <a:t>Ancienne génération de user exit éliminés progressivement par SAP. </a:t>
            </a:r>
            <a:br>
              <a:rPr lang="fr-FR" dirty="0"/>
            </a:br>
            <a:r>
              <a:rPr lang="fr-FR" dirty="0"/>
              <a:t>Le code est contenu dans des sous routines. Toutes sont contenues dans un même !</a:t>
            </a:r>
            <a:r>
              <a:rPr lang="fr-FR" dirty="0" err="1"/>
              <a:t>include</a:t>
            </a:r>
            <a:r>
              <a:rPr lang="fr-FR" dirty="0"/>
              <a:t>!. =&gt; FORM USEREXIT…. </a:t>
            </a:r>
            <a:br>
              <a:rPr lang="fr-FR" dirty="0"/>
            </a:br>
            <a:r>
              <a:rPr lang="fr-FR" dirty="0"/>
              <a:t>L’ </a:t>
            </a:r>
            <a:r>
              <a:rPr lang="fr-FR" dirty="0" err="1"/>
              <a:t>include</a:t>
            </a:r>
            <a:r>
              <a:rPr lang="fr-FR" dirty="0"/>
              <a:t> contenant les routines n’est pas affecté lors de montée de version ou de support package. </a:t>
            </a:r>
            <a:br>
              <a:rPr lang="fr-FR" dirty="0"/>
            </a:br>
            <a:r>
              <a:rPr lang="fr-FR" dirty="0"/>
              <a:t>Beaucoup plus risqué que les </a:t>
            </a:r>
            <a:r>
              <a:rPr lang="fr-FR" dirty="0" err="1"/>
              <a:t>customer</a:t>
            </a:r>
            <a:r>
              <a:rPr lang="fr-FR" dirty="0"/>
              <a:t> exit car il n’y aucune restriction sur les données modifiables. Toutes les données globales sont accessibles. </a:t>
            </a:r>
            <a:br>
              <a:rPr lang="fr-FR" dirty="0"/>
            </a:br>
            <a:r>
              <a:rPr lang="fr-FR" dirty="0"/>
              <a:t>Transaction SE80 indispensable (utilisation du dossier Sous routine).  </a:t>
            </a:r>
            <a:endParaRPr lang="fr-FR" b="1" dirty="0"/>
          </a:p>
          <a:p>
            <a:pPr marL="0" indent="0" algn="just">
              <a:buNone/>
            </a:pPr>
            <a:r>
              <a:rPr lang="fr-FR" dirty="0"/>
              <a:t>Exemple de ce type d’user-exit :  Ci-dessous 2 de ces user-exit intervenant lors de l’utilisation de la transaction VA02 (Modification des commandes clients / commandes de vente)</a:t>
            </a:r>
          </a:p>
          <a:p>
            <a:pPr marL="0" indent="0" algn="just">
              <a:buNone/>
            </a:pPr>
            <a:r>
              <a:rPr lang="fr-FR" dirty="0"/>
              <a:t>INCLUDE </a:t>
            </a:r>
            <a:r>
              <a:rPr lang="fr-FR" b="1" dirty="0"/>
              <a:t>MV45AFZB(</a:t>
            </a:r>
            <a:r>
              <a:rPr lang="en-US" sz="1800" dirty="0">
                <a:solidFill>
                  <a:srgbClr val="000000"/>
                </a:solidFill>
                <a:effectLst/>
                <a:latin typeface="Courier New" panose="02070309020205020404" pitchFamily="49" charset="0"/>
              </a:rPr>
              <a:t>USEREXIT_MOVE_FIELD_TO_TVCOM_H</a:t>
            </a:r>
            <a:r>
              <a:rPr lang="en-US" dirty="0"/>
              <a:t> )</a:t>
            </a:r>
            <a:endParaRPr lang="fr-FR" dirty="0"/>
          </a:p>
          <a:p>
            <a:pPr marL="0" indent="0">
              <a:buNone/>
            </a:pPr>
            <a:r>
              <a:rPr lang="fr-FR" dirty="0"/>
              <a:t>INCLUDE MV45AFZZ (</a:t>
            </a:r>
            <a:r>
              <a:rPr lang="fr-FR" sz="1800" dirty="0">
                <a:solidFill>
                  <a:srgbClr val="000000"/>
                </a:solidFill>
                <a:effectLst/>
                <a:latin typeface="Courier New" panose="02070309020205020404" pitchFamily="49" charset="0"/>
              </a:rPr>
              <a:t>USEREXIT_SAVE_DOCUMENT</a:t>
            </a:r>
            <a:r>
              <a:rPr lang="fr-FR" dirty="0"/>
              <a:t> )</a:t>
            </a:r>
          </a:p>
        </p:txBody>
      </p:sp>
    </p:spTree>
    <p:extLst>
      <p:ext uri="{BB962C8B-B14F-4D97-AF65-F5344CB8AC3E}">
        <p14:creationId xmlns:p14="http://schemas.microsoft.com/office/powerpoint/2010/main" xmlns="" val="12008660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lstStyle/>
          <a:p>
            <a:pPr algn="ctr"/>
            <a:r>
              <a:rPr lang="fr-FR" b="1" dirty="0">
                <a:solidFill>
                  <a:schemeClr val="accent1"/>
                </a:solidFill>
              </a:rPr>
              <a:t>Les user-exits</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744717" y="928839"/>
            <a:ext cx="10689995" cy="5179730"/>
          </a:xfrm>
        </p:spPr>
        <p:txBody>
          <a:bodyPr>
            <a:normAutofit fontScale="62500" lnSpcReduction="20000"/>
          </a:bodyPr>
          <a:lstStyle/>
          <a:p>
            <a:pPr marL="0" indent="0">
              <a:buNone/>
            </a:pPr>
            <a:r>
              <a:rPr lang="fr-FR" sz="4000" b="1" dirty="0"/>
              <a:t>Les exits de fonction</a:t>
            </a:r>
            <a:r>
              <a:rPr lang="fr-FR" sz="4000" dirty="0"/>
              <a:t>:</a:t>
            </a:r>
            <a:r>
              <a:rPr lang="fr-FR" dirty="0"/>
              <a:t/>
            </a:r>
            <a:br>
              <a:rPr lang="fr-FR" dirty="0"/>
            </a:br>
            <a:r>
              <a:rPr lang="fr-FR" dirty="0"/>
              <a:t>Permettent d’ajouter des traitements clients aux applications standards de R/3</a:t>
            </a:r>
            <a:br>
              <a:rPr lang="fr-FR" dirty="0"/>
            </a:br>
            <a:r>
              <a:rPr lang="fr-FR" dirty="0"/>
              <a:t>Appel de fonction : ‘CALL CUSTOMER-FUNCTION’ xxx</a:t>
            </a:r>
            <a:br>
              <a:rPr lang="fr-FR" dirty="0"/>
            </a:br>
            <a:r>
              <a:rPr lang="fr-FR" dirty="0"/>
              <a:t>Données en entrée restreintes par les paramètres d’importation</a:t>
            </a:r>
            <a:br>
              <a:rPr lang="fr-FR" dirty="0"/>
            </a:br>
            <a:r>
              <a:rPr lang="fr-FR" dirty="0"/>
              <a:t>Données modifiables restreintes par les paramètres d’exportation.</a:t>
            </a:r>
            <a:br>
              <a:rPr lang="fr-FR" dirty="0"/>
            </a:br>
            <a:r>
              <a:rPr lang="fr-FR" dirty="0"/>
              <a:t>Code contenu dans un !</a:t>
            </a:r>
            <a:r>
              <a:rPr lang="fr-FR" dirty="0" err="1"/>
              <a:t>include</a:t>
            </a:r>
            <a:r>
              <a:rPr lang="fr-FR" dirty="0"/>
              <a:t>!.</a:t>
            </a:r>
            <a:br>
              <a:rPr lang="fr-FR" dirty="0"/>
            </a:br>
            <a:r>
              <a:rPr lang="fr-FR" dirty="0"/>
              <a:t>Exemple de codes source disponibles.</a:t>
            </a:r>
            <a:br>
              <a:rPr lang="fr-FR" dirty="0"/>
            </a:br>
            <a:r>
              <a:rPr lang="fr-FR" dirty="0"/>
              <a:t>Déclaration des données globales </a:t>
            </a:r>
            <a:r>
              <a:rPr lang="fr-FR" dirty="0" err="1"/>
              <a:t>ZXyyyTOP</a:t>
            </a:r>
            <a:r>
              <a:rPr lang="fr-FR" dirty="0"/>
              <a:t> avec </a:t>
            </a:r>
            <a:r>
              <a:rPr lang="fr-FR" dirty="0" err="1"/>
              <a:t>yyy</a:t>
            </a:r>
            <a:r>
              <a:rPr lang="fr-FR" dirty="0"/>
              <a:t> : groupe de fonction</a:t>
            </a:r>
            <a:br>
              <a:rPr lang="fr-FR" dirty="0"/>
            </a:br>
            <a:r>
              <a:rPr lang="fr-FR" dirty="0"/>
              <a:t>Déclaration de sous routines parfois présentes dans le groupe de fonction (!</a:t>
            </a:r>
            <a:r>
              <a:rPr lang="fr-FR" dirty="0" err="1"/>
              <a:t>include</a:t>
            </a:r>
            <a:r>
              <a:rPr lang="fr-FR" dirty="0"/>
              <a:t>! LXyyyF00 où </a:t>
            </a:r>
            <a:r>
              <a:rPr lang="fr-FR" dirty="0" err="1"/>
              <a:t>yyy</a:t>
            </a:r>
            <a:r>
              <a:rPr lang="fr-FR" dirty="0"/>
              <a:t> est le nom du groupe de fonction). Possibilité de créer ses propres routines </a:t>
            </a:r>
            <a:br>
              <a:rPr lang="fr-FR" dirty="0"/>
            </a:br>
            <a:r>
              <a:rPr lang="fr-FR" dirty="0"/>
              <a:t>Composant d’une extension qui doit être contenu dans un projet d’extension</a:t>
            </a:r>
          </a:p>
          <a:p>
            <a:pPr marL="0" indent="0">
              <a:buNone/>
            </a:pPr>
            <a:r>
              <a:rPr lang="fr-FR" dirty="0"/>
              <a:t>Exemple : Ci-dessous un exit de fonction intervenant lors de l’utilisation de la ME22N (modification des commandes d’achat) / Lors de la sauvegarde de la commande EXIT_SAPLMEKO_001(</a:t>
            </a:r>
            <a:r>
              <a:rPr lang="fr-FR" sz="1800" dirty="0">
                <a:solidFill>
                  <a:srgbClr val="000000"/>
                </a:solidFill>
                <a:effectLst/>
                <a:latin typeface="Courier New" panose="02070309020205020404" pitchFamily="49" charset="0"/>
              </a:rPr>
              <a:t> </a:t>
            </a:r>
            <a:r>
              <a:rPr lang="fr-FR" sz="1800" dirty="0">
                <a:solidFill>
                  <a:srgbClr val="0000FF"/>
                </a:solidFill>
                <a:effectLst/>
                <a:latin typeface="Courier New" panose="02070309020205020404" pitchFamily="49" charset="0"/>
              </a:rPr>
              <a:t>INCLUDE </a:t>
            </a:r>
            <a:r>
              <a:rPr lang="fr-FR" sz="2100" dirty="0"/>
              <a:t>ZXM06U14). </a:t>
            </a:r>
          </a:p>
          <a:p>
            <a:pPr marL="0" indent="0">
              <a:buNone/>
            </a:pPr>
            <a:r>
              <a:rPr lang="fr-FR" sz="2100" dirty="0"/>
              <a:t>Projet d’extension ZMM via CMOD sur serveur EC2 (d’autres composantes dispos dans ce projet)</a:t>
            </a:r>
          </a:p>
        </p:txBody>
      </p:sp>
    </p:spTree>
    <p:extLst>
      <p:ext uri="{BB962C8B-B14F-4D97-AF65-F5344CB8AC3E}">
        <p14:creationId xmlns:p14="http://schemas.microsoft.com/office/powerpoint/2010/main" xmlns="" val="41201695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hangingPunct="1"/>
            <a:r>
              <a:rPr lang="fr-FR" altLang="fr-FR" sz="4000" b="1" dirty="0">
                <a:solidFill>
                  <a:schemeClr val="accent1"/>
                </a:solidFill>
              </a:rPr>
              <a:t>Modules Fonctions Exit</a:t>
            </a:r>
          </a:p>
        </p:txBody>
      </p:sp>
      <p:pic>
        <p:nvPicPr>
          <p:cNvPr id="4" name="Image 3">
            <a:extLst>
              <a:ext uri="{FF2B5EF4-FFF2-40B4-BE49-F238E27FC236}">
                <a16:creationId xmlns:a16="http://schemas.microsoft.com/office/drawing/2014/main" xmlns="" id="{710B89DF-80E2-48D7-A49C-240D2BE1FB70}"/>
              </a:ext>
            </a:extLst>
          </p:cNvPr>
          <p:cNvPicPr>
            <a:picLocks noChangeAspect="1"/>
          </p:cNvPicPr>
          <p:nvPr/>
        </p:nvPicPr>
        <p:blipFill>
          <a:blip r:embed="rId2"/>
          <a:stretch>
            <a:fillRect/>
          </a:stretch>
        </p:blipFill>
        <p:spPr>
          <a:xfrm>
            <a:off x="895546" y="1348154"/>
            <a:ext cx="10567448" cy="4647293"/>
          </a:xfrm>
          <a:prstGeom prst="rect">
            <a:avLst/>
          </a:prstGeom>
        </p:spPr>
      </p:pic>
    </p:spTree>
    <p:extLst>
      <p:ext uri="{BB962C8B-B14F-4D97-AF65-F5344CB8AC3E}">
        <p14:creationId xmlns:p14="http://schemas.microsoft.com/office/powerpoint/2010/main" xmlns="" val="11453163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hangingPunct="1"/>
            <a:r>
              <a:rPr lang="fr-FR" altLang="fr-FR" sz="4000" b="1" dirty="0">
                <a:solidFill>
                  <a:schemeClr val="accent1"/>
                </a:solidFill>
              </a:rPr>
              <a:t>Des Modules Fonctions Exit particuliers</a:t>
            </a:r>
          </a:p>
        </p:txBody>
      </p:sp>
      <p:sp>
        <p:nvSpPr>
          <p:cNvPr id="6" name="ZoneTexte 5">
            <a:extLst>
              <a:ext uri="{FF2B5EF4-FFF2-40B4-BE49-F238E27FC236}">
                <a16:creationId xmlns:a16="http://schemas.microsoft.com/office/drawing/2014/main" xmlns="" id="{8C91D4D1-5429-0E0E-AC87-1CD49C03A523}"/>
              </a:ext>
            </a:extLst>
          </p:cNvPr>
          <p:cNvSpPr txBox="1"/>
          <p:nvPr/>
        </p:nvSpPr>
        <p:spPr>
          <a:xfrm>
            <a:off x="554181" y="1038327"/>
            <a:ext cx="10714182" cy="5355312"/>
          </a:xfrm>
          <a:prstGeom prst="rect">
            <a:avLst/>
          </a:prstGeom>
          <a:noFill/>
        </p:spPr>
        <p:txBody>
          <a:bodyPr wrap="square">
            <a:spAutoFit/>
          </a:bodyPr>
          <a:lstStyle/>
          <a:p>
            <a:r>
              <a:rPr lang="fr-FR" b="1" dirty="0"/>
              <a:t>Les exits de menu</a:t>
            </a:r>
            <a:r>
              <a:rPr lang="fr-FR" dirty="0"/>
              <a:t/>
            </a:r>
            <a:br>
              <a:rPr lang="fr-FR" dirty="0"/>
            </a:br>
            <a:r>
              <a:rPr lang="fr-FR" dirty="0"/>
              <a:t/>
            </a:r>
            <a:br>
              <a:rPr lang="fr-FR" dirty="0"/>
            </a:br>
            <a:r>
              <a:rPr lang="fr-FR" dirty="0"/>
              <a:t>Permettent d’ajouter vos propres options dans les menus standards déroulant de SAP ou dans les menus de domaine.</a:t>
            </a:r>
            <a:br>
              <a:rPr lang="fr-FR" dirty="0"/>
            </a:br>
            <a:r>
              <a:rPr lang="fr-FR" dirty="0"/>
              <a:t>Exit de fonction qui permet de traiter l’option ajoutée est contenu dans la même extension.</a:t>
            </a:r>
            <a:br>
              <a:rPr lang="fr-FR" dirty="0"/>
            </a:br>
            <a:r>
              <a:rPr lang="fr-FR" dirty="0"/>
              <a:t>Données visibles pour traiter l’option cliente dépendent de l’interface de l’exit de fonction.</a:t>
            </a:r>
            <a:br>
              <a:rPr lang="fr-FR" dirty="0"/>
            </a:br>
            <a:r>
              <a:rPr lang="fr-FR" dirty="0"/>
              <a:t>Code fonction associé à l’option suit la syntaxe : ‘+xxx’.</a:t>
            </a:r>
            <a:br>
              <a:rPr lang="fr-FR" dirty="0"/>
            </a:br>
            <a:r>
              <a:rPr lang="fr-FR" dirty="0"/>
              <a:t>Option créée visible à partir du MENU PAINTER (SE41)</a:t>
            </a:r>
            <a:br>
              <a:rPr lang="fr-FR" dirty="0"/>
            </a:br>
            <a:r>
              <a:rPr lang="fr-FR" dirty="0"/>
              <a:t>Composant d’une extension qui doit être contenu dans un projet d’extension .  </a:t>
            </a:r>
            <a:br>
              <a:rPr lang="fr-FR" dirty="0"/>
            </a:br>
            <a:r>
              <a:rPr lang="fr-FR" dirty="0"/>
              <a:t/>
            </a:r>
            <a:br>
              <a:rPr lang="fr-FR" dirty="0"/>
            </a:br>
            <a:r>
              <a:rPr lang="fr-FR" b="1" dirty="0"/>
              <a:t>Les exits d’écran:</a:t>
            </a:r>
            <a:r>
              <a:rPr lang="fr-FR" dirty="0"/>
              <a:t/>
            </a:r>
            <a:br>
              <a:rPr lang="fr-FR" dirty="0"/>
            </a:br>
            <a:r>
              <a:rPr lang="fr-FR" dirty="0"/>
              <a:t/>
            </a:r>
            <a:br>
              <a:rPr lang="fr-FR" dirty="0"/>
            </a:br>
            <a:r>
              <a:rPr lang="fr-FR" dirty="0"/>
              <a:t>Permettent d’ajouter vos propres champs dans les écrans standards SAP grâce à des sous écrans prédéfinis.</a:t>
            </a:r>
            <a:br>
              <a:rPr lang="fr-FR" dirty="0"/>
            </a:br>
            <a:r>
              <a:rPr lang="fr-FR" dirty="0"/>
              <a:t>Les champs définis dans le sous écran spécifique ne sont pas visible du standard et vice versa</a:t>
            </a:r>
            <a:br>
              <a:rPr lang="fr-FR" dirty="0"/>
            </a:br>
            <a:r>
              <a:rPr lang="fr-FR" dirty="0"/>
              <a:t>Le module de fonction qui permet de récupérer et de traiter les données est contenu dans la même extension =&gt; données exploitables du sous écran dépendent de l’interface du module de fonction</a:t>
            </a:r>
            <a:br>
              <a:rPr lang="fr-FR" dirty="0"/>
            </a:br>
            <a:r>
              <a:rPr lang="fr-FR" dirty="0"/>
              <a:t>SAP génère automatiquement un PBO et un PAI</a:t>
            </a:r>
            <a:br>
              <a:rPr lang="fr-FR" dirty="0"/>
            </a:br>
            <a:r>
              <a:rPr lang="fr-FR" dirty="0"/>
              <a:t>Ecran modifiable via le Screen </a:t>
            </a:r>
            <a:r>
              <a:rPr lang="fr-FR" dirty="0" err="1"/>
              <a:t>Painter</a:t>
            </a:r>
            <a:r>
              <a:rPr lang="fr-FR" dirty="0"/>
              <a:t> (SE51)</a:t>
            </a:r>
            <a:br>
              <a:rPr lang="fr-FR" dirty="0"/>
            </a:br>
            <a:r>
              <a:rPr lang="fr-FR" dirty="0"/>
              <a:t>Composant d’une extension qui doit être contenu dans un projet d’extension .</a:t>
            </a:r>
          </a:p>
        </p:txBody>
      </p:sp>
    </p:spTree>
    <p:extLst>
      <p:ext uri="{BB962C8B-B14F-4D97-AF65-F5344CB8AC3E}">
        <p14:creationId xmlns:p14="http://schemas.microsoft.com/office/powerpoint/2010/main" xmlns="" val="2380692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lstStyle/>
          <a:p>
            <a:pPr algn="ctr"/>
            <a:r>
              <a:rPr lang="fr-FR" b="1" dirty="0">
                <a:solidFill>
                  <a:schemeClr val="accent1"/>
                </a:solidFill>
              </a:rPr>
              <a:t>Les user-exits</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744717" y="928839"/>
            <a:ext cx="10689995" cy="5179730"/>
          </a:xfrm>
        </p:spPr>
        <p:txBody>
          <a:bodyPr>
            <a:normAutofit lnSpcReduction="10000"/>
          </a:bodyPr>
          <a:lstStyle/>
          <a:p>
            <a:pPr marL="0" indent="0">
              <a:buNone/>
            </a:pPr>
            <a:endParaRPr lang="fr-FR" b="1" dirty="0"/>
          </a:p>
          <a:p>
            <a:pPr marL="0" indent="0">
              <a:buNone/>
            </a:pPr>
            <a:r>
              <a:rPr lang="fr-FR" b="1" dirty="0"/>
              <a:t>Les Exit de table : </a:t>
            </a:r>
            <a:r>
              <a:rPr lang="fr-FR" dirty="0"/>
              <a:t> Permet d’ajouter des zones clientes dans les tables et les structures standards (équivalent d’une structure d’append)</a:t>
            </a:r>
            <a:endParaRPr lang="fr-FR" b="1" dirty="0"/>
          </a:p>
          <a:p>
            <a:pPr marL="0" indent="0">
              <a:buNone/>
            </a:pPr>
            <a:r>
              <a:rPr lang="fr-FR" dirty="0"/>
              <a:t>Exit de documentation : </a:t>
            </a:r>
            <a:br>
              <a:rPr lang="fr-FR" dirty="0"/>
            </a:br>
            <a:r>
              <a:rPr lang="fr-FR" dirty="0"/>
              <a:t>Permet de créer ou d’adapter l’aide en ligne sur les éléments de données du standard. Transaction CMOD : Saut / Extensions globales / Éléments de données  </a:t>
            </a:r>
            <a:br>
              <a:rPr lang="fr-FR" dirty="0"/>
            </a:br>
            <a:r>
              <a:rPr lang="fr-FR" dirty="0"/>
              <a:t>Exit de champs : </a:t>
            </a:r>
            <a:br>
              <a:rPr lang="fr-FR" dirty="0"/>
            </a:br>
            <a:r>
              <a:rPr lang="fr-FR" dirty="0"/>
              <a:t>Permet de modifier les libellés des champs standards. Transaction CMOD : Saut / Extensions globales / Mots-clés</a:t>
            </a:r>
            <a:endParaRPr lang="fr-FR" sz="2100" dirty="0"/>
          </a:p>
        </p:txBody>
      </p:sp>
    </p:spTree>
    <p:extLst>
      <p:ext uri="{BB962C8B-B14F-4D97-AF65-F5344CB8AC3E}">
        <p14:creationId xmlns:p14="http://schemas.microsoft.com/office/powerpoint/2010/main" xmlns="" val="7435852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Les user-exits</a:t>
            </a:r>
            <a:endParaRPr lang="fr-FR" sz="4000" dirty="0">
              <a:solidFill>
                <a:schemeClr val="accent1"/>
              </a:solidFill>
            </a:endParaRP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834887" y="928839"/>
            <a:ext cx="10555356" cy="5124092"/>
          </a:xfrm>
        </p:spPr>
        <p:txBody>
          <a:bodyPr>
            <a:normAutofit lnSpcReduction="10000"/>
          </a:bodyPr>
          <a:lstStyle/>
          <a:p>
            <a:pPr marL="0" indent="0">
              <a:buNone/>
            </a:pPr>
            <a:r>
              <a:rPr lang="fr-FR" b="1" u="sng" dirty="0"/>
              <a:t>Pourquoi les utiliser ?</a:t>
            </a:r>
          </a:p>
          <a:p>
            <a:pPr marL="0" indent="0" algn="just">
              <a:buNone/>
            </a:pPr>
            <a:r>
              <a:rPr lang="fr-FR" dirty="0"/>
              <a:t>Les user exit n’affectent pas le code source standard : Les éléments de modification (code, sous écran, menu …) sont encapsulés dans des objets séparés liés aux applications standards mais indépendants du package initial.</a:t>
            </a:r>
            <a:br>
              <a:rPr lang="fr-FR" dirty="0"/>
            </a:br>
            <a:r>
              <a:rPr lang="fr-FR" dirty="0"/>
              <a:t>Toute modification faite dans un user exit ne sera pas affectée lors d’une montée de version ou d’un support package.</a:t>
            </a:r>
          </a:p>
          <a:p>
            <a:pPr marL="0" indent="0" algn="just">
              <a:buNone/>
            </a:pPr>
            <a:r>
              <a:rPr lang="fr-FR" dirty="0"/>
              <a:t>SAP s’engage à ne créer aucune régression sur les user exit existants.</a:t>
            </a:r>
            <a:br>
              <a:rPr lang="fr-FR" dirty="0"/>
            </a:br>
            <a:r>
              <a:rPr lang="fr-FR" dirty="0"/>
              <a:t>Chaque user exit est contenu dans un projet d’extension qui peut être désactivé. Ainsi le développement peut se faire sans affecter le travail des autres utilisateurs</a:t>
            </a:r>
          </a:p>
        </p:txBody>
      </p:sp>
    </p:spTree>
    <p:extLst>
      <p:ext uri="{BB962C8B-B14F-4D97-AF65-F5344CB8AC3E}">
        <p14:creationId xmlns:p14="http://schemas.microsoft.com/office/powerpoint/2010/main" xmlns="" val="3286953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altLang="fr-FR" sz="4000" b="1" dirty="0">
                <a:solidFill>
                  <a:schemeClr val="accent1"/>
                </a:solidFill>
                <a:latin typeface="+mn-lt"/>
              </a:rPr>
              <a:t>Le paysage SAP à 3 systèmes</a:t>
            </a:r>
            <a:r>
              <a:rPr lang="fr-FR" altLang="fr-FR" sz="4000" dirty="0">
                <a:solidFill>
                  <a:schemeClr val="accent1"/>
                </a:solidFill>
                <a:latin typeface="+mn-lt"/>
              </a:rPr>
              <a:t> </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587097" y="928838"/>
            <a:ext cx="11017806" cy="4725376"/>
          </a:xfrm>
        </p:spPr>
        <p:txBody>
          <a:bodyPr/>
          <a:lstStyle/>
          <a:p>
            <a:pPr marL="0" indent="0">
              <a:buNone/>
            </a:pPr>
            <a:r>
              <a:rPr lang="fr-FR" sz="1600" dirty="0"/>
              <a:t/>
            </a:r>
            <a:br>
              <a:rPr lang="fr-FR" sz="1600" dirty="0"/>
            </a:br>
            <a:endParaRPr lang="fr-FR" sz="1600" dirty="0"/>
          </a:p>
        </p:txBody>
      </p:sp>
      <p:sp>
        <p:nvSpPr>
          <p:cNvPr id="10" name="ZoneTexte 9">
            <a:extLst>
              <a:ext uri="{FF2B5EF4-FFF2-40B4-BE49-F238E27FC236}">
                <a16:creationId xmlns:a16="http://schemas.microsoft.com/office/drawing/2014/main" xmlns="" id="{B7AEA145-431F-4520-ABD1-2324B6683EC8}"/>
              </a:ext>
            </a:extLst>
          </p:cNvPr>
          <p:cNvSpPr txBox="1"/>
          <p:nvPr/>
        </p:nvSpPr>
        <p:spPr>
          <a:xfrm>
            <a:off x="1058106" y="1406897"/>
            <a:ext cx="9936481" cy="424731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pPr algn="just"/>
            <a:r>
              <a:rPr lang="fr-FR" altLang="fr-FR" sz="2200" dirty="0">
                <a:latin typeface="Calibri" panose="020F0502020204030204" pitchFamily="34" charset="0"/>
                <a:cs typeface="Calibri" panose="020F0502020204030204" pitchFamily="34" charset="0"/>
              </a:rPr>
              <a:t>Les environnements de développement, recette et production sont installés sur des machines différentes.</a:t>
            </a:r>
          </a:p>
          <a:p>
            <a:pPr algn="just"/>
            <a:endParaRPr lang="fr-FR" altLang="fr-FR" sz="2200" dirty="0">
              <a:latin typeface="Calibri" panose="020F0502020204030204" pitchFamily="34" charset="0"/>
              <a:cs typeface="Calibri" panose="020F0502020204030204" pitchFamily="34" charset="0"/>
            </a:endParaRPr>
          </a:p>
          <a:p>
            <a:pPr algn="just"/>
            <a:endParaRPr lang="fr-FR" altLang="fr-FR" sz="2200" dirty="0">
              <a:latin typeface="Calibri" panose="020F0502020204030204" pitchFamily="34" charset="0"/>
              <a:cs typeface="Calibri" panose="020F0502020204030204" pitchFamily="34" charset="0"/>
            </a:endParaRPr>
          </a:p>
          <a:p>
            <a:pPr algn="just">
              <a:buFont typeface="Wingdings" panose="05000000000000000000" pitchFamily="2" charset="2"/>
              <a:buChar char="J"/>
            </a:pPr>
            <a:r>
              <a:rPr lang="fr-FR" altLang="fr-FR" sz="2200" dirty="0">
                <a:latin typeface="Calibri" panose="020F0502020204030204" pitchFamily="34" charset="0"/>
                <a:cs typeface="Calibri" panose="020F0502020204030204" pitchFamily="34" charset="0"/>
              </a:rPr>
              <a:t> Un nouveau projet de développement peut démarrer alors que des tests sont en cours sur le projet actuel..</a:t>
            </a:r>
          </a:p>
          <a:p>
            <a:pPr algn="just">
              <a:spcBef>
                <a:spcPts val="1200"/>
              </a:spcBef>
              <a:buFont typeface="Wingdings" panose="05000000000000000000" pitchFamily="2" charset="2"/>
              <a:buChar char="J"/>
            </a:pPr>
            <a:r>
              <a:rPr lang="fr-FR" altLang="fr-FR" sz="2200" dirty="0">
                <a:latin typeface="Calibri" panose="020F0502020204030204" pitchFamily="34" charset="0"/>
                <a:cs typeface="Calibri" panose="020F0502020204030204" pitchFamily="34" charset="0"/>
              </a:rPr>
              <a:t> Les procédures de transport, ainsi que la cohérence des objets transportés peuvent être testées avant un transfert en production.</a:t>
            </a:r>
          </a:p>
          <a:p>
            <a:pPr algn="just"/>
            <a:endParaRPr lang="fr-FR" altLang="fr-FR" sz="2200" dirty="0">
              <a:latin typeface="Calibri" panose="020F0502020204030204" pitchFamily="34" charset="0"/>
              <a:cs typeface="Calibri" panose="020F0502020204030204" pitchFamily="34" charset="0"/>
            </a:endParaRPr>
          </a:p>
          <a:p>
            <a:pPr algn="just"/>
            <a:endParaRPr lang="fr-FR" altLang="fr-FR" sz="2200" dirty="0">
              <a:latin typeface="Calibri" panose="020F0502020204030204" pitchFamily="34" charset="0"/>
              <a:cs typeface="Calibri" panose="020F0502020204030204" pitchFamily="34" charset="0"/>
            </a:endParaRPr>
          </a:p>
          <a:p>
            <a:pPr algn="just">
              <a:buFont typeface="Wingdings" panose="05000000000000000000" pitchFamily="2" charset="2"/>
              <a:buChar char="L"/>
            </a:pPr>
            <a:r>
              <a:rPr lang="fr-FR" altLang="fr-FR" sz="2200" dirty="0">
                <a:latin typeface="Calibri" panose="020F0502020204030204" pitchFamily="34" charset="0"/>
                <a:cs typeface="Calibri" panose="020F0502020204030204" pitchFamily="34" charset="0"/>
              </a:rPr>
              <a:t> Solution la plus chère.</a:t>
            </a:r>
          </a:p>
          <a:p>
            <a:endParaRPr lang="fr-FR" dirty="0">
              <a:solidFill>
                <a:srgbClr val="797979"/>
              </a:solidFill>
              <a:latin typeface="Calibri" panose="020F0502020204030204" pitchFamily="34" charset="0"/>
              <a:cs typeface="Calibri" panose="020F0502020204030204" pitchFamily="34" charset="0"/>
              <a:sym typeface="Exo 2 Light"/>
            </a:endParaRPr>
          </a:p>
        </p:txBody>
      </p:sp>
    </p:spTree>
    <p:extLst>
      <p:ext uri="{BB962C8B-B14F-4D97-AF65-F5344CB8AC3E}">
        <p14:creationId xmlns:p14="http://schemas.microsoft.com/office/powerpoint/2010/main" xmlns="" val="22255137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Les user-exits</a:t>
            </a:r>
            <a:endParaRPr lang="fr-FR" sz="4000" dirty="0">
              <a:solidFill>
                <a:schemeClr val="accent1"/>
              </a:solidFill>
            </a:endParaRP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772998" y="928839"/>
            <a:ext cx="10661715" cy="5163848"/>
          </a:xfrm>
        </p:spPr>
        <p:txBody>
          <a:bodyPr/>
          <a:lstStyle/>
          <a:p>
            <a:pPr marL="0" indent="0">
              <a:buNone/>
            </a:pPr>
            <a:r>
              <a:rPr lang="fr-FR" dirty="0"/>
              <a:t>La restauration du fonctionnement initial de la transaction est facilitée.</a:t>
            </a:r>
            <a:br>
              <a:rPr lang="fr-FR" dirty="0"/>
            </a:br>
            <a:r>
              <a:rPr lang="fr-FR" dirty="0"/>
              <a:t>Les coûts de développement et de maintenance sont moindres que pour un développement spécifique.</a:t>
            </a:r>
          </a:p>
          <a:p>
            <a:pPr marL="0" indent="0">
              <a:buNone/>
            </a:pPr>
            <a:r>
              <a:rPr lang="fr-FR" dirty="0"/>
              <a:t/>
            </a:r>
            <a:br>
              <a:rPr lang="fr-FR" dirty="0"/>
            </a:br>
            <a:r>
              <a:rPr lang="fr-FR" dirty="0"/>
              <a:t>Vous ne pouvez utiliser un user exit que s'il existe préalablement dans le système. Cependant si vous ne trouvez pas celui qui répond à vos besoins, vous pouvez demander à SAP de le développer ou trouver une autre alternative.</a:t>
            </a:r>
          </a:p>
        </p:txBody>
      </p:sp>
    </p:spTree>
    <p:extLst>
      <p:ext uri="{BB962C8B-B14F-4D97-AF65-F5344CB8AC3E}">
        <p14:creationId xmlns:p14="http://schemas.microsoft.com/office/powerpoint/2010/main" xmlns="" val="37739531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Les user-exits / Comment les utiliser</a:t>
            </a:r>
            <a:endParaRPr lang="fr-FR" sz="4000" dirty="0">
              <a:solidFill>
                <a:schemeClr val="accent1"/>
              </a:solidFill>
            </a:endParaRP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839755" y="928838"/>
            <a:ext cx="10434703" cy="5199401"/>
          </a:xfrm>
        </p:spPr>
        <p:txBody>
          <a:bodyPr>
            <a:normAutofit fontScale="92500" lnSpcReduction="10000"/>
          </a:bodyPr>
          <a:lstStyle/>
          <a:p>
            <a:pPr marL="0" indent="0">
              <a:buNone/>
            </a:pPr>
            <a:r>
              <a:rPr lang="fr-FR" b="1" u="sng" dirty="0"/>
              <a:t>Création d’un projet d’extension</a:t>
            </a:r>
          </a:p>
          <a:p>
            <a:pPr marL="0" indent="0" algn="just">
              <a:buNone/>
            </a:pPr>
            <a:r>
              <a:rPr lang="fr-FR" b="1" dirty="0"/>
              <a:t>Extension : </a:t>
            </a:r>
            <a:r>
              <a:rPr lang="fr-FR" dirty="0"/>
              <a:t>Regroupement de différents types de user exits (appelés composants) </a:t>
            </a:r>
          </a:p>
          <a:p>
            <a:pPr marL="0" indent="0" algn="just">
              <a:buNone/>
            </a:pPr>
            <a:r>
              <a:rPr lang="fr-FR" dirty="0"/>
              <a:t>=&gt; transaction SMOD.</a:t>
            </a:r>
          </a:p>
          <a:p>
            <a:pPr marL="0" indent="0" algn="just">
              <a:buNone/>
            </a:pPr>
            <a:r>
              <a:rPr lang="fr-FR" dirty="0"/>
              <a:t/>
            </a:r>
            <a:br>
              <a:rPr lang="fr-FR" dirty="0"/>
            </a:br>
            <a:r>
              <a:rPr lang="fr-FR" b="1" dirty="0"/>
              <a:t>Projet d’extension : </a:t>
            </a:r>
            <a:r>
              <a:rPr lang="fr-FR" dirty="0"/>
              <a:t>regroupement d’extensions qui mises en commun doivent avoir une logique fonctionnelle (pas de projet regroupant des extensions MM, SD et FI…) </a:t>
            </a:r>
          </a:p>
          <a:p>
            <a:pPr>
              <a:buFont typeface="Symbol" panose="05050102010706020507" pitchFamily="18" charset="2"/>
              <a:buChar char="Þ"/>
            </a:pPr>
            <a:r>
              <a:rPr lang="fr-FR" dirty="0"/>
              <a:t>Transaction CMOD</a:t>
            </a:r>
            <a:br>
              <a:rPr lang="fr-FR" dirty="0"/>
            </a:br>
            <a:r>
              <a:rPr lang="fr-FR" dirty="0"/>
              <a:t>Une extension ne peut être rattaché qu’à un seul projet d’extension</a:t>
            </a:r>
          </a:p>
          <a:p>
            <a:pPr marL="0" indent="0">
              <a:buNone/>
            </a:pPr>
            <a:r>
              <a:rPr lang="fr-FR" dirty="0"/>
              <a:t>     un projet d’extension contient plusieurs extensions.</a:t>
            </a:r>
            <a:endParaRPr lang="fr-FR" u="sng" dirty="0"/>
          </a:p>
        </p:txBody>
      </p:sp>
    </p:spTree>
    <p:extLst>
      <p:ext uri="{BB962C8B-B14F-4D97-AF65-F5344CB8AC3E}">
        <p14:creationId xmlns:p14="http://schemas.microsoft.com/office/powerpoint/2010/main" xmlns="" val="38989827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hangingPunct="1"/>
            <a:r>
              <a:rPr lang="fr-FR" altLang="fr-FR" sz="4000" b="1" dirty="0">
                <a:solidFill>
                  <a:schemeClr val="accent1"/>
                </a:solidFill>
              </a:rPr>
              <a:t>Les BADI (Business Add-Ins)</a:t>
            </a:r>
          </a:p>
        </p:txBody>
      </p:sp>
      <p:sp>
        <p:nvSpPr>
          <p:cNvPr id="5" name="Rectangle 3">
            <a:extLst>
              <a:ext uri="{FF2B5EF4-FFF2-40B4-BE49-F238E27FC236}">
                <a16:creationId xmlns:a16="http://schemas.microsoft.com/office/drawing/2014/main" xmlns="" id="{01F98DA6-05EB-40DB-B0F7-32AE6B67CA7A}"/>
              </a:ext>
            </a:extLst>
          </p:cNvPr>
          <p:cNvSpPr>
            <a:spLocks noGrp="1" noChangeArrowheads="1"/>
          </p:cNvSpPr>
          <p:nvPr>
            <p:ph type="body" idx="1"/>
          </p:nvPr>
        </p:nvSpPr>
        <p:spPr>
          <a:xfrm>
            <a:off x="640976" y="1184032"/>
            <a:ext cx="10718323" cy="4877403"/>
          </a:xfrm>
        </p:spPr>
        <p:txBody>
          <a:bodyPr>
            <a:normAutofit fontScale="92500" lnSpcReduction="20000"/>
          </a:bodyPr>
          <a:lstStyle/>
          <a:p>
            <a:pPr marL="0" indent="0" algn="just">
              <a:buNone/>
            </a:pPr>
            <a:r>
              <a:rPr lang="fr-FR" b="1" u="sng" dirty="0"/>
              <a:t>BADI:</a:t>
            </a:r>
            <a:r>
              <a:rPr lang="fr-FR" dirty="0"/>
              <a:t>  ou Business Add-in est aussi une alternative au user exit correspondant à un endroit proposé par SAP pour incruster une logique de code spécifique. </a:t>
            </a:r>
            <a:r>
              <a:rPr lang="fr-FR" altLang="fr-FR" dirty="0"/>
              <a:t>C’est la version « objet » du user-exit, elle permet d’avoir plusieurs « versions » du même user exit.</a:t>
            </a:r>
            <a:endParaRPr lang="fr-FR" dirty="0"/>
          </a:p>
          <a:p>
            <a:pPr marL="0" indent="0" algn="just">
              <a:buNone/>
            </a:pPr>
            <a:r>
              <a:rPr lang="fr-FR" dirty="0"/>
              <a:t>L’intérêt est qu’il est possible de faire plusieurs implémentations pour une même BADI.</a:t>
            </a:r>
          </a:p>
          <a:p>
            <a:pPr marL="0" indent="0" algn="just">
              <a:buNone/>
            </a:pPr>
            <a:r>
              <a:rPr lang="fr-FR" dirty="0"/>
              <a:t>Elles fonctionnent avec des méthodes correspondantes à des emplacements d’un traitement. SAP a tendance à remplacer les user exit par des BADI depuis la version 4.6.</a:t>
            </a:r>
          </a:p>
          <a:p>
            <a:pPr marL="0" indent="0" algn="just">
              <a:buNone/>
            </a:pPr>
            <a:r>
              <a:rPr lang="fr-FR" dirty="0"/>
              <a:t>visualisables en SE18 ou </a:t>
            </a:r>
          </a:p>
          <a:p>
            <a:pPr marL="0" indent="0" algn="just">
              <a:buNone/>
            </a:pPr>
            <a:r>
              <a:rPr lang="fr-FR" dirty="0"/>
              <a:t>SE19 pour les implémentations…</a:t>
            </a:r>
          </a:p>
          <a:p>
            <a:pPr marL="0" indent="0">
              <a:buNone/>
            </a:pPr>
            <a:r>
              <a:rPr lang="fr-FR" dirty="0"/>
              <a:t>Ex: ME_PROCESS_PO_CUST (Voir procédure d’implémentation de la </a:t>
            </a:r>
            <a:r>
              <a:rPr lang="fr-FR" dirty="0" err="1"/>
              <a:t>badi</a:t>
            </a:r>
            <a:r>
              <a:rPr lang="fr-FR" dirty="0"/>
              <a:t> sur page suivante)</a:t>
            </a:r>
          </a:p>
          <a:p>
            <a:pPr marL="0" indent="0">
              <a:buNone/>
            </a:pPr>
            <a:endParaRPr lang="fr-FR" dirty="0"/>
          </a:p>
          <a:p>
            <a:pPr marL="0" indent="0">
              <a:buNone/>
            </a:pPr>
            <a:endParaRPr lang="fr-FR" dirty="0"/>
          </a:p>
          <a:p>
            <a:endParaRPr lang="fr-FR" dirty="0"/>
          </a:p>
          <a:p>
            <a:endParaRPr lang="fr-FR" dirty="0"/>
          </a:p>
          <a:p>
            <a:pPr marL="88900" indent="-88900"/>
            <a:endParaRPr lang="fr-FR" altLang="fr-FR" dirty="0"/>
          </a:p>
        </p:txBody>
      </p:sp>
    </p:spTree>
    <p:extLst>
      <p:ext uri="{BB962C8B-B14F-4D97-AF65-F5344CB8AC3E}">
        <p14:creationId xmlns:p14="http://schemas.microsoft.com/office/powerpoint/2010/main" xmlns="" val="18279898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hangingPunct="1"/>
            <a:r>
              <a:rPr lang="fr-FR" altLang="fr-FR" sz="4000" b="1" dirty="0">
                <a:solidFill>
                  <a:schemeClr val="accent1"/>
                </a:solidFill>
              </a:rPr>
              <a:t>Les BADI (Business Add-Ins)</a:t>
            </a:r>
          </a:p>
        </p:txBody>
      </p:sp>
      <p:sp>
        <p:nvSpPr>
          <p:cNvPr id="5" name="Rectangle 3">
            <a:extLst>
              <a:ext uri="{FF2B5EF4-FFF2-40B4-BE49-F238E27FC236}">
                <a16:creationId xmlns:a16="http://schemas.microsoft.com/office/drawing/2014/main" xmlns="" id="{01F98DA6-05EB-40DB-B0F7-32AE6B67CA7A}"/>
              </a:ext>
            </a:extLst>
          </p:cNvPr>
          <p:cNvSpPr>
            <a:spLocks noGrp="1" noChangeArrowheads="1"/>
          </p:cNvSpPr>
          <p:nvPr>
            <p:ph type="body" idx="1"/>
          </p:nvPr>
        </p:nvSpPr>
        <p:spPr>
          <a:xfrm>
            <a:off x="640976" y="729674"/>
            <a:ext cx="10718323" cy="5331762"/>
          </a:xfrm>
        </p:spPr>
        <p:txBody>
          <a:bodyPr>
            <a:normAutofit/>
          </a:bodyPr>
          <a:lstStyle/>
          <a:p>
            <a:pPr marL="0" indent="0">
              <a:buNone/>
            </a:pPr>
            <a:r>
              <a:rPr lang="fr-FR" dirty="0"/>
              <a:t>EN SE18 :</a:t>
            </a:r>
          </a:p>
        </p:txBody>
      </p:sp>
      <p:pic>
        <p:nvPicPr>
          <p:cNvPr id="4" name="Image 3">
            <a:extLst>
              <a:ext uri="{FF2B5EF4-FFF2-40B4-BE49-F238E27FC236}">
                <a16:creationId xmlns:a16="http://schemas.microsoft.com/office/drawing/2014/main" xmlns="" id="{7E9552A5-7AE3-8DFC-FE5D-61D71A3F6BBF}"/>
              </a:ext>
            </a:extLst>
          </p:cNvPr>
          <p:cNvPicPr>
            <a:picLocks noChangeAspect="1"/>
          </p:cNvPicPr>
          <p:nvPr/>
        </p:nvPicPr>
        <p:blipFill>
          <a:blip r:embed="rId2"/>
          <a:stretch>
            <a:fillRect/>
          </a:stretch>
        </p:blipFill>
        <p:spPr>
          <a:xfrm>
            <a:off x="832701" y="1461858"/>
            <a:ext cx="2649628" cy="1272466"/>
          </a:xfrm>
          <a:prstGeom prst="rect">
            <a:avLst/>
          </a:prstGeom>
        </p:spPr>
      </p:pic>
      <p:pic>
        <p:nvPicPr>
          <p:cNvPr id="8" name="Image 7">
            <a:extLst>
              <a:ext uri="{FF2B5EF4-FFF2-40B4-BE49-F238E27FC236}">
                <a16:creationId xmlns:a16="http://schemas.microsoft.com/office/drawing/2014/main" xmlns="" id="{213FF2EE-A114-971F-0059-6332250CBC3B}"/>
              </a:ext>
            </a:extLst>
          </p:cNvPr>
          <p:cNvPicPr>
            <a:picLocks noChangeAspect="1"/>
          </p:cNvPicPr>
          <p:nvPr/>
        </p:nvPicPr>
        <p:blipFill>
          <a:blip r:embed="rId3"/>
          <a:stretch>
            <a:fillRect/>
          </a:stretch>
        </p:blipFill>
        <p:spPr>
          <a:xfrm>
            <a:off x="3855670" y="1344390"/>
            <a:ext cx="2951308" cy="2136459"/>
          </a:xfrm>
          <a:prstGeom prst="rect">
            <a:avLst/>
          </a:prstGeom>
        </p:spPr>
      </p:pic>
      <p:pic>
        <p:nvPicPr>
          <p:cNvPr id="10" name="Image 9">
            <a:extLst>
              <a:ext uri="{FF2B5EF4-FFF2-40B4-BE49-F238E27FC236}">
                <a16:creationId xmlns:a16="http://schemas.microsoft.com/office/drawing/2014/main" xmlns="" id="{DDA80A33-1517-6E74-8C89-74E049BE854D}"/>
              </a:ext>
            </a:extLst>
          </p:cNvPr>
          <p:cNvPicPr>
            <a:picLocks noChangeAspect="1"/>
          </p:cNvPicPr>
          <p:nvPr/>
        </p:nvPicPr>
        <p:blipFill>
          <a:blip r:embed="rId4"/>
          <a:stretch>
            <a:fillRect/>
          </a:stretch>
        </p:blipFill>
        <p:spPr>
          <a:xfrm>
            <a:off x="7254432" y="1251370"/>
            <a:ext cx="3883415" cy="2781850"/>
          </a:xfrm>
          <a:prstGeom prst="rect">
            <a:avLst/>
          </a:prstGeom>
        </p:spPr>
      </p:pic>
      <p:pic>
        <p:nvPicPr>
          <p:cNvPr id="12" name="Image 11">
            <a:extLst>
              <a:ext uri="{FF2B5EF4-FFF2-40B4-BE49-F238E27FC236}">
                <a16:creationId xmlns:a16="http://schemas.microsoft.com/office/drawing/2014/main" xmlns="" id="{9397D27A-F373-EE15-3DED-C6D95CA9C077}"/>
              </a:ext>
            </a:extLst>
          </p:cNvPr>
          <p:cNvPicPr>
            <a:picLocks noChangeAspect="1"/>
          </p:cNvPicPr>
          <p:nvPr/>
        </p:nvPicPr>
        <p:blipFill>
          <a:blip r:embed="rId5"/>
          <a:stretch>
            <a:fillRect/>
          </a:stretch>
        </p:blipFill>
        <p:spPr>
          <a:xfrm>
            <a:off x="932392" y="3616697"/>
            <a:ext cx="4886517" cy="2444549"/>
          </a:xfrm>
          <a:prstGeom prst="rect">
            <a:avLst/>
          </a:prstGeom>
        </p:spPr>
      </p:pic>
      <p:pic>
        <p:nvPicPr>
          <p:cNvPr id="14" name="Image 13">
            <a:extLst>
              <a:ext uri="{FF2B5EF4-FFF2-40B4-BE49-F238E27FC236}">
                <a16:creationId xmlns:a16="http://schemas.microsoft.com/office/drawing/2014/main" xmlns="" id="{F5BB8D8C-152B-39D5-ACF3-5B48A650C761}"/>
              </a:ext>
            </a:extLst>
          </p:cNvPr>
          <p:cNvPicPr>
            <a:picLocks noChangeAspect="1"/>
          </p:cNvPicPr>
          <p:nvPr/>
        </p:nvPicPr>
        <p:blipFill>
          <a:blip r:embed="rId6"/>
          <a:stretch>
            <a:fillRect/>
          </a:stretch>
        </p:blipFill>
        <p:spPr>
          <a:xfrm>
            <a:off x="5837302" y="4436566"/>
            <a:ext cx="5938348" cy="1624680"/>
          </a:xfrm>
          <a:prstGeom prst="rect">
            <a:avLst/>
          </a:prstGeom>
        </p:spPr>
      </p:pic>
    </p:spTree>
    <p:extLst>
      <p:ext uri="{BB962C8B-B14F-4D97-AF65-F5344CB8AC3E}">
        <p14:creationId xmlns:p14="http://schemas.microsoft.com/office/powerpoint/2010/main" xmlns="" val="6559145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hangingPunct="1"/>
            <a:r>
              <a:rPr lang="fr-FR" altLang="fr-FR" sz="4000" b="1" dirty="0">
                <a:solidFill>
                  <a:schemeClr val="accent1"/>
                </a:solidFill>
              </a:rPr>
              <a:t>Les BADI (suite)</a:t>
            </a:r>
          </a:p>
        </p:txBody>
      </p:sp>
      <p:sp>
        <p:nvSpPr>
          <p:cNvPr id="5" name="Rectangle 3">
            <a:extLst>
              <a:ext uri="{FF2B5EF4-FFF2-40B4-BE49-F238E27FC236}">
                <a16:creationId xmlns:a16="http://schemas.microsoft.com/office/drawing/2014/main" xmlns="" id="{01F98DA6-05EB-40DB-B0F7-32AE6B67CA7A}"/>
              </a:ext>
            </a:extLst>
          </p:cNvPr>
          <p:cNvSpPr>
            <a:spLocks noGrp="1" noChangeArrowheads="1"/>
          </p:cNvSpPr>
          <p:nvPr>
            <p:ph type="body" idx="1"/>
          </p:nvPr>
        </p:nvSpPr>
        <p:spPr>
          <a:xfrm>
            <a:off x="754144" y="928838"/>
            <a:ext cx="10614582" cy="5179731"/>
          </a:xfrm>
        </p:spPr>
        <p:txBody>
          <a:bodyPr>
            <a:normAutofit fontScale="85000" lnSpcReduction="10000"/>
          </a:bodyPr>
          <a:lstStyle/>
          <a:p>
            <a:pPr marL="0" indent="0" algn="just">
              <a:buNone/>
            </a:pPr>
            <a:r>
              <a:rPr lang="fr-FR" altLang="fr-FR" sz="1950" b="1" dirty="0"/>
              <a:t>Création d’une implémentation par SE18 </a:t>
            </a:r>
          </a:p>
          <a:p>
            <a:pPr marL="225425" lvl="1" indent="-88900" algn="just"/>
            <a:r>
              <a:rPr lang="fr-FR" altLang="fr-FR" sz="1950" dirty="0"/>
              <a:t>Après la recherche de la BADI</a:t>
            </a:r>
          </a:p>
          <a:p>
            <a:pPr marL="225425" lvl="1" indent="-88900" algn="just"/>
            <a:r>
              <a:rPr lang="fr-FR" altLang="fr-FR" sz="1950" dirty="0"/>
              <a:t>Vérification si une implémentation est possible</a:t>
            </a:r>
          </a:p>
          <a:p>
            <a:pPr marL="225425" lvl="1" indent="-88900" algn="just"/>
            <a:r>
              <a:rPr lang="fr-FR" altLang="fr-FR" sz="1950" dirty="0"/>
              <a:t>Il existe des Badi à usage interne uniquement</a:t>
            </a:r>
          </a:p>
          <a:p>
            <a:pPr marL="0" indent="0" algn="just">
              <a:buNone/>
            </a:pPr>
            <a:r>
              <a:rPr lang="fr-FR" altLang="fr-FR" sz="1950" b="1" dirty="0"/>
              <a:t>Modification de l’implémentation via SE19</a:t>
            </a:r>
          </a:p>
          <a:p>
            <a:pPr marL="0" indent="0" algn="just">
              <a:buNone/>
            </a:pPr>
            <a:r>
              <a:rPr lang="fr-FR" altLang="fr-FR" sz="1950" dirty="0"/>
              <a:t>Définition du filtre d’application  pour </a:t>
            </a:r>
            <a:r>
              <a:rPr lang="fr-FR" sz="1950" dirty="0"/>
              <a:t>choisir une implémentation en fonction d’un filtre</a:t>
            </a:r>
            <a:endParaRPr lang="fr-FR" altLang="fr-FR" sz="1950" dirty="0"/>
          </a:p>
          <a:p>
            <a:pPr marL="0" indent="0" algn="just">
              <a:buNone/>
            </a:pPr>
            <a:r>
              <a:rPr lang="fr-FR" altLang="fr-FR" sz="1950" dirty="0"/>
              <a:t>Définition du contenu des méthodes appelées lors de l’implémentation</a:t>
            </a:r>
          </a:p>
          <a:p>
            <a:pPr marL="0" indent="0" algn="just">
              <a:buNone/>
            </a:pPr>
            <a:r>
              <a:rPr lang="fr-FR" sz="1950" dirty="0"/>
              <a:t>Activation et désactivation aussi facile que pour un projet d’extension</a:t>
            </a:r>
            <a:endParaRPr lang="fr-FR" altLang="fr-FR" sz="1950" dirty="0"/>
          </a:p>
          <a:p>
            <a:pPr marL="0" indent="0" algn="just">
              <a:buNone/>
            </a:pPr>
            <a:r>
              <a:rPr lang="fr-FR" sz="1950" dirty="0"/>
              <a:t>Particulièrement adaptée au modification de standard =&gt; limite les points de contact avec le programme appelant.</a:t>
            </a:r>
          </a:p>
          <a:p>
            <a:pPr marL="0" indent="0" algn="just">
              <a:buNone/>
            </a:pPr>
            <a:r>
              <a:rPr lang="fr-FR" altLang="fr-FR" sz="1950" dirty="0"/>
              <a:t>Attention : toutes les </a:t>
            </a:r>
            <a:r>
              <a:rPr lang="fr-FR" altLang="fr-FR" sz="1950" dirty="0" err="1"/>
              <a:t>badis</a:t>
            </a:r>
            <a:r>
              <a:rPr lang="fr-FR" altLang="fr-FR" sz="1950" dirty="0"/>
              <a:t> ne bénéficient pas d’une multi implémentation. </a:t>
            </a:r>
          </a:p>
        </p:txBody>
      </p:sp>
    </p:spTree>
    <p:extLst>
      <p:ext uri="{BB962C8B-B14F-4D97-AF65-F5344CB8AC3E}">
        <p14:creationId xmlns:p14="http://schemas.microsoft.com/office/powerpoint/2010/main" xmlns="" val="10963092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hangingPunct="1"/>
            <a:r>
              <a:rPr lang="fr-FR" altLang="fr-FR" sz="4000" b="1" dirty="0">
                <a:solidFill>
                  <a:schemeClr val="accent1"/>
                </a:solidFill>
              </a:rPr>
              <a:t>Les Points d’extension</a:t>
            </a:r>
          </a:p>
        </p:txBody>
      </p:sp>
      <p:sp>
        <p:nvSpPr>
          <p:cNvPr id="5" name="Rectangle 3">
            <a:extLst>
              <a:ext uri="{FF2B5EF4-FFF2-40B4-BE49-F238E27FC236}">
                <a16:creationId xmlns:a16="http://schemas.microsoft.com/office/drawing/2014/main" xmlns="" id="{01F98DA6-05EB-40DB-B0F7-32AE6B67CA7A}"/>
              </a:ext>
            </a:extLst>
          </p:cNvPr>
          <p:cNvSpPr>
            <a:spLocks noGrp="1" noChangeArrowheads="1"/>
          </p:cNvSpPr>
          <p:nvPr>
            <p:ph type="body" idx="1"/>
          </p:nvPr>
        </p:nvSpPr>
        <p:spPr>
          <a:xfrm>
            <a:off x="640976" y="1065229"/>
            <a:ext cx="10784311" cy="5033914"/>
          </a:xfrm>
        </p:spPr>
        <p:txBody>
          <a:bodyPr>
            <a:normAutofit/>
          </a:bodyPr>
          <a:lstStyle/>
          <a:p>
            <a:pPr marL="142875" indent="-142875" algn="just"/>
            <a:r>
              <a:rPr lang="fr-FR" b="1" u="sng" dirty="0"/>
              <a:t>Enhancement Point</a:t>
            </a:r>
            <a:r>
              <a:rPr lang="fr-FR" b="1" dirty="0"/>
              <a:t>: SE20</a:t>
            </a:r>
            <a:r>
              <a:rPr lang="fr-FR" dirty="0"/>
              <a:t> (ou point d’enchantement ;-) est aussi une alternative aux </a:t>
            </a:r>
            <a:r>
              <a:rPr lang="fr-FR" dirty="0" err="1"/>
              <a:t>userexit</a:t>
            </a:r>
            <a:r>
              <a:rPr lang="fr-FR" dirty="0"/>
              <a:t> ou BADI disponibles uniquement à partir de l’ECC6. Ils correspondent à des endroits proposés par SAP pour incruster une logique de code spécifique beaucoup plus flexibles et nombreux. Explicites ou implicites, globalement pouvant être créés au début ou à la fin de chaque « FORM ». On peut beaucoup plus facilement incruster une logique de code à l’endroit où l’on veut, mais l’endroit où les placer correctement est plus difficilement trouvables…</a:t>
            </a:r>
          </a:p>
        </p:txBody>
      </p:sp>
    </p:spTree>
    <p:extLst>
      <p:ext uri="{BB962C8B-B14F-4D97-AF65-F5344CB8AC3E}">
        <p14:creationId xmlns:p14="http://schemas.microsoft.com/office/powerpoint/2010/main" xmlns="" val="23529985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hangingPunct="1"/>
            <a:r>
              <a:rPr lang="fr-FR" altLang="fr-FR" sz="4000" b="1" dirty="0">
                <a:solidFill>
                  <a:schemeClr val="accent1"/>
                </a:solidFill>
              </a:rPr>
              <a:t>Les Points d’extension</a:t>
            </a:r>
          </a:p>
        </p:txBody>
      </p:sp>
      <p:sp>
        <p:nvSpPr>
          <p:cNvPr id="5" name="Rectangle 3">
            <a:extLst>
              <a:ext uri="{FF2B5EF4-FFF2-40B4-BE49-F238E27FC236}">
                <a16:creationId xmlns:a16="http://schemas.microsoft.com/office/drawing/2014/main" xmlns="" id="{01F98DA6-05EB-40DB-B0F7-32AE6B67CA7A}"/>
              </a:ext>
            </a:extLst>
          </p:cNvPr>
          <p:cNvSpPr>
            <a:spLocks noGrp="1" noChangeArrowheads="1"/>
          </p:cNvSpPr>
          <p:nvPr>
            <p:ph type="body" idx="1"/>
          </p:nvPr>
        </p:nvSpPr>
        <p:spPr>
          <a:xfrm>
            <a:off x="640976" y="1065229"/>
            <a:ext cx="10784311" cy="5033914"/>
          </a:xfrm>
        </p:spPr>
        <p:txBody>
          <a:bodyPr>
            <a:normAutofit/>
          </a:bodyPr>
          <a:lstStyle/>
          <a:p>
            <a:pPr marL="142875" indent="-142875" algn="just"/>
            <a:r>
              <a:rPr lang="fr-FR" dirty="0"/>
              <a:t>Il y a les points d’extension « classiques / implicites » (accessibles directement depuis les programmes standard en les affichant comme ci-contre </a:t>
            </a:r>
          </a:p>
          <a:p>
            <a:pPr marL="142875" indent="-142875" algn="just"/>
            <a:endParaRPr lang="fr-FR" dirty="0"/>
          </a:p>
          <a:p>
            <a:pPr marL="142875" indent="-142875" algn="just"/>
            <a:endParaRPr lang="fr-FR" dirty="0"/>
          </a:p>
          <a:p>
            <a:pPr marL="142875" indent="-142875" algn="just"/>
            <a:endParaRPr lang="fr-FR" dirty="0"/>
          </a:p>
          <a:p>
            <a:pPr marL="142875" indent="-142875" algn="just"/>
            <a:r>
              <a:rPr lang="fr-FR" dirty="0"/>
              <a:t>et les point d’extension version « objet » en mode BADI (accessible via les mêmes transactions que les </a:t>
            </a:r>
            <a:r>
              <a:rPr lang="fr-FR" dirty="0" err="1"/>
              <a:t>badis</a:t>
            </a:r>
            <a:r>
              <a:rPr lang="fr-FR" dirty="0"/>
              <a:t>)</a:t>
            </a:r>
          </a:p>
          <a:p>
            <a:pPr marL="142875" indent="-142875" algn="just"/>
            <a:endParaRPr lang="fr-FR" dirty="0"/>
          </a:p>
        </p:txBody>
      </p:sp>
      <p:pic>
        <p:nvPicPr>
          <p:cNvPr id="6" name="Image 5">
            <a:extLst>
              <a:ext uri="{FF2B5EF4-FFF2-40B4-BE49-F238E27FC236}">
                <a16:creationId xmlns:a16="http://schemas.microsoft.com/office/drawing/2014/main" xmlns="" id="{C191A29B-E735-6B26-4441-803416A7AAA2}"/>
              </a:ext>
            </a:extLst>
          </p:cNvPr>
          <p:cNvPicPr>
            <a:picLocks noChangeAspect="1"/>
          </p:cNvPicPr>
          <p:nvPr/>
        </p:nvPicPr>
        <p:blipFill>
          <a:blip r:embed="rId2"/>
          <a:stretch>
            <a:fillRect/>
          </a:stretch>
        </p:blipFill>
        <p:spPr>
          <a:xfrm>
            <a:off x="7610763" y="1863333"/>
            <a:ext cx="4488541" cy="1889182"/>
          </a:xfrm>
          <a:prstGeom prst="rect">
            <a:avLst/>
          </a:prstGeom>
        </p:spPr>
      </p:pic>
      <p:pic>
        <p:nvPicPr>
          <p:cNvPr id="7" name="Image 6">
            <a:extLst>
              <a:ext uri="{FF2B5EF4-FFF2-40B4-BE49-F238E27FC236}">
                <a16:creationId xmlns:a16="http://schemas.microsoft.com/office/drawing/2014/main" xmlns="" id="{C2BEAEDC-445A-E1CF-FFAF-9116D3F4A990}"/>
              </a:ext>
            </a:extLst>
          </p:cNvPr>
          <p:cNvPicPr>
            <a:picLocks noChangeAspect="1"/>
          </p:cNvPicPr>
          <p:nvPr/>
        </p:nvPicPr>
        <p:blipFill>
          <a:blip r:embed="rId3"/>
          <a:stretch>
            <a:fillRect/>
          </a:stretch>
        </p:blipFill>
        <p:spPr>
          <a:xfrm>
            <a:off x="4502677" y="4861315"/>
            <a:ext cx="2415592" cy="1862912"/>
          </a:xfrm>
          <a:prstGeom prst="rect">
            <a:avLst/>
          </a:prstGeom>
        </p:spPr>
      </p:pic>
    </p:spTree>
    <p:extLst>
      <p:ext uri="{BB962C8B-B14F-4D97-AF65-F5344CB8AC3E}">
        <p14:creationId xmlns:p14="http://schemas.microsoft.com/office/powerpoint/2010/main" xmlns="" val="9997372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Modifications via Routine</a:t>
            </a:r>
          </a:p>
        </p:txBody>
      </p:sp>
      <p:pic>
        <p:nvPicPr>
          <p:cNvPr id="5" name="Image 4">
            <a:extLst>
              <a:ext uri="{FF2B5EF4-FFF2-40B4-BE49-F238E27FC236}">
                <a16:creationId xmlns:a16="http://schemas.microsoft.com/office/drawing/2014/main" xmlns="" id="{7E63E860-C871-4EB1-8BF4-F5D5F1E8E517}"/>
              </a:ext>
            </a:extLst>
          </p:cNvPr>
          <p:cNvPicPr>
            <a:picLocks noChangeAspect="1"/>
          </p:cNvPicPr>
          <p:nvPr/>
        </p:nvPicPr>
        <p:blipFill>
          <a:blip r:embed="rId2"/>
          <a:stretch>
            <a:fillRect/>
          </a:stretch>
        </p:blipFill>
        <p:spPr>
          <a:xfrm>
            <a:off x="1385740" y="1306286"/>
            <a:ext cx="9426804" cy="4481772"/>
          </a:xfrm>
          <a:prstGeom prst="rect">
            <a:avLst/>
          </a:prstGeom>
        </p:spPr>
      </p:pic>
    </p:spTree>
    <p:extLst>
      <p:ext uri="{BB962C8B-B14F-4D97-AF65-F5344CB8AC3E}">
        <p14:creationId xmlns:p14="http://schemas.microsoft.com/office/powerpoint/2010/main" xmlns="" val="9602621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marL="88900" indent="-88900" algn="ctr"/>
            <a:r>
              <a:rPr lang="fr-FR" altLang="fr-FR" sz="4000" b="1" dirty="0">
                <a:solidFill>
                  <a:schemeClr val="accent1"/>
                </a:solidFill>
              </a:rPr>
              <a:t>Transactions (SPRO)</a:t>
            </a:r>
          </a:p>
        </p:txBody>
      </p:sp>
      <p:sp>
        <p:nvSpPr>
          <p:cNvPr id="5" name="Rectangle 3">
            <a:extLst>
              <a:ext uri="{FF2B5EF4-FFF2-40B4-BE49-F238E27FC236}">
                <a16:creationId xmlns:a16="http://schemas.microsoft.com/office/drawing/2014/main" xmlns="" id="{EF532985-7D64-4ADA-9A45-52810E865412}"/>
              </a:ext>
            </a:extLst>
          </p:cNvPr>
          <p:cNvSpPr>
            <a:spLocks noGrp="1" noChangeArrowheads="1"/>
          </p:cNvSpPr>
          <p:nvPr>
            <p:ph type="body" idx="1"/>
          </p:nvPr>
        </p:nvSpPr>
        <p:spPr>
          <a:xfrm>
            <a:off x="735290" y="928838"/>
            <a:ext cx="10614581" cy="4055539"/>
          </a:xfrm>
        </p:spPr>
        <p:txBody>
          <a:bodyPr>
            <a:normAutofit/>
          </a:bodyPr>
          <a:lstStyle/>
          <a:p>
            <a:pPr marL="0" indent="0">
              <a:buNone/>
            </a:pPr>
            <a:r>
              <a:rPr lang="fr-FR" altLang="fr-FR" sz="2000" dirty="0"/>
              <a:t>Ajout de règles en fonction de critères pour contrôler ou modifier les valeurs de zones prévues</a:t>
            </a:r>
          </a:p>
        </p:txBody>
      </p:sp>
      <p:pic>
        <p:nvPicPr>
          <p:cNvPr id="6" name="Picture 5">
            <a:extLst>
              <a:ext uri="{FF2B5EF4-FFF2-40B4-BE49-F238E27FC236}">
                <a16:creationId xmlns:a16="http://schemas.microsoft.com/office/drawing/2014/main" xmlns="" id="{5BBDDF1E-3A33-4FB6-80CD-8FA8C124F82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46440" y="1857676"/>
            <a:ext cx="4266510" cy="40714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 name="Picture 6">
            <a:extLst>
              <a:ext uri="{FF2B5EF4-FFF2-40B4-BE49-F238E27FC236}">
                <a16:creationId xmlns:a16="http://schemas.microsoft.com/office/drawing/2014/main" xmlns="" id="{6CEEB0D0-52FD-43E6-9ED2-A62E19F0B744}"/>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104965" y="1734532"/>
            <a:ext cx="4375466" cy="42797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309640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texte 7">
            <a:extLst>
              <a:ext uri="{FF2B5EF4-FFF2-40B4-BE49-F238E27FC236}">
                <a16:creationId xmlns:a16="http://schemas.microsoft.com/office/drawing/2014/main" xmlns="" id="{9AF5E8F0-C2B2-4EAF-BE0D-17E85A3E2DF7}"/>
              </a:ext>
            </a:extLst>
          </p:cNvPr>
          <p:cNvSpPr>
            <a:spLocks noGrp="1"/>
          </p:cNvSpPr>
          <p:nvPr>
            <p:ph type="body" sz="half" idx="1"/>
          </p:nvPr>
        </p:nvSpPr>
        <p:spPr>
          <a:xfrm>
            <a:off x="2604052" y="993913"/>
            <a:ext cx="7185990" cy="4740137"/>
          </a:xfrm>
        </p:spPr>
        <p:txBody>
          <a:bodyPr/>
          <a:lstStyle/>
          <a:p>
            <a:pPr>
              <a:buFontTx/>
              <a:buChar char="-"/>
            </a:pPr>
            <a:r>
              <a:rPr lang="fr-FR" sz="2400" b="1" dirty="0"/>
              <a:t>Etendre le fonctionnement implique : </a:t>
            </a:r>
          </a:p>
          <a:p>
            <a:pPr>
              <a:buFontTx/>
              <a:buChar char="-"/>
            </a:pPr>
            <a:r>
              <a:rPr lang="fr-FR" sz="2400" dirty="0"/>
              <a:t>Des personnalisations</a:t>
            </a:r>
          </a:p>
          <a:p>
            <a:pPr>
              <a:buFontTx/>
              <a:buChar char="-"/>
            </a:pPr>
            <a:r>
              <a:rPr lang="fr-FR" sz="2400" dirty="0"/>
              <a:t>Des modifications</a:t>
            </a:r>
          </a:p>
          <a:p>
            <a:pPr>
              <a:buFontTx/>
              <a:buChar char="-"/>
            </a:pPr>
            <a:r>
              <a:rPr lang="fr-FR" sz="2400" b="1" dirty="0">
                <a:highlight>
                  <a:srgbClr val="FF0000"/>
                </a:highlight>
              </a:rPr>
              <a:t>Des extensions</a:t>
            </a:r>
          </a:p>
          <a:p>
            <a:pPr>
              <a:buFontTx/>
              <a:buChar char="-"/>
            </a:pPr>
            <a:r>
              <a:rPr lang="fr-FR" sz="2400" dirty="0"/>
              <a:t>Le développement de programmes spécifiques </a:t>
            </a:r>
          </a:p>
        </p:txBody>
      </p:sp>
      <p:sp>
        <p:nvSpPr>
          <p:cNvPr id="6" name="Espace réservé du texte 2">
            <a:extLst>
              <a:ext uri="{FF2B5EF4-FFF2-40B4-BE49-F238E27FC236}">
                <a16:creationId xmlns:a16="http://schemas.microsoft.com/office/drawing/2014/main" xmlns="" id="{80CEDC8B-51C7-433F-9FAB-803BF95129F6}"/>
              </a:ext>
            </a:extLst>
          </p:cNvPr>
          <p:cNvSpPr txBox="1">
            <a:spLocks/>
          </p:cNvSpPr>
          <p:nvPr/>
        </p:nvSpPr>
        <p:spPr>
          <a:xfrm>
            <a:off x="587097" y="1106015"/>
            <a:ext cx="11017806" cy="5022224"/>
          </a:xfrm>
          <a:prstGeom prst="rect">
            <a:avLst/>
          </a:prstGeom>
        </p:spPr>
        <p:txBody>
          <a:bodyPr lIns="144000" tIns="144000" rIns="144000" bIns="144000"/>
          <a:lstStyle>
            <a:lvl1pPr marL="530225" marR="0" indent="-530225" algn="l" defTabSz="1087443" rtl="0" latinLnBrk="0">
              <a:lnSpc>
                <a:spcPct val="150000"/>
              </a:lnSpc>
              <a:spcBef>
                <a:spcPts val="500"/>
              </a:spcBef>
              <a:spcAft>
                <a:spcPts val="0"/>
              </a:spcAft>
              <a:buClrTx/>
              <a:buSzTx/>
              <a:buFont typeface="Wingdings" panose="05000000000000000000" pitchFamily="2" charset="2"/>
              <a:buChar char="§"/>
              <a:tabLst/>
              <a:defRPr sz="44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1pPr>
            <a:lvl2pPr marL="1262063"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2pPr>
            <a:lvl3pPr marL="1974850"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3pPr>
            <a:lvl4pPr marL="2687638"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4pPr>
            <a:lvl5pPr marL="3492500"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5pPr>
            <a:lvl6pPr marL="5709084" marR="0" indent="-271861"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6pPr>
            <a:lvl7pPr marL="6796530" marR="0" indent="-271861"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7pPr>
            <a:lvl8pPr marL="7883979" marR="0" indent="-271862"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8pPr>
            <a:lvl9pPr marL="8971422" marR="0" indent="-271862"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9pPr>
          </a:lstStyle>
          <a:p>
            <a:pPr marL="0" indent="0">
              <a:buNone/>
            </a:pPr>
            <a:endParaRPr lang="fr-FR" sz="2200" dirty="0"/>
          </a:p>
        </p:txBody>
      </p:sp>
    </p:spTree>
    <p:extLst>
      <p:ext uri="{BB962C8B-B14F-4D97-AF65-F5344CB8AC3E}">
        <p14:creationId xmlns:p14="http://schemas.microsoft.com/office/powerpoint/2010/main" xmlns="" val="2183564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altLang="fr-FR" sz="4000" b="1" dirty="0">
                <a:solidFill>
                  <a:schemeClr val="accent1"/>
                </a:solidFill>
                <a:latin typeface="+mn-lt"/>
              </a:rPr>
              <a:t>Le paysage SAP à 4 systèmes</a:t>
            </a:r>
            <a:r>
              <a:rPr lang="fr-FR" altLang="fr-FR" sz="4000" dirty="0">
                <a:solidFill>
                  <a:schemeClr val="accent1"/>
                </a:solidFill>
                <a:latin typeface="+mn-lt"/>
              </a:rPr>
              <a:t> </a:t>
            </a:r>
          </a:p>
        </p:txBody>
      </p:sp>
      <p:sp>
        <p:nvSpPr>
          <p:cNvPr id="10" name="ZoneTexte 9">
            <a:extLst>
              <a:ext uri="{FF2B5EF4-FFF2-40B4-BE49-F238E27FC236}">
                <a16:creationId xmlns:a16="http://schemas.microsoft.com/office/drawing/2014/main" xmlns="" id="{B7AEA145-431F-4520-ABD1-2324B6683EC8}"/>
              </a:ext>
            </a:extLst>
          </p:cNvPr>
          <p:cNvSpPr txBox="1"/>
          <p:nvPr/>
        </p:nvSpPr>
        <p:spPr>
          <a:xfrm>
            <a:off x="816788" y="1487039"/>
            <a:ext cx="10558423" cy="144655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pPr algn="just"/>
            <a:r>
              <a:rPr lang="fr-FR" altLang="fr-FR" sz="2200" dirty="0">
                <a:latin typeface="Calibri" panose="020F0502020204030204" pitchFamily="34" charset="0"/>
                <a:cs typeface="Calibri" panose="020F0502020204030204" pitchFamily="34" charset="0"/>
              </a:rPr>
              <a:t>Aux trois systèmes abordés précédemment(DEV, QAL_PRD), peut s’ajouter un environnement de Préprod(PPD), identique à la production, il permet de s’assurer que les nouveaux développements ou configurations n’iront pas altérer ceux déjà existants (tests de non régression)</a:t>
            </a:r>
          </a:p>
        </p:txBody>
      </p:sp>
    </p:spTree>
    <p:extLst>
      <p:ext uri="{BB962C8B-B14F-4D97-AF65-F5344CB8AC3E}">
        <p14:creationId xmlns:p14="http://schemas.microsoft.com/office/powerpoint/2010/main" xmlns="" val="3560331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hangingPunct="1"/>
            <a:r>
              <a:rPr lang="fr-FR" altLang="fr-FR" sz="4000" b="1" dirty="0">
                <a:solidFill>
                  <a:schemeClr val="accent1"/>
                </a:solidFill>
              </a:rPr>
              <a:t>Extension de Tables SAP</a:t>
            </a:r>
          </a:p>
        </p:txBody>
      </p:sp>
      <p:pic>
        <p:nvPicPr>
          <p:cNvPr id="4" name="Image 3">
            <a:extLst>
              <a:ext uri="{FF2B5EF4-FFF2-40B4-BE49-F238E27FC236}">
                <a16:creationId xmlns:a16="http://schemas.microsoft.com/office/drawing/2014/main" xmlns="" id="{27A6DE0F-B02A-4565-98B7-6C7C7FA88F56}"/>
              </a:ext>
            </a:extLst>
          </p:cNvPr>
          <p:cNvPicPr>
            <a:picLocks noChangeAspect="1"/>
          </p:cNvPicPr>
          <p:nvPr/>
        </p:nvPicPr>
        <p:blipFill>
          <a:blip r:embed="rId2"/>
          <a:stretch>
            <a:fillRect/>
          </a:stretch>
        </p:blipFill>
        <p:spPr>
          <a:xfrm>
            <a:off x="763571" y="1102936"/>
            <a:ext cx="10548594" cy="4756163"/>
          </a:xfrm>
          <a:prstGeom prst="rect">
            <a:avLst/>
          </a:prstGeom>
        </p:spPr>
      </p:pic>
      <p:sp>
        <p:nvSpPr>
          <p:cNvPr id="8" name="Rectangle 2">
            <a:extLst>
              <a:ext uri="{FF2B5EF4-FFF2-40B4-BE49-F238E27FC236}">
                <a16:creationId xmlns:a16="http://schemas.microsoft.com/office/drawing/2014/main" xmlns="" id="{BF40D169-5F75-458C-8CA0-E51809BB829D}"/>
              </a:ext>
            </a:extLst>
          </p:cNvPr>
          <p:cNvSpPr txBox="1">
            <a:spLocks noChangeArrowheads="1"/>
          </p:cNvSpPr>
          <p:nvPr/>
        </p:nvSpPr>
        <p:spPr>
          <a:xfrm>
            <a:off x="3469341" y="998902"/>
            <a:ext cx="4953000" cy="600075"/>
          </a:xfrm>
          <a:prstGeom prst="rect">
            <a:avLst/>
          </a:prstGeom>
        </p:spPr>
        <p:txBody>
          <a:bodyPr anchor="ctr" anchorCtr="0"/>
          <a:lstStyle>
            <a:lvl1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Calibri" panose="020F0502020204030204" pitchFamily="34" charset="0"/>
                <a:ea typeface="Exo 2"/>
                <a:cs typeface="Calibri" panose="020F0502020204030204" pitchFamily="34" charset="0"/>
                <a:sym typeface="Exo 2"/>
              </a:defRPr>
            </a:lvl1pPr>
            <a:lvl2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2pPr>
            <a:lvl3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3pPr>
            <a:lvl4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4pPr>
            <a:lvl5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5pPr>
            <a:lvl6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6pPr>
            <a:lvl7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7pPr>
            <a:lvl8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8pPr>
            <a:lvl9pPr marL="0" marR="0" indent="0" algn="ctr" defTabSz="1087443" rtl="0" latinLnBrk="0">
              <a:lnSpc>
                <a:spcPct val="100000"/>
              </a:lnSpc>
              <a:spcBef>
                <a:spcPts val="0"/>
              </a:spcBef>
              <a:spcAft>
                <a:spcPts val="0"/>
              </a:spcAft>
              <a:buClrTx/>
              <a:buSzTx/>
              <a:buFontTx/>
              <a:buNone/>
              <a:tabLst/>
              <a:defRPr sz="6000" b="0" i="0" u="none" strike="noStrike" cap="none" spc="0" baseline="0">
                <a:ln>
                  <a:noFill/>
                </a:ln>
                <a:solidFill>
                  <a:schemeClr val="accent3"/>
                </a:solidFill>
                <a:uFillTx/>
                <a:latin typeface="Exo 2"/>
                <a:ea typeface="Exo 2"/>
                <a:cs typeface="Exo 2"/>
                <a:sym typeface="Exo 2"/>
              </a:defRPr>
            </a:lvl9pPr>
          </a:lstStyle>
          <a:p>
            <a:pPr hangingPunct="1"/>
            <a:endParaRPr lang="fr-FR" altLang="fr-FR" sz="2000" dirty="0"/>
          </a:p>
        </p:txBody>
      </p:sp>
    </p:spTree>
    <p:extLst>
      <p:ext uri="{BB962C8B-B14F-4D97-AF65-F5344CB8AC3E}">
        <p14:creationId xmlns:p14="http://schemas.microsoft.com/office/powerpoint/2010/main" xmlns="" val="38509829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hangingPunct="1"/>
            <a:r>
              <a:rPr lang="fr-FR" altLang="fr-FR" sz="4000" b="1" dirty="0">
                <a:solidFill>
                  <a:schemeClr val="accent1"/>
                </a:solidFill>
              </a:rPr>
              <a:t>Extension de Tables SAP et upgrade</a:t>
            </a:r>
          </a:p>
        </p:txBody>
      </p:sp>
      <p:pic>
        <p:nvPicPr>
          <p:cNvPr id="5" name="Image 4">
            <a:extLst>
              <a:ext uri="{FF2B5EF4-FFF2-40B4-BE49-F238E27FC236}">
                <a16:creationId xmlns:a16="http://schemas.microsoft.com/office/drawing/2014/main" xmlns="" id="{9B336E8B-584C-4F51-BDDF-5909552EA34F}"/>
              </a:ext>
            </a:extLst>
          </p:cNvPr>
          <p:cNvPicPr>
            <a:picLocks noChangeAspect="1"/>
          </p:cNvPicPr>
          <p:nvPr/>
        </p:nvPicPr>
        <p:blipFill>
          <a:blip r:embed="rId2"/>
          <a:stretch>
            <a:fillRect/>
          </a:stretch>
        </p:blipFill>
        <p:spPr>
          <a:xfrm>
            <a:off x="896471" y="1036948"/>
            <a:ext cx="10481682" cy="4911365"/>
          </a:xfrm>
          <a:prstGeom prst="rect">
            <a:avLst/>
          </a:prstGeom>
        </p:spPr>
      </p:pic>
    </p:spTree>
    <p:extLst>
      <p:ext uri="{BB962C8B-B14F-4D97-AF65-F5344CB8AC3E}">
        <p14:creationId xmlns:p14="http://schemas.microsoft.com/office/powerpoint/2010/main" xmlns="" val="39394547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texte 7">
            <a:extLst>
              <a:ext uri="{FF2B5EF4-FFF2-40B4-BE49-F238E27FC236}">
                <a16:creationId xmlns:a16="http://schemas.microsoft.com/office/drawing/2014/main" xmlns="" id="{9AF5E8F0-C2B2-4EAF-BE0D-17E85A3E2DF7}"/>
              </a:ext>
            </a:extLst>
          </p:cNvPr>
          <p:cNvSpPr>
            <a:spLocks noGrp="1"/>
          </p:cNvSpPr>
          <p:nvPr>
            <p:ph type="body" sz="half" idx="1"/>
          </p:nvPr>
        </p:nvSpPr>
        <p:spPr>
          <a:xfrm>
            <a:off x="2484784" y="904461"/>
            <a:ext cx="7262532" cy="5111871"/>
          </a:xfrm>
        </p:spPr>
        <p:txBody>
          <a:bodyPr>
            <a:normAutofit fontScale="85000" lnSpcReduction="20000"/>
          </a:bodyPr>
          <a:lstStyle/>
          <a:p>
            <a:pPr algn="ctr">
              <a:buFontTx/>
              <a:buChar char="-"/>
            </a:pPr>
            <a:r>
              <a:rPr lang="fr-FR" sz="2400" b="1" dirty="0"/>
              <a:t>Etendre le fonctionnement implique : </a:t>
            </a:r>
          </a:p>
          <a:p>
            <a:pPr algn="ctr">
              <a:buFontTx/>
              <a:buChar char="-"/>
            </a:pPr>
            <a:r>
              <a:rPr lang="fr-FR" sz="2400" dirty="0"/>
              <a:t>Des personnalisations</a:t>
            </a:r>
          </a:p>
          <a:p>
            <a:pPr algn="ctr">
              <a:buFontTx/>
              <a:buChar char="-"/>
            </a:pPr>
            <a:r>
              <a:rPr lang="fr-FR" sz="2400" dirty="0"/>
              <a:t>Des modifications</a:t>
            </a:r>
          </a:p>
          <a:p>
            <a:pPr algn="ctr">
              <a:buFontTx/>
              <a:buChar char="-"/>
            </a:pPr>
            <a:r>
              <a:rPr lang="fr-FR" sz="2400" dirty="0"/>
              <a:t>Des extensions</a:t>
            </a:r>
          </a:p>
          <a:p>
            <a:pPr algn="ctr">
              <a:buFontTx/>
              <a:buChar char="-"/>
            </a:pPr>
            <a:r>
              <a:rPr lang="fr-FR" sz="2400" b="1" dirty="0">
                <a:highlight>
                  <a:srgbClr val="FF0000"/>
                </a:highlight>
              </a:rPr>
              <a:t>Le développement de programmes spécifiques  </a:t>
            </a:r>
            <a:r>
              <a:rPr lang="fr-FR" sz="2400" dirty="0"/>
              <a:t>: </a:t>
            </a:r>
          </a:p>
          <a:p>
            <a:pPr marL="0" indent="0" algn="ctr">
              <a:buNone/>
            </a:pPr>
            <a:r>
              <a:rPr lang="fr-FR" sz="2000" dirty="0"/>
              <a:t>Nous reviendrons en détail sur le développement de ces programmes spécifiques via les transactions techniques évoquées précédemment dans le chapitre « Programmation ABAP ». Mais avant cela, voyons comment on procède pour copier ces extensions du fonctionnement standard d’un système à l’autre. </a:t>
            </a:r>
          </a:p>
        </p:txBody>
      </p:sp>
      <p:sp>
        <p:nvSpPr>
          <p:cNvPr id="6" name="Espace réservé du texte 2">
            <a:extLst>
              <a:ext uri="{FF2B5EF4-FFF2-40B4-BE49-F238E27FC236}">
                <a16:creationId xmlns:a16="http://schemas.microsoft.com/office/drawing/2014/main" xmlns="" id="{80CEDC8B-51C7-433F-9FAB-803BF95129F6}"/>
              </a:ext>
            </a:extLst>
          </p:cNvPr>
          <p:cNvSpPr txBox="1">
            <a:spLocks/>
          </p:cNvSpPr>
          <p:nvPr/>
        </p:nvSpPr>
        <p:spPr>
          <a:xfrm>
            <a:off x="587097" y="1106015"/>
            <a:ext cx="11017806" cy="5022224"/>
          </a:xfrm>
          <a:prstGeom prst="rect">
            <a:avLst/>
          </a:prstGeom>
        </p:spPr>
        <p:txBody>
          <a:bodyPr lIns="144000" tIns="144000" rIns="144000" bIns="144000"/>
          <a:lstStyle>
            <a:lvl1pPr marL="530225" marR="0" indent="-530225" algn="l" defTabSz="1087443" rtl="0" latinLnBrk="0">
              <a:lnSpc>
                <a:spcPct val="150000"/>
              </a:lnSpc>
              <a:spcBef>
                <a:spcPts val="500"/>
              </a:spcBef>
              <a:spcAft>
                <a:spcPts val="0"/>
              </a:spcAft>
              <a:buClrTx/>
              <a:buSzTx/>
              <a:buFont typeface="Wingdings" panose="05000000000000000000" pitchFamily="2" charset="2"/>
              <a:buChar char="§"/>
              <a:tabLst/>
              <a:defRPr sz="44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1pPr>
            <a:lvl2pPr marL="1262063"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2pPr>
            <a:lvl3pPr marL="1974850"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3pPr>
            <a:lvl4pPr marL="2687638"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4pPr>
            <a:lvl5pPr marL="3492500"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5pPr>
            <a:lvl6pPr marL="5709084" marR="0" indent="-271861"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6pPr>
            <a:lvl7pPr marL="6796530" marR="0" indent="-271861"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7pPr>
            <a:lvl8pPr marL="7883979" marR="0" indent="-271862"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8pPr>
            <a:lvl9pPr marL="8971422" marR="0" indent="-271862"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9pPr>
          </a:lstStyle>
          <a:p>
            <a:pPr marL="0" indent="0">
              <a:buNone/>
            </a:pPr>
            <a:endParaRPr lang="fr-FR" sz="2200" dirty="0"/>
          </a:p>
        </p:txBody>
      </p:sp>
    </p:spTree>
    <p:extLst>
      <p:ext uri="{BB962C8B-B14F-4D97-AF65-F5344CB8AC3E}">
        <p14:creationId xmlns:p14="http://schemas.microsoft.com/office/powerpoint/2010/main" xmlns="" val="2829241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xmlns="" id="{400850F7-6088-4F90-8793-DDE881759D7A}"/>
              </a:ext>
            </a:extLst>
          </p:cNvPr>
          <p:cNvSpPr>
            <a:spLocks noChangeArrowheads="1"/>
          </p:cNvSpPr>
          <p:nvPr/>
        </p:nvSpPr>
        <p:spPr bwMode="auto">
          <a:xfrm>
            <a:off x="1796419" y="2296500"/>
            <a:ext cx="8882452" cy="1455478"/>
          </a:xfrm>
          <a:prstGeom prst="rect">
            <a:avLst/>
          </a:prstGeom>
          <a:solidFill>
            <a:srgbClr val="C1CEFF"/>
          </a:solidFill>
          <a:ln w="12700">
            <a:solidFill>
              <a:srgbClr val="000000"/>
            </a:solidFill>
            <a:miter lim="800000"/>
            <a:headEnd/>
            <a:tailEnd/>
          </a:ln>
          <a:effectLst>
            <a:outerShdw dist="107763" dir="2700000" algn="ctr" rotWithShape="0">
              <a:srgbClr val="808080"/>
            </a:outerShdw>
          </a:effectLst>
        </p:spPr>
        <p:txBody>
          <a:bodyPr wrap="none" anchor="ctr"/>
          <a:lstStyle/>
          <a:p>
            <a:pPr defTabSz="457200" eaLnBrk="0" fontAlgn="base">
              <a:spcBef>
                <a:spcPct val="0"/>
              </a:spcBef>
              <a:spcAft>
                <a:spcPct val="0"/>
              </a:spcAft>
              <a:defRPr/>
            </a:pPr>
            <a:r>
              <a:rPr lang="fr-FR" sz="1200" b="1" dirty="0">
                <a:solidFill>
                  <a:sysClr val="windowText" lastClr="000000"/>
                </a:solidFill>
                <a:latin typeface="Times New Roman" panose="02020603050405020304" pitchFamily="18" charset="0"/>
              </a:rPr>
              <a:t>           </a:t>
            </a:r>
            <a:r>
              <a:rPr lang="fr-FR" sz="2000" b="1" dirty="0">
                <a:solidFill>
                  <a:sysClr val="windowText" lastClr="000000"/>
                </a:solidFill>
                <a:latin typeface="Times New Roman" panose="02020603050405020304" pitchFamily="18" charset="0"/>
              </a:rPr>
              <a:t>                                    LES ORDRES DE TRANSPORT</a:t>
            </a:r>
          </a:p>
        </p:txBody>
      </p:sp>
    </p:spTree>
    <p:extLst>
      <p:ext uri="{BB962C8B-B14F-4D97-AF65-F5344CB8AC3E}">
        <p14:creationId xmlns:p14="http://schemas.microsoft.com/office/powerpoint/2010/main" xmlns="" val="36166151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Les ordres de transports</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725863" y="999242"/>
            <a:ext cx="10708849" cy="5033914"/>
          </a:xfrm>
        </p:spPr>
        <p:txBody>
          <a:bodyPr>
            <a:normAutofit/>
          </a:bodyPr>
          <a:lstStyle/>
          <a:p>
            <a:pPr marL="0" indent="0" algn="just">
              <a:buNone/>
            </a:pPr>
            <a:r>
              <a:rPr lang="fr-FR" dirty="0"/>
              <a:t>Un OT (ordre de transport) est un document servant à copier des modifications d’un type de système à un autre. Vous saisissez les modifications approuvées dans un ordre de transport. Lorsque vous lancez l'ordre, le transport s’effectue. Vous pouvez, par exemple, transférer des modifications d’un système de développement à un système d’intégration. On peut afficher un OT avec la transaction </a:t>
            </a:r>
            <a:r>
              <a:rPr lang="fr-FR" b="1" dirty="0"/>
              <a:t>SE10</a:t>
            </a:r>
            <a:r>
              <a:rPr lang="fr-FR" dirty="0"/>
              <a:t>, et gérer son transport avec la transaction </a:t>
            </a:r>
            <a:r>
              <a:rPr lang="fr-FR" b="1" dirty="0"/>
              <a:t>STMS</a:t>
            </a:r>
            <a:r>
              <a:rPr lang="fr-FR" dirty="0"/>
              <a:t>.</a:t>
            </a:r>
          </a:p>
          <a:p>
            <a:pPr marL="0" indent="0" algn="just">
              <a:buNone/>
            </a:pPr>
            <a:r>
              <a:rPr lang="fr-FR" b="1" u="sng" dirty="0"/>
              <a:t>Attention</a:t>
            </a:r>
            <a:r>
              <a:rPr lang="fr-FR" b="1" dirty="0"/>
              <a:t> : dépendant de l’environnement client dans lequel vous allez évoluer. Cette opération de transport ne sera peut être pas de votre ressort et sera gérée par le client.</a:t>
            </a:r>
          </a:p>
        </p:txBody>
      </p:sp>
    </p:spTree>
    <p:extLst>
      <p:ext uri="{BB962C8B-B14F-4D97-AF65-F5344CB8AC3E}">
        <p14:creationId xmlns:p14="http://schemas.microsoft.com/office/powerpoint/2010/main" xmlns="" val="17784181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Les ordres de transports</a:t>
            </a:r>
            <a:endParaRPr lang="fr-FR" sz="4000" dirty="0">
              <a:solidFill>
                <a:schemeClr val="accent1"/>
              </a:solidFill>
            </a:endParaRP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716437" y="928838"/>
            <a:ext cx="10652289" cy="5199401"/>
          </a:xfrm>
        </p:spPr>
        <p:txBody>
          <a:bodyPr>
            <a:normAutofit lnSpcReduction="10000"/>
          </a:bodyPr>
          <a:lstStyle/>
          <a:p>
            <a:pPr algn="just">
              <a:buFontTx/>
              <a:buChar char="-"/>
            </a:pPr>
            <a:r>
              <a:rPr lang="fr-FR" dirty="0"/>
              <a:t>Un ordre de transport est composé de tâches.</a:t>
            </a:r>
          </a:p>
          <a:p>
            <a:pPr algn="just">
              <a:buFontTx/>
              <a:buChar char="-"/>
            </a:pPr>
            <a:r>
              <a:rPr lang="fr-FR" dirty="0"/>
              <a:t>Chaque OT se voit attribué un numéro automatiquement lors de sa création.</a:t>
            </a:r>
          </a:p>
          <a:p>
            <a:pPr algn="just">
              <a:buFontTx/>
              <a:buChar char="-"/>
            </a:pPr>
            <a:r>
              <a:rPr lang="fr-FR" dirty="0"/>
              <a:t>Il existe deux types d’OT:</a:t>
            </a:r>
          </a:p>
          <a:p>
            <a:pPr marL="0" indent="0" algn="just">
              <a:buNone/>
            </a:pPr>
            <a:r>
              <a:rPr lang="fr-FR" dirty="0"/>
              <a:t>	- Workbench (SYST): contient des objets du repository</a:t>
            </a:r>
          </a:p>
          <a:p>
            <a:pPr marL="0" indent="0" algn="just">
              <a:buNone/>
            </a:pPr>
            <a:r>
              <a:rPr lang="fr-FR" dirty="0"/>
              <a:t>	- Customizing (CUST): adaptation du paramétrage</a:t>
            </a:r>
          </a:p>
          <a:p>
            <a:pPr algn="just">
              <a:buFontTx/>
              <a:buChar char="-"/>
            </a:pPr>
            <a:r>
              <a:rPr lang="fr-FR" dirty="0"/>
              <a:t>Un OT de workbench peut se décomposer en plusieurs tâches de type:</a:t>
            </a:r>
          </a:p>
          <a:p>
            <a:pPr lvl="1" algn="just">
              <a:buFontTx/>
              <a:buChar char="-"/>
            </a:pPr>
            <a:r>
              <a:rPr lang="fr-FR" sz="2200" dirty="0"/>
              <a:t>Développement/correction</a:t>
            </a:r>
          </a:p>
          <a:p>
            <a:pPr lvl="1" algn="just">
              <a:buFontTx/>
              <a:buChar char="-"/>
            </a:pPr>
            <a:r>
              <a:rPr lang="fr-FR" sz="2200" dirty="0"/>
              <a:t>Réparation</a:t>
            </a:r>
          </a:p>
        </p:txBody>
      </p:sp>
    </p:spTree>
    <p:extLst>
      <p:ext uri="{BB962C8B-B14F-4D97-AF65-F5344CB8AC3E}">
        <p14:creationId xmlns:p14="http://schemas.microsoft.com/office/powerpoint/2010/main" xmlns="" val="37674910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a:xfrm>
            <a:off x="0" y="0"/>
            <a:ext cx="12192000" cy="933254"/>
          </a:xfrm>
        </p:spPr>
        <p:txBody>
          <a:bodyPr>
            <a:noAutofit/>
          </a:bodyPr>
          <a:lstStyle/>
          <a:p>
            <a:pPr marL="171450" indent="-171450" algn="ctr" defTabSz="457200" eaLnBrk="0" fontAlgn="base" hangingPunct="0">
              <a:lnSpc>
                <a:spcPct val="100000"/>
              </a:lnSpc>
              <a:spcBef>
                <a:spcPct val="20000"/>
              </a:spcBef>
              <a:spcAft>
                <a:spcPct val="0"/>
              </a:spcAft>
              <a:defRPr/>
            </a:pPr>
            <a:r>
              <a:rPr lang="fr-FR" altLang="fr-FR" sz="3000" b="1" dirty="0">
                <a:solidFill>
                  <a:schemeClr val="accent1"/>
                </a:solidFill>
              </a:rPr>
              <a:t>Transaction SE10 : libération des ordres de </a:t>
            </a:r>
            <a:br>
              <a:rPr lang="fr-FR" altLang="fr-FR" sz="3000" b="1" dirty="0">
                <a:solidFill>
                  <a:schemeClr val="accent1"/>
                </a:solidFill>
              </a:rPr>
            </a:br>
            <a:r>
              <a:rPr lang="fr-FR" altLang="fr-FR" sz="3000" b="1" dirty="0">
                <a:solidFill>
                  <a:schemeClr val="accent1"/>
                </a:solidFill>
              </a:rPr>
              <a:t>Transport avant </a:t>
            </a:r>
            <a:r>
              <a:rPr lang="fr-FR" altLang="fr-FR" sz="3200" b="1" dirty="0">
                <a:solidFill>
                  <a:schemeClr val="accent1"/>
                </a:solidFill>
              </a:rPr>
              <a:t>demande de </a:t>
            </a:r>
            <a:r>
              <a:rPr lang="fr-FR" altLang="fr-FR" sz="3000" b="1" dirty="0">
                <a:solidFill>
                  <a:schemeClr val="accent1"/>
                </a:solidFill>
              </a:rPr>
              <a:t>transport</a:t>
            </a:r>
          </a:p>
        </p:txBody>
      </p:sp>
      <p:sp>
        <p:nvSpPr>
          <p:cNvPr id="7" name="Rectangle 2">
            <a:extLst>
              <a:ext uri="{FF2B5EF4-FFF2-40B4-BE49-F238E27FC236}">
                <a16:creationId xmlns:a16="http://schemas.microsoft.com/office/drawing/2014/main" xmlns="" id="{CD5A3EC4-99EE-469A-A17B-25DDA34F028F}"/>
              </a:ext>
            </a:extLst>
          </p:cNvPr>
          <p:cNvSpPr txBox="1">
            <a:spLocks noChangeArrowheads="1"/>
          </p:cNvSpPr>
          <p:nvPr/>
        </p:nvSpPr>
        <p:spPr bwMode="auto">
          <a:xfrm>
            <a:off x="3751343" y="1090203"/>
            <a:ext cx="3886200" cy="5545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45720" tIns="22860" rIns="45720" bIns="2286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lgn="ctr" defTabSz="457200">
              <a:buNone/>
              <a:defRPr/>
            </a:pPr>
            <a:endParaRPr lang="fr-FR" altLang="fr-FR" sz="1600" b="1" dirty="0">
              <a:solidFill>
                <a:srgbClr val="000000"/>
              </a:solidFill>
              <a:latin typeface="Times New Roman"/>
            </a:endParaRPr>
          </a:p>
        </p:txBody>
      </p:sp>
      <p:pic>
        <p:nvPicPr>
          <p:cNvPr id="4" name="Image 3">
            <a:extLst>
              <a:ext uri="{FF2B5EF4-FFF2-40B4-BE49-F238E27FC236}">
                <a16:creationId xmlns:a16="http://schemas.microsoft.com/office/drawing/2014/main" xmlns="" id="{F56AB7CE-66A1-4F6B-8061-3042EC85B331}"/>
              </a:ext>
            </a:extLst>
          </p:cNvPr>
          <p:cNvPicPr>
            <a:picLocks noChangeAspect="1"/>
          </p:cNvPicPr>
          <p:nvPr/>
        </p:nvPicPr>
        <p:blipFill>
          <a:blip r:embed="rId2"/>
          <a:stretch>
            <a:fillRect/>
          </a:stretch>
        </p:blipFill>
        <p:spPr>
          <a:xfrm>
            <a:off x="2454965" y="1195754"/>
            <a:ext cx="8060635" cy="4906872"/>
          </a:xfrm>
          <a:prstGeom prst="rect">
            <a:avLst/>
          </a:prstGeom>
        </p:spPr>
      </p:pic>
    </p:spTree>
    <p:extLst>
      <p:ext uri="{BB962C8B-B14F-4D97-AF65-F5344CB8AC3E}">
        <p14:creationId xmlns:p14="http://schemas.microsoft.com/office/powerpoint/2010/main" xmlns="" val="14714237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Autofit/>
          </a:bodyPr>
          <a:lstStyle/>
          <a:p>
            <a:pPr marL="171450" indent="-171450" algn="ctr" defTabSz="457200" eaLnBrk="0" fontAlgn="base" hangingPunct="0">
              <a:lnSpc>
                <a:spcPct val="100000"/>
              </a:lnSpc>
              <a:spcBef>
                <a:spcPct val="20000"/>
              </a:spcBef>
              <a:spcAft>
                <a:spcPct val="0"/>
              </a:spcAft>
              <a:defRPr/>
            </a:pPr>
            <a:r>
              <a:rPr lang="fr-FR" altLang="fr-FR" sz="3400" b="1" dirty="0">
                <a:solidFill>
                  <a:schemeClr val="accent1"/>
                </a:solidFill>
              </a:rPr>
              <a:t>Transaction SE10 : libération des ordres de Transport</a:t>
            </a:r>
          </a:p>
        </p:txBody>
      </p:sp>
      <p:pic>
        <p:nvPicPr>
          <p:cNvPr id="5" name="Image 4">
            <a:extLst>
              <a:ext uri="{FF2B5EF4-FFF2-40B4-BE49-F238E27FC236}">
                <a16:creationId xmlns:a16="http://schemas.microsoft.com/office/drawing/2014/main" xmlns="" id="{62FA0EA2-90B7-4BC5-AAE2-9898D969B45E}"/>
              </a:ext>
            </a:extLst>
          </p:cNvPr>
          <p:cNvPicPr>
            <a:picLocks noChangeAspect="1"/>
          </p:cNvPicPr>
          <p:nvPr/>
        </p:nvPicPr>
        <p:blipFill>
          <a:blip r:embed="rId2"/>
          <a:stretch>
            <a:fillRect/>
          </a:stretch>
        </p:blipFill>
        <p:spPr>
          <a:xfrm>
            <a:off x="1033192" y="1027522"/>
            <a:ext cx="10125616" cy="4897430"/>
          </a:xfrm>
          <a:prstGeom prst="rect">
            <a:avLst/>
          </a:prstGeom>
        </p:spPr>
      </p:pic>
    </p:spTree>
    <p:extLst>
      <p:ext uri="{BB962C8B-B14F-4D97-AF65-F5344CB8AC3E}">
        <p14:creationId xmlns:p14="http://schemas.microsoft.com/office/powerpoint/2010/main" xmlns="" val="196878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marL="171450" indent="-171450" algn="ctr" defTabSz="457200" eaLnBrk="0" fontAlgn="base" hangingPunct="0">
              <a:lnSpc>
                <a:spcPct val="100000"/>
              </a:lnSpc>
              <a:spcBef>
                <a:spcPct val="20000"/>
              </a:spcBef>
              <a:spcAft>
                <a:spcPct val="0"/>
              </a:spcAft>
              <a:defRPr/>
            </a:pPr>
            <a:r>
              <a:rPr lang="fr-FR" altLang="fr-FR" sz="4000" b="1" dirty="0">
                <a:solidFill>
                  <a:schemeClr val="accent1"/>
                </a:solidFill>
              </a:rPr>
              <a:t>Transaction SE10 : Contenu de l’OT</a:t>
            </a:r>
          </a:p>
        </p:txBody>
      </p:sp>
      <p:pic>
        <p:nvPicPr>
          <p:cNvPr id="4" name="Image 3">
            <a:extLst>
              <a:ext uri="{FF2B5EF4-FFF2-40B4-BE49-F238E27FC236}">
                <a16:creationId xmlns:a16="http://schemas.microsoft.com/office/drawing/2014/main" xmlns="" id="{FBBF5476-6DBD-4CFF-B138-47AE3F051273}"/>
              </a:ext>
            </a:extLst>
          </p:cNvPr>
          <p:cNvPicPr>
            <a:picLocks noChangeAspect="1"/>
          </p:cNvPicPr>
          <p:nvPr/>
        </p:nvPicPr>
        <p:blipFill>
          <a:blip r:embed="rId2"/>
          <a:stretch>
            <a:fillRect/>
          </a:stretch>
        </p:blipFill>
        <p:spPr>
          <a:xfrm>
            <a:off x="2007909" y="1885361"/>
            <a:ext cx="7805394" cy="3827281"/>
          </a:xfrm>
          <a:prstGeom prst="rect">
            <a:avLst/>
          </a:prstGeom>
        </p:spPr>
      </p:pic>
      <p:sp>
        <p:nvSpPr>
          <p:cNvPr id="6" name="Espace réservé du texte 2">
            <a:extLst>
              <a:ext uri="{FF2B5EF4-FFF2-40B4-BE49-F238E27FC236}">
                <a16:creationId xmlns:a16="http://schemas.microsoft.com/office/drawing/2014/main" xmlns="" id="{AE502E41-B138-488C-99A2-1FD4CC27978E}"/>
              </a:ext>
            </a:extLst>
          </p:cNvPr>
          <p:cNvSpPr>
            <a:spLocks noGrp="1"/>
          </p:cNvSpPr>
          <p:nvPr>
            <p:ph type="body" sz="half" idx="1"/>
          </p:nvPr>
        </p:nvSpPr>
        <p:spPr>
          <a:xfrm>
            <a:off x="669303" y="1024644"/>
            <a:ext cx="10755984" cy="5022224"/>
          </a:xfrm>
        </p:spPr>
        <p:txBody>
          <a:bodyPr/>
          <a:lstStyle/>
          <a:p>
            <a:pPr marL="0" indent="0">
              <a:buNone/>
            </a:pPr>
            <a:r>
              <a:rPr lang="fr-FR" sz="1900" dirty="0"/>
              <a:t>Si vous double cliquez sur la tâche, vous aurez accès à la liste des objets contenus dans votre tâche /OT.</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xmlns="" val="22830983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marL="171450" indent="-171450" algn="ctr" defTabSz="457200" eaLnBrk="0" fontAlgn="base" hangingPunct="0">
              <a:lnSpc>
                <a:spcPct val="100000"/>
              </a:lnSpc>
              <a:spcBef>
                <a:spcPct val="20000"/>
              </a:spcBef>
              <a:spcAft>
                <a:spcPct val="0"/>
              </a:spcAft>
              <a:defRPr/>
            </a:pPr>
            <a:r>
              <a:rPr lang="fr-FR" altLang="fr-FR" sz="4000" b="1" dirty="0">
                <a:solidFill>
                  <a:schemeClr val="accent1"/>
                </a:solidFill>
              </a:rPr>
              <a:t>Transaction SE10 : Contenu de l’OT</a:t>
            </a:r>
          </a:p>
        </p:txBody>
      </p:sp>
      <p:sp>
        <p:nvSpPr>
          <p:cNvPr id="6" name="Espace réservé du texte 2">
            <a:extLst>
              <a:ext uri="{FF2B5EF4-FFF2-40B4-BE49-F238E27FC236}">
                <a16:creationId xmlns:a16="http://schemas.microsoft.com/office/drawing/2014/main" xmlns="" id="{AE502E41-B138-488C-99A2-1FD4CC27978E}"/>
              </a:ext>
            </a:extLst>
          </p:cNvPr>
          <p:cNvSpPr>
            <a:spLocks noGrp="1"/>
          </p:cNvSpPr>
          <p:nvPr>
            <p:ph type="body" sz="half" idx="1"/>
          </p:nvPr>
        </p:nvSpPr>
        <p:spPr>
          <a:xfrm>
            <a:off x="445477" y="1024644"/>
            <a:ext cx="11017806" cy="5022224"/>
          </a:xfrm>
        </p:spPr>
        <p:txBody>
          <a:bodyPr/>
          <a:lstStyle/>
          <a:p>
            <a:pPr marL="0" indent="0">
              <a:buNone/>
            </a:pPr>
            <a:r>
              <a:rPr lang="fr-FR" sz="1800" dirty="0"/>
              <a:t>               </a:t>
            </a:r>
            <a:endParaRPr lang="fr-FR" dirty="0"/>
          </a:p>
        </p:txBody>
      </p:sp>
      <p:pic>
        <p:nvPicPr>
          <p:cNvPr id="5" name="Image 4">
            <a:extLst>
              <a:ext uri="{FF2B5EF4-FFF2-40B4-BE49-F238E27FC236}">
                <a16:creationId xmlns:a16="http://schemas.microsoft.com/office/drawing/2014/main" xmlns="" id="{FB9BD6FC-020C-4FD4-AFA5-33C7BD96972B}"/>
              </a:ext>
            </a:extLst>
          </p:cNvPr>
          <p:cNvPicPr>
            <a:picLocks noChangeAspect="1"/>
          </p:cNvPicPr>
          <p:nvPr/>
        </p:nvPicPr>
        <p:blipFill>
          <a:blip r:embed="rId2"/>
          <a:stretch>
            <a:fillRect/>
          </a:stretch>
        </p:blipFill>
        <p:spPr>
          <a:xfrm>
            <a:off x="1376313" y="1053448"/>
            <a:ext cx="9417377" cy="4779907"/>
          </a:xfrm>
          <a:prstGeom prst="rect">
            <a:avLst/>
          </a:prstGeom>
        </p:spPr>
      </p:pic>
    </p:spTree>
    <p:extLst>
      <p:ext uri="{BB962C8B-B14F-4D97-AF65-F5344CB8AC3E}">
        <p14:creationId xmlns:p14="http://schemas.microsoft.com/office/powerpoint/2010/main" xmlns="" val="3216074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xmlns="" id="{400850F7-6088-4F90-8793-DDE881759D7A}"/>
              </a:ext>
            </a:extLst>
          </p:cNvPr>
          <p:cNvSpPr>
            <a:spLocks noChangeArrowheads="1"/>
          </p:cNvSpPr>
          <p:nvPr/>
        </p:nvSpPr>
        <p:spPr bwMode="auto">
          <a:xfrm>
            <a:off x="1749527" y="2296500"/>
            <a:ext cx="8882452" cy="1455478"/>
          </a:xfrm>
          <a:prstGeom prst="rect">
            <a:avLst/>
          </a:prstGeom>
          <a:solidFill>
            <a:srgbClr val="C1CEFF"/>
          </a:solidFill>
          <a:ln w="12700">
            <a:solidFill>
              <a:srgbClr val="000000"/>
            </a:solidFill>
            <a:miter lim="800000"/>
            <a:headEnd/>
            <a:tailEnd/>
          </a:ln>
          <a:effectLst>
            <a:outerShdw dist="107763" dir="2700000" algn="ctr" rotWithShape="0">
              <a:srgbClr val="808080"/>
            </a:outerShdw>
          </a:effectLst>
        </p:spPr>
        <p:txBody>
          <a:bodyPr wrap="none" anchor="ctr"/>
          <a:lstStyle/>
          <a:p>
            <a:pPr defTabSz="457200" eaLnBrk="0" fontAlgn="base">
              <a:spcBef>
                <a:spcPct val="0"/>
              </a:spcBef>
              <a:spcAft>
                <a:spcPct val="0"/>
              </a:spcAft>
              <a:defRPr/>
            </a:pPr>
            <a:r>
              <a:rPr lang="fr-FR" sz="1200" b="1" dirty="0">
                <a:solidFill>
                  <a:sysClr val="windowText" lastClr="000000"/>
                </a:solidFill>
                <a:latin typeface="Times New Roman" panose="02020603050405020304" pitchFamily="18" charset="0"/>
              </a:rPr>
              <a:t>           </a:t>
            </a:r>
            <a:r>
              <a:rPr lang="fr-FR" sz="2000" b="1" dirty="0">
                <a:solidFill>
                  <a:sysClr val="windowText" lastClr="000000"/>
                </a:solidFill>
                <a:latin typeface="Times New Roman" panose="02020603050405020304" pitchFamily="18" charset="0"/>
              </a:rPr>
              <a:t>                  LES MANDANTS / DONNEES INTER-MANDANTS</a:t>
            </a:r>
          </a:p>
        </p:txBody>
      </p:sp>
    </p:spTree>
    <p:extLst>
      <p:ext uri="{BB962C8B-B14F-4D97-AF65-F5344CB8AC3E}">
        <p14:creationId xmlns:p14="http://schemas.microsoft.com/office/powerpoint/2010/main" xmlns="" val="14115431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marL="171450" indent="-171450" algn="ctr" defTabSz="457200" eaLnBrk="0" fontAlgn="base" hangingPunct="0">
              <a:lnSpc>
                <a:spcPct val="100000"/>
              </a:lnSpc>
              <a:spcBef>
                <a:spcPct val="20000"/>
              </a:spcBef>
              <a:spcAft>
                <a:spcPct val="0"/>
              </a:spcAft>
              <a:defRPr/>
            </a:pPr>
            <a:r>
              <a:rPr lang="fr-FR" altLang="fr-FR" sz="4000" b="1" dirty="0">
                <a:solidFill>
                  <a:schemeClr val="accent1"/>
                </a:solidFill>
              </a:rPr>
              <a:t>Transaction SE10 : Contenu de l’OT</a:t>
            </a:r>
          </a:p>
        </p:txBody>
      </p:sp>
      <p:sp>
        <p:nvSpPr>
          <p:cNvPr id="6" name="Espace réservé du texte 2">
            <a:extLst>
              <a:ext uri="{FF2B5EF4-FFF2-40B4-BE49-F238E27FC236}">
                <a16:creationId xmlns:a16="http://schemas.microsoft.com/office/drawing/2014/main" xmlns="" id="{AE502E41-B138-488C-99A2-1FD4CC27978E}"/>
              </a:ext>
            </a:extLst>
          </p:cNvPr>
          <p:cNvSpPr>
            <a:spLocks noGrp="1"/>
          </p:cNvSpPr>
          <p:nvPr>
            <p:ph type="body" sz="half" idx="1"/>
          </p:nvPr>
        </p:nvSpPr>
        <p:spPr>
          <a:xfrm>
            <a:off x="754144" y="1376313"/>
            <a:ext cx="10595728" cy="4458879"/>
          </a:xfrm>
        </p:spPr>
        <p:txBody>
          <a:bodyPr/>
          <a:lstStyle/>
          <a:p>
            <a:pPr marL="0" indent="0" algn="ctr">
              <a:buNone/>
            </a:pPr>
            <a:r>
              <a:rPr lang="fr-FR" dirty="0"/>
              <a:t>L’ID de programme : </a:t>
            </a:r>
          </a:p>
          <a:p>
            <a:pPr marL="0" indent="0" algn="ctr">
              <a:buNone/>
            </a:pPr>
            <a:r>
              <a:rPr lang="fr-FR" dirty="0"/>
              <a:t>R3TR pour objet global (Progr., Elément de données, Domaine, Classe,…)</a:t>
            </a:r>
          </a:p>
          <a:p>
            <a:pPr marL="0" indent="0" algn="ctr">
              <a:buNone/>
            </a:pPr>
            <a:r>
              <a:rPr lang="fr-FR" dirty="0"/>
              <a:t>LIMU pour sous objet de développement (Méthode, Fonction, dynpro,…)</a:t>
            </a:r>
          </a:p>
          <a:p>
            <a:pPr marL="0" indent="0" algn="ctr">
              <a:buNone/>
            </a:pPr>
            <a:r>
              <a:rPr lang="fr-FR" dirty="0"/>
              <a:t>Le type d’objet :  Voir tableau page suivante.</a:t>
            </a:r>
          </a:p>
          <a:p>
            <a:pPr marL="0" indent="0">
              <a:buNone/>
            </a:pPr>
            <a:endParaRPr lang="fr-FR" dirty="0"/>
          </a:p>
        </p:txBody>
      </p:sp>
    </p:spTree>
    <p:extLst>
      <p:ext uri="{BB962C8B-B14F-4D97-AF65-F5344CB8AC3E}">
        <p14:creationId xmlns:p14="http://schemas.microsoft.com/office/powerpoint/2010/main" xmlns="" val="480455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marL="171450" indent="-171450" algn="ctr" defTabSz="457200" eaLnBrk="0" fontAlgn="base" hangingPunct="0">
              <a:lnSpc>
                <a:spcPct val="100000"/>
              </a:lnSpc>
              <a:spcBef>
                <a:spcPct val="20000"/>
              </a:spcBef>
              <a:spcAft>
                <a:spcPct val="0"/>
              </a:spcAft>
              <a:defRPr/>
            </a:pPr>
            <a:r>
              <a:rPr lang="fr-FR" altLang="fr-FR" sz="4000" b="1" dirty="0">
                <a:solidFill>
                  <a:schemeClr val="accent1"/>
                </a:solidFill>
              </a:rPr>
              <a:t>Transaction SE10 : Contenu de l’OT</a:t>
            </a:r>
          </a:p>
        </p:txBody>
      </p:sp>
      <p:graphicFrame>
        <p:nvGraphicFramePr>
          <p:cNvPr id="3" name="Tableau 4">
            <a:extLst>
              <a:ext uri="{FF2B5EF4-FFF2-40B4-BE49-F238E27FC236}">
                <a16:creationId xmlns:a16="http://schemas.microsoft.com/office/drawing/2014/main" xmlns="" id="{BCF4D281-0092-46DA-9F0C-6E0BF36555A6}"/>
              </a:ext>
            </a:extLst>
          </p:cNvPr>
          <p:cNvGraphicFramePr>
            <a:graphicFrameLocks noGrp="1"/>
          </p:cNvGraphicFramePr>
          <p:nvPr>
            <p:extLst>
              <p:ext uri="{D42A27DB-BD31-4B8C-83A1-F6EECF244321}">
                <p14:modId xmlns:p14="http://schemas.microsoft.com/office/powerpoint/2010/main" xmlns="" val="1939626573"/>
              </p:ext>
            </p:extLst>
          </p:nvPr>
        </p:nvGraphicFramePr>
        <p:xfrm>
          <a:off x="2031999" y="1104684"/>
          <a:ext cx="8128002" cy="4960830"/>
        </p:xfrm>
        <a:graphic>
          <a:graphicData uri="http://schemas.openxmlformats.org/drawingml/2006/table">
            <a:tbl>
              <a:tblPr firstRow="1" bandRow="1">
                <a:tableStyleId>{5940675A-B579-460E-94D1-54222C63F5DA}</a:tableStyleId>
              </a:tblPr>
              <a:tblGrid>
                <a:gridCol w="2709334">
                  <a:extLst>
                    <a:ext uri="{9D8B030D-6E8A-4147-A177-3AD203B41FA5}">
                      <a16:colId xmlns:a16="http://schemas.microsoft.com/office/drawing/2014/main" xmlns="" val="2493966534"/>
                    </a:ext>
                  </a:extLst>
                </a:gridCol>
                <a:gridCol w="2709334">
                  <a:extLst>
                    <a:ext uri="{9D8B030D-6E8A-4147-A177-3AD203B41FA5}">
                      <a16:colId xmlns:a16="http://schemas.microsoft.com/office/drawing/2014/main" xmlns="" val="3321645158"/>
                    </a:ext>
                  </a:extLst>
                </a:gridCol>
                <a:gridCol w="2709334">
                  <a:extLst>
                    <a:ext uri="{9D8B030D-6E8A-4147-A177-3AD203B41FA5}">
                      <a16:colId xmlns:a16="http://schemas.microsoft.com/office/drawing/2014/main" xmlns="" val="3138798529"/>
                    </a:ext>
                  </a:extLst>
                </a:gridCol>
              </a:tblGrid>
              <a:tr h="529625">
                <a:tc>
                  <a:txBody>
                    <a:bodyPr/>
                    <a:lstStyle/>
                    <a:p>
                      <a:pPr algn="ctr"/>
                      <a:r>
                        <a:rPr lang="fr-FR" sz="2000" b="1" dirty="0">
                          <a:latin typeface="Calibri" panose="020F0502020204030204" pitchFamily="34" charset="0"/>
                          <a:cs typeface="Calibri" panose="020F0502020204030204" pitchFamily="34" charset="0"/>
                        </a:rPr>
                        <a:t>ID Prog.</a:t>
                      </a:r>
                    </a:p>
                  </a:txBody>
                  <a:tcPr marL="45720" marR="45720" marT="22860" marB="22860"/>
                </a:tc>
                <a:tc>
                  <a:txBody>
                    <a:bodyPr/>
                    <a:lstStyle/>
                    <a:p>
                      <a:pPr marL="0" marR="0" indent="0" algn="ctr" defTabSz="1087443" rtl="0" latinLnBrk="0">
                        <a:lnSpc>
                          <a:spcPct val="100000"/>
                        </a:lnSpc>
                        <a:spcBef>
                          <a:spcPts val="0"/>
                        </a:spcBef>
                        <a:spcAft>
                          <a:spcPts val="0"/>
                        </a:spcAft>
                        <a:buClrTx/>
                        <a:buSzTx/>
                        <a:buFontTx/>
                        <a:buNone/>
                        <a:tabLst/>
                      </a:pPr>
                      <a:r>
                        <a:rPr lang="fr-FR" sz="2000" b="1" i="0" u="none" strike="noStrike" cap="none" spc="0" baseline="0" dirty="0">
                          <a:ln>
                            <a:noFill/>
                          </a:ln>
                          <a:solidFill>
                            <a:schemeClr val="tx1"/>
                          </a:solidFill>
                          <a:uFillTx/>
                          <a:latin typeface="Calibri" panose="020F0502020204030204" pitchFamily="34" charset="0"/>
                          <a:ea typeface="+mn-ea"/>
                          <a:cs typeface="Calibri" panose="020F0502020204030204" pitchFamily="34" charset="0"/>
                          <a:sym typeface="Exo 2"/>
                        </a:rPr>
                        <a:t>Type d’objet </a:t>
                      </a:r>
                    </a:p>
                  </a:txBody>
                  <a:tcPr marL="45720" marR="45720" marT="22860" marB="22860"/>
                </a:tc>
                <a:tc>
                  <a:txBody>
                    <a:bodyPr/>
                    <a:lstStyle/>
                    <a:p>
                      <a:pPr marL="0" marR="0" indent="0" algn="ctr" defTabSz="1087443" rtl="0" latinLnBrk="0">
                        <a:lnSpc>
                          <a:spcPct val="100000"/>
                        </a:lnSpc>
                        <a:spcBef>
                          <a:spcPts val="0"/>
                        </a:spcBef>
                        <a:spcAft>
                          <a:spcPts val="0"/>
                        </a:spcAft>
                        <a:buClrTx/>
                        <a:buSzTx/>
                        <a:buFontTx/>
                        <a:buNone/>
                        <a:tabLst/>
                      </a:pPr>
                      <a:r>
                        <a:rPr lang="fr-FR" sz="2000" b="1" i="0" u="none" strike="noStrike" cap="none" spc="0" baseline="0" dirty="0">
                          <a:ln>
                            <a:noFill/>
                          </a:ln>
                          <a:solidFill>
                            <a:schemeClr val="tx1"/>
                          </a:solidFill>
                          <a:uFillTx/>
                          <a:latin typeface="Calibri" panose="020F0502020204030204" pitchFamily="34" charset="0"/>
                          <a:ea typeface="+mn-ea"/>
                          <a:cs typeface="Calibri" panose="020F0502020204030204" pitchFamily="34" charset="0"/>
                          <a:sym typeface="Exo 2"/>
                        </a:rPr>
                        <a:t>Description</a:t>
                      </a:r>
                    </a:p>
                  </a:txBody>
                  <a:tcPr marL="45720" marR="45720" marT="22860" marB="22860"/>
                </a:tc>
                <a:extLst>
                  <a:ext uri="{0D108BD9-81ED-4DB2-BD59-A6C34878D82A}">
                    <a16:rowId xmlns:a16="http://schemas.microsoft.com/office/drawing/2014/main" xmlns="" val="2149457331"/>
                  </a:ext>
                </a:extLst>
              </a:tr>
              <a:tr h="529625">
                <a:tc>
                  <a:txBody>
                    <a:bodyPr/>
                    <a:lstStyle/>
                    <a:p>
                      <a:pPr algn="ctr"/>
                      <a:r>
                        <a:rPr lang="fr-FR" sz="1800" dirty="0">
                          <a:latin typeface="Calibri" panose="020F0502020204030204" pitchFamily="34" charset="0"/>
                          <a:cs typeface="Calibri" panose="020F0502020204030204" pitchFamily="34" charset="0"/>
                        </a:rPr>
                        <a:t>R3TR</a:t>
                      </a:r>
                    </a:p>
                  </a:txBody>
                  <a:tcPr marL="45720" marR="45720" marT="22860" marB="22860"/>
                </a:tc>
                <a:tc>
                  <a:txBody>
                    <a:bodyPr/>
                    <a:lstStyle/>
                    <a:p>
                      <a:r>
                        <a:rPr lang="fr-FR" sz="1800" dirty="0">
                          <a:latin typeface="Calibri" panose="020F0502020204030204" pitchFamily="34" charset="0"/>
                          <a:cs typeface="Calibri" panose="020F0502020204030204" pitchFamily="34" charset="0"/>
                        </a:rPr>
                        <a:t>PROG</a:t>
                      </a:r>
                    </a:p>
                  </a:txBody>
                  <a:tcPr marL="45720" marR="45720" marT="22860" marB="22860"/>
                </a:tc>
                <a:tc>
                  <a:txBody>
                    <a:bodyPr/>
                    <a:lstStyle/>
                    <a:p>
                      <a:r>
                        <a:rPr lang="fr-FR" sz="1800" dirty="0">
                          <a:latin typeface="Calibri" panose="020F0502020204030204" pitchFamily="34" charset="0"/>
                          <a:cs typeface="Calibri" panose="020F0502020204030204" pitchFamily="34" charset="0"/>
                        </a:rPr>
                        <a:t>Programme ABAP</a:t>
                      </a:r>
                    </a:p>
                  </a:txBody>
                  <a:tcPr marL="45720" marR="45720" marT="22860" marB="22860"/>
                </a:tc>
                <a:extLst>
                  <a:ext uri="{0D108BD9-81ED-4DB2-BD59-A6C34878D82A}">
                    <a16:rowId xmlns:a16="http://schemas.microsoft.com/office/drawing/2014/main" xmlns="" val="2775859837"/>
                  </a:ext>
                </a:extLst>
              </a:tr>
              <a:tr h="529625">
                <a:tc>
                  <a:txBody>
                    <a:bodyPr/>
                    <a:lstStyle/>
                    <a:p>
                      <a:pPr marL="0" marR="0" lvl="0" indent="0" algn="ctr" defTabSz="1087443" rtl="0" eaLnBrk="1" fontAlgn="auto" latinLnBrk="0" hangingPunct="1">
                        <a:lnSpc>
                          <a:spcPct val="100000"/>
                        </a:lnSpc>
                        <a:spcBef>
                          <a:spcPts val="0"/>
                        </a:spcBef>
                        <a:spcAft>
                          <a:spcPts val="0"/>
                        </a:spcAft>
                        <a:buClrTx/>
                        <a:buSzTx/>
                        <a:buFontTx/>
                        <a:buNone/>
                        <a:tabLst/>
                        <a:defRPr/>
                      </a:pPr>
                      <a:r>
                        <a:rPr lang="fr-FR" sz="1800" dirty="0">
                          <a:latin typeface="Calibri" panose="020F0502020204030204" pitchFamily="34" charset="0"/>
                          <a:cs typeface="Calibri" panose="020F0502020204030204" pitchFamily="34" charset="0"/>
                        </a:rPr>
                        <a:t>R3TR</a:t>
                      </a:r>
                    </a:p>
                  </a:txBody>
                  <a:tcPr marL="45720" marR="45720" marT="22860" marB="22860"/>
                </a:tc>
                <a:tc>
                  <a:txBody>
                    <a:bodyPr/>
                    <a:lstStyle/>
                    <a:p>
                      <a:r>
                        <a:rPr lang="fr-FR" sz="1800" dirty="0">
                          <a:latin typeface="Calibri" panose="020F0502020204030204" pitchFamily="34" charset="0"/>
                          <a:cs typeface="Calibri" panose="020F0502020204030204" pitchFamily="34" charset="0"/>
                        </a:rPr>
                        <a:t>DOMA</a:t>
                      </a:r>
                    </a:p>
                  </a:txBody>
                  <a:tcPr marL="45720" marR="45720" marT="22860" marB="22860"/>
                </a:tc>
                <a:tc>
                  <a:txBody>
                    <a:bodyPr/>
                    <a:lstStyle/>
                    <a:p>
                      <a:r>
                        <a:rPr lang="fr-FR" sz="1800" dirty="0">
                          <a:latin typeface="Calibri" panose="020F0502020204030204" pitchFamily="34" charset="0"/>
                          <a:cs typeface="Calibri" panose="020F0502020204030204" pitchFamily="34" charset="0"/>
                        </a:rPr>
                        <a:t>Domaine</a:t>
                      </a:r>
                    </a:p>
                  </a:txBody>
                  <a:tcPr marL="45720" marR="45720" marT="22860" marB="22860"/>
                </a:tc>
                <a:extLst>
                  <a:ext uri="{0D108BD9-81ED-4DB2-BD59-A6C34878D82A}">
                    <a16:rowId xmlns:a16="http://schemas.microsoft.com/office/drawing/2014/main" xmlns="" val="3680749804"/>
                  </a:ext>
                </a:extLst>
              </a:tr>
              <a:tr h="529625">
                <a:tc>
                  <a:txBody>
                    <a:bodyPr/>
                    <a:lstStyle/>
                    <a:p>
                      <a:pPr marL="0" marR="0" lvl="0" indent="0" algn="ctr" defTabSz="1087443" rtl="0" eaLnBrk="1" fontAlgn="auto" latinLnBrk="0" hangingPunct="1">
                        <a:lnSpc>
                          <a:spcPct val="100000"/>
                        </a:lnSpc>
                        <a:spcBef>
                          <a:spcPts val="0"/>
                        </a:spcBef>
                        <a:spcAft>
                          <a:spcPts val="0"/>
                        </a:spcAft>
                        <a:buClrTx/>
                        <a:buSzTx/>
                        <a:buFontTx/>
                        <a:buNone/>
                        <a:tabLst/>
                        <a:defRPr/>
                      </a:pPr>
                      <a:r>
                        <a:rPr lang="fr-FR" sz="1800" dirty="0">
                          <a:latin typeface="Calibri" panose="020F0502020204030204" pitchFamily="34" charset="0"/>
                          <a:cs typeface="Calibri" panose="020F0502020204030204" pitchFamily="34" charset="0"/>
                        </a:rPr>
                        <a:t>R3TR</a:t>
                      </a:r>
                    </a:p>
                  </a:txBody>
                  <a:tcPr marL="45720" marR="45720" marT="22860" marB="22860"/>
                </a:tc>
                <a:tc>
                  <a:txBody>
                    <a:bodyPr/>
                    <a:lstStyle/>
                    <a:p>
                      <a:r>
                        <a:rPr lang="fr-FR" sz="1800" dirty="0">
                          <a:latin typeface="Calibri" panose="020F0502020204030204" pitchFamily="34" charset="0"/>
                          <a:cs typeface="Calibri" panose="020F0502020204030204" pitchFamily="34" charset="0"/>
                        </a:rPr>
                        <a:t>DTEL</a:t>
                      </a:r>
                    </a:p>
                  </a:txBody>
                  <a:tcPr marL="45720" marR="45720" marT="22860" marB="22860"/>
                </a:tc>
                <a:tc>
                  <a:txBody>
                    <a:bodyPr/>
                    <a:lstStyle/>
                    <a:p>
                      <a:r>
                        <a:rPr lang="fr-FR" sz="1800" dirty="0">
                          <a:latin typeface="Calibri" panose="020F0502020204030204" pitchFamily="34" charset="0"/>
                          <a:cs typeface="Calibri" panose="020F0502020204030204" pitchFamily="34" charset="0"/>
                        </a:rPr>
                        <a:t>Eléments de données</a:t>
                      </a:r>
                    </a:p>
                  </a:txBody>
                  <a:tcPr marL="45720" marR="45720" marT="22860" marB="22860"/>
                </a:tc>
                <a:extLst>
                  <a:ext uri="{0D108BD9-81ED-4DB2-BD59-A6C34878D82A}">
                    <a16:rowId xmlns:a16="http://schemas.microsoft.com/office/drawing/2014/main" xmlns="" val="4045826905"/>
                  </a:ext>
                </a:extLst>
              </a:tr>
              <a:tr h="529625">
                <a:tc>
                  <a:txBody>
                    <a:bodyPr/>
                    <a:lstStyle/>
                    <a:p>
                      <a:pPr algn="ctr"/>
                      <a:r>
                        <a:rPr lang="fr-FR" sz="1800" dirty="0">
                          <a:latin typeface="Calibri" panose="020F0502020204030204" pitchFamily="34" charset="0"/>
                          <a:cs typeface="Calibri" panose="020F0502020204030204" pitchFamily="34" charset="0"/>
                        </a:rPr>
                        <a:t>LIMU</a:t>
                      </a:r>
                    </a:p>
                  </a:txBody>
                  <a:tcPr marL="45720" marR="45720" marT="22860" marB="22860"/>
                </a:tc>
                <a:tc>
                  <a:txBody>
                    <a:bodyPr/>
                    <a:lstStyle/>
                    <a:p>
                      <a:r>
                        <a:rPr lang="fr-FR" sz="1800" dirty="0">
                          <a:latin typeface="Calibri" panose="020F0502020204030204" pitchFamily="34" charset="0"/>
                          <a:cs typeface="Calibri" panose="020F0502020204030204" pitchFamily="34" charset="0"/>
                        </a:rPr>
                        <a:t>TABD</a:t>
                      </a:r>
                    </a:p>
                  </a:txBody>
                  <a:tcPr marL="45720" marR="45720" marT="22860" marB="22860"/>
                </a:tc>
                <a:tc>
                  <a:txBody>
                    <a:bodyPr/>
                    <a:lstStyle/>
                    <a:p>
                      <a:r>
                        <a:rPr lang="fr-FR" sz="1800" dirty="0">
                          <a:latin typeface="Calibri" panose="020F0502020204030204" pitchFamily="34" charset="0"/>
                          <a:cs typeface="Calibri" panose="020F0502020204030204" pitchFamily="34" charset="0"/>
                        </a:rPr>
                        <a:t>Structures et tables</a:t>
                      </a:r>
                    </a:p>
                  </a:txBody>
                  <a:tcPr marL="45720" marR="45720" marT="22860" marB="22860"/>
                </a:tc>
                <a:extLst>
                  <a:ext uri="{0D108BD9-81ED-4DB2-BD59-A6C34878D82A}">
                    <a16:rowId xmlns:a16="http://schemas.microsoft.com/office/drawing/2014/main" xmlns="" val="914370167"/>
                  </a:ext>
                </a:extLst>
              </a:tr>
              <a:tr h="529625">
                <a:tc>
                  <a:txBody>
                    <a:bodyPr/>
                    <a:lstStyle/>
                    <a:p>
                      <a:pPr marL="0" marR="0" lvl="0" indent="0" algn="ctr" defTabSz="1087443" rtl="0" eaLnBrk="1" fontAlgn="auto" latinLnBrk="0" hangingPunct="1">
                        <a:lnSpc>
                          <a:spcPct val="100000"/>
                        </a:lnSpc>
                        <a:spcBef>
                          <a:spcPts val="0"/>
                        </a:spcBef>
                        <a:spcAft>
                          <a:spcPts val="0"/>
                        </a:spcAft>
                        <a:buClrTx/>
                        <a:buSzTx/>
                        <a:buFontTx/>
                        <a:buNone/>
                        <a:tabLst/>
                        <a:defRPr/>
                      </a:pPr>
                      <a:r>
                        <a:rPr lang="fr-FR" sz="1800" dirty="0">
                          <a:latin typeface="Calibri" panose="020F0502020204030204" pitchFamily="34" charset="0"/>
                          <a:cs typeface="Calibri" panose="020F0502020204030204" pitchFamily="34" charset="0"/>
                        </a:rPr>
                        <a:t>R3TR</a:t>
                      </a:r>
                    </a:p>
                  </a:txBody>
                  <a:tcPr marL="45720" marR="45720" marT="22860" marB="22860"/>
                </a:tc>
                <a:tc>
                  <a:txBody>
                    <a:bodyPr/>
                    <a:lstStyle/>
                    <a:p>
                      <a:r>
                        <a:rPr lang="fr-FR" sz="1800" dirty="0">
                          <a:latin typeface="Calibri" panose="020F0502020204030204" pitchFamily="34" charset="0"/>
                          <a:cs typeface="Calibri" panose="020F0502020204030204" pitchFamily="34" charset="0"/>
                        </a:rPr>
                        <a:t>FUNC</a:t>
                      </a:r>
                    </a:p>
                  </a:txBody>
                  <a:tcPr marL="45720" marR="45720" marT="22860" marB="22860"/>
                </a:tc>
                <a:tc>
                  <a:txBody>
                    <a:bodyPr/>
                    <a:lstStyle/>
                    <a:p>
                      <a:r>
                        <a:rPr lang="fr-FR" sz="1800" dirty="0">
                          <a:latin typeface="Calibri" panose="020F0502020204030204" pitchFamily="34" charset="0"/>
                          <a:cs typeface="Calibri" panose="020F0502020204030204" pitchFamily="34" charset="0"/>
                        </a:rPr>
                        <a:t>Fonction</a:t>
                      </a:r>
                    </a:p>
                  </a:txBody>
                  <a:tcPr marL="45720" marR="45720" marT="22860" marB="22860"/>
                </a:tc>
                <a:extLst>
                  <a:ext uri="{0D108BD9-81ED-4DB2-BD59-A6C34878D82A}">
                    <a16:rowId xmlns:a16="http://schemas.microsoft.com/office/drawing/2014/main" xmlns="" val="2868620627"/>
                  </a:ext>
                </a:extLst>
              </a:tr>
              <a:tr h="594360">
                <a:tc>
                  <a:txBody>
                    <a:bodyPr/>
                    <a:lstStyle/>
                    <a:p>
                      <a:pPr marL="0" marR="0" lvl="0" indent="0" algn="ctr" defTabSz="1087443" rtl="0" eaLnBrk="1" fontAlgn="auto" latinLnBrk="0" hangingPunct="1">
                        <a:lnSpc>
                          <a:spcPct val="100000"/>
                        </a:lnSpc>
                        <a:spcBef>
                          <a:spcPts val="0"/>
                        </a:spcBef>
                        <a:spcAft>
                          <a:spcPts val="0"/>
                        </a:spcAft>
                        <a:buClrTx/>
                        <a:buSzTx/>
                        <a:buFontTx/>
                        <a:buNone/>
                        <a:tabLst/>
                        <a:defRPr/>
                      </a:pPr>
                      <a:r>
                        <a:rPr lang="fr-FR" sz="1800" dirty="0">
                          <a:latin typeface="Calibri" panose="020F0502020204030204" pitchFamily="34" charset="0"/>
                          <a:cs typeface="Calibri" panose="020F0502020204030204" pitchFamily="34" charset="0"/>
                        </a:rPr>
                        <a:t>R3TR</a:t>
                      </a:r>
                    </a:p>
                    <a:p>
                      <a:endParaRPr lang="fr-FR" sz="1800" dirty="0">
                        <a:latin typeface="Calibri" panose="020F0502020204030204" pitchFamily="34" charset="0"/>
                        <a:cs typeface="Calibri" panose="020F0502020204030204" pitchFamily="34" charset="0"/>
                      </a:endParaRPr>
                    </a:p>
                  </a:txBody>
                  <a:tcPr marL="45720" marR="45720" marT="22860" marB="22860"/>
                </a:tc>
                <a:tc>
                  <a:txBody>
                    <a:bodyPr/>
                    <a:lstStyle/>
                    <a:p>
                      <a:r>
                        <a:rPr lang="fr-FR" sz="1800" dirty="0">
                          <a:latin typeface="Calibri" panose="020F0502020204030204" pitchFamily="34" charset="0"/>
                          <a:cs typeface="Calibri" panose="020F0502020204030204" pitchFamily="34" charset="0"/>
                        </a:rPr>
                        <a:t>CLASS</a:t>
                      </a:r>
                    </a:p>
                  </a:txBody>
                  <a:tcPr marL="45720" marR="45720" marT="22860" marB="22860"/>
                </a:tc>
                <a:tc>
                  <a:txBody>
                    <a:bodyPr/>
                    <a:lstStyle/>
                    <a:p>
                      <a:r>
                        <a:rPr lang="fr-FR" sz="1800" dirty="0">
                          <a:latin typeface="Calibri" panose="020F0502020204030204" pitchFamily="34" charset="0"/>
                          <a:cs typeface="Calibri" panose="020F0502020204030204" pitchFamily="34" charset="0"/>
                        </a:rPr>
                        <a:t>Classe</a:t>
                      </a:r>
                    </a:p>
                  </a:txBody>
                  <a:tcPr marL="45720" marR="45720" marT="22860" marB="22860"/>
                </a:tc>
                <a:extLst>
                  <a:ext uri="{0D108BD9-81ED-4DB2-BD59-A6C34878D82A}">
                    <a16:rowId xmlns:a16="http://schemas.microsoft.com/office/drawing/2014/main" xmlns="" val="290277300"/>
                  </a:ext>
                </a:extLst>
              </a:tr>
              <a:tr h="594360">
                <a:tc>
                  <a:txBody>
                    <a:bodyPr/>
                    <a:lstStyle/>
                    <a:p>
                      <a:pPr marL="0" marR="0" lvl="0" indent="0" algn="ctr" defTabSz="1087443" rtl="0" eaLnBrk="1" fontAlgn="auto" latinLnBrk="0" hangingPunct="1">
                        <a:lnSpc>
                          <a:spcPct val="100000"/>
                        </a:lnSpc>
                        <a:spcBef>
                          <a:spcPts val="0"/>
                        </a:spcBef>
                        <a:spcAft>
                          <a:spcPts val="0"/>
                        </a:spcAft>
                        <a:buClrTx/>
                        <a:buSzTx/>
                        <a:buFontTx/>
                        <a:buNone/>
                        <a:tabLst/>
                        <a:defRPr/>
                      </a:pPr>
                      <a:r>
                        <a:rPr lang="fr-FR" sz="1800" dirty="0">
                          <a:latin typeface="Calibri" panose="020F0502020204030204" pitchFamily="34" charset="0"/>
                          <a:cs typeface="Calibri" panose="020F0502020204030204" pitchFamily="34" charset="0"/>
                        </a:rPr>
                        <a:t>LIMU</a:t>
                      </a:r>
                    </a:p>
                    <a:p>
                      <a:endParaRPr lang="fr-FR" sz="1800" dirty="0">
                        <a:latin typeface="Calibri" panose="020F0502020204030204" pitchFamily="34" charset="0"/>
                        <a:cs typeface="Calibri" panose="020F0502020204030204" pitchFamily="34" charset="0"/>
                      </a:endParaRPr>
                    </a:p>
                  </a:txBody>
                  <a:tcPr marL="45720" marR="45720" marT="22860" marB="22860"/>
                </a:tc>
                <a:tc>
                  <a:txBody>
                    <a:bodyPr/>
                    <a:lstStyle/>
                    <a:p>
                      <a:r>
                        <a:rPr lang="fr-FR" sz="1800" dirty="0">
                          <a:latin typeface="Calibri" panose="020F0502020204030204" pitchFamily="34" charset="0"/>
                          <a:cs typeface="Calibri" panose="020F0502020204030204" pitchFamily="34" charset="0"/>
                        </a:rPr>
                        <a:t>METH</a:t>
                      </a:r>
                    </a:p>
                  </a:txBody>
                  <a:tcPr marL="45720" marR="45720" marT="22860" marB="22860"/>
                </a:tc>
                <a:tc>
                  <a:txBody>
                    <a:bodyPr/>
                    <a:lstStyle/>
                    <a:p>
                      <a:r>
                        <a:rPr lang="fr-FR" sz="1800" dirty="0">
                          <a:latin typeface="Calibri" panose="020F0502020204030204" pitchFamily="34" charset="0"/>
                          <a:cs typeface="Calibri" panose="020F0502020204030204" pitchFamily="34" charset="0"/>
                        </a:rPr>
                        <a:t>Méthode</a:t>
                      </a:r>
                    </a:p>
                  </a:txBody>
                  <a:tcPr marL="45720" marR="45720" marT="22860" marB="22860"/>
                </a:tc>
                <a:extLst>
                  <a:ext uri="{0D108BD9-81ED-4DB2-BD59-A6C34878D82A}">
                    <a16:rowId xmlns:a16="http://schemas.microsoft.com/office/drawing/2014/main" xmlns="" val="3675217961"/>
                  </a:ext>
                </a:extLst>
              </a:tr>
              <a:tr h="594360">
                <a:tc>
                  <a:txBody>
                    <a:bodyPr/>
                    <a:lstStyle/>
                    <a:p>
                      <a:pPr marL="0" marR="0" lvl="0" indent="0" algn="ctr" defTabSz="1087443" rtl="0" eaLnBrk="1" fontAlgn="auto" latinLnBrk="0" hangingPunct="1">
                        <a:lnSpc>
                          <a:spcPct val="100000"/>
                        </a:lnSpc>
                        <a:spcBef>
                          <a:spcPts val="0"/>
                        </a:spcBef>
                        <a:spcAft>
                          <a:spcPts val="0"/>
                        </a:spcAft>
                        <a:buClrTx/>
                        <a:buSzTx/>
                        <a:buFontTx/>
                        <a:buNone/>
                        <a:tabLst/>
                        <a:defRPr/>
                      </a:pPr>
                      <a:r>
                        <a:rPr lang="fr-FR" sz="1800" dirty="0">
                          <a:latin typeface="Calibri" panose="020F0502020204030204" pitchFamily="34" charset="0"/>
                          <a:cs typeface="Calibri" panose="020F0502020204030204" pitchFamily="34" charset="0"/>
                        </a:rPr>
                        <a:t>LIMU</a:t>
                      </a:r>
                    </a:p>
                    <a:p>
                      <a:endParaRPr lang="fr-FR" sz="1800" dirty="0">
                        <a:latin typeface="Calibri" panose="020F0502020204030204" pitchFamily="34" charset="0"/>
                        <a:cs typeface="Calibri" panose="020F0502020204030204" pitchFamily="34" charset="0"/>
                      </a:endParaRPr>
                    </a:p>
                  </a:txBody>
                  <a:tcPr marL="45720" marR="45720" marT="22860" marB="22860"/>
                </a:tc>
                <a:tc>
                  <a:txBody>
                    <a:bodyPr/>
                    <a:lstStyle/>
                    <a:p>
                      <a:r>
                        <a:rPr lang="fr-FR" sz="1800" dirty="0">
                          <a:latin typeface="Calibri" panose="020F0502020204030204" pitchFamily="34" charset="0"/>
                          <a:cs typeface="Calibri" panose="020F0502020204030204" pitchFamily="34" charset="0"/>
                        </a:rPr>
                        <a:t>DYNPRO</a:t>
                      </a:r>
                    </a:p>
                  </a:txBody>
                  <a:tcPr marL="45720" marR="45720" marT="22860" marB="22860"/>
                </a:tc>
                <a:tc>
                  <a:txBody>
                    <a:bodyPr/>
                    <a:lstStyle/>
                    <a:p>
                      <a:r>
                        <a:rPr lang="fr-FR" sz="1800" dirty="0">
                          <a:latin typeface="Calibri" panose="020F0502020204030204" pitchFamily="34" charset="0"/>
                          <a:cs typeface="Calibri" panose="020F0502020204030204" pitchFamily="34" charset="0"/>
                        </a:rPr>
                        <a:t>Dynpro</a:t>
                      </a:r>
                    </a:p>
                  </a:txBody>
                  <a:tcPr marL="45720" marR="45720" marT="22860" marB="22860"/>
                </a:tc>
                <a:extLst>
                  <a:ext uri="{0D108BD9-81ED-4DB2-BD59-A6C34878D82A}">
                    <a16:rowId xmlns:a16="http://schemas.microsoft.com/office/drawing/2014/main" xmlns="" val="4045967074"/>
                  </a:ext>
                </a:extLst>
              </a:tr>
            </a:tbl>
          </a:graphicData>
        </a:graphic>
      </p:graphicFrame>
    </p:spTree>
    <p:extLst>
      <p:ext uri="{BB962C8B-B14F-4D97-AF65-F5344CB8AC3E}">
        <p14:creationId xmlns:p14="http://schemas.microsoft.com/office/powerpoint/2010/main" xmlns="" val="9598429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marL="171450" indent="-171450" algn="ctr" defTabSz="457200" eaLnBrk="0" fontAlgn="base" hangingPunct="0">
              <a:lnSpc>
                <a:spcPct val="100000"/>
              </a:lnSpc>
              <a:spcBef>
                <a:spcPct val="20000"/>
              </a:spcBef>
              <a:spcAft>
                <a:spcPct val="0"/>
              </a:spcAft>
              <a:defRPr/>
            </a:pPr>
            <a:r>
              <a:rPr lang="fr-FR" altLang="fr-FR" b="1" dirty="0">
                <a:solidFill>
                  <a:schemeClr val="accent1"/>
                </a:solidFill>
              </a:rPr>
              <a:t>Trans. STMS : </a:t>
            </a:r>
            <a:r>
              <a:rPr lang="fr-FR" altLang="fr-FR" sz="4000" b="1" dirty="0">
                <a:solidFill>
                  <a:schemeClr val="accent1"/>
                </a:solidFill>
              </a:rPr>
              <a:t>Transport des OT sur les autres systèmes</a:t>
            </a:r>
          </a:p>
        </p:txBody>
      </p:sp>
      <p:pic>
        <p:nvPicPr>
          <p:cNvPr id="4" name="Image 3">
            <a:extLst>
              <a:ext uri="{FF2B5EF4-FFF2-40B4-BE49-F238E27FC236}">
                <a16:creationId xmlns:a16="http://schemas.microsoft.com/office/drawing/2014/main" xmlns="" id="{8E30E5CD-03B3-4FAB-BC2E-1F43C7CE0752}"/>
              </a:ext>
            </a:extLst>
          </p:cNvPr>
          <p:cNvPicPr>
            <a:picLocks noChangeAspect="1"/>
          </p:cNvPicPr>
          <p:nvPr/>
        </p:nvPicPr>
        <p:blipFill>
          <a:blip r:embed="rId2"/>
          <a:stretch>
            <a:fillRect/>
          </a:stretch>
        </p:blipFill>
        <p:spPr>
          <a:xfrm>
            <a:off x="718457" y="1098631"/>
            <a:ext cx="4843632" cy="4972231"/>
          </a:xfrm>
          <a:prstGeom prst="rect">
            <a:avLst/>
          </a:prstGeom>
        </p:spPr>
      </p:pic>
      <p:pic>
        <p:nvPicPr>
          <p:cNvPr id="9" name="Image 8">
            <a:extLst>
              <a:ext uri="{FF2B5EF4-FFF2-40B4-BE49-F238E27FC236}">
                <a16:creationId xmlns:a16="http://schemas.microsoft.com/office/drawing/2014/main" xmlns="" id="{45F8DF20-4F84-4579-8A7B-1A66B35F5D49}"/>
              </a:ext>
            </a:extLst>
          </p:cNvPr>
          <p:cNvPicPr>
            <a:picLocks noChangeAspect="1"/>
          </p:cNvPicPr>
          <p:nvPr/>
        </p:nvPicPr>
        <p:blipFill>
          <a:blip r:embed="rId3"/>
          <a:stretch>
            <a:fillRect/>
          </a:stretch>
        </p:blipFill>
        <p:spPr>
          <a:xfrm>
            <a:off x="5562089" y="2355574"/>
            <a:ext cx="5782110" cy="2743200"/>
          </a:xfrm>
          <a:prstGeom prst="rect">
            <a:avLst/>
          </a:prstGeom>
        </p:spPr>
      </p:pic>
    </p:spTree>
    <p:extLst>
      <p:ext uri="{BB962C8B-B14F-4D97-AF65-F5344CB8AC3E}">
        <p14:creationId xmlns:p14="http://schemas.microsoft.com/office/powerpoint/2010/main" xmlns="" val="32405993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marL="171450" indent="-171450" algn="ctr" defTabSz="457200" eaLnBrk="0" fontAlgn="base" hangingPunct="0">
              <a:lnSpc>
                <a:spcPct val="100000"/>
              </a:lnSpc>
              <a:spcBef>
                <a:spcPct val="20000"/>
              </a:spcBef>
              <a:spcAft>
                <a:spcPct val="0"/>
              </a:spcAft>
              <a:defRPr/>
            </a:pPr>
            <a:r>
              <a:rPr lang="fr-FR" altLang="fr-FR" b="1" dirty="0">
                <a:solidFill>
                  <a:schemeClr val="accent1"/>
                </a:solidFill>
              </a:rPr>
              <a:t>Trans. STMS : </a:t>
            </a:r>
            <a:r>
              <a:rPr lang="fr-FR" altLang="fr-FR" sz="3600" b="1" dirty="0">
                <a:solidFill>
                  <a:schemeClr val="accent1"/>
                </a:solidFill>
              </a:rPr>
              <a:t>Transport des OT sur les autres systèmes</a:t>
            </a:r>
          </a:p>
        </p:txBody>
      </p:sp>
      <p:pic>
        <p:nvPicPr>
          <p:cNvPr id="7" name="Image 6">
            <a:extLst>
              <a:ext uri="{FF2B5EF4-FFF2-40B4-BE49-F238E27FC236}">
                <a16:creationId xmlns:a16="http://schemas.microsoft.com/office/drawing/2014/main" xmlns="" id="{7FD2EEA9-FADE-4988-996A-FC06B2DB52C7}"/>
              </a:ext>
            </a:extLst>
          </p:cNvPr>
          <p:cNvPicPr>
            <a:picLocks noChangeAspect="1"/>
          </p:cNvPicPr>
          <p:nvPr/>
        </p:nvPicPr>
        <p:blipFill>
          <a:blip r:embed="rId2"/>
          <a:stretch>
            <a:fillRect/>
          </a:stretch>
        </p:blipFill>
        <p:spPr>
          <a:xfrm>
            <a:off x="1421295" y="1351721"/>
            <a:ext cx="9531627" cy="4601817"/>
          </a:xfrm>
          <a:prstGeom prst="rect">
            <a:avLst/>
          </a:prstGeom>
        </p:spPr>
      </p:pic>
    </p:spTree>
    <p:extLst>
      <p:ext uri="{BB962C8B-B14F-4D97-AF65-F5344CB8AC3E}">
        <p14:creationId xmlns:p14="http://schemas.microsoft.com/office/powerpoint/2010/main" xmlns="" val="3297730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Les mandants / Définition</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695739" y="928838"/>
            <a:ext cx="10688217" cy="5223484"/>
          </a:xfrm>
        </p:spPr>
        <p:txBody>
          <a:bodyPr>
            <a:noAutofit/>
          </a:bodyPr>
          <a:lstStyle/>
          <a:p>
            <a:pPr algn="just">
              <a:buFontTx/>
              <a:buChar char="-"/>
            </a:pPr>
            <a:r>
              <a:rPr lang="fr-FR" dirty="0"/>
              <a:t>Au sein d’une instance (d’un système), un mandant est une unité homogène de données et paramètres. C’est un identifiant propre à chaque système permettant de diviser les données d’une base de données entre ces mêmes systèmes.</a:t>
            </a:r>
          </a:p>
          <a:p>
            <a:pPr algn="just">
              <a:buFontTx/>
              <a:buChar char="-"/>
            </a:pPr>
            <a:r>
              <a:rPr lang="fr-FR" dirty="0"/>
              <a:t>Une instance SAP est constitué de données inter-mandant et de données mandant spécifique.</a:t>
            </a:r>
          </a:p>
          <a:p>
            <a:pPr algn="just">
              <a:buFontTx/>
              <a:buChar char="-"/>
            </a:pPr>
            <a:r>
              <a:rPr lang="fr-FR" dirty="0"/>
              <a:t>Chaque mandant est identifié par un numéro à 3 chiffres unique au sein de l’instance SAP.</a:t>
            </a:r>
          </a:p>
          <a:p>
            <a:pPr algn="just">
              <a:buFontTx/>
              <a:buChar char="-"/>
            </a:pPr>
            <a:r>
              <a:rPr lang="fr-FR" dirty="0"/>
              <a:t>Ce numéro fait partie de la clef primaire de toutes les tables SAP qui contiennent des données spécifiques aux mandants.</a:t>
            </a:r>
          </a:p>
        </p:txBody>
      </p:sp>
    </p:spTree>
    <p:extLst>
      <p:ext uri="{BB962C8B-B14F-4D97-AF65-F5344CB8AC3E}">
        <p14:creationId xmlns:p14="http://schemas.microsoft.com/office/powerpoint/2010/main" xmlns="" val="2499641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Les mandants : Quelles données sont concernées?</a:t>
            </a:r>
            <a:endParaRPr lang="fr-FR" sz="4000" dirty="0">
              <a:solidFill>
                <a:schemeClr val="accent1"/>
              </a:solidFill>
            </a:endParaRPr>
          </a:p>
        </p:txBody>
      </p:sp>
      <p:pic>
        <p:nvPicPr>
          <p:cNvPr id="4" name="Image 3">
            <a:extLst>
              <a:ext uri="{FF2B5EF4-FFF2-40B4-BE49-F238E27FC236}">
                <a16:creationId xmlns:a16="http://schemas.microsoft.com/office/drawing/2014/main" xmlns="" id="{F12C263E-C599-4EB7-AD95-0D5D0694AFC7}"/>
              </a:ext>
            </a:extLst>
          </p:cNvPr>
          <p:cNvPicPr>
            <a:picLocks noChangeAspect="1"/>
          </p:cNvPicPr>
          <p:nvPr/>
        </p:nvPicPr>
        <p:blipFill>
          <a:blip r:embed="rId2"/>
          <a:stretch>
            <a:fillRect/>
          </a:stretch>
        </p:blipFill>
        <p:spPr>
          <a:xfrm>
            <a:off x="2238183" y="1031517"/>
            <a:ext cx="7715633" cy="4897642"/>
          </a:xfrm>
          <a:prstGeom prst="rect">
            <a:avLst/>
          </a:prstGeom>
        </p:spPr>
      </p:pic>
    </p:spTree>
    <p:extLst>
      <p:ext uri="{BB962C8B-B14F-4D97-AF65-F5344CB8AC3E}">
        <p14:creationId xmlns:p14="http://schemas.microsoft.com/office/powerpoint/2010/main" xmlns="" val="13389462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40F8CF621B4941B07E231B240D7C47" ma:contentTypeVersion="0" ma:contentTypeDescription="Crée un document." ma:contentTypeScope="" ma:versionID="3a1233829f656c6f6edb3883c9a5f499">
  <xsd:schema xmlns:xsd="http://www.w3.org/2001/XMLSchema" xmlns:xs="http://www.w3.org/2001/XMLSchema" xmlns:p="http://schemas.microsoft.com/office/2006/metadata/properties" targetNamespace="http://schemas.microsoft.com/office/2006/metadata/properties" ma:root="true" ma:fieldsID="9b3613ba4871b6d4221e6a6d8c4f7bd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EE5204-D340-4CE7-87BB-5AD40FA05E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CA5F443-A5B3-4DCB-AA1A-44D51E8DAD81}">
  <ds:schemaRefs>
    <ds:schemaRef ds:uri="http://schemas.microsoft.com/sharepoint/v3/contenttype/forms"/>
  </ds:schemaRefs>
</ds:datastoreItem>
</file>

<file path=customXml/itemProps3.xml><?xml version="1.0" encoding="utf-8"?>
<ds:datastoreItem xmlns:ds="http://schemas.openxmlformats.org/officeDocument/2006/customXml" ds:itemID="{057395B9-E5EF-4225-818F-9F5D3C02F59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35769</TotalTime>
  <Words>2341</Words>
  <Application>Microsoft Office PowerPoint</Application>
  <PresentationFormat>Personnalisé</PresentationFormat>
  <Paragraphs>368</Paragraphs>
  <Slides>73</Slides>
  <Notes>0</Notes>
  <HiddenSlides>0</HiddenSlides>
  <MMClips>0</MMClips>
  <ScaleCrop>false</ScaleCrop>
  <HeadingPairs>
    <vt:vector size="4" baseType="variant">
      <vt:variant>
        <vt:lpstr>Thème</vt:lpstr>
      </vt:variant>
      <vt:variant>
        <vt:i4>1</vt:i4>
      </vt:variant>
      <vt:variant>
        <vt:lpstr>Titres des diapositives</vt:lpstr>
      </vt:variant>
      <vt:variant>
        <vt:i4>73</vt:i4>
      </vt:variant>
    </vt:vector>
  </HeadingPairs>
  <TitlesOfParts>
    <vt:vector size="74" baseType="lpstr">
      <vt:lpstr>Thème Office</vt:lpstr>
      <vt:lpstr>Diapositive 1</vt:lpstr>
      <vt:lpstr>Diapositive 2</vt:lpstr>
      <vt:lpstr>Diapositive 3</vt:lpstr>
      <vt:lpstr>Les environnements</vt:lpstr>
      <vt:lpstr>Le paysage SAP à 3 systèmes </vt:lpstr>
      <vt:lpstr>Le paysage SAP à 4 systèmes </vt:lpstr>
      <vt:lpstr>Diapositive 7</vt:lpstr>
      <vt:lpstr>Les mandants / Définition</vt:lpstr>
      <vt:lpstr>Les mandants : Quelles données sont concernées?</vt:lpstr>
      <vt:lpstr>Instances et mandants</vt:lpstr>
      <vt:lpstr>En détaillant le système de développement, il est possible en général d’en dénombrer deux :   - Un mandant de Workbench regroupant tous les objets de développement ABAP tels que les programmes, les fonctions, les classes, les formulaires, les tables…  - Un mandant de configuration (ou custo) pour les données de référence (master data) Il y en a d’autres possibles comme le mandant de bac à sable, isolé des autres mandants où le développeur ou le fonctionnel peuvent travailler et tester des sujets sensibles sans impacter les autres traitements. Il peut également n’y avoir qu’un seul mandant mais c’est assez rare.    - L’utilité d’avoir deux mandants réside dans le fait que les données peuvent plus facilement être mises à jour par celles de la production sans altérer les développements en cours.  -Les autres systèmes de connexion en possèdent en général un seul, car les mises à jours consisteront à tout rafraîchir en même temps (workbench et custo). </vt:lpstr>
      <vt:lpstr>Le customizing consiste à configurer / paramétrer SAP, c’est-à-dire mettre à jour les tables standards des données de référence de SAP. Cependant, il fau différencier deux types de tables :   - Les tables de customizing mandant dépendantes  Lorsqu’une information contenue dans une table de ce type est mise à jour dans le mandant 200 (comme par exemple les conditions de prix,  la TVARV,…) , une action manuelle est nécessaire afin de la copier sur le mandant du workbench(300) et ainsi pouvoir être utilisée par un programme ABAP développé sur le mandant 300.  - Les tables de customizing intermandants : pour celles-ci, les données sont copiées automatiquement sur tous les mandants du système de développement.   -Enfin, les objets du Workbench sont intermandants et sont copiés automatiquement sur tous les mandants du système de développement. </vt:lpstr>
      <vt:lpstr>Diapositive 13</vt:lpstr>
      <vt:lpstr>Connexion sur SAP</vt:lpstr>
      <vt:lpstr>La barre de menus</vt:lpstr>
      <vt:lpstr>Statut</vt:lpstr>
      <vt:lpstr>La barre de commandes, le titre de l’écran et la barre d’outils</vt:lpstr>
      <vt:lpstr>Description de la barre de commandes (de gauche à droite)</vt:lpstr>
      <vt:lpstr>Fenêtre d’information</vt:lpstr>
      <vt:lpstr>Le menu utilisateur ou menu SAP</vt:lpstr>
      <vt:lpstr>Match code</vt:lpstr>
      <vt:lpstr>Aide en ligne</vt:lpstr>
      <vt:lpstr>Messages</vt:lpstr>
      <vt:lpstr>Diapositive 24</vt:lpstr>
      <vt:lpstr>Les Transactions</vt:lpstr>
      <vt:lpstr>L’accès aux Transactions</vt:lpstr>
      <vt:lpstr>Tour d’horizon sur Les transactions standards  (orientées utilisateurs)  </vt:lpstr>
      <vt:lpstr>Exemple de Flux</vt:lpstr>
      <vt:lpstr>Les transactions techniques (orientées développeurs) </vt:lpstr>
      <vt:lpstr>Les transactions techniques (destinées aux développeurs) </vt:lpstr>
      <vt:lpstr>Diapositive 31</vt:lpstr>
      <vt:lpstr>Pourquoi modifier le standard?</vt:lpstr>
      <vt:lpstr>Pourquoi modifier le standard?</vt:lpstr>
      <vt:lpstr>Niveaux de Modification SAP ECC</vt:lpstr>
      <vt:lpstr>Diapositive 35</vt:lpstr>
      <vt:lpstr>Diapositive 36</vt:lpstr>
      <vt:lpstr>Personnalisation des accès aux transactions</vt:lpstr>
      <vt:lpstr>Personnalisation des accès aux transactions</vt:lpstr>
      <vt:lpstr>Personnalisation avec les variantes de Transactions</vt:lpstr>
      <vt:lpstr>Personnalisation avec les variantes de Transactions</vt:lpstr>
      <vt:lpstr>Diapositive 41</vt:lpstr>
      <vt:lpstr>Modification directe du code standard</vt:lpstr>
      <vt:lpstr>Les user-exits</vt:lpstr>
      <vt:lpstr>Les différents user-exit</vt:lpstr>
      <vt:lpstr>Les user-exits</vt:lpstr>
      <vt:lpstr>Modules Fonctions Exit</vt:lpstr>
      <vt:lpstr>Des Modules Fonctions Exit particuliers</vt:lpstr>
      <vt:lpstr>Les user-exits</vt:lpstr>
      <vt:lpstr>Les user-exits</vt:lpstr>
      <vt:lpstr>Les user-exits</vt:lpstr>
      <vt:lpstr>Les user-exits / Comment les utiliser</vt:lpstr>
      <vt:lpstr>Les BADI (Business Add-Ins)</vt:lpstr>
      <vt:lpstr>Les BADI (Business Add-Ins)</vt:lpstr>
      <vt:lpstr>Les BADI (suite)</vt:lpstr>
      <vt:lpstr>Les Points d’extension</vt:lpstr>
      <vt:lpstr>Les Points d’extension</vt:lpstr>
      <vt:lpstr>Modifications via Routine</vt:lpstr>
      <vt:lpstr>Transactions (SPRO)</vt:lpstr>
      <vt:lpstr>Diapositive 59</vt:lpstr>
      <vt:lpstr>Extension de Tables SAP</vt:lpstr>
      <vt:lpstr>Extension de Tables SAP et upgrade</vt:lpstr>
      <vt:lpstr>Diapositive 62</vt:lpstr>
      <vt:lpstr>Diapositive 63</vt:lpstr>
      <vt:lpstr>Les ordres de transports</vt:lpstr>
      <vt:lpstr>Les ordres de transports</vt:lpstr>
      <vt:lpstr>Transaction SE10 : libération des ordres de  Transport avant demande de transport</vt:lpstr>
      <vt:lpstr>Transaction SE10 : libération des ordres de Transport</vt:lpstr>
      <vt:lpstr>Transaction SE10 : Contenu de l’OT</vt:lpstr>
      <vt:lpstr>Transaction SE10 : Contenu de l’OT</vt:lpstr>
      <vt:lpstr>Transaction SE10 : Contenu de l’OT</vt:lpstr>
      <vt:lpstr>Transaction SE10 : Contenu de l’OT</vt:lpstr>
      <vt:lpstr>Trans. STMS : Transport des OT sur les autres systèmes</vt:lpstr>
      <vt:lpstr>Trans. STMS : Transport des OT sur les autres systèmes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Kévin DEVAUX</dc:creator>
  <cp:lastModifiedBy>Aikansy</cp:lastModifiedBy>
  <cp:revision>306</cp:revision>
  <dcterms:created xsi:type="dcterms:W3CDTF">2022-03-16T19:25:12Z</dcterms:created>
  <dcterms:modified xsi:type="dcterms:W3CDTF">2024-05-01T08:13:37Z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0x0101003B40F8CF621B4941B07E231B240D7C47</vt:lpwstr>
  </property>
</Properties>
</file>