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284" r:id="rId5"/>
    <p:sldId id="286" r:id="rId6"/>
    <p:sldId id="287" r:id="rId7"/>
    <p:sldId id="297" r:id="rId8"/>
    <p:sldId id="298" r:id="rId9"/>
    <p:sldId id="305" r:id="rId10"/>
    <p:sldId id="306" r:id="rId11"/>
    <p:sldId id="307" r:id="rId12"/>
    <p:sldId id="300" r:id="rId13"/>
    <p:sldId id="301" r:id="rId14"/>
    <p:sldId id="302" r:id="rId15"/>
    <p:sldId id="304" r:id="rId16"/>
    <p:sldId id="294" r:id="rId17"/>
    <p:sldId id="29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99" autoAdjust="0"/>
  </p:normalViewPr>
  <p:slideViewPr>
    <p:cSldViewPr snapToGrid="0" snapToObjects="1" showGuides="1">
      <p:cViewPr varScale="1">
        <p:scale>
          <a:sx n="111" d="100"/>
          <a:sy n="111" d="100"/>
        </p:scale>
        <p:origin x="534" y="102"/>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11/22/2024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463040" y="1614763"/>
            <a:ext cx="4873752" cy="1709928"/>
          </a:xfrm>
        </p:spPr>
        <p:txBody>
          <a:bodyPr/>
          <a:lstStyle/>
          <a:p>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Face Mask Detection System Using AI and ML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1388533" y="2624667"/>
            <a:ext cx="4948259" cy="2020485"/>
          </a:xfrm>
        </p:spPr>
        <p:txBody>
          <a:bodyPr/>
          <a:lstStyle/>
          <a:p>
            <a:r>
              <a:rPr lang="en-US" dirty="0"/>
              <a:t>Yuvraj Passi</a:t>
            </a:r>
          </a:p>
          <a:p>
            <a:r>
              <a:rPr lang="en-US" dirty="0" err="1"/>
              <a:t>Shobhit</a:t>
            </a:r>
            <a:r>
              <a:rPr lang="en-US" dirty="0"/>
              <a:t> Jain</a:t>
            </a:r>
          </a:p>
          <a:p>
            <a:r>
              <a:rPr lang="en-US" dirty="0"/>
              <a:t>Shubhang Singh</a:t>
            </a:r>
          </a:p>
          <a:p>
            <a:endParaRPr lang="en-US" dirty="0"/>
          </a:p>
          <a:p>
            <a:endParaRPr lang="en-US" dirty="0"/>
          </a:p>
        </p:txBody>
      </p:sp>
      <p:pic>
        <p:nvPicPr>
          <p:cNvPr id="1026" name="Picture 2" descr="Mask Detection - viso.ai">
            <a:extLst>
              <a:ext uri="{FF2B5EF4-FFF2-40B4-BE49-F238E27FC236}">
                <a16:creationId xmlns:a16="http://schemas.microsoft.com/office/drawing/2014/main" id="{489BA4CF-D7CE-6F30-06E5-C5B52F445884}"/>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24090" r="24090"/>
          <a:stretch>
            <a:fillRect/>
          </a:stretch>
        </p:blipFill>
        <p:spPr bwMode="auto">
          <a:xfrm>
            <a:off x="7128933" y="812292"/>
            <a:ext cx="3974602" cy="4928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EDE2E-219E-4183-46BE-6AA1AF2C42B3}"/>
              </a:ext>
            </a:extLst>
          </p:cNvPr>
          <p:cNvSpPr>
            <a:spLocks noGrp="1"/>
          </p:cNvSpPr>
          <p:nvPr>
            <p:ph type="title"/>
          </p:nvPr>
        </p:nvSpPr>
        <p:spPr/>
        <p:txBody>
          <a:bodyPr/>
          <a:lstStyle/>
          <a:p>
            <a:r>
              <a:rPr lang="en-US" sz="4800" dirty="0"/>
              <a:t>Model Training and Evaluation</a:t>
            </a:r>
            <a:endParaRPr lang="en-IN" sz="4800" dirty="0"/>
          </a:p>
        </p:txBody>
      </p:sp>
      <p:sp>
        <p:nvSpPr>
          <p:cNvPr id="3" name="Content Placeholder 2">
            <a:extLst>
              <a:ext uri="{FF2B5EF4-FFF2-40B4-BE49-F238E27FC236}">
                <a16:creationId xmlns:a16="http://schemas.microsoft.com/office/drawing/2014/main" id="{06953C7F-56BE-4755-BE8D-EB7822429298}"/>
              </a:ext>
            </a:extLst>
          </p:cNvPr>
          <p:cNvSpPr>
            <a:spLocks noGrp="1"/>
          </p:cNvSpPr>
          <p:nvPr>
            <p:ph idx="1"/>
          </p:nvPr>
        </p:nvSpPr>
        <p:spPr>
          <a:xfrm>
            <a:off x="484632" y="1527048"/>
            <a:ext cx="11000232" cy="4818887"/>
          </a:xfrm>
        </p:spPr>
        <p:txBody>
          <a:bodyPr/>
          <a:lstStyle/>
          <a:p>
            <a:r>
              <a:rPr lang="en-IN" sz="1800" b="1" kern="0" dirty="0">
                <a:effectLst/>
                <a:latin typeface="Calibri" panose="020F0502020204030204" pitchFamily="34" charset="0"/>
                <a:ea typeface="Calibri" panose="020F0502020204030204" pitchFamily="34" charset="0"/>
                <a:cs typeface="Times New Roman" panose="02020603050405020304" pitchFamily="18" charset="0"/>
              </a:rPr>
              <a:t>Training:</a:t>
            </a:r>
            <a:br>
              <a:rPr lang="en-IN" sz="1800" b="1" kern="0" dirty="0">
                <a:effectLst/>
                <a:latin typeface="Calibri" panose="020F0502020204030204" pitchFamily="34" charset="0"/>
                <a:ea typeface="Calibri" panose="020F0502020204030204" pitchFamily="34" charset="0"/>
                <a:cs typeface="Times New Roman" panose="02020603050405020304" pitchFamily="18" charset="0"/>
              </a:rPr>
            </a:br>
            <a:br>
              <a:rPr lang="en-IN" sz="1800" b="1" kern="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0" dirty="0">
                <a:effectLst/>
                <a:latin typeface="Calibri" panose="020F0502020204030204" pitchFamily="34" charset="0"/>
                <a:ea typeface="Calibri" panose="020F0502020204030204" pitchFamily="34" charset="0"/>
                <a:cs typeface="Times New Roman" panose="02020603050405020304" pitchFamily="18" charset="0"/>
              </a:rPr>
              <a:t>The model was trained using the Adam optimizer with a learning rate of 0.001, and binary cross-entropy 	as the loss function.</a:t>
            </a:r>
          </a:p>
          <a:p>
            <a:endParaRPr lang="en-IN" sz="1800" b="1" kern="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kern="0" dirty="0">
                <a:effectLst/>
                <a:latin typeface="Calibri" panose="020F0502020204030204" pitchFamily="34" charset="0"/>
                <a:ea typeface="Calibri" panose="020F0502020204030204" pitchFamily="34" charset="0"/>
                <a:cs typeface="Times New Roman" panose="02020603050405020304" pitchFamily="18" charset="0"/>
              </a:rPr>
              <a:t>Evaluation Metrics:</a:t>
            </a:r>
            <a:r>
              <a:rPr lang="en-IN" sz="1800" kern="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b="1" kern="0" dirty="0">
                <a:latin typeface="Calibri" panose="020F0502020204030204" pitchFamily="34" charset="0"/>
                <a:ea typeface="Calibri" panose="020F0502020204030204" pitchFamily="34" charset="0"/>
                <a:cs typeface="Times New Roman" panose="02020603050405020304" pitchFamily="18" charset="0"/>
              </a:rPr>
            </a:br>
            <a:br>
              <a:rPr lang="en-IN" sz="1800" b="1" kern="0" dirty="0">
                <a:latin typeface="Calibri" panose="020F0502020204030204" pitchFamily="34" charset="0"/>
                <a:ea typeface="Calibri" panose="020F0502020204030204" pitchFamily="34" charset="0"/>
                <a:cs typeface="Times New Roman" panose="02020603050405020304" pitchFamily="18" charset="0"/>
              </a:rPr>
            </a:br>
            <a:r>
              <a:rPr lang="en-IN" sz="1800" b="1" kern="0" dirty="0">
                <a:latin typeface="Calibri" panose="020F0502020204030204" pitchFamily="34" charset="0"/>
                <a:ea typeface="Calibri" panose="020F0502020204030204" pitchFamily="34" charset="0"/>
                <a:cs typeface="Times New Roman" panose="02020603050405020304" pitchFamily="18" charset="0"/>
              </a:rPr>
              <a:t>	</a:t>
            </a:r>
            <a:r>
              <a:rPr lang="en-IN" sz="1800" kern="0" dirty="0">
                <a:effectLst/>
                <a:latin typeface="Calibri" panose="020F0502020204030204" pitchFamily="34" charset="0"/>
                <a:ea typeface="Calibri" panose="020F0502020204030204" pitchFamily="34" charset="0"/>
                <a:cs typeface="Times New Roman" panose="02020603050405020304" pitchFamily="18" charset="0"/>
              </a:rPr>
              <a:t>Accuracy, precision, recall, and F1-score were used to evaluate the model's performance on the test set.</a:t>
            </a:r>
          </a:p>
          <a:p>
            <a:endParaRPr lang="en-IN" sz="1800" b="1" kern="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kern="0" dirty="0">
                <a:effectLst/>
                <a:latin typeface="Calibri" panose="020F0502020204030204" pitchFamily="34" charset="0"/>
                <a:ea typeface="Calibri" panose="020F0502020204030204" pitchFamily="34" charset="0"/>
                <a:cs typeface="Times New Roman" panose="02020603050405020304" pitchFamily="18" charset="0"/>
              </a:rPr>
              <a:t>Real-Time Detection:</a:t>
            </a:r>
            <a:r>
              <a:rPr lang="en-IN" sz="1800" kern="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kern="0" dirty="0">
                <a:effectLst/>
                <a:latin typeface="Calibri" panose="020F0502020204030204" pitchFamily="34" charset="0"/>
                <a:ea typeface="Calibri" panose="020F0502020204030204" pitchFamily="34" charset="0"/>
                <a:cs typeface="Times New Roman" panose="02020603050405020304" pitchFamily="18" charset="0"/>
              </a:rPr>
            </a:br>
            <a:br>
              <a:rPr lang="en-IN" sz="1800" kern="0" dirty="0">
                <a:effectLst/>
                <a:latin typeface="Calibri" panose="020F0502020204030204" pitchFamily="34" charset="0"/>
                <a:ea typeface="Calibri" panose="020F0502020204030204" pitchFamily="34" charset="0"/>
                <a:cs typeface="Times New Roman" panose="02020603050405020304" pitchFamily="18" charset="0"/>
              </a:rPr>
            </a:br>
            <a:r>
              <a:rPr lang="en-IN" sz="1800" kern="0" dirty="0">
                <a:effectLst/>
                <a:latin typeface="Calibri" panose="020F0502020204030204" pitchFamily="34" charset="0"/>
                <a:ea typeface="Calibri" panose="020F0502020204030204" pitchFamily="34" charset="0"/>
                <a:cs typeface="Times New Roman" panose="02020603050405020304" pitchFamily="18" charset="0"/>
              </a:rPr>
              <a:t>	OpenCV was utilized for capturing live video feed and detecting faces using the </a:t>
            </a:r>
            <a:r>
              <a:rPr lang="en-IN" sz="1800" kern="0" dirty="0" err="1">
                <a:effectLst/>
                <a:latin typeface="Calibri" panose="020F0502020204030204" pitchFamily="34" charset="0"/>
                <a:ea typeface="Calibri" panose="020F0502020204030204" pitchFamily="34" charset="0"/>
                <a:cs typeface="Times New Roman" panose="02020603050405020304" pitchFamily="18" charset="0"/>
              </a:rPr>
              <a:t>Haar</a:t>
            </a:r>
            <a:r>
              <a:rPr lang="en-IN" sz="1800" kern="0" dirty="0">
                <a:effectLst/>
                <a:latin typeface="Calibri" panose="020F0502020204030204" pitchFamily="34" charset="0"/>
                <a:ea typeface="Calibri" panose="020F0502020204030204" pitchFamily="34" charset="0"/>
                <a:cs typeface="Times New Roman" panose="02020603050405020304" pitchFamily="18" charset="0"/>
              </a:rPr>
              <a:t> Cascade Classifier. 	The trained model was then applied to classify detected faces.</a:t>
            </a:r>
            <a:br>
              <a:rPr lang="en-IN" sz="1800" kern="0" dirty="0">
                <a:latin typeface="Calibri" panose="020F0502020204030204" pitchFamily="34" charset="0"/>
                <a:ea typeface="Calibri" panose="020F0502020204030204" pitchFamily="34" charset="0"/>
                <a:cs typeface="Times New Roman" panose="02020603050405020304" pitchFamily="18" charset="0"/>
              </a:rPr>
            </a:br>
            <a:r>
              <a:rPr lang="en-IN" sz="1800" kern="0" dirty="0">
                <a:latin typeface="Calibri" panose="020F0502020204030204" pitchFamily="34" charset="0"/>
                <a:ea typeface="Calibri" panose="020F0502020204030204" pitchFamily="34" charset="0"/>
                <a:cs typeface="Times New Roman" panose="02020603050405020304" pitchFamily="18" charset="0"/>
              </a:rPr>
              <a:t>	</a:t>
            </a:r>
            <a:endParaRPr lang="en-IN" sz="1800" kern="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15DF7E9-F152-1B16-7E3F-331E34E592C9}"/>
              </a:ext>
            </a:extLst>
          </p:cNvPr>
          <p:cNvSpPr>
            <a:spLocks noGrp="1"/>
          </p:cNvSpPr>
          <p:nvPr>
            <p:ph type="sldNum" sz="quarter" idx="12"/>
          </p:nvPr>
        </p:nvSpPr>
        <p:spPr/>
        <p:txBody>
          <a:bodyPr/>
          <a:lstStyle/>
          <a:p>
            <a:fld id="{8D0AFDD5-844D-364D-8AEC-50CF4D36D55D}" type="slidenum">
              <a:rPr lang="en-US" noProof="0" smtClean="0"/>
              <a:t>10</a:t>
            </a:fld>
            <a:endParaRPr lang="en-US" noProof="0"/>
          </a:p>
        </p:txBody>
      </p:sp>
      <p:sp>
        <p:nvSpPr>
          <p:cNvPr id="5" name="Footer Placeholder 4">
            <a:extLst>
              <a:ext uri="{FF2B5EF4-FFF2-40B4-BE49-F238E27FC236}">
                <a16:creationId xmlns:a16="http://schemas.microsoft.com/office/drawing/2014/main" id="{9EBE8241-73B6-7AEA-9C18-8D35B3D735C4}"/>
              </a:ext>
            </a:extLst>
          </p:cNvPr>
          <p:cNvSpPr>
            <a:spLocks noGrp="1"/>
          </p:cNvSpPr>
          <p:nvPr>
            <p:ph type="ftr" sz="quarter" idx="11"/>
          </p:nvPr>
        </p:nvSpPr>
        <p:spPr>
          <a:xfrm>
            <a:off x="5432213" y="6401008"/>
            <a:ext cx="1463040" cy="246888"/>
          </a:xfrm>
        </p:spPr>
        <p:txBody>
          <a:bodyPr/>
          <a:lstStyle/>
          <a:p>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Face Mask Detection Using AI and ML </a:t>
            </a:r>
            <a:endParaRPr lang="en-US" noProof="0" dirty="0"/>
          </a:p>
        </p:txBody>
      </p:sp>
      <p:sp>
        <p:nvSpPr>
          <p:cNvPr id="6" name="Date Placeholder 5">
            <a:extLst>
              <a:ext uri="{FF2B5EF4-FFF2-40B4-BE49-F238E27FC236}">
                <a16:creationId xmlns:a16="http://schemas.microsoft.com/office/drawing/2014/main" id="{14D54006-0FBF-7F75-EFAF-3CE59F82554C}"/>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2349441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755CF-DB05-ECEC-2E65-B3ED52A40832}"/>
              </a:ext>
            </a:extLst>
          </p:cNvPr>
          <p:cNvSpPr>
            <a:spLocks noGrp="1"/>
          </p:cNvSpPr>
          <p:nvPr>
            <p:ph type="title"/>
          </p:nvPr>
        </p:nvSpPr>
        <p:spPr/>
        <p:txBody>
          <a:bodyPr/>
          <a:lstStyle/>
          <a:p>
            <a:r>
              <a:rPr lang="en-US" sz="4800" dirty="0"/>
              <a:t>Live Video Stream Integration</a:t>
            </a:r>
            <a:endParaRPr lang="en-IN" sz="4800" dirty="0"/>
          </a:p>
        </p:txBody>
      </p:sp>
      <p:sp>
        <p:nvSpPr>
          <p:cNvPr id="3" name="Content Placeholder 2">
            <a:extLst>
              <a:ext uri="{FF2B5EF4-FFF2-40B4-BE49-F238E27FC236}">
                <a16:creationId xmlns:a16="http://schemas.microsoft.com/office/drawing/2014/main" id="{F2B99ECF-842C-A9F2-FBB3-9883CBFB28BD}"/>
              </a:ext>
            </a:extLst>
          </p:cNvPr>
          <p:cNvSpPr>
            <a:spLocks noGrp="1"/>
          </p:cNvSpPr>
          <p:nvPr>
            <p:ph idx="1"/>
          </p:nvPr>
        </p:nvSpPr>
        <p:spPr/>
        <p:txBody>
          <a:bodyPr/>
          <a:lstStyle/>
          <a:p>
            <a:endParaRPr lang="en-IN" sz="2400" b="1" kern="0" dirty="0">
              <a:effectLst/>
              <a:latin typeface="Calibri" panose="020F0502020204030204" pitchFamily="34" charset="0"/>
              <a:ea typeface="Calibri" panose="020F0502020204030204" pitchFamily="34" charset="0"/>
              <a:cs typeface="Times New Roman" panose="02020603050405020304" pitchFamily="18" charset="0"/>
            </a:endParaRPr>
          </a:p>
          <a:p>
            <a:r>
              <a:rPr lang="en-IN" sz="2400" b="1" kern="0" dirty="0">
                <a:effectLst/>
                <a:latin typeface="Calibri" panose="020F0502020204030204" pitchFamily="34" charset="0"/>
                <a:ea typeface="Calibri" panose="020F0502020204030204" pitchFamily="34" charset="0"/>
                <a:cs typeface="Times New Roman" panose="02020603050405020304" pitchFamily="18" charset="0"/>
              </a:rPr>
              <a:t>Webcam Integration: </a:t>
            </a:r>
            <a:r>
              <a:rPr lang="en-IN" sz="2400" kern="0" dirty="0">
                <a:effectLst/>
                <a:latin typeface="Calibri" panose="020F0502020204030204" pitchFamily="34" charset="0"/>
                <a:ea typeface="Calibri" panose="020F0502020204030204" pitchFamily="34" charset="0"/>
                <a:cs typeface="Times New Roman" panose="02020603050405020304" pitchFamily="18" charset="0"/>
              </a:rPr>
              <a:t>The system uses OpenCV to access the webcam for real-time mask detection.</a:t>
            </a:r>
          </a:p>
          <a:p>
            <a:endParaRPr lang="en-IN" sz="2400" b="1" kern="0" dirty="0">
              <a:latin typeface="Calibri" panose="020F0502020204030204" pitchFamily="34" charset="0"/>
              <a:ea typeface="Calibri" panose="020F0502020204030204" pitchFamily="34" charset="0"/>
              <a:cs typeface="Times New Roman" panose="02020603050405020304" pitchFamily="18" charset="0"/>
            </a:endParaRPr>
          </a:p>
          <a:p>
            <a:endParaRPr lang="en-IN" sz="2400" b="1" kern="0" dirty="0">
              <a:effectLst/>
              <a:latin typeface="Calibri" panose="020F0502020204030204" pitchFamily="34" charset="0"/>
              <a:ea typeface="Calibri" panose="020F0502020204030204" pitchFamily="34" charset="0"/>
              <a:cs typeface="Times New Roman" panose="02020603050405020304" pitchFamily="18" charset="0"/>
            </a:endParaRPr>
          </a:p>
          <a:p>
            <a:r>
              <a:rPr lang="en-IN" sz="2400" b="1" kern="0" dirty="0">
                <a:effectLst/>
                <a:latin typeface="Calibri" panose="020F0502020204030204" pitchFamily="34" charset="0"/>
                <a:ea typeface="Calibri" panose="020F0502020204030204" pitchFamily="34" charset="0"/>
                <a:cs typeface="Times New Roman" panose="02020603050405020304" pitchFamily="18" charset="0"/>
              </a:rPr>
              <a:t>User Interface:</a:t>
            </a:r>
            <a:r>
              <a:rPr lang="en-IN" sz="2400" kern="0" dirty="0">
                <a:effectLst/>
                <a:latin typeface="Calibri" panose="020F0502020204030204" pitchFamily="34" charset="0"/>
                <a:ea typeface="Calibri" panose="020F0502020204030204" pitchFamily="34" charset="0"/>
                <a:cs typeface="Times New Roman" panose="02020603050405020304" pitchFamily="18" charset="0"/>
              </a:rPr>
              <a:t> The detected faces are highlighted with bounding boxes, and the classification result ("With Mask" or "Without Mask") is displayed on the video feed</a:t>
            </a:r>
            <a:r>
              <a:rPr lang="en-IN" sz="1800" kern="0" dirty="0">
                <a:effectLst/>
                <a:latin typeface="Calibri" panose="020F0502020204030204" pitchFamily="34" charset="0"/>
                <a:ea typeface="Calibri" panose="020F0502020204030204" pitchFamily="34" charset="0"/>
                <a:cs typeface="Times New Roman" panose="02020603050405020304" pitchFamily="18" charset="0"/>
              </a:rPr>
              <a:t>.</a:t>
            </a:r>
            <a:endParaRPr lang="en-IN" sz="2400" b="1" kern="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26EC834-2BBC-D4C2-3A93-9F9F9DEF52EA}"/>
              </a:ext>
            </a:extLst>
          </p:cNvPr>
          <p:cNvSpPr>
            <a:spLocks noGrp="1"/>
          </p:cNvSpPr>
          <p:nvPr>
            <p:ph type="sldNum" sz="quarter" idx="12"/>
          </p:nvPr>
        </p:nvSpPr>
        <p:spPr/>
        <p:txBody>
          <a:bodyPr/>
          <a:lstStyle/>
          <a:p>
            <a:fld id="{8D0AFDD5-844D-364D-8AEC-50CF4D36D55D}" type="slidenum">
              <a:rPr lang="en-US" noProof="0" smtClean="0"/>
              <a:t>11</a:t>
            </a:fld>
            <a:endParaRPr lang="en-US" noProof="0"/>
          </a:p>
        </p:txBody>
      </p:sp>
      <p:sp>
        <p:nvSpPr>
          <p:cNvPr id="5" name="Footer Placeholder 4">
            <a:extLst>
              <a:ext uri="{FF2B5EF4-FFF2-40B4-BE49-F238E27FC236}">
                <a16:creationId xmlns:a16="http://schemas.microsoft.com/office/drawing/2014/main" id="{96B66A51-D8FA-0095-F621-F739532A8E24}"/>
              </a:ext>
            </a:extLst>
          </p:cNvPr>
          <p:cNvSpPr>
            <a:spLocks noGrp="1"/>
          </p:cNvSpPr>
          <p:nvPr>
            <p:ph type="ftr" sz="quarter" idx="11"/>
          </p:nvPr>
        </p:nvSpPr>
        <p:spPr>
          <a:xfrm>
            <a:off x="5457614" y="6400904"/>
            <a:ext cx="1463040" cy="246888"/>
          </a:xfrm>
        </p:spPr>
        <p:txBody>
          <a:bodyPr/>
          <a:lstStyle/>
          <a:p>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Face Mask Detection Using AI and ML </a:t>
            </a:r>
            <a:endParaRPr lang="en-US" noProof="0" dirty="0"/>
          </a:p>
          <a:p>
            <a:endParaRPr lang="en-US" noProof="0" dirty="0"/>
          </a:p>
        </p:txBody>
      </p:sp>
      <p:sp>
        <p:nvSpPr>
          <p:cNvPr id="6" name="Date Placeholder 5">
            <a:extLst>
              <a:ext uri="{FF2B5EF4-FFF2-40B4-BE49-F238E27FC236}">
                <a16:creationId xmlns:a16="http://schemas.microsoft.com/office/drawing/2014/main" id="{E22597C2-A9CB-58B2-E2E7-5E7921130A81}"/>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2989399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C34F7-723A-769F-4DD7-CE9CC56F5AB8}"/>
              </a:ext>
            </a:extLst>
          </p:cNvPr>
          <p:cNvSpPr>
            <a:spLocks noGrp="1"/>
          </p:cNvSpPr>
          <p:nvPr>
            <p:ph type="title"/>
          </p:nvPr>
        </p:nvSpPr>
        <p:spPr/>
        <p:txBody>
          <a:bodyPr/>
          <a:lstStyle/>
          <a:p>
            <a:r>
              <a:rPr lang="en-US" sz="4800" dirty="0"/>
              <a:t>Experiment Results</a:t>
            </a:r>
            <a:endParaRPr lang="en-IN" sz="4800" dirty="0"/>
          </a:p>
        </p:txBody>
      </p:sp>
      <p:sp>
        <p:nvSpPr>
          <p:cNvPr id="3" name="Content Placeholder 2">
            <a:extLst>
              <a:ext uri="{FF2B5EF4-FFF2-40B4-BE49-F238E27FC236}">
                <a16:creationId xmlns:a16="http://schemas.microsoft.com/office/drawing/2014/main" id="{8A7CA9B5-A823-576D-534B-AF255D8C0F8D}"/>
              </a:ext>
            </a:extLst>
          </p:cNvPr>
          <p:cNvSpPr>
            <a:spLocks noGrp="1"/>
          </p:cNvSpPr>
          <p:nvPr>
            <p:ph idx="1"/>
          </p:nvPr>
        </p:nvSpPr>
        <p:spPr>
          <a:xfrm>
            <a:off x="484632" y="1810511"/>
            <a:ext cx="11000232" cy="4471755"/>
          </a:xfrm>
        </p:spPr>
        <p:txBody>
          <a:bodyPr/>
          <a:lstStyle/>
          <a:p>
            <a:pPr marL="342900" lvl="0" indent="-342900">
              <a:lnSpc>
                <a:spcPct val="115000"/>
              </a:lnSpc>
              <a:spcAft>
                <a:spcPts val="100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Training Accuracy</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600" dirty="0">
                <a:effectLst/>
                <a:latin typeface="Calibri" panose="020F0502020204030204" pitchFamily="34" charset="0"/>
                <a:ea typeface="Calibri" panose="020F0502020204030204" pitchFamily="34" charset="0"/>
                <a:cs typeface="Times New Roman" panose="02020603050405020304" pitchFamily="18" charset="0"/>
              </a:rPr>
              <a:t>Achieved 98% accuracy on the training dataset.</a:t>
            </a:r>
          </a:p>
          <a:p>
            <a:pPr marL="342900" lvl="0" indent="-342900">
              <a:lnSpc>
                <a:spcPct val="115000"/>
              </a:lnSpc>
              <a:spcAft>
                <a:spcPts val="100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Validation Accuracy</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600" dirty="0">
                <a:effectLst/>
                <a:latin typeface="Calibri" panose="020F0502020204030204" pitchFamily="34" charset="0"/>
                <a:ea typeface="Calibri" panose="020F0502020204030204" pitchFamily="34" charset="0"/>
                <a:cs typeface="Times New Roman" panose="02020603050405020304" pitchFamily="18" charset="0"/>
              </a:rPr>
              <a:t>Maintained an accuracy of 96% on the validation dataset</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100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Real-Time Detection Accuracy</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600" dirty="0">
                <a:effectLst/>
                <a:latin typeface="Calibri" panose="020F0502020204030204" pitchFamily="34" charset="0"/>
                <a:ea typeface="Calibri" panose="020F0502020204030204" pitchFamily="34" charset="0"/>
                <a:cs typeface="Times New Roman" panose="02020603050405020304" pitchFamily="18" charset="0"/>
              </a:rPr>
              <a:t>Successfully classified mask usage with over 95% accuracy in real-time video feeds. The system was tested under various lighting conditions and angles, demonstrating robust performance in detecting masks.</a:t>
            </a:r>
          </a:p>
          <a:p>
            <a:pPr>
              <a:lnSpc>
                <a:spcPct val="115000"/>
              </a:lnSpc>
              <a:spcAft>
                <a:spcPts val="10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Sample Output</a:t>
            </a:r>
            <a:endParaRPr lang="en-IN" sz="1800" b="1" dirty="0">
              <a:latin typeface="Calibri" panose="020F0502020204030204" pitchFamily="34" charset="0"/>
              <a:ea typeface="Calibri" panose="020F0502020204030204" pitchFamily="34" charset="0"/>
              <a:cs typeface="Times New Roman" panose="02020603050405020304" pitchFamily="18" charset="0"/>
            </a:endParaRPr>
          </a:p>
          <a:p>
            <a:pPr lvl="1">
              <a:lnSpc>
                <a:spcPct val="115000"/>
              </a:lnSpc>
              <a:spcAft>
                <a:spcPts val="10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The system draws a bounding box around the detected face and displays a label indicating "With Mask" or "Without Mask".</a:t>
            </a:r>
          </a:p>
          <a:p>
            <a:pPr marL="800100" lvl="1" indent="-342900">
              <a:lnSpc>
                <a:spcPct val="115000"/>
              </a:lnSpc>
              <a:spcAft>
                <a:spcPts val="1000"/>
              </a:spcAft>
              <a:buSzPts val="1000"/>
              <a:buFont typeface="Symbol" panose="05050102010706020507" pitchFamily="18" charset="2"/>
              <a:buChar char=""/>
              <a:tabLst>
                <a:tab pos="457200" algn="l"/>
              </a:tabLst>
            </a:pPr>
            <a:r>
              <a:rPr lang="en-IN" sz="1600" dirty="0">
                <a:effectLst/>
                <a:latin typeface="Calibri" panose="020F0502020204030204" pitchFamily="34" charset="0"/>
                <a:ea typeface="Calibri" panose="020F0502020204030204" pitchFamily="34" charset="0"/>
                <a:cs typeface="Times New Roman" panose="02020603050405020304" pitchFamily="18" charset="0"/>
              </a:rPr>
              <a:t>The prediction confidence score is also displayed for each detection.</a:t>
            </a:r>
          </a:p>
          <a:p>
            <a:endParaRPr lang="en-IN" dirty="0"/>
          </a:p>
        </p:txBody>
      </p:sp>
      <p:sp>
        <p:nvSpPr>
          <p:cNvPr id="4" name="Slide Number Placeholder 3">
            <a:extLst>
              <a:ext uri="{FF2B5EF4-FFF2-40B4-BE49-F238E27FC236}">
                <a16:creationId xmlns:a16="http://schemas.microsoft.com/office/drawing/2014/main" id="{42AF7EF8-B141-96CB-4D52-A26E070C9D3A}"/>
              </a:ext>
            </a:extLst>
          </p:cNvPr>
          <p:cNvSpPr>
            <a:spLocks noGrp="1"/>
          </p:cNvSpPr>
          <p:nvPr>
            <p:ph type="sldNum" sz="quarter" idx="12"/>
          </p:nvPr>
        </p:nvSpPr>
        <p:spPr/>
        <p:txBody>
          <a:bodyPr/>
          <a:lstStyle/>
          <a:p>
            <a:fld id="{8D0AFDD5-844D-364D-8AEC-50CF4D36D55D}" type="slidenum">
              <a:rPr lang="en-US" noProof="0" smtClean="0"/>
              <a:t>12</a:t>
            </a:fld>
            <a:endParaRPr lang="en-US" noProof="0"/>
          </a:p>
        </p:txBody>
      </p:sp>
      <p:sp>
        <p:nvSpPr>
          <p:cNvPr id="5" name="Footer Placeholder 4">
            <a:extLst>
              <a:ext uri="{FF2B5EF4-FFF2-40B4-BE49-F238E27FC236}">
                <a16:creationId xmlns:a16="http://schemas.microsoft.com/office/drawing/2014/main" id="{92653B9B-957D-CEE7-9544-4081073714E6}"/>
              </a:ext>
            </a:extLst>
          </p:cNvPr>
          <p:cNvSpPr>
            <a:spLocks noGrp="1"/>
          </p:cNvSpPr>
          <p:nvPr>
            <p:ph type="ftr" sz="quarter" idx="11"/>
          </p:nvPr>
        </p:nvSpPr>
        <p:spPr/>
        <p:txBody>
          <a:bodyPr/>
          <a:lstStyle/>
          <a:p>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Face Mask Detection Using AI and ML </a:t>
            </a:r>
            <a:endParaRPr lang="en-US" noProof="0" dirty="0"/>
          </a:p>
          <a:p>
            <a:endParaRPr lang="en-US" noProof="0" dirty="0"/>
          </a:p>
          <a:p>
            <a:endParaRPr lang="en-US" noProof="0" dirty="0"/>
          </a:p>
        </p:txBody>
      </p:sp>
      <p:sp>
        <p:nvSpPr>
          <p:cNvPr id="6" name="Date Placeholder 5">
            <a:extLst>
              <a:ext uri="{FF2B5EF4-FFF2-40B4-BE49-F238E27FC236}">
                <a16:creationId xmlns:a16="http://schemas.microsoft.com/office/drawing/2014/main" id="{854E065B-FB01-B1FA-2FFD-D014EDBAB94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2620568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p:txBody>
          <a:bodyPr/>
          <a:lstStyle/>
          <a:p>
            <a:r>
              <a:rPr lang="en-US" dirty="0"/>
              <a:t>Conclusion</a:t>
            </a:r>
            <a:br>
              <a:rPr lang="en-US" dirty="0"/>
            </a:br>
            <a:endParaRPr lang="en-US" dirty="0"/>
          </a:p>
        </p:txBody>
      </p:sp>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p:txBody>
          <a:bodyPr/>
          <a:lstStyle/>
          <a:p>
            <a:r>
              <a:rPr lang="en-IN" kern="0" dirty="0">
                <a:effectLst/>
                <a:latin typeface="Calibri" panose="020F0502020204030204" pitchFamily="34" charset="0"/>
                <a:ea typeface="Calibri" panose="020F0502020204030204" pitchFamily="34" charset="0"/>
                <a:cs typeface="Times New Roman" panose="02020603050405020304" pitchFamily="18" charset="0"/>
              </a:rPr>
              <a:t>The Face Mask Detection System developed in this project provides a reliable and efficient solution for monitoring mask compliance in real-time. The system's high accuracy and responsiveness make it suitable for deployment in public spaces to ensure health safety. By leveraging deep learning techniques and real-time video analysis, this project offers a scalable approach to automated surveillance</a:t>
            </a:r>
            <a:endParaRPr lang="en-US" dirty="0"/>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13</a:t>
            </a:fld>
            <a:endParaRPr lang="en-US" dirty="0"/>
          </a:p>
        </p:txBody>
      </p:sp>
      <p:pic>
        <p:nvPicPr>
          <p:cNvPr id="3080" name="Picture 8" descr="Face Mask Detection System using AI, A Covid 19 Solution by Trident  Information">
            <a:extLst>
              <a:ext uri="{FF2B5EF4-FFF2-40B4-BE49-F238E27FC236}">
                <a16:creationId xmlns:a16="http://schemas.microsoft.com/office/drawing/2014/main" id="{D4506D47-DC73-36B9-6498-8D79349286D9}"/>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tretch>
            <a:fillRect/>
          </a:stretch>
        </p:blipFill>
        <p:spPr bwMode="auto">
          <a:xfrm>
            <a:off x="71288" y="1193801"/>
            <a:ext cx="5005809" cy="3377474"/>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722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p:txBody>
          <a:bodyPr/>
          <a:lstStyle/>
          <a:p>
            <a:r>
              <a:rPr lang="en-US" dirty="0"/>
              <a:t>Any Questions?</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p:txBody>
          <a:bodyPr/>
          <a:lstStyle/>
          <a:p>
            <a:endParaRPr lang="en-US" dirty="0"/>
          </a:p>
          <a:p>
            <a:endParaRPr lang="en-US" dirty="0"/>
          </a:p>
        </p:txBody>
      </p:sp>
      <p:pic>
        <p:nvPicPr>
          <p:cNvPr id="2052" name="Picture 4" descr="20,832 Man Pointing Gun Images, Stock Photos, and Vectors ...">
            <a:extLst>
              <a:ext uri="{FF2B5EF4-FFF2-40B4-BE49-F238E27FC236}">
                <a16:creationId xmlns:a16="http://schemas.microsoft.com/office/drawing/2014/main" id="{EDC63634-F969-08F9-EEF1-C7AEF4A109D4}"/>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16231" r="16231"/>
          <a:stretch>
            <a:fillRect/>
          </a:stretch>
        </p:blipFill>
        <p:spPr bwMode="auto">
          <a:xfrm>
            <a:off x="6443482" y="812291"/>
            <a:ext cx="4636008" cy="5351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58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dirty="0"/>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t>2</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p:txBody>
          <a:bodyPr/>
          <a:lstStyle/>
          <a:p>
            <a:r>
              <a:rPr lang="en-US" dirty="0"/>
              <a:t>Introduction</a:t>
            </a:r>
          </a:p>
          <a:p>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a:xfrm>
            <a:off x="2992056" y="4319944"/>
            <a:ext cx="1947672" cy="630936"/>
          </a:xfrm>
        </p:spPr>
        <p:txBody>
          <a:bodyPr/>
          <a:lstStyle/>
          <a:p>
            <a:r>
              <a:rPr lang="en-US" dirty="0"/>
              <a:t>Methodology</a:t>
            </a:r>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a:xfrm>
            <a:off x="5178206" y="4311429"/>
            <a:ext cx="1947672" cy="630936"/>
          </a:xfrm>
        </p:spPr>
        <p:txBody>
          <a:bodyPr/>
          <a:lstStyle/>
          <a:p>
            <a:r>
              <a:rPr lang="en-US" dirty="0"/>
              <a:t>Model </a:t>
            </a:r>
          </a:p>
          <a:p>
            <a:r>
              <a:rPr lang="en-US" dirty="0"/>
              <a:t>Architecture</a:t>
            </a:r>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p:txBody>
          <a:bodyPr/>
          <a:lstStyle/>
          <a:p>
            <a:r>
              <a:rPr lang="en-US" dirty="0"/>
              <a:t>Model </a:t>
            </a:r>
          </a:p>
          <a:p>
            <a:r>
              <a:rPr lang="en-US" dirty="0"/>
              <a:t>Training</a:t>
            </a:r>
          </a:p>
          <a:p>
            <a:endParaRPr lang="en-US" dirty="0"/>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p:txBody>
          <a:bodyPr/>
          <a:lstStyle/>
          <a:p>
            <a:r>
              <a:rPr lang="en-US" dirty="0"/>
              <a:t>Results</a:t>
            </a:r>
          </a:p>
          <a:p>
            <a:endParaRPr lang="en-US" dirty="0"/>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2</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r>
              <a:rPr lang="en-US" dirty="0"/>
              <a:t>Presentation title</a:t>
            </a:r>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r>
              <a:rPr lang="en-US" dirty="0"/>
              <a:t>20XX</a:t>
            </a:r>
          </a:p>
        </p:txBody>
      </p:sp>
      <p:sp>
        <p:nvSpPr>
          <p:cNvPr id="17" name="Text Placeholder 16">
            <a:extLst>
              <a:ext uri="{FF2B5EF4-FFF2-40B4-BE49-F238E27FC236}">
                <a16:creationId xmlns:a16="http://schemas.microsoft.com/office/drawing/2014/main" id="{B8196934-DF97-3AE5-B4E9-4170355B9538}"/>
              </a:ext>
            </a:extLst>
          </p:cNvPr>
          <p:cNvSpPr>
            <a:spLocks noGrp="1"/>
          </p:cNvSpPr>
          <p:nvPr>
            <p:ph type="body" sz="quarter" idx="15"/>
          </p:nvPr>
        </p:nvSpPr>
        <p:spPr/>
        <p:txBody>
          <a:bodyPr/>
          <a:lstStyle/>
          <a:p>
            <a:r>
              <a:rPr lang="en-US" dirty="0"/>
              <a:t>3</a:t>
            </a:r>
            <a:endParaRPr lang="en-IN" dirty="0"/>
          </a:p>
        </p:txBody>
      </p:sp>
    </p:spTree>
    <p:extLst>
      <p:ext uri="{BB962C8B-B14F-4D97-AF65-F5344CB8AC3E}">
        <p14:creationId xmlns:p14="http://schemas.microsoft.com/office/powerpoint/2010/main" val="681978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556003" y="939800"/>
            <a:ext cx="4812793" cy="795867"/>
          </a:xfrm>
        </p:spPr>
        <p:txBody>
          <a:bodyPr/>
          <a:lstStyle/>
          <a:p>
            <a:r>
              <a:rPr lang="en-US" dirty="0"/>
              <a:t>Introduction</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999067" y="1955799"/>
            <a:ext cx="6419428" cy="3674533"/>
          </a:xfrm>
        </p:spPr>
        <p:txBody>
          <a:bodyPr/>
          <a:lstStyle/>
          <a:p>
            <a:r>
              <a:rPr lang="en-IN" kern="0" dirty="0">
                <a:effectLst/>
                <a:latin typeface="Calibri" panose="020F0502020204030204" pitchFamily="34" charset="0"/>
                <a:ea typeface="Calibri" panose="020F0502020204030204" pitchFamily="34" charset="0"/>
                <a:cs typeface="Times New Roman" panose="02020603050405020304" pitchFamily="18" charset="0"/>
              </a:rPr>
              <a:t>The COVID-19 pandemic fundamentally changed the way we interacted in public spaces, making face masks a critical component of public health. Enforcing the usage of masks, especially in crowded areas, is essential to prevent any virus transmission</a:t>
            </a:r>
            <a:r>
              <a:rPr lang="en-US" sz="1800" dirty="0"/>
              <a:t>​.</a:t>
            </a:r>
          </a:p>
          <a:p>
            <a:endParaRPr lang="en-US" dirty="0"/>
          </a:p>
          <a:p>
            <a:r>
              <a:rPr lang="en-IN" sz="1800" dirty="0">
                <a:effectLst/>
                <a:latin typeface="Calibri" panose="020F0502020204030204" pitchFamily="34" charset="0"/>
                <a:ea typeface="Calibri" panose="020F0502020204030204" pitchFamily="34" charset="0"/>
                <a:cs typeface="Times New Roman" panose="02020603050405020304" pitchFamily="18" charset="0"/>
              </a:rPr>
              <a:t>Manual monitoring, however, is time-consuming and inefficient. This project addresses the challenge by introducing an automated, AI-powered face mask detection system that can monitor compliance in real-time.</a:t>
            </a:r>
          </a:p>
          <a:p>
            <a:endParaRPr lang="en-US" dirty="0"/>
          </a:p>
          <a:p>
            <a:endParaRPr lang="en-US" dirty="0"/>
          </a:p>
          <a:p>
            <a:endParaRPr lang="en-US" dirty="0"/>
          </a:p>
          <a:p>
            <a:endParaRPr lang="en-US" dirty="0"/>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3</a:t>
            </a:fld>
            <a:endParaRPr lang="en-US" dirty="0"/>
          </a:p>
        </p:txBody>
      </p:sp>
      <p:sp>
        <p:nvSpPr>
          <p:cNvPr id="9" name="Picture Placeholder 8">
            <a:extLst>
              <a:ext uri="{FF2B5EF4-FFF2-40B4-BE49-F238E27FC236}">
                <a16:creationId xmlns:a16="http://schemas.microsoft.com/office/drawing/2014/main" id="{56CC81A9-863B-836C-F83D-9D85DD613147}"/>
              </a:ext>
            </a:extLst>
          </p:cNvPr>
          <p:cNvSpPr>
            <a:spLocks noGrp="1"/>
          </p:cNvSpPr>
          <p:nvPr>
            <p:ph type="pic" sz="quarter" idx="13"/>
          </p:nvPr>
        </p:nvSpPr>
        <p:spPr>
          <a:xfrm>
            <a:off x="12192000" y="0"/>
            <a:ext cx="45719" cy="6858000"/>
          </a:xfrm>
        </p:spPr>
        <p:txBody>
          <a:bodyPr/>
          <a:lstStyle/>
          <a:p>
            <a:endParaRPr lang="en-IN"/>
          </a:p>
        </p:txBody>
      </p:sp>
    </p:spTree>
    <p:extLst>
      <p:ext uri="{BB962C8B-B14F-4D97-AF65-F5344CB8AC3E}">
        <p14:creationId xmlns:p14="http://schemas.microsoft.com/office/powerpoint/2010/main" val="378000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02093-20D1-54A4-A939-DE3DD3A03DBA}"/>
              </a:ext>
            </a:extLst>
          </p:cNvPr>
          <p:cNvSpPr>
            <a:spLocks noGrp="1"/>
          </p:cNvSpPr>
          <p:nvPr>
            <p:ph type="title"/>
          </p:nvPr>
        </p:nvSpPr>
        <p:spPr/>
        <p:txBody>
          <a:bodyPr/>
          <a:lstStyle/>
          <a:p>
            <a:r>
              <a:rPr lang="en-US" dirty="0"/>
              <a:t>Related Work</a:t>
            </a:r>
            <a:endParaRPr lang="en-IN" dirty="0"/>
          </a:p>
        </p:txBody>
      </p:sp>
      <p:sp>
        <p:nvSpPr>
          <p:cNvPr id="3" name="Content Placeholder 2">
            <a:extLst>
              <a:ext uri="{FF2B5EF4-FFF2-40B4-BE49-F238E27FC236}">
                <a16:creationId xmlns:a16="http://schemas.microsoft.com/office/drawing/2014/main" id="{D3FFC64E-9E99-0127-7BD6-EC3D9911E1EE}"/>
              </a:ext>
            </a:extLst>
          </p:cNvPr>
          <p:cNvSpPr>
            <a:spLocks noGrp="1"/>
          </p:cNvSpPr>
          <p:nvPr>
            <p:ph idx="1"/>
          </p:nvPr>
        </p:nvSpPr>
        <p:spPr/>
        <p:txBody>
          <a:bodyPr/>
          <a:lstStyle/>
          <a:p>
            <a:endParaRPr lang="en-IN" sz="1800" kern="0" dirty="0">
              <a:effectLst/>
              <a:latin typeface="Calibri" panose="020F0502020204030204" pitchFamily="34" charset="0"/>
              <a:ea typeface="Calibri" panose="020F0502020204030204" pitchFamily="34" charset="0"/>
              <a:cs typeface="Times New Roman" panose="02020603050405020304" pitchFamily="18" charset="0"/>
            </a:endParaRPr>
          </a:p>
          <a:p>
            <a:r>
              <a:rPr lang="en-IN" sz="2400" kern="0" dirty="0">
                <a:effectLst/>
                <a:latin typeface="Calibri" panose="020F0502020204030204" pitchFamily="34" charset="0"/>
                <a:ea typeface="Calibri" panose="020F0502020204030204" pitchFamily="34" charset="0"/>
                <a:cs typeface="Times New Roman" panose="02020603050405020304" pitchFamily="18" charset="0"/>
              </a:rPr>
              <a:t>Several studies and projects have explored the use of computer vision for face detection and classification. Most notably, advancements in deep learning, particularly using CNNs, have made it possible to achieve high accuracy in image classification tasks.</a:t>
            </a:r>
          </a:p>
          <a:p>
            <a:endParaRPr lang="en-IN" sz="2400" kern="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2000" dirty="0">
                <a:latin typeface="Calibri" panose="020F0502020204030204" pitchFamily="34" charset="0"/>
                <a:ea typeface="Calibri" panose="020F0502020204030204" pitchFamily="34" charset="0"/>
                <a:cs typeface="Times New Roman" panose="02020603050405020304" pitchFamily="18" charset="0"/>
              </a:rPr>
              <a:t>T</a:t>
            </a:r>
            <a:r>
              <a:rPr lang="en-IN" sz="2000" dirty="0">
                <a:effectLst/>
                <a:latin typeface="Calibri" panose="020F0502020204030204" pitchFamily="34" charset="0"/>
                <a:ea typeface="Calibri" panose="020F0502020204030204" pitchFamily="34" charset="0"/>
                <a:cs typeface="Times New Roman" panose="02020603050405020304" pitchFamily="18" charset="0"/>
              </a:rPr>
              <a:t>his project focuses on a custom-trained CNN model optimized for face mask detection.</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r>
              <a:rPr lang="en-IN" sz="2000" kern="0" dirty="0">
                <a:effectLst/>
                <a:latin typeface="Calibri" panose="020F0502020204030204" pitchFamily="34" charset="0"/>
                <a:ea typeface="Calibri" panose="020F0502020204030204" pitchFamily="34" charset="0"/>
                <a:cs typeface="Times New Roman" panose="02020603050405020304" pitchFamily="18" charset="0"/>
              </a:rPr>
              <a:t>Unlike previous solutions, this project integrates real-time video stream analysis, making it more suitable for practical, real-world applications like surveillance in public places.</a:t>
            </a:r>
            <a:endParaRPr lang="en-IN" sz="2000" dirty="0"/>
          </a:p>
        </p:txBody>
      </p:sp>
      <p:sp>
        <p:nvSpPr>
          <p:cNvPr id="4" name="Slide Number Placeholder 3">
            <a:extLst>
              <a:ext uri="{FF2B5EF4-FFF2-40B4-BE49-F238E27FC236}">
                <a16:creationId xmlns:a16="http://schemas.microsoft.com/office/drawing/2014/main" id="{770647C5-0809-503B-D29E-15CDEF2A1890}"/>
              </a:ext>
            </a:extLst>
          </p:cNvPr>
          <p:cNvSpPr>
            <a:spLocks noGrp="1"/>
          </p:cNvSpPr>
          <p:nvPr>
            <p:ph type="sldNum" sz="quarter" idx="12"/>
          </p:nvPr>
        </p:nvSpPr>
        <p:spPr/>
        <p:txBody>
          <a:bodyPr/>
          <a:lstStyle/>
          <a:p>
            <a:fld id="{8D0AFDD5-844D-364D-8AEC-50CF4D36D55D}" type="slidenum">
              <a:rPr lang="en-US" noProof="0" smtClean="0"/>
              <a:t>4</a:t>
            </a:fld>
            <a:endParaRPr lang="en-US" noProof="0"/>
          </a:p>
        </p:txBody>
      </p:sp>
      <p:sp>
        <p:nvSpPr>
          <p:cNvPr id="5" name="Footer Placeholder 4">
            <a:extLst>
              <a:ext uri="{FF2B5EF4-FFF2-40B4-BE49-F238E27FC236}">
                <a16:creationId xmlns:a16="http://schemas.microsoft.com/office/drawing/2014/main" id="{9C1C92DC-450D-01C4-3ACB-392BE0E38201}"/>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BA9B34FE-C585-038D-0121-91B29467A51D}"/>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724039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9D9A9-0E2C-D18A-8E5A-E99FBD25B59D}"/>
              </a:ext>
            </a:extLst>
          </p:cNvPr>
          <p:cNvSpPr>
            <a:spLocks noGrp="1"/>
          </p:cNvSpPr>
          <p:nvPr>
            <p:ph type="title"/>
          </p:nvPr>
        </p:nvSpPr>
        <p:spPr/>
        <p:txBody>
          <a:bodyPr/>
          <a:lstStyle/>
          <a:p>
            <a:r>
              <a:rPr lang="en-US" sz="4800" dirty="0"/>
              <a:t>Methodology</a:t>
            </a:r>
            <a:endParaRPr lang="en-IN" sz="4800" dirty="0"/>
          </a:p>
        </p:txBody>
      </p:sp>
      <p:sp>
        <p:nvSpPr>
          <p:cNvPr id="3" name="Content Placeholder 2">
            <a:extLst>
              <a:ext uri="{FF2B5EF4-FFF2-40B4-BE49-F238E27FC236}">
                <a16:creationId xmlns:a16="http://schemas.microsoft.com/office/drawing/2014/main" id="{9595E254-6732-AE11-52B0-3030B828E930}"/>
              </a:ext>
            </a:extLst>
          </p:cNvPr>
          <p:cNvSpPr>
            <a:spLocks noGrp="1"/>
          </p:cNvSpPr>
          <p:nvPr>
            <p:ph idx="1"/>
          </p:nvPr>
        </p:nvSpPr>
        <p:spPr>
          <a:xfrm>
            <a:off x="484632" y="1359017"/>
            <a:ext cx="11000232" cy="4612015"/>
          </a:xfrm>
        </p:spPr>
        <p:txBody>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Data Collection and Preprocessing:</a:t>
            </a:r>
            <a:br>
              <a:rPr lang="en-IN" sz="1800" b="1" dirty="0">
                <a:effectLst/>
                <a:latin typeface="Calibri" panose="020F0502020204030204" pitchFamily="34" charset="0"/>
                <a:ea typeface="Calibri" panose="020F0502020204030204" pitchFamily="34" charset="0"/>
                <a:cs typeface="Times New Roman" panose="02020603050405020304" pitchFamily="18" charset="0"/>
              </a:rPr>
            </a:b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br>
              <a:rPr lang="en-IN" sz="1800" b="1" dirty="0">
                <a:effectLst/>
                <a:latin typeface="Calibri" panose="020F0502020204030204" pitchFamily="34" charset="0"/>
                <a:ea typeface="Calibri" panose="020F0502020204030204" pitchFamily="34" charset="0"/>
                <a:cs typeface="Times New Roman" panose="02020603050405020304" pitchFamily="18" charset="0"/>
              </a:rPr>
            </a:br>
            <a:r>
              <a:rPr lang="en-IN" sz="1800" b="1" dirty="0">
                <a:effectLst/>
                <a:latin typeface="Calibri" panose="020F0502020204030204" pitchFamily="34" charset="0"/>
                <a:ea typeface="Calibri" panose="020F0502020204030204" pitchFamily="34" charset="0"/>
                <a:cs typeface="Times New Roman" panose="02020603050405020304" pitchFamily="18" charset="0"/>
              </a:rPr>
              <a:t>	Dataset:</a:t>
            </a:r>
            <a:br>
              <a:rPr lang="en-IN" sz="1800" b="1" dirty="0">
                <a:effectLst/>
                <a:latin typeface="Calibri" panose="020F0502020204030204" pitchFamily="34" charset="0"/>
                <a:ea typeface="Calibri" panose="020F0502020204030204" pitchFamily="34" charset="0"/>
                <a:cs typeface="Times New Roman" panose="02020603050405020304" pitchFamily="18" charset="0"/>
              </a:rPr>
            </a:b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 dataset used for training the model consists of images categorized into two classes: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"With Mask" and "Without Mask".</a:t>
            </a:r>
          </a:p>
          <a:p>
            <a:pPr marL="0" indent="0">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br>
              <a:rPr lang="en-IN" sz="1800" b="1" dirty="0">
                <a:effectLst/>
                <a:latin typeface="Calibri" panose="020F0502020204030204" pitchFamily="34" charset="0"/>
                <a:ea typeface="Calibri" panose="020F0502020204030204" pitchFamily="34" charset="0"/>
                <a:cs typeface="Times New Roman" panose="02020603050405020304" pitchFamily="18" charset="0"/>
              </a:rPr>
            </a:b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kern="0" dirty="0">
                <a:effectLst/>
                <a:latin typeface="Calibri" panose="020F0502020204030204" pitchFamily="34" charset="0"/>
                <a:ea typeface="Calibri" panose="020F0502020204030204" pitchFamily="34" charset="0"/>
                <a:cs typeface="Times New Roman" panose="02020603050405020304" pitchFamily="18" charset="0"/>
              </a:rPr>
              <a:t>Data Augmentation:</a:t>
            </a:r>
            <a:r>
              <a:rPr lang="en-IN" sz="1800" kern="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kern="0" dirty="0">
                <a:effectLst/>
                <a:latin typeface="Calibri" panose="020F0502020204030204" pitchFamily="34" charset="0"/>
                <a:ea typeface="Calibri" panose="020F0502020204030204" pitchFamily="34" charset="0"/>
                <a:cs typeface="Times New Roman" panose="02020603050405020304" pitchFamily="18" charset="0"/>
              </a:rPr>
            </a:br>
            <a:br>
              <a:rPr lang="en-IN" sz="1800" kern="0" dirty="0">
                <a:effectLst/>
                <a:latin typeface="Calibri" panose="020F0502020204030204" pitchFamily="34" charset="0"/>
                <a:ea typeface="Calibri" panose="020F0502020204030204" pitchFamily="34" charset="0"/>
                <a:cs typeface="Times New Roman" panose="02020603050405020304" pitchFamily="18" charset="0"/>
              </a:rPr>
            </a:br>
            <a:r>
              <a:rPr lang="en-IN" sz="1800" kern="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To enhance model performance and prevent overfitting, data augmentation techniques such as 		rotation, flipping, and scaling were applied.</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b="1" kern="0" dirty="0">
                <a:effectLst/>
                <a:latin typeface="Calibri" panose="020F0502020204030204" pitchFamily="34" charset="0"/>
                <a:ea typeface="Calibri" panose="020F0502020204030204" pitchFamily="34" charset="0"/>
                <a:cs typeface="Times New Roman" panose="02020603050405020304" pitchFamily="18" charset="0"/>
              </a:rPr>
              <a:t>Image Preprocessing</a:t>
            </a:r>
            <a:r>
              <a:rPr lang="en-IN" sz="1800" b="1" kern="0" dirty="0">
                <a:latin typeface="Calibri" panose="020F0502020204030204" pitchFamily="34" charset="0"/>
                <a:ea typeface="Calibri" panose="020F0502020204030204" pitchFamily="34" charset="0"/>
                <a:cs typeface="Times New Roman" panose="02020603050405020304" pitchFamily="18" charset="0"/>
              </a:rPr>
              <a:t>:</a:t>
            </a:r>
            <a:br>
              <a:rPr lang="en-IN" sz="1800" b="1" kern="0" dirty="0">
                <a:latin typeface="Calibri" panose="020F0502020204030204" pitchFamily="34" charset="0"/>
                <a:ea typeface="Calibri" panose="020F0502020204030204" pitchFamily="34" charset="0"/>
                <a:cs typeface="Times New Roman" panose="02020603050405020304" pitchFamily="18" charset="0"/>
              </a:rPr>
            </a:br>
            <a:r>
              <a:rPr lang="en-IN" sz="1800" b="1" kern="0" dirty="0">
                <a:latin typeface="Calibri" panose="020F0502020204030204" pitchFamily="34" charset="0"/>
                <a:ea typeface="Calibri" panose="020F0502020204030204" pitchFamily="34" charset="0"/>
                <a:cs typeface="Times New Roman" panose="02020603050405020304" pitchFamily="18" charset="0"/>
              </a:rPr>
              <a:t>		</a:t>
            </a:r>
            <a:br>
              <a:rPr lang="en-IN" sz="1800" b="1" kern="0" dirty="0">
                <a:latin typeface="Calibri" panose="020F0502020204030204" pitchFamily="34" charset="0"/>
                <a:ea typeface="Calibri" panose="020F0502020204030204" pitchFamily="34" charset="0"/>
                <a:cs typeface="Times New Roman" panose="02020603050405020304" pitchFamily="18" charset="0"/>
              </a:rPr>
            </a:br>
            <a:r>
              <a:rPr lang="en-IN" sz="1800" b="1" kern="0"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Images are resized to 128x128 pixels, converted to RGB, and normalized for optimal model 		training.</a:t>
            </a: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br>
              <a:rPr lang="en-IN" sz="1800" b="1" dirty="0">
                <a:effectLst/>
                <a:latin typeface="Calibri" panose="020F0502020204030204" pitchFamily="34" charset="0"/>
                <a:ea typeface="Calibri" panose="020F0502020204030204" pitchFamily="34" charset="0"/>
                <a:cs typeface="Times New Roman" panose="02020603050405020304" pitchFamily="18" charset="0"/>
              </a:rPr>
            </a:b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744CAC6C-D07C-8C1B-C86A-617B7BCF1D5B}"/>
              </a:ext>
            </a:extLst>
          </p:cNvPr>
          <p:cNvSpPr>
            <a:spLocks noGrp="1"/>
          </p:cNvSpPr>
          <p:nvPr>
            <p:ph type="sldNum" sz="quarter" idx="12"/>
          </p:nvPr>
        </p:nvSpPr>
        <p:spPr/>
        <p:txBody>
          <a:bodyPr/>
          <a:lstStyle/>
          <a:p>
            <a:fld id="{8D0AFDD5-844D-364D-8AEC-50CF4D36D55D}" type="slidenum">
              <a:rPr lang="en-US" noProof="0" smtClean="0"/>
              <a:t>5</a:t>
            </a:fld>
            <a:endParaRPr lang="en-US" noProof="0"/>
          </a:p>
        </p:txBody>
      </p:sp>
      <p:sp>
        <p:nvSpPr>
          <p:cNvPr id="5" name="Footer Placeholder 4">
            <a:extLst>
              <a:ext uri="{FF2B5EF4-FFF2-40B4-BE49-F238E27FC236}">
                <a16:creationId xmlns:a16="http://schemas.microsoft.com/office/drawing/2014/main" id="{B12E778F-4697-FE7C-DD53-D07419B966B4}"/>
              </a:ext>
            </a:extLst>
          </p:cNvPr>
          <p:cNvSpPr>
            <a:spLocks noGrp="1"/>
          </p:cNvSpPr>
          <p:nvPr>
            <p:ph type="ftr" sz="quarter" idx="11"/>
          </p:nvPr>
        </p:nvSpPr>
        <p:spPr/>
        <p:txBody>
          <a:bodyPr/>
          <a:lstStyle/>
          <a:p>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Face Mask Detection Using AI and ML </a:t>
            </a:r>
            <a:endParaRPr lang="en-US" noProof="0" dirty="0"/>
          </a:p>
        </p:txBody>
      </p:sp>
      <p:sp>
        <p:nvSpPr>
          <p:cNvPr id="6" name="Date Placeholder 5">
            <a:extLst>
              <a:ext uri="{FF2B5EF4-FFF2-40B4-BE49-F238E27FC236}">
                <a16:creationId xmlns:a16="http://schemas.microsoft.com/office/drawing/2014/main" id="{8116231B-70F6-0E39-B3AF-6EB01118207D}"/>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24737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9C83B-56B2-71DD-3A17-823DA0DC7903}"/>
              </a:ext>
            </a:extLst>
          </p:cNvPr>
          <p:cNvSpPr>
            <a:spLocks noGrp="1"/>
          </p:cNvSpPr>
          <p:nvPr>
            <p:ph type="title"/>
          </p:nvPr>
        </p:nvSpPr>
        <p:spPr>
          <a:xfrm>
            <a:off x="1139952" y="512064"/>
            <a:ext cx="9028516" cy="783336"/>
          </a:xfrm>
        </p:spPr>
        <p:txBody>
          <a:bodyPr/>
          <a:lstStyle/>
          <a:p>
            <a:r>
              <a:rPr lang="en-US" dirty="0"/>
              <a:t>A </a:t>
            </a:r>
            <a:r>
              <a:rPr lang="en-US" sz="4800" dirty="0"/>
              <a:t>Few</a:t>
            </a:r>
            <a:r>
              <a:rPr lang="en-US" dirty="0"/>
              <a:t> Snippets</a:t>
            </a:r>
            <a:endParaRPr lang="en-IN" dirty="0"/>
          </a:p>
        </p:txBody>
      </p:sp>
      <p:sp>
        <p:nvSpPr>
          <p:cNvPr id="3" name="Content Placeholder 2">
            <a:extLst>
              <a:ext uri="{FF2B5EF4-FFF2-40B4-BE49-F238E27FC236}">
                <a16:creationId xmlns:a16="http://schemas.microsoft.com/office/drawing/2014/main" id="{12ECEC57-667D-F315-398D-2ED0726332EC}"/>
              </a:ext>
            </a:extLst>
          </p:cNvPr>
          <p:cNvSpPr>
            <a:spLocks noGrp="1"/>
          </p:cNvSpPr>
          <p:nvPr>
            <p:ph idx="1"/>
          </p:nvPr>
        </p:nvSpPr>
        <p:spPr/>
        <p:txBody>
          <a:bodyPr/>
          <a:lstStyle/>
          <a:p>
            <a:r>
              <a:rPr lang="en-US" dirty="0"/>
              <a:t>Dataset: </a:t>
            </a:r>
            <a:endParaRPr lang="en-IN" dirty="0"/>
          </a:p>
        </p:txBody>
      </p:sp>
      <p:sp>
        <p:nvSpPr>
          <p:cNvPr id="4" name="Slide Number Placeholder 3">
            <a:extLst>
              <a:ext uri="{FF2B5EF4-FFF2-40B4-BE49-F238E27FC236}">
                <a16:creationId xmlns:a16="http://schemas.microsoft.com/office/drawing/2014/main" id="{7D472474-A881-A348-52E3-4A7002F2C02E}"/>
              </a:ext>
            </a:extLst>
          </p:cNvPr>
          <p:cNvSpPr>
            <a:spLocks noGrp="1"/>
          </p:cNvSpPr>
          <p:nvPr>
            <p:ph type="sldNum" sz="quarter" idx="12"/>
          </p:nvPr>
        </p:nvSpPr>
        <p:spPr/>
        <p:txBody>
          <a:bodyPr/>
          <a:lstStyle/>
          <a:p>
            <a:fld id="{8D0AFDD5-844D-364D-8AEC-50CF4D36D55D}" type="slidenum">
              <a:rPr lang="en-US" noProof="0" smtClean="0"/>
              <a:t>6</a:t>
            </a:fld>
            <a:endParaRPr lang="en-US" noProof="0"/>
          </a:p>
        </p:txBody>
      </p:sp>
      <p:sp>
        <p:nvSpPr>
          <p:cNvPr id="5" name="Footer Placeholder 4">
            <a:extLst>
              <a:ext uri="{FF2B5EF4-FFF2-40B4-BE49-F238E27FC236}">
                <a16:creationId xmlns:a16="http://schemas.microsoft.com/office/drawing/2014/main" id="{F07358C4-6DDC-4E7F-46D4-A55EAC0EFB81}"/>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03FF8139-2F57-F412-EAC9-5021FF7368F6}"/>
              </a:ext>
            </a:extLst>
          </p:cNvPr>
          <p:cNvSpPr>
            <a:spLocks noGrp="1"/>
          </p:cNvSpPr>
          <p:nvPr>
            <p:ph type="dt" sz="half" idx="10"/>
          </p:nvPr>
        </p:nvSpPr>
        <p:spPr/>
        <p:txBody>
          <a:bodyPr/>
          <a:lstStyle/>
          <a:p>
            <a:r>
              <a:rPr lang="en-US" noProof="0"/>
              <a:t>20XX</a:t>
            </a:r>
          </a:p>
        </p:txBody>
      </p:sp>
      <p:pic>
        <p:nvPicPr>
          <p:cNvPr id="10" name="Picture 9">
            <a:extLst>
              <a:ext uri="{FF2B5EF4-FFF2-40B4-BE49-F238E27FC236}">
                <a16:creationId xmlns:a16="http://schemas.microsoft.com/office/drawing/2014/main" id="{E70BABC9-BF83-E17E-4462-14BFF2B7796D}"/>
              </a:ext>
            </a:extLst>
          </p:cNvPr>
          <p:cNvPicPr>
            <a:picLocks noChangeAspect="1"/>
          </p:cNvPicPr>
          <p:nvPr/>
        </p:nvPicPr>
        <p:blipFill>
          <a:blip r:embed="rId2"/>
          <a:stretch>
            <a:fillRect/>
          </a:stretch>
        </p:blipFill>
        <p:spPr>
          <a:xfrm>
            <a:off x="1139952" y="2413732"/>
            <a:ext cx="4958490" cy="3189380"/>
          </a:xfrm>
          <a:prstGeom prst="rect">
            <a:avLst/>
          </a:prstGeom>
        </p:spPr>
      </p:pic>
      <p:pic>
        <p:nvPicPr>
          <p:cNvPr id="12" name="Picture 11">
            <a:extLst>
              <a:ext uri="{FF2B5EF4-FFF2-40B4-BE49-F238E27FC236}">
                <a16:creationId xmlns:a16="http://schemas.microsoft.com/office/drawing/2014/main" id="{54631A30-C3E6-340A-C075-9414AA68BE2B}"/>
              </a:ext>
            </a:extLst>
          </p:cNvPr>
          <p:cNvPicPr>
            <a:picLocks noChangeAspect="1"/>
          </p:cNvPicPr>
          <p:nvPr/>
        </p:nvPicPr>
        <p:blipFill>
          <a:blip r:embed="rId3"/>
          <a:stretch>
            <a:fillRect/>
          </a:stretch>
        </p:blipFill>
        <p:spPr>
          <a:xfrm>
            <a:off x="6942667" y="2413732"/>
            <a:ext cx="4497604" cy="3189380"/>
          </a:xfrm>
          <a:prstGeom prst="rect">
            <a:avLst/>
          </a:prstGeom>
        </p:spPr>
      </p:pic>
    </p:spTree>
    <p:extLst>
      <p:ext uri="{BB962C8B-B14F-4D97-AF65-F5344CB8AC3E}">
        <p14:creationId xmlns:p14="http://schemas.microsoft.com/office/powerpoint/2010/main" val="2325613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3A899-8FE4-66DD-E818-5A6E5D335B22}"/>
              </a:ext>
            </a:extLst>
          </p:cNvPr>
          <p:cNvSpPr>
            <a:spLocks noGrp="1"/>
          </p:cNvSpPr>
          <p:nvPr>
            <p:ph type="title"/>
          </p:nvPr>
        </p:nvSpPr>
        <p:spPr/>
        <p:txBody>
          <a:bodyPr/>
          <a:lstStyle/>
          <a:p>
            <a:r>
              <a:rPr lang="en-US" dirty="0"/>
              <a:t>Confusion Matrix</a:t>
            </a:r>
            <a:endParaRPr lang="en-IN" dirty="0"/>
          </a:p>
        </p:txBody>
      </p:sp>
      <p:pic>
        <p:nvPicPr>
          <p:cNvPr id="8" name="Content Placeholder 7">
            <a:extLst>
              <a:ext uri="{FF2B5EF4-FFF2-40B4-BE49-F238E27FC236}">
                <a16:creationId xmlns:a16="http://schemas.microsoft.com/office/drawing/2014/main" id="{25FB48AA-9650-44D5-A94F-5EE2BC374C4D}"/>
              </a:ext>
            </a:extLst>
          </p:cNvPr>
          <p:cNvPicPr>
            <a:picLocks noGrp="1" noChangeAspect="1"/>
          </p:cNvPicPr>
          <p:nvPr>
            <p:ph idx="1"/>
          </p:nvPr>
        </p:nvPicPr>
        <p:blipFill>
          <a:blip r:embed="rId2"/>
          <a:stretch>
            <a:fillRect/>
          </a:stretch>
        </p:blipFill>
        <p:spPr>
          <a:xfrm>
            <a:off x="1905000" y="1809750"/>
            <a:ext cx="8034867" cy="4160838"/>
          </a:xfrm>
        </p:spPr>
      </p:pic>
      <p:sp>
        <p:nvSpPr>
          <p:cNvPr id="4" name="Slide Number Placeholder 3">
            <a:extLst>
              <a:ext uri="{FF2B5EF4-FFF2-40B4-BE49-F238E27FC236}">
                <a16:creationId xmlns:a16="http://schemas.microsoft.com/office/drawing/2014/main" id="{AEFB3A37-40E9-A3C0-8971-323113CB77F9}"/>
              </a:ext>
            </a:extLst>
          </p:cNvPr>
          <p:cNvSpPr>
            <a:spLocks noGrp="1"/>
          </p:cNvSpPr>
          <p:nvPr>
            <p:ph type="sldNum" sz="quarter" idx="12"/>
          </p:nvPr>
        </p:nvSpPr>
        <p:spPr/>
        <p:txBody>
          <a:bodyPr/>
          <a:lstStyle/>
          <a:p>
            <a:fld id="{8D0AFDD5-844D-364D-8AEC-50CF4D36D55D}" type="slidenum">
              <a:rPr lang="en-US" noProof="0" smtClean="0"/>
              <a:t>7</a:t>
            </a:fld>
            <a:endParaRPr lang="en-US" noProof="0"/>
          </a:p>
        </p:txBody>
      </p:sp>
      <p:sp>
        <p:nvSpPr>
          <p:cNvPr id="5" name="Footer Placeholder 4">
            <a:extLst>
              <a:ext uri="{FF2B5EF4-FFF2-40B4-BE49-F238E27FC236}">
                <a16:creationId xmlns:a16="http://schemas.microsoft.com/office/drawing/2014/main" id="{AFE07F4B-6D8F-1D56-AD94-D3E8DAE84337}"/>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1716DE06-49DF-BF66-7910-266751247DFA}"/>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2307708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F3BFE-9F74-CCD9-F9E4-28A930ECA883}"/>
              </a:ext>
            </a:extLst>
          </p:cNvPr>
          <p:cNvSpPr>
            <a:spLocks noGrp="1"/>
          </p:cNvSpPr>
          <p:nvPr>
            <p:ph type="title"/>
          </p:nvPr>
        </p:nvSpPr>
        <p:spPr/>
        <p:txBody>
          <a:bodyPr/>
          <a:lstStyle/>
          <a:p>
            <a:r>
              <a:rPr lang="en-US" dirty="0"/>
              <a:t>Model Accuracy</a:t>
            </a:r>
            <a:endParaRPr lang="en-IN" dirty="0"/>
          </a:p>
        </p:txBody>
      </p:sp>
      <p:pic>
        <p:nvPicPr>
          <p:cNvPr id="8" name="Content Placeholder 7">
            <a:extLst>
              <a:ext uri="{FF2B5EF4-FFF2-40B4-BE49-F238E27FC236}">
                <a16:creationId xmlns:a16="http://schemas.microsoft.com/office/drawing/2014/main" id="{0157DF08-6C2F-ADB9-DC4C-3D84B9A71607}"/>
              </a:ext>
            </a:extLst>
          </p:cNvPr>
          <p:cNvPicPr>
            <a:picLocks noGrp="1" noChangeAspect="1"/>
          </p:cNvPicPr>
          <p:nvPr>
            <p:ph idx="1"/>
          </p:nvPr>
        </p:nvPicPr>
        <p:blipFill>
          <a:blip r:embed="rId2"/>
          <a:stretch>
            <a:fillRect/>
          </a:stretch>
        </p:blipFill>
        <p:spPr>
          <a:xfrm>
            <a:off x="484188" y="1927802"/>
            <a:ext cx="11001375" cy="3924733"/>
          </a:xfrm>
        </p:spPr>
      </p:pic>
      <p:sp>
        <p:nvSpPr>
          <p:cNvPr id="4" name="Slide Number Placeholder 3">
            <a:extLst>
              <a:ext uri="{FF2B5EF4-FFF2-40B4-BE49-F238E27FC236}">
                <a16:creationId xmlns:a16="http://schemas.microsoft.com/office/drawing/2014/main" id="{E04F2F72-8049-8084-6BE8-27E2D56F3D63}"/>
              </a:ext>
            </a:extLst>
          </p:cNvPr>
          <p:cNvSpPr>
            <a:spLocks noGrp="1"/>
          </p:cNvSpPr>
          <p:nvPr>
            <p:ph type="sldNum" sz="quarter" idx="12"/>
          </p:nvPr>
        </p:nvSpPr>
        <p:spPr/>
        <p:txBody>
          <a:bodyPr/>
          <a:lstStyle/>
          <a:p>
            <a:fld id="{8D0AFDD5-844D-364D-8AEC-50CF4D36D55D}" type="slidenum">
              <a:rPr lang="en-US" noProof="0" smtClean="0"/>
              <a:t>8</a:t>
            </a:fld>
            <a:endParaRPr lang="en-US" noProof="0"/>
          </a:p>
        </p:txBody>
      </p:sp>
      <p:sp>
        <p:nvSpPr>
          <p:cNvPr id="5" name="Footer Placeholder 4">
            <a:extLst>
              <a:ext uri="{FF2B5EF4-FFF2-40B4-BE49-F238E27FC236}">
                <a16:creationId xmlns:a16="http://schemas.microsoft.com/office/drawing/2014/main" id="{BB5607F5-1FEB-73A6-300F-0464CAD72715}"/>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C14F807E-F24B-6C00-00C3-8A4CA841C5AD}"/>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60655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C52E1-6028-E471-5682-DB9E30C19C70}"/>
              </a:ext>
            </a:extLst>
          </p:cNvPr>
          <p:cNvSpPr>
            <a:spLocks noGrp="1"/>
          </p:cNvSpPr>
          <p:nvPr>
            <p:ph type="title"/>
          </p:nvPr>
        </p:nvSpPr>
        <p:spPr/>
        <p:txBody>
          <a:bodyPr/>
          <a:lstStyle/>
          <a:p>
            <a:r>
              <a:rPr lang="en-US" sz="4800" dirty="0"/>
              <a:t>Model Architecture</a:t>
            </a:r>
            <a:endParaRPr lang="en-IN" sz="4800" dirty="0"/>
          </a:p>
        </p:txBody>
      </p:sp>
      <p:sp>
        <p:nvSpPr>
          <p:cNvPr id="3" name="Content Placeholder 2">
            <a:extLst>
              <a:ext uri="{FF2B5EF4-FFF2-40B4-BE49-F238E27FC236}">
                <a16:creationId xmlns:a16="http://schemas.microsoft.com/office/drawing/2014/main" id="{C356CF8D-0500-4A78-9957-2D9DBA0998FD}"/>
              </a:ext>
            </a:extLst>
          </p:cNvPr>
          <p:cNvSpPr>
            <a:spLocks noGrp="1"/>
          </p:cNvSpPr>
          <p:nvPr>
            <p:ph idx="1"/>
          </p:nvPr>
        </p:nvSpPr>
        <p:spPr/>
        <p:txBody>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Convolutional Neural Network (CNN):</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 model is a custom-built CNN designed to detect face masks in real-time. The architecture includes:</a:t>
            </a:r>
          </a:p>
          <a:p>
            <a:pPr lvl="1"/>
            <a:endParaRPr lang="en-IN" sz="1000" b="1" dirty="0">
              <a:effectLst/>
              <a:latin typeface="Calibri" panose="020F0502020204030204" pitchFamily="34" charset="0"/>
              <a:ea typeface="Calibri" panose="020F0502020204030204" pitchFamily="34" charset="0"/>
              <a:cs typeface="Times New Roman" panose="02020603050405020304" pitchFamily="18" charset="0"/>
            </a:endParaRPr>
          </a:p>
          <a:p>
            <a:pPr lvl="1"/>
            <a:r>
              <a:rPr lang="en-IN" sz="1800" b="1" dirty="0">
                <a:effectLst/>
                <a:latin typeface="Calibri" panose="020F0502020204030204" pitchFamily="34" charset="0"/>
                <a:ea typeface="Calibri" panose="020F0502020204030204" pitchFamily="34" charset="0"/>
                <a:cs typeface="Times New Roman" panose="02020603050405020304" pitchFamily="18" charset="0"/>
              </a:rPr>
              <a:t>Input Layer:</a:t>
            </a:r>
            <a:r>
              <a:rPr lang="en-IN" sz="1800" dirty="0">
                <a:effectLst/>
                <a:latin typeface="Calibri" panose="020F0502020204030204" pitchFamily="34" charset="0"/>
                <a:ea typeface="Calibri" panose="020F0502020204030204" pitchFamily="34" charset="0"/>
                <a:cs typeface="Times New Roman" panose="02020603050405020304" pitchFamily="18" charset="0"/>
              </a:rPr>
              <a:t> Accepts images of size 128x128x3.</a:t>
            </a:r>
          </a:p>
          <a:p>
            <a:pPr lvl="1"/>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lvl="1"/>
            <a:r>
              <a:rPr lang="en-IN" sz="1800" b="1" kern="0" dirty="0">
                <a:effectLst/>
                <a:latin typeface="Calibri" panose="020F0502020204030204" pitchFamily="34" charset="0"/>
                <a:ea typeface="Calibri" panose="020F0502020204030204" pitchFamily="34" charset="0"/>
                <a:cs typeface="Times New Roman" panose="02020603050405020304" pitchFamily="18" charset="0"/>
              </a:rPr>
              <a:t>Convolutional Layers:</a:t>
            </a:r>
            <a:r>
              <a:rPr lang="en-IN" sz="1800" kern="0" dirty="0">
                <a:effectLst/>
                <a:latin typeface="Calibri" panose="020F0502020204030204" pitchFamily="34" charset="0"/>
                <a:ea typeface="Calibri" panose="020F0502020204030204" pitchFamily="34" charset="0"/>
                <a:cs typeface="Times New Roman" panose="02020603050405020304" pitchFamily="18" charset="0"/>
              </a:rPr>
              <a:t> Multiple layers with </a:t>
            </a:r>
            <a:r>
              <a:rPr lang="en-IN" sz="1800" kern="0" dirty="0" err="1">
                <a:effectLst/>
                <a:latin typeface="Calibri" panose="020F0502020204030204" pitchFamily="34" charset="0"/>
                <a:ea typeface="Calibri" panose="020F0502020204030204" pitchFamily="34" charset="0"/>
                <a:cs typeface="Times New Roman" panose="02020603050405020304" pitchFamily="18" charset="0"/>
              </a:rPr>
              <a:t>ReLU</a:t>
            </a:r>
            <a:r>
              <a:rPr lang="en-IN" sz="1800" kern="0" dirty="0">
                <a:effectLst/>
                <a:latin typeface="Calibri" panose="020F0502020204030204" pitchFamily="34" charset="0"/>
                <a:ea typeface="Calibri" panose="020F0502020204030204" pitchFamily="34" charset="0"/>
                <a:cs typeface="Times New Roman" panose="02020603050405020304" pitchFamily="18" charset="0"/>
              </a:rPr>
              <a:t> activation to extract features</a:t>
            </a:r>
          </a:p>
          <a:p>
            <a:pPr lvl="1"/>
            <a:endParaRPr lang="en-IN" sz="1800" b="1" kern="0" dirty="0">
              <a:latin typeface="Calibri" panose="020F0502020204030204" pitchFamily="34" charset="0"/>
              <a:ea typeface="Calibri" panose="020F0502020204030204" pitchFamily="34" charset="0"/>
              <a:cs typeface="Times New Roman" panose="02020603050405020304" pitchFamily="18" charset="0"/>
            </a:endParaRPr>
          </a:p>
          <a:p>
            <a:pPr lvl="1"/>
            <a:r>
              <a:rPr lang="en-IN" sz="1600" b="1" dirty="0">
                <a:effectLst/>
                <a:latin typeface="Calibri" panose="020F0502020204030204" pitchFamily="34" charset="0"/>
                <a:ea typeface="Calibri" panose="020F0502020204030204" pitchFamily="34" charset="0"/>
                <a:cs typeface="Times New Roman" panose="02020603050405020304" pitchFamily="18" charset="0"/>
              </a:rPr>
              <a:t>Pooling Layers:</a:t>
            </a:r>
            <a:r>
              <a:rPr lang="en-IN" sz="1600" dirty="0">
                <a:effectLst/>
                <a:latin typeface="Calibri" panose="020F0502020204030204" pitchFamily="34" charset="0"/>
                <a:ea typeface="Calibri" panose="020F0502020204030204" pitchFamily="34" charset="0"/>
                <a:cs typeface="Times New Roman" panose="02020603050405020304" pitchFamily="18" charset="0"/>
              </a:rPr>
              <a:t> </a:t>
            </a:r>
            <a:r>
              <a:rPr lang="en-IN" sz="1600" dirty="0" err="1">
                <a:effectLst/>
                <a:latin typeface="Calibri" panose="020F0502020204030204" pitchFamily="34" charset="0"/>
                <a:ea typeface="Calibri" panose="020F0502020204030204" pitchFamily="34" charset="0"/>
                <a:cs typeface="Times New Roman" panose="02020603050405020304" pitchFamily="18" charset="0"/>
              </a:rPr>
              <a:t>MaxPooling</a:t>
            </a:r>
            <a:r>
              <a:rPr lang="en-IN" sz="1600" dirty="0">
                <a:effectLst/>
                <a:latin typeface="Calibri" panose="020F0502020204030204" pitchFamily="34" charset="0"/>
                <a:ea typeface="Calibri" panose="020F0502020204030204" pitchFamily="34" charset="0"/>
                <a:cs typeface="Times New Roman" panose="02020603050405020304" pitchFamily="18" charset="0"/>
              </a:rPr>
              <a:t> layers to reduce spatial dimensions.</a:t>
            </a:r>
          </a:p>
          <a:p>
            <a:pPr lvl="1"/>
            <a:endParaRPr lang="en-IN" sz="1600" b="1" dirty="0">
              <a:latin typeface="Calibri" panose="020F0502020204030204" pitchFamily="34" charset="0"/>
              <a:ea typeface="Calibri" panose="020F0502020204030204" pitchFamily="34" charset="0"/>
              <a:cs typeface="Times New Roman" panose="02020603050405020304" pitchFamily="18" charset="0"/>
            </a:endParaRPr>
          </a:p>
          <a:p>
            <a:pPr lvl="1"/>
            <a:r>
              <a:rPr lang="en-IN" sz="1800" b="1" dirty="0">
                <a:effectLst/>
                <a:latin typeface="Calibri" panose="020F0502020204030204" pitchFamily="34" charset="0"/>
                <a:ea typeface="Calibri" panose="020F0502020204030204" pitchFamily="34" charset="0"/>
                <a:cs typeface="Times New Roman" panose="02020603050405020304" pitchFamily="18" charset="0"/>
              </a:rPr>
              <a:t>Dense Layers:</a:t>
            </a:r>
            <a:r>
              <a:rPr lang="en-IN" sz="1800" dirty="0">
                <a:effectLst/>
                <a:latin typeface="Calibri" panose="020F0502020204030204" pitchFamily="34" charset="0"/>
                <a:ea typeface="Calibri" panose="020F0502020204030204" pitchFamily="34" charset="0"/>
                <a:cs typeface="Times New Roman" panose="02020603050405020304" pitchFamily="18" charset="0"/>
              </a:rPr>
              <a:t> Fully connected layers leading to a binary classification output.</a:t>
            </a:r>
          </a:p>
          <a:p>
            <a:pPr lvl="1"/>
            <a:endParaRPr lang="en-IN" sz="1800" b="1" dirty="0">
              <a:latin typeface="Calibri" panose="020F0502020204030204" pitchFamily="34" charset="0"/>
              <a:ea typeface="Calibri" panose="020F0502020204030204" pitchFamily="34" charset="0"/>
              <a:cs typeface="Times New Roman" panose="02020603050405020304" pitchFamily="18" charset="0"/>
            </a:endParaRPr>
          </a:p>
          <a:p>
            <a:pPr lvl="1"/>
            <a:r>
              <a:rPr lang="en-IN" sz="1800" b="1" dirty="0">
                <a:effectLst/>
                <a:latin typeface="Calibri" panose="020F0502020204030204" pitchFamily="34" charset="0"/>
                <a:ea typeface="Calibri" panose="020F0502020204030204" pitchFamily="34" charset="0"/>
                <a:cs typeface="Times New Roman" panose="02020603050405020304" pitchFamily="18" charset="0"/>
              </a:rPr>
              <a:t>Output Layer:</a:t>
            </a:r>
            <a:r>
              <a:rPr lang="en-IN" sz="1800" dirty="0">
                <a:effectLst/>
                <a:latin typeface="Calibri" panose="020F0502020204030204" pitchFamily="34" charset="0"/>
                <a:ea typeface="Calibri" panose="020F0502020204030204" pitchFamily="34" charset="0"/>
                <a:cs typeface="Times New Roman" panose="02020603050405020304" pitchFamily="18" charset="0"/>
              </a:rPr>
              <a:t> Sigmoid activation function for binary classification ("With Mask" or "Without Mask").</a:t>
            </a:r>
          </a:p>
          <a:p>
            <a:pPr lvl="1"/>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1"/>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322D2871-DDDB-7893-B6D6-BCCA5A833689}"/>
              </a:ext>
            </a:extLst>
          </p:cNvPr>
          <p:cNvSpPr>
            <a:spLocks noGrp="1"/>
          </p:cNvSpPr>
          <p:nvPr>
            <p:ph type="sldNum" sz="quarter" idx="12"/>
          </p:nvPr>
        </p:nvSpPr>
        <p:spPr/>
        <p:txBody>
          <a:bodyPr/>
          <a:lstStyle/>
          <a:p>
            <a:fld id="{8D0AFDD5-844D-364D-8AEC-50CF4D36D55D}" type="slidenum">
              <a:rPr lang="en-US" noProof="0" smtClean="0"/>
              <a:t>9</a:t>
            </a:fld>
            <a:endParaRPr lang="en-US" noProof="0"/>
          </a:p>
        </p:txBody>
      </p:sp>
      <p:sp>
        <p:nvSpPr>
          <p:cNvPr id="5" name="Footer Placeholder 4">
            <a:extLst>
              <a:ext uri="{FF2B5EF4-FFF2-40B4-BE49-F238E27FC236}">
                <a16:creationId xmlns:a16="http://schemas.microsoft.com/office/drawing/2014/main" id="{88DD447D-DD89-1C2F-9EA8-208DC0949C8C}"/>
              </a:ext>
            </a:extLst>
          </p:cNvPr>
          <p:cNvSpPr>
            <a:spLocks noGrp="1"/>
          </p:cNvSpPr>
          <p:nvPr>
            <p:ph type="ftr" sz="quarter" idx="11"/>
          </p:nvPr>
        </p:nvSpPr>
        <p:spPr/>
        <p:txBody>
          <a:bodyPr/>
          <a:lstStyle/>
          <a:p>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Face Mask Detection Using AI and ML </a:t>
            </a:r>
            <a:endParaRPr lang="en-US" noProof="0" dirty="0"/>
          </a:p>
          <a:p>
            <a:endParaRPr lang="en-US" noProof="0" dirty="0"/>
          </a:p>
        </p:txBody>
      </p:sp>
      <p:sp>
        <p:nvSpPr>
          <p:cNvPr id="6" name="Date Placeholder 5">
            <a:extLst>
              <a:ext uri="{FF2B5EF4-FFF2-40B4-BE49-F238E27FC236}">
                <a16:creationId xmlns:a16="http://schemas.microsoft.com/office/drawing/2014/main" id="{BD2ED24E-F48A-BC62-FC37-4489AAB5EF33}"/>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2706137734"/>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FA78568-A730-4D3B-A489-FD854E91254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{9C08896C-A847-4051-AE44-AE934F618389}tf11429527_win32</Template>
  <TotalTime>284</TotalTime>
  <Words>779</Words>
  <Application>Microsoft Office PowerPoint</Application>
  <PresentationFormat>Widescreen</PresentationFormat>
  <Paragraphs>107</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Century Gothic</vt:lpstr>
      <vt:lpstr>DM Sans Medium</vt:lpstr>
      <vt:lpstr>Karla</vt:lpstr>
      <vt:lpstr>Symbol</vt:lpstr>
      <vt:lpstr>Times New Roman</vt:lpstr>
      <vt:lpstr>Univers Condensed Light</vt:lpstr>
      <vt:lpstr>Office Theme</vt:lpstr>
      <vt:lpstr>Face Mask Detection System Using AI and ML  </vt:lpstr>
      <vt:lpstr>Agenda</vt:lpstr>
      <vt:lpstr>Introduction </vt:lpstr>
      <vt:lpstr>Related Work</vt:lpstr>
      <vt:lpstr>Methodology</vt:lpstr>
      <vt:lpstr>A Few Snippets</vt:lpstr>
      <vt:lpstr>Confusion Matrix</vt:lpstr>
      <vt:lpstr>Model Accuracy</vt:lpstr>
      <vt:lpstr>Model Architecture</vt:lpstr>
      <vt:lpstr>Model Training and Evaluation</vt:lpstr>
      <vt:lpstr>Live Video Stream Integration</vt:lpstr>
      <vt:lpstr>Experiment Results</vt:lpstr>
      <vt:lpstr>Conclusion </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Yuvraj Passi</dc:creator>
  <cp:lastModifiedBy>shobhit jain</cp:lastModifiedBy>
  <cp:revision>3</cp:revision>
  <dcterms:created xsi:type="dcterms:W3CDTF">2024-11-21T14:58:41Z</dcterms:created>
  <dcterms:modified xsi:type="dcterms:W3CDTF">2024-11-22T04:09:46Z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