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88" y="3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2945" y="1858849"/>
            <a:ext cx="331597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425" y="79428"/>
            <a:ext cx="8363149" cy="8897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8125" y="1256703"/>
            <a:ext cx="4904740" cy="1259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95350" algn="r">
              <a:lnSpc>
                <a:spcPct val="100000"/>
              </a:lnSpc>
              <a:spcBef>
                <a:spcPts val="100"/>
              </a:spcBef>
            </a:pPr>
            <a:r>
              <a:rPr dirty="0"/>
              <a:t>Amani</a:t>
            </a:r>
            <a:r>
              <a:rPr spc="15" dirty="0"/>
              <a:t> </a:t>
            </a:r>
            <a:r>
              <a:rPr spc="-10" dirty="0"/>
              <a:t>Ponnam-00863409 </a:t>
            </a:r>
            <a:r>
              <a:rPr lang="en-US" spc="-10" dirty="0"/>
              <a:t>      </a:t>
            </a:r>
            <a:r>
              <a:rPr dirty="0"/>
              <a:t>Meghana</a:t>
            </a:r>
            <a:r>
              <a:rPr spc="25" dirty="0"/>
              <a:t> </a:t>
            </a:r>
            <a:r>
              <a:rPr spc="-10" dirty="0"/>
              <a:t>Basavaraju-00878415 </a:t>
            </a:r>
            <a:r>
              <a:rPr dirty="0"/>
              <a:t>Meghana</a:t>
            </a:r>
            <a:r>
              <a:rPr spc="-20" dirty="0"/>
              <a:t> </a:t>
            </a:r>
            <a:r>
              <a:rPr spc="-10" dirty="0"/>
              <a:t>Thotakur</a:t>
            </a:r>
            <a:r>
              <a:rPr sz="2400" spc="-10" dirty="0"/>
              <a:t>i-00903167</a:t>
            </a:r>
            <a:endParaRPr sz="240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7125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FFFFFF"/>
                </a:solidFill>
              </a:rPr>
              <a:t>TEAM</a:t>
            </a:r>
            <a:r>
              <a:rPr sz="2700" spc="-30" dirty="0">
                <a:solidFill>
                  <a:srgbClr val="FFFFFF"/>
                </a:solidFill>
              </a:rPr>
              <a:t> </a:t>
            </a:r>
            <a:r>
              <a:rPr sz="2700" dirty="0">
                <a:solidFill>
                  <a:srgbClr val="FFFFFF"/>
                </a:solidFill>
              </a:rPr>
              <a:t>MEMBERS</a:t>
            </a:r>
            <a:r>
              <a:rPr sz="2700" spc="-30" dirty="0">
                <a:solidFill>
                  <a:srgbClr val="FFFFFF"/>
                </a:solidFill>
              </a:rPr>
              <a:t> </a:t>
            </a:r>
            <a:r>
              <a:rPr sz="2700" dirty="0">
                <a:solidFill>
                  <a:srgbClr val="FFFFFF"/>
                </a:solidFill>
              </a:rPr>
              <a:t>OF</a:t>
            </a:r>
            <a:r>
              <a:rPr sz="2700" spc="-75" dirty="0">
                <a:solidFill>
                  <a:srgbClr val="FFFFFF"/>
                </a:solidFill>
              </a:rPr>
              <a:t> </a:t>
            </a:r>
            <a:r>
              <a:rPr sz="2700" dirty="0">
                <a:solidFill>
                  <a:srgbClr val="FFFFFF"/>
                </a:solidFill>
              </a:rPr>
              <a:t>TERM</a:t>
            </a:r>
            <a:r>
              <a:rPr sz="2700" spc="-30" dirty="0">
                <a:solidFill>
                  <a:srgbClr val="FFFFFF"/>
                </a:solidFill>
              </a:rPr>
              <a:t> </a:t>
            </a:r>
            <a:r>
              <a:rPr sz="2700" spc="-10" dirty="0">
                <a:solidFill>
                  <a:srgbClr val="FFFFFF"/>
                </a:solidFill>
              </a:rPr>
              <a:t>PROJECT</a:t>
            </a:r>
            <a:endParaRPr sz="2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9ACB-6BDA-4086-66AF-ABC1A2A63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944" y="1858849"/>
            <a:ext cx="7374255" cy="430887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			Thank You</a:t>
            </a:r>
          </a:p>
        </p:txBody>
      </p:sp>
    </p:spTree>
    <p:extLst>
      <p:ext uri="{BB962C8B-B14F-4D97-AF65-F5344CB8AC3E}">
        <p14:creationId xmlns:p14="http://schemas.microsoft.com/office/powerpoint/2010/main" val="303035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PROJECT</a:t>
            </a:r>
            <a:r>
              <a:rPr sz="3200" spc="-210" dirty="0"/>
              <a:t> </a:t>
            </a:r>
            <a:r>
              <a:rPr sz="3200" spc="-10" dirty="0"/>
              <a:t>NAME: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02945" y="2681041"/>
            <a:ext cx="736854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 MT"/>
                <a:cs typeface="Arial MT"/>
              </a:rPr>
              <a:t>SELF-LEARNING</a:t>
            </a:r>
            <a:r>
              <a:rPr sz="3600" spc="-22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AI</a:t>
            </a:r>
            <a:r>
              <a:rPr sz="3600" spc="-3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FOR</a:t>
            </a:r>
            <a:r>
              <a:rPr sz="3600" spc="-30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BOARD </a:t>
            </a:r>
            <a:r>
              <a:rPr sz="3600" dirty="0">
                <a:latin typeface="Arial MT"/>
                <a:cs typeface="Arial MT"/>
              </a:rPr>
              <a:t>GAMES USING </a:t>
            </a:r>
            <a:r>
              <a:rPr sz="3600" spc="-10" dirty="0">
                <a:latin typeface="Arial MT"/>
                <a:cs typeface="Arial MT"/>
              </a:rPr>
              <a:t>REINFORCEMENT LEARNING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96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1550" y="1177607"/>
            <a:ext cx="8012430" cy="216852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58775" marR="104139" indent="-346075" algn="just">
              <a:lnSpc>
                <a:spcPct val="80000"/>
              </a:lnSpc>
              <a:spcBef>
                <a:spcPts val="555"/>
              </a:spcBef>
              <a:buSzPct val="102631"/>
              <a:buFont typeface="Segoe UI Symbol"/>
              <a:buChar char="➢"/>
              <a:tabLst>
                <a:tab pos="358775" algn="l"/>
              </a:tabLst>
            </a:pPr>
            <a:r>
              <a:rPr sz="1900" b="1" dirty="0">
                <a:latin typeface="Arial"/>
                <a:cs typeface="Arial"/>
              </a:rPr>
              <a:t>Develop</a:t>
            </a:r>
            <a:r>
              <a:rPr sz="1900" b="1" spc="-5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</a:t>
            </a:r>
            <a:r>
              <a:rPr sz="1900" b="1" spc="-45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Self-Learning</a:t>
            </a:r>
            <a:r>
              <a:rPr sz="1900" b="1" spc="-10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AI</a:t>
            </a:r>
            <a:r>
              <a:rPr sz="1900" b="1" spc="-11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Agent: </a:t>
            </a:r>
            <a:r>
              <a:rPr sz="1900" dirty="0">
                <a:latin typeface="Arial MT"/>
                <a:cs typeface="Arial MT"/>
              </a:rPr>
              <a:t>Create</a:t>
            </a:r>
            <a:r>
              <a:rPr sz="1900" spc="-4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an</a:t>
            </a:r>
            <a:r>
              <a:rPr sz="1900" spc="-4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autonomous</a:t>
            </a:r>
            <a:r>
              <a:rPr sz="1900" spc="-4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agent</a:t>
            </a:r>
            <a:r>
              <a:rPr sz="1900" spc="-45" dirty="0">
                <a:latin typeface="Arial MT"/>
                <a:cs typeface="Arial MT"/>
              </a:rPr>
              <a:t> </a:t>
            </a:r>
            <a:r>
              <a:rPr sz="1900" spc="-20" dirty="0">
                <a:latin typeface="Arial MT"/>
                <a:cs typeface="Arial MT"/>
              </a:rPr>
              <a:t>that </a:t>
            </a:r>
            <a:r>
              <a:rPr sz="1900" dirty="0">
                <a:latin typeface="Arial MT"/>
                <a:cs typeface="Arial MT"/>
              </a:rPr>
              <a:t>uses</a:t>
            </a:r>
            <a:r>
              <a:rPr sz="1900" spc="-5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reinforcement</a:t>
            </a:r>
            <a:r>
              <a:rPr sz="1900" spc="-5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learning</a:t>
            </a:r>
            <a:r>
              <a:rPr sz="1900" spc="-5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to</a:t>
            </a:r>
            <a:r>
              <a:rPr sz="1900" spc="-5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play</a:t>
            </a:r>
            <a:r>
              <a:rPr sz="1900" spc="-5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the</a:t>
            </a:r>
            <a:r>
              <a:rPr sz="1900" spc="-5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Snake</a:t>
            </a:r>
            <a:r>
              <a:rPr sz="1900" spc="-5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game</a:t>
            </a:r>
            <a:r>
              <a:rPr sz="1900" spc="-5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by</a:t>
            </a:r>
            <a:r>
              <a:rPr sz="1900" spc="-5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maximizing</a:t>
            </a:r>
            <a:r>
              <a:rPr sz="1900" spc="-55" dirty="0">
                <a:latin typeface="Arial MT"/>
                <a:cs typeface="Arial MT"/>
              </a:rPr>
              <a:t> </a:t>
            </a:r>
            <a:r>
              <a:rPr sz="1900" spc="-25" dirty="0">
                <a:latin typeface="Arial MT"/>
                <a:cs typeface="Arial MT"/>
              </a:rPr>
              <a:t>its </a:t>
            </a:r>
            <a:r>
              <a:rPr sz="1900" dirty="0">
                <a:latin typeface="Arial MT"/>
                <a:cs typeface="Arial MT"/>
              </a:rPr>
              <a:t>score</a:t>
            </a:r>
            <a:r>
              <a:rPr sz="1900" spc="-8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through</a:t>
            </a:r>
            <a:r>
              <a:rPr sz="1900" spc="-8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food</a:t>
            </a:r>
            <a:r>
              <a:rPr sz="1900" spc="-8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collection</a:t>
            </a:r>
            <a:r>
              <a:rPr sz="1900" spc="-8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while</a:t>
            </a:r>
            <a:r>
              <a:rPr sz="1900" spc="-8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avoiding</a:t>
            </a:r>
            <a:r>
              <a:rPr sz="1900" spc="-8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collisions.</a:t>
            </a:r>
            <a:endParaRPr sz="1900" dirty="0">
              <a:latin typeface="Arial MT"/>
              <a:cs typeface="Arial MT"/>
            </a:endParaRPr>
          </a:p>
          <a:p>
            <a:pPr marL="358775" marR="166370" indent="-346075">
              <a:lnSpc>
                <a:spcPct val="80000"/>
              </a:lnSpc>
              <a:buSzPct val="102631"/>
              <a:buFont typeface="Segoe UI Symbol"/>
              <a:buChar char="➢"/>
              <a:tabLst>
                <a:tab pos="358775" algn="l"/>
              </a:tabLst>
            </a:pPr>
            <a:r>
              <a:rPr sz="1900" b="1" spc="-10" dirty="0">
                <a:latin typeface="Arial"/>
                <a:cs typeface="Arial"/>
              </a:rPr>
              <a:t>Train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the</a:t>
            </a:r>
            <a:r>
              <a:rPr sz="1900" b="1" spc="-12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AI</a:t>
            </a:r>
            <a:r>
              <a:rPr sz="1900" b="1" spc="-5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to</a:t>
            </a:r>
            <a:r>
              <a:rPr sz="1900" b="1" spc="-5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Optimize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Strategy:</a:t>
            </a:r>
            <a:r>
              <a:rPr sz="1900" b="1" spc="-25" dirty="0">
                <a:latin typeface="Arial"/>
                <a:cs typeface="Arial"/>
              </a:rPr>
              <a:t> </a:t>
            </a:r>
            <a:r>
              <a:rPr sz="1900" dirty="0">
                <a:latin typeface="Arial MT"/>
                <a:cs typeface="Arial MT"/>
              </a:rPr>
              <a:t>Use</a:t>
            </a:r>
            <a:r>
              <a:rPr sz="1900" spc="-5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a</a:t>
            </a:r>
            <a:r>
              <a:rPr sz="1900" spc="-5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deep</a:t>
            </a:r>
            <a:r>
              <a:rPr sz="1900" spc="-60" dirty="0">
                <a:latin typeface="Arial MT"/>
                <a:cs typeface="Arial MT"/>
              </a:rPr>
              <a:t> </a:t>
            </a:r>
            <a:r>
              <a:rPr sz="1900" spc="-25" dirty="0">
                <a:latin typeface="Arial MT"/>
                <a:cs typeface="Arial MT"/>
              </a:rPr>
              <a:t>Q-</a:t>
            </a:r>
            <a:r>
              <a:rPr sz="1900" dirty="0">
                <a:latin typeface="Arial MT"/>
                <a:cs typeface="Arial MT"/>
              </a:rPr>
              <a:t>l</a:t>
            </a:r>
            <a:r>
              <a:rPr lang="en-US" sz="1900" dirty="0">
                <a:latin typeface="Arial MT"/>
                <a:cs typeface="Arial MT"/>
              </a:rPr>
              <a:t>earning and Reinforcement techniques</a:t>
            </a:r>
            <a:r>
              <a:rPr sz="1900" spc="-55" dirty="0">
                <a:latin typeface="Arial MT"/>
                <a:cs typeface="Arial MT"/>
              </a:rPr>
              <a:t> </a:t>
            </a:r>
            <a:r>
              <a:rPr sz="1900" spc="-25" dirty="0">
                <a:latin typeface="Arial MT"/>
                <a:cs typeface="Arial MT"/>
              </a:rPr>
              <a:t>to </a:t>
            </a:r>
            <a:r>
              <a:rPr sz="1900" dirty="0">
                <a:latin typeface="Arial MT"/>
                <a:cs typeface="Arial MT"/>
              </a:rPr>
              <a:t>continuously</a:t>
            </a:r>
            <a:r>
              <a:rPr sz="1900" spc="-7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improve</a:t>
            </a:r>
            <a:r>
              <a:rPr sz="1900" spc="-7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the</a:t>
            </a:r>
            <a:r>
              <a:rPr sz="1900" spc="-7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agent’s</a:t>
            </a:r>
            <a:r>
              <a:rPr sz="1900" spc="-7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performance</a:t>
            </a:r>
            <a:r>
              <a:rPr sz="1900" spc="-7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by</a:t>
            </a:r>
            <a:r>
              <a:rPr sz="1900" spc="-7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learning</a:t>
            </a:r>
            <a:r>
              <a:rPr sz="1900" spc="-7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from</a:t>
            </a:r>
            <a:r>
              <a:rPr sz="1900" spc="-70" dirty="0">
                <a:latin typeface="Arial MT"/>
                <a:cs typeface="Arial MT"/>
              </a:rPr>
              <a:t> </a:t>
            </a:r>
            <a:r>
              <a:rPr sz="1900" spc="-20" dirty="0">
                <a:latin typeface="Arial MT"/>
                <a:cs typeface="Arial MT"/>
              </a:rPr>
              <a:t>game </a:t>
            </a:r>
            <a:r>
              <a:rPr sz="1900" dirty="0">
                <a:latin typeface="Arial MT"/>
                <a:cs typeface="Arial MT"/>
              </a:rPr>
              <a:t>states,</a:t>
            </a:r>
            <a:r>
              <a:rPr sz="1900" spc="-5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actions,</a:t>
            </a:r>
            <a:r>
              <a:rPr sz="1900" spc="-5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and</a:t>
            </a:r>
            <a:r>
              <a:rPr sz="1900" spc="-5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rewards.</a:t>
            </a:r>
            <a:endParaRPr sz="1900" dirty="0">
              <a:latin typeface="Arial MT"/>
              <a:cs typeface="Arial MT"/>
            </a:endParaRPr>
          </a:p>
          <a:p>
            <a:pPr marL="358775" marR="5080" indent="-346075">
              <a:lnSpc>
                <a:spcPct val="80000"/>
              </a:lnSpc>
              <a:buSzPct val="102631"/>
              <a:buFont typeface="Segoe UI Symbol"/>
              <a:buChar char="➢"/>
              <a:tabLst>
                <a:tab pos="358775" algn="l"/>
              </a:tabLst>
            </a:pPr>
            <a:r>
              <a:rPr sz="1900" b="1" dirty="0">
                <a:latin typeface="Arial"/>
                <a:cs typeface="Arial"/>
              </a:rPr>
              <a:t>Minimize</a:t>
            </a:r>
            <a:r>
              <a:rPr sz="1900" b="1" spc="-110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Training</a:t>
            </a:r>
            <a:r>
              <a:rPr sz="1900" b="1" spc="-65" dirty="0">
                <a:latin typeface="Arial"/>
                <a:cs typeface="Arial"/>
              </a:rPr>
              <a:t> </a:t>
            </a:r>
            <a:r>
              <a:rPr sz="1900" b="1" spc="-20" dirty="0">
                <a:latin typeface="Arial"/>
                <a:cs typeface="Arial"/>
              </a:rPr>
              <a:t>Time:</a:t>
            </a:r>
            <a:r>
              <a:rPr sz="1900" b="1" spc="-114" dirty="0">
                <a:latin typeface="Arial"/>
                <a:cs typeface="Arial"/>
              </a:rPr>
              <a:t> </a:t>
            </a:r>
            <a:r>
              <a:rPr sz="1900" dirty="0">
                <a:latin typeface="Arial MT"/>
                <a:cs typeface="Arial MT"/>
              </a:rPr>
              <a:t>Aim</a:t>
            </a:r>
            <a:r>
              <a:rPr sz="1900" spc="-6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to</a:t>
            </a:r>
            <a:r>
              <a:rPr sz="1900" spc="-6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reduce</a:t>
            </a:r>
            <a:r>
              <a:rPr sz="1900" spc="-6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training</a:t>
            </a:r>
            <a:r>
              <a:rPr sz="1900" spc="-6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time</a:t>
            </a:r>
            <a:r>
              <a:rPr sz="1900" spc="-7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through</a:t>
            </a:r>
            <a:r>
              <a:rPr sz="1900" spc="-6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optimized hyperparameters</a:t>
            </a:r>
            <a:r>
              <a:rPr sz="1900" spc="-6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and</a:t>
            </a:r>
            <a:r>
              <a:rPr sz="1900" spc="-6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efficient</a:t>
            </a:r>
            <a:r>
              <a:rPr sz="1900" spc="-6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exploration</a:t>
            </a:r>
            <a:r>
              <a:rPr sz="1900" spc="-6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strategies,</a:t>
            </a:r>
            <a:r>
              <a:rPr sz="1900" spc="-6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enabling</a:t>
            </a:r>
            <a:r>
              <a:rPr sz="1900" spc="-6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faster convergence</a:t>
            </a:r>
            <a:r>
              <a:rPr sz="1900" spc="-4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to</a:t>
            </a:r>
            <a:r>
              <a:rPr sz="1900" spc="-4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an</a:t>
            </a:r>
            <a:r>
              <a:rPr sz="1900" spc="-4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optimal</a:t>
            </a:r>
            <a:r>
              <a:rPr sz="1900" spc="-4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or</a:t>
            </a:r>
            <a:r>
              <a:rPr sz="1900" spc="-45" dirty="0">
                <a:latin typeface="Arial MT"/>
                <a:cs typeface="Arial MT"/>
              </a:rPr>
              <a:t> </a:t>
            </a:r>
            <a:r>
              <a:rPr sz="1900" spc="-20" dirty="0">
                <a:latin typeface="Arial MT"/>
                <a:cs typeface="Arial MT"/>
              </a:rPr>
              <a:t>near-</a:t>
            </a:r>
            <a:r>
              <a:rPr sz="1900" dirty="0">
                <a:latin typeface="Arial MT"/>
                <a:cs typeface="Arial MT"/>
              </a:rPr>
              <a:t>optimal</a:t>
            </a:r>
            <a:r>
              <a:rPr sz="1900" spc="-4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policy.</a:t>
            </a:r>
            <a:endParaRPr sz="19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79428"/>
            <a:ext cx="8363149" cy="889723"/>
          </a:xfrm>
          <a:prstGeom prst="rect">
            <a:avLst/>
          </a:prstGeom>
        </p:spPr>
        <p:txBody>
          <a:bodyPr vert="horz" wrap="square" lIns="0" tIns="4496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425" y="1047750"/>
            <a:ext cx="7832090" cy="369690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65125" marR="5080" lvl="1" indent="-352425" algn="l">
              <a:lnSpc>
                <a:spcPct val="80000"/>
              </a:lnSpc>
              <a:spcBef>
                <a:spcPts val="580"/>
              </a:spcBef>
              <a:buSzPct val="102500"/>
              <a:buFont typeface="Segoe UI Symbol"/>
              <a:buChar char="➢"/>
              <a:tabLst>
                <a:tab pos="365125" algn="l"/>
              </a:tabLst>
            </a:pPr>
            <a:r>
              <a:rPr b="1" dirty="0">
                <a:latin typeface="Arial"/>
                <a:cs typeface="Arial"/>
              </a:rPr>
              <a:t>Reinforcement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Learning</a:t>
            </a:r>
            <a:r>
              <a:rPr b="1" spc="-8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Algorithm: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dirty="0">
                <a:latin typeface="Arial MT"/>
                <a:cs typeface="Arial MT"/>
              </a:rPr>
              <a:t>Deep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Q-</a:t>
            </a:r>
            <a:r>
              <a:rPr dirty="0">
                <a:latin typeface="Arial MT"/>
                <a:cs typeface="Arial MT"/>
              </a:rPr>
              <a:t>Learning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(DQN)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25" dirty="0">
                <a:latin typeface="Arial MT"/>
                <a:cs typeface="Arial MT"/>
              </a:rPr>
              <a:t>for </a:t>
            </a:r>
            <a:r>
              <a:rPr dirty="0">
                <a:latin typeface="Arial MT"/>
                <a:cs typeface="Arial MT"/>
              </a:rPr>
              <a:t>action</a:t>
            </a:r>
            <a:r>
              <a:rPr spc="-80" dirty="0">
                <a:latin typeface="Arial MT"/>
                <a:cs typeface="Arial MT"/>
              </a:rPr>
              <a:t> </a:t>
            </a:r>
            <a:r>
              <a:rPr spc="-10" dirty="0" err="1">
                <a:latin typeface="Arial MT"/>
                <a:cs typeface="Arial MT"/>
              </a:rPr>
              <a:t>optimization.</a:t>
            </a:r>
            <a:r>
              <a:rPr lang="en-US" spc="-10" dirty="0" err="1">
                <a:latin typeface="Arial MT"/>
                <a:cs typeface="Arial MT"/>
              </a:rPr>
              <a:t>Reinforcement</a:t>
            </a:r>
            <a:r>
              <a:rPr lang="en-US" spc="-10" dirty="0">
                <a:latin typeface="Arial MT"/>
                <a:cs typeface="Arial MT"/>
              </a:rPr>
              <a:t> learning uses CNN technique by relying on Adam-Optimizer for better performance.</a:t>
            </a:r>
          </a:p>
          <a:p>
            <a:pPr marL="365125" marR="5080" lvl="1" indent="-352425" algn="l">
              <a:lnSpc>
                <a:spcPct val="80000"/>
              </a:lnSpc>
              <a:spcBef>
                <a:spcPts val="580"/>
              </a:spcBef>
              <a:buSzPct val="102500"/>
              <a:buFont typeface="Segoe UI Symbol"/>
              <a:buChar char="➢"/>
              <a:tabLst>
                <a:tab pos="365125" algn="l"/>
              </a:tabLst>
            </a:pPr>
            <a:r>
              <a:rPr lang="en-US" b="1" spc="-10" dirty="0">
                <a:latin typeface="Arial MT"/>
                <a:cs typeface="Arial MT"/>
              </a:rPr>
              <a:t>Q-Learning</a:t>
            </a:r>
            <a:r>
              <a:rPr lang="en-US" spc="-10" dirty="0">
                <a:latin typeface="Arial MT"/>
                <a:cs typeface="Arial MT"/>
              </a:rPr>
              <a:t> : It involves an agent learning to make decisions by updating a Q-table, where each state-action pair is assigned a value representing the expected future rewards. The agent explores the environment and chooses actions that maximize its long-term reward through trial and error along with Bellman-ford equation </a:t>
            </a:r>
            <a:endParaRPr dirty="0">
              <a:latin typeface="Arial MT"/>
              <a:cs typeface="Arial MT"/>
            </a:endParaRPr>
          </a:p>
          <a:p>
            <a:pPr marL="365125" marR="172720" lvl="1" indent="-352425" algn="l">
              <a:lnSpc>
                <a:spcPct val="80000"/>
              </a:lnSpc>
              <a:buSzPct val="102500"/>
              <a:buFont typeface="Segoe UI Symbol"/>
              <a:buChar char="➢"/>
              <a:tabLst>
                <a:tab pos="365125" algn="l"/>
              </a:tabLst>
            </a:pPr>
            <a:r>
              <a:rPr b="1" dirty="0">
                <a:latin typeface="Arial"/>
                <a:cs typeface="Arial"/>
              </a:rPr>
              <a:t>Environment: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dirty="0">
                <a:latin typeface="Arial MT"/>
                <a:cs typeface="Arial MT"/>
              </a:rPr>
              <a:t>Custom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Snake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game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environment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built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Python, compatible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for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easy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reinforcement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learning application.</a:t>
            </a:r>
            <a:endParaRPr dirty="0">
              <a:latin typeface="Arial MT"/>
              <a:cs typeface="Arial MT"/>
            </a:endParaRPr>
          </a:p>
          <a:p>
            <a:pPr marL="365125" marR="263525" lvl="1" indent="-352425" algn="l">
              <a:lnSpc>
                <a:spcPct val="80000"/>
              </a:lnSpc>
              <a:buSzPct val="102500"/>
              <a:buFont typeface="Segoe UI Symbol"/>
              <a:buChar char="➢"/>
              <a:tabLst>
                <a:tab pos="365125" algn="l"/>
              </a:tabLst>
            </a:pPr>
            <a:r>
              <a:rPr b="1" spc="-10" dirty="0">
                <a:latin typeface="Arial"/>
                <a:cs typeface="Arial"/>
              </a:rPr>
              <a:t>Tools: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lang="en-US" spc="-65" dirty="0">
                <a:latin typeface="Arial"/>
                <a:cs typeface="Arial"/>
              </a:rPr>
              <a:t>Random, Torch, </a:t>
            </a:r>
            <a:r>
              <a:rPr lang="en-US" spc="-65" dirty="0" err="1">
                <a:latin typeface="Arial"/>
                <a:cs typeface="Arial"/>
              </a:rPr>
              <a:t>Numpy</a:t>
            </a:r>
            <a:r>
              <a:rPr lang="en-US" spc="-65" dirty="0">
                <a:latin typeface="Arial"/>
                <a:cs typeface="Arial"/>
              </a:rPr>
              <a:t>, Matplotlib and </a:t>
            </a:r>
            <a:r>
              <a:rPr lang="en-US" spc="-65" dirty="0" err="1">
                <a:latin typeface="Arial"/>
                <a:cs typeface="Arial"/>
              </a:rPr>
              <a:t>Ipython</a:t>
            </a:r>
            <a:r>
              <a:rPr lang="en-US" spc="-65" dirty="0">
                <a:latin typeface="Arial"/>
                <a:cs typeface="Arial"/>
              </a:rPr>
              <a:t> </a:t>
            </a:r>
            <a:r>
              <a:rPr dirty="0">
                <a:latin typeface="Arial MT"/>
                <a:cs typeface="Arial MT"/>
              </a:rPr>
              <a:t>for</a:t>
            </a:r>
            <a:r>
              <a:rPr spc="-5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neural</a:t>
            </a:r>
            <a:r>
              <a:rPr spc="-5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network</a:t>
            </a:r>
            <a:r>
              <a:rPr spc="-5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modeling</a:t>
            </a:r>
            <a:r>
              <a:rPr lang="en-US" dirty="0">
                <a:latin typeface="Arial MT"/>
                <a:cs typeface="Arial MT"/>
              </a:rPr>
              <a:t> are used</a:t>
            </a:r>
            <a:r>
              <a:rPr spc="-50" dirty="0">
                <a:latin typeface="Arial MT"/>
                <a:cs typeface="Arial MT"/>
              </a:rPr>
              <a:t> </a:t>
            </a:r>
            <a:r>
              <a:rPr spc="-20" dirty="0">
                <a:latin typeface="Arial MT"/>
                <a:cs typeface="Arial MT"/>
              </a:rPr>
              <a:t>with </a:t>
            </a:r>
            <a:r>
              <a:rPr lang="en-US" spc="-20" dirty="0">
                <a:latin typeface="Arial MT"/>
                <a:cs typeface="Arial MT"/>
              </a:rPr>
              <a:t>virtual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environmen</a:t>
            </a:r>
            <a:r>
              <a:rPr lang="en-US" dirty="0">
                <a:latin typeface="Arial MT"/>
                <a:cs typeface="Arial MT"/>
              </a:rPr>
              <a:t>t </a:t>
            </a:r>
            <a:r>
              <a:rPr lang="en-US" dirty="0" err="1">
                <a:latin typeface="Arial MT"/>
                <a:cs typeface="Arial MT"/>
              </a:rPr>
              <a:t>inorder</a:t>
            </a:r>
            <a:r>
              <a:rPr lang="en-US" dirty="0">
                <a:latin typeface="Arial MT"/>
                <a:cs typeface="Arial MT"/>
              </a:rPr>
              <a:t> to employ with the models.</a:t>
            </a:r>
            <a:endParaRPr dirty="0">
              <a:latin typeface="Arial MT"/>
              <a:cs typeface="Arial MT"/>
            </a:endParaRPr>
          </a:p>
          <a:p>
            <a:pPr marL="365125" marR="259079" lvl="1" indent="-352425" algn="l">
              <a:lnSpc>
                <a:spcPct val="80000"/>
              </a:lnSpc>
              <a:buSzPct val="102500"/>
              <a:buFont typeface="Segoe UI Symbol"/>
              <a:buChar char="➢"/>
              <a:tabLst>
                <a:tab pos="365125" algn="l"/>
              </a:tabLst>
            </a:pPr>
            <a:r>
              <a:rPr b="1" spc="-10" dirty="0">
                <a:latin typeface="Arial"/>
                <a:cs typeface="Arial"/>
              </a:rPr>
              <a:t>Training</a:t>
            </a:r>
            <a:r>
              <a:rPr b="1" spc="-1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Approach:</a:t>
            </a:r>
            <a:r>
              <a:rPr b="1" spc="-85" dirty="0">
                <a:latin typeface="Arial"/>
                <a:cs typeface="Arial"/>
              </a:rPr>
              <a:t> </a:t>
            </a:r>
            <a:r>
              <a:rPr dirty="0">
                <a:latin typeface="Arial MT"/>
                <a:cs typeface="Arial MT"/>
              </a:rPr>
              <a:t>The</a:t>
            </a:r>
            <a:r>
              <a:rPr spc="-5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model</a:t>
            </a:r>
            <a:r>
              <a:rPr spc="-5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will</a:t>
            </a:r>
            <a:r>
              <a:rPr spc="-5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be</a:t>
            </a:r>
            <a:r>
              <a:rPr spc="-5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trained</a:t>
            </a:r>
            <a:r>
              <a:rPr spc="-5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with</a:t>
            </a:r>
            <a:r>
              <a:rPr spc="-5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state-</a:t>
            </a:r>
            <a:r>
              <a:rPr spc="-10" dirty="0">
                <a:latin typeface="Arial MT"/>
                <a:cs typeface="Arial MT"/>
              </a:rPr>
              <a:t>action- </a:t>
            </a:r>
            <a:r>
              <a:rPr dirty="0">
                <a:latin typeface="Arial MT"/>
                <a:cs typeface="Arial MT"/>
              </a:rPr>
              <a:t>reward</a:t>
            </a:r>
            <a:r>
              <a:rPr spc="-4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feedback</a:t>
            </a:r>
            <a:r>
              <a:rPr spc="-4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to</a:t>
            </a:r>
            <a:r>
              <a:rPr spc="-4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optimize</a:t>
            </a:r>
            <a:r>
              <a:rPr spc="-4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the</a:t>
            </a:r>
            <a:r>
              <a:rPr spc="-4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scoring</a:t>
            </a:r>
            <a:r>
              <a:rPr spc="-4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strategy</a:t>
            </a:r>
            <a:r>
              <a:rPr lang="en-US" spc="-10" dirty="0">
                <a:latin typeface="Arial MT"/>
                <a:cs typeface="Arial MT"/>
              </a:rPr>
              <a:t> with the help of pretrained models.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9668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Deliverables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2025" y="1224183"/>
            <a:ext cx="823277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5080" indent="-355600">
              <a:lnSpc>
                <a:spcPct val="100000"/>
              </a:lnSpc>
              <a:spcBef>
                <a:spcPts val="100"/>
              </a:spcBef>
              <a:buSzPct val="102500"/>
              <a:buFont typeface="Segoe UI Symbol"/>
              <a:buChar char="➢"/>
              <a:tabLst>
                <a:tab pos="368300" algn="l"/>
              </a:tabLst>
            </a:pPr>
            <a:r>
              <a:rPr sz="2000" b="1" dirty="0">
                <a:latin typeface="Arial"/>
                <a:cs typeface="Arial"/>
              </a:rPr>
              <a:t>Codebase: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Python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scripts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Snake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game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environment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DQN </a:t>
            </a:r>
            <a:r>
              <a:rPr sz="2000" spc="-10" dirty="0">
                <a:latin typeface="Arial MT"/>
                <a:cs typeface="Arial MT"/>
              </a:rPr>
              <a:t>agent.</a:t>
            </a:r>
            <a:endParaRPr sz="2000">
              <a:latin typeface="Arial MT"/>
              <a:cs typeface="Arial MT"/>
            </a:endParaRPr>
          </a:p>
          <a:p>
            <a:pPr marL="368300" indent="-355600">
              <a:lnSpc>
                <a:spcPct val="100000"/>
              </a:lnSpc>
              <a:buSzPct val="102500"/>
              <a:buFont typeface="Segoe UI Symbol"/>
              <a:buChar char="➢"/>
              <a:tabLst>
                <a:tab pos="368300" algn="l"/>
              </a:tabLst>
            </a:pPr>
            <a:r>
              <a:rPr sz="2000" b="1" dirty="0">
                <a:latin typeface="Arial"/>
                <a:cs typeface="Arial"/>
              </a:rPr>
              <a:t>Trained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Model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Files: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Final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saved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model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demonstration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purposes.</a:t>
            </a:r>
            <a:endParaRPr sz="2000">
              <a:latin typeface="Arial MT"/>
              <a:cs typeface="Arial MT"/>
            </a:endParaRPr>
          </a:p>
          <a:p>
            <a:pPr marL="368300" marR="872490" indent="-355600">
              <a:lnSpc>
                <a:spcPct val="100000"/>
              </a:lnSpc>
              <a:buSzPct val="102500"/>
              <a:buFont typeface="Segoe UI Symbol"/>
              <a:buChar char="➢"/>
              <a:tabLst>
                <a:tab pos="368300" algn="l"/>
              </a:tabLst>
            </a:pPr>
            <a:r>
              <a:rPr sz="2000" b="1" dirty="0">
                <a:latin typeface="Arial"/>
                <a:cs typeface="Arial"/>
              </a:rPr>
              <a:t>Project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Report: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Details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methodology,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experimentation,</a:t>
            </a:r>
            <a:r>
              <a:rPr sz="2000" spc="-25" dirty="0">
                <a:latin typeface="Arial MT"/>
                <a:cs typeface="Arial MT"/>
              </a:rPr>
              <a:t> and </a:t>
            </a:r>
            <a:r>
              <a:rPr sz="2000" dirty="0">
                <a:latin typeface="Arial MT"/>
                <a:cs typeface="Arial MT"/>
              </a:rPr>
              <a:t>analysis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results.</a:t>
            </a:r>
            <a:endParaRPr sz="2000">
              <a:latin typeface="Arial MT"/>
              <a:cs typeface="Arial MT"/>
            </a:endParaRPr>
          </a:p>
          <a:p>
            <a:pPr marL="368300" indent="-355600">
              <a:lnSpc>
                <a:spcPct val="100000"/>
              </a:lnSpc>
              <a:buSzPct val="102500"/>
              <a:buFont typeface="Segoe UI Symbol"/>
              <a:buChar char="➢"/>
              <a:tabLst>
                <a:tab pos="368300" algn="l"/>
              </a:tabLst>
            </a:pPr>
            <a:r>
              <a:rPr sz="2000" b="1" dirty="0">
                <a:latin typeface="Arial"/>
                <a:cs typeface="Arial"/>
              </a:rPr>
              <a:t>Demo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Video: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Short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video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showing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AI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agent’s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gameplay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and</a:t>
            </a:r>
            <a:endParaRPr sz="2000">
              <a:latin typeface="Arial MT"/>
              <a:cs typeface="Arial MT"/>
            </a:endParaRPr>
          </a:p>
          <a:p>
            <a:pPr marL="368300">
              <a:lnSpc>
                <a:spcPct val="100000"/>
              </a:lnSpc>
            </a:pPr>
            <a:r>
              <a:rPr sz="2000" spc="-10" dirty="0">
                <a:latin typeface="Arial MT"/>
                <a:cs typeface="Arial MT"/>
              </a:rPr>
              <a:t>performance.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96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Evaluation</a:t>
            </a:r>
            <a:r>
              <a:rPr spc="-40" dirty="0"/>
              <a:t> </a:t>
            </a:r>
            <a:r>
              <a:rPr spc="-10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325" y="1209898"/>
            <a:ext cx="8134350" cy="354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68300">
              <a:lnSpc>
                <a:spcPts val="2575"/>
              </a:lnSpc>
              <a:spcBef>
                <a:spcPts val="100"/>
              </a:spcBef>
              <a:buFont typeface="Segoe UI Symbol"/>
              <a:buChar char="➢"/>
              <a:tabLst>
                <a:tab pos="381000" algn="l"/>
              </a:tabLst>
            </a:pPr>
            <a:r>
              <a:rPr sz="2200" b="1" dirty="0">
                <a:latin typeface="Arial"/>
                <a:cs typeface="Arial"/>
              </a:rPr>
              <a:t>Evaluation</a:t>
            </a:r>
            <a:r>
              <a:rPr sz="2200" b="1" spc="-114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Metrics:</a:t>
            </a:r>
            <a:endParaRPr sz="2200" dirty="0">
              <a:latin typeface="Arial"/>
              <a:cs typeface="Arial"/>
            </a:endParaRPr>
          </a:p>
          <a:p>
            <a:pPr marL="381000" marR="179070" indent="-368300">
              <a:lnSpc>
                <a:spcPts val="2510"/>
              </a:lnSpc>
              <a:spcBef>
                <a:spcPts val="125"/>
              </a:spcBef>
              <a:buFont typeface="Segoe UI Symbol"/>
              <a:buChar char="➢"/>
              <a:tabLst>
                <a:tab pos="381000" algn="l"/>
              </a:tabLst>
            </a:pPr>
            <a:r>
              <a:rPr sz="2200" b="1" dirty="0">
                <a:latin typeface="Arial"/>
                <a:cs typeface="Arial"/>
              </a:rPr>
              <a:t>Score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Tracking:</a:t>
            </a:r>
            <a:r>
              <a:rPr sz="2200" b="1" spc="-9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Track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average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rewards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collected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across </a:t>
            </a:r>
            <a:r>
              <a:rPr sz="2200" dirty="0">
                <a:latin typeface="Arial MT"/>
                <a:cs typeface="Arial MT"/>
              </a:rPr>
              <a:t>various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game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sessions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assess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overall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performance.</a:t>
            </a:r>
            <a:endParaRPr sz="2200" dirty="0">
              <a:latin typeface="Arial MT"/>
              <a:cs typeface="Arial MT"/>
            </a:endParaRPr>
          </a:p>
          <a:p>
            <a:pPr marL="381000" indent="-368300">
              <a:lnSpc>
                <a:spcPts val="2380"/>
              </a:lnSpc>
              <a:buFont typeface="Segoe UI Symbol"/>
              <a:buChar char="➢"/>
              <a:tabLst>
                <a:tab pos="381000" algn="l"/>
              </a:tabLst>
            </a:pPr>
            <a:r>
              <a:rPr sz="2200" b="1" spc="-20" dirty="0">
                <a:latin typeface="Arial"/>
                <a:cs typeface="Arial"/>
              </a:rPr>
              <a:t>Convergence</a:t>
            </a:r>
            <a:r>
              <a:rPr sz="2200" b="1" spc="-10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Analysis:</a:t>
            </a:r>
            <a:r>
              <a:rPr sz="2200" b="1" spc="-9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Analyze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trends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cumulative</a:t>
            </a:r>
            <a:endParaRPr sz="2200" dirty="0">
              <a:latin typeface="Arial MT"/>
              <a:cs typeface="Arial MT"/>
            </a:endParaRPr>
          </a:p>
          <a:p>
            <a:pPr marL="381000" marR="5080">
              <a:lnSpc>
                <a:spcPts val="2510"/>
              </a:lnSpc>
              <a:spcBef>
                <a:spcPts val="125"/>
              </a:spcBef>
            </a:pPr>
            <a:r>
              <a:rPr sz="2200" dirty="0">
                <a:latin typeface="Arial MT"/>
                <a:cs typeface="Arial MT"/>
              </a:rPr>
              <a:t>rewards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determine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if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agent's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learning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becoming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stable </a:t>
            </a:r>
            <a:r>
              <a:rPr sz="2200" dirty="0">
                <a:latin typeface="Arial MT"/>
                <a:cs typeface="Arial MT"/>
              </a:rPr>
              <a:t>over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time.</a:t>
            </a:r>
            <a:endParaRPr sz="2200" dirty="0">
              <a:latin typeface="Arial MT"/>
              <a:cs typeface="Arial MT"/>
            </a:endParaRPr>
          </a:p>
          <a:p>
            <a:pPr marL="381000" indent="-368300">
              <a:lnSpc>
                <a:spcPts val="2380"/>
              </a:lnSpc>
              <a:buFont typeface="Segoe UI Symbol"/>
              <a:buChar char="➢"/>
              <a:tabLst>
                <a:tab pos="381000" algn="l"/>
              </a:tabLst>
            </a:pPr>
            <a:r>
              <a:rPr sz="2200" b="1" dirty="0">
                <a:latin typeface="Arial"/>
                <a:cs typeface="Arial"/>
              </a:rPr>
              <a:t>Policy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Effectiveness: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Observe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agent's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actions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ensure</a:t>
            </a:r>
            <a:endParaRPr sz="2200" dirty="0">
              <a:latin typeface="Arial MT"/>
              <a:cs typeface="Arial MT"/>
            </a:endParaRPr>
          </a:p>
          <a:p>
            <a:pPr marL="381000" marR="196215">
              <a:lnSpc>
                <a:spcPts val="2510"/>
              </a:lnSpc>
              <a:spcBef>
                <a:spcPts val="125"/>
              </a:spcBef>
            </a:pPr>
            <a:r>
              <a:rPr sz="2200" dirty="0">
                <a:latin typeface="Arial MT"/>
                <a:cs typeface="Arial MT"/>
              </a:rPr>
              <a:t>it's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effectively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navigating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toward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rewards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(such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food)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while </a:t>
            </a:r>
            <a:r>
              <a:rPr sz="2200" dirty="0">
                <a:latin typeface="Arial MT"/>
                <a:cs typeface="Arial MT"/>
              </a:rPr>
              <a:t>avoiding</a:t>
            </a:r>
            <a:r>
              <a:rPr sz="2200" spc="-1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obstacles.</a:t>
            </a:r>
            <a:endParaRPr sz="2200" dirty="0">
              <a:latin typeface="Arial MT"/>
              <a:cs typeface="Arial MT"/>
            </a:endParaRPr>
          </a:p>
          <a:p>
            <a:pPr marL="381000" indent="-368300">
              <a:lnSpc>
                <a:spcPts val="2380"/>
              </a:lnSpc>
              <a:buFont typeface="Segoe UI Symbol"/>
              <a:buChar char="➢"/>
              <a:tabLst>
                <a:tab pos="381000" algn="l"/>
              </a:tabLst>
            </a:pPr>
            <a:r>
              <a:rPr sz="2200" b="1" spc="-20" dirty="0">
                <a:latin typeface="Arial"/>
                <a:cs typeface="Arial"/>
              </a:rPr>
              <a:t>Testing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Environment:</a:t>
            </a:r>
            <a:r>
              <a:rPr sz="2200" b="1" spc="-114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Assess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performance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running</a:t>
            </a:r>
            <a:endParaRPr sz="2200" dirty="0">
              <a:latin typeface="Arial MT"/>
              <a:cs typeface="Arial MT"/>
            </a:endParaRPr>
          </a:p>
          <a:p>
            <a:pPr marL="381000">
              <a:lnSpc>
                <a:spcPts val="2575"/>
              </a:lnSpc>
            </a:pPr>
            <a:r>
              <a:rPr sz="2200" dirty="0">
                <a:latin typeface="Arial MT"/>
                <a:cs typeface="Arial MT"/>
              </a:rPr>
              <a:t>multiple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trials,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each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beginning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different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starting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point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1DD7-5A12-8DB9-ADB3-D6D269186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438150"/>
            <a:ext cx="6096000" cy="861774"/>
          </a:xfrm>
        </p:spPr>
        <p:txBody>
          <a:bodyPr/>
          <a:lstStyle/>
          <a:p>
            <a:r>
              <a:rPr lang="en-US" dirty="0"/>
              <a:t>Differentiating both the models: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2A475-1459-34D7-1803-E7511A15C950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04800" y="1047750"/>
            <a:ext cx="6400800" cy="124649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B8268EB-BBBD-CD0D-C8B7-FE4A34959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340238"/>
              </p:ext>
            </p:extLst>
          </p:nvPr>
        </p:nvGraphicFramePr>
        <p:xfrm>
          <a:off x="381000" y="1058948"/>
          <a:ext cx="5715000" cy="3568066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4172884065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264877139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868654336"/>
                    </a:ext>
                  </a:extLst>
                </a:gridCol>
              </a:tblGrid>
              <a:tr h="25644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3834" marR="13834" marT="6917" marB="6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3834" marR="13834" marT="6917" marB="6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3834" marR="13834" marT="6917" marB="6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29811"/>
                  </a:ext>
                </a:extLst>
              </a:tr>
              <a:tr h="7768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3834" marR="13834" marT="6917" marB="6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3834" marR="13834" marT="6917" marB="6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3834" marR="13834" marT="6917" marB="6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897810"/>
                  </a:ext>
                </a:extLst>
              </a:tr>
              <a:tr h="53149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3834" marR="13834" marT="6917" marB="6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3834" marR="13834" marT="6917" marB="6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3834" marR="13834" marT="6917" marB="6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283835"/>
                  </a:ext>
                </a:extLst>
              </a:tr>
              <a:tr h="53149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3834" marR="13834" marT="6917" marB="6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3834" marR="13834" marT="6917" marB="6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3834" marR="13834" marT="6917" marB="6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458225"/>
                  </a:ext>
                </a:extLst>
              </a:tr>
              <a:tr h="40884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3834" marR="13834" marT="6917" marB="6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3834" marR="13834" marT="6917" marB="6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3834" marR="13834" marT="6917" marB="6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6804"/>
                  </a:ext>
                </a:extLst>
              </a:tr>
              <a:tr h="40884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3834" marR="13834" marT="6917" marB="6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3834" marR="13834" marT="6917" marB="6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3834" marR="13834" marT="6917" marB="6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59029"/>
                  </a:ext>
                </a:extLst>
              </a:tr>
              <a:tr h="65414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3834" marR="13834" marT="6917" marB="6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3834" marR="13834" marT="6917" marB="6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3834" marR="13834" marT="6917" marB="6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4789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AC9874D-A0BA-1CBB-5FFE-A309597F5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517758"/>
              </p:ext>
            </p:extLst>
          </p:nvPr>
        </p:nvGraphicFramePr>
        <p:xfrm>
          <a:off x="304800" y="971550"/>
          <a:ext cx="6096000" cy="3510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682982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69559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6414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Aspect</a:t>
                      </a:r>
                      <a:endParaRPr lang="en-US" sz="1400" dirty="0"/>
                    </a:p>
                  </a:txBody>
                  <a:tcPr marL="13834" marR="13834" marT="6917" marB="6917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Q-Learning in Snake Game</a:t>
                      </a:r>
                      <a:endParaRPr lang="en-US" sz="1400"/>
                    </a:p>
                  </a:txBody>
                  <a:tcPr marL="13834" marR="13834" marT="6917" marB="6917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Reinforcement Learning (RL) in Snake Game</a:t>
                      </a:r>
                      <a:endParaRPr lang="en-US" sz="1400"/>
                    </a:p>
                  </a:txBody>
                  <a:tcPr marL="13834" marR="13834" marT="6917" marB="6917" anchor="ctr"/>
                </a:tc>
                <a:extLst>
                  <a:ext uri="{0D108BD9-81ED-4DB2-BD59-A6C34878D82A}">
                    <a16:rowId xmlns:a16="http://schemas.microsoft.com/office/drawing/2014/main" val="403385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Definition</a:t>
                      </a:r>
                      <a:endParaRPr lang="en-US" sz="1400" dirty="0"/>
                    </a:p>
                  </a:txBody>
                  <a:tcPr marL="13834" marR="13834" marT="6917" marB="691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Model-free algorithm updating Q-values for actions.</a:t>
                      </a:r>
                      <a:endParaRPr lang="en-US" sz="1400" dirty="0"/>
                    </a:p>
                  </a:txBody>
                  <a:tcPr marL="13834" marR="13834" marT="6917" marB="691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Broader approach with various algorithms like Q-learning or DQN.</a:t>
                      </a:r>
                      <a:endParaRPr lang="en-US" sz="1400" dirty="0"/>
                    </a:p>
                  </a:txBody>
                  <a:tcPr marL="13834" marR="13834" marT="6917" marB="6917" anchor="ctr"/>
                </a:tc>
                <a:extLst>
                  <a:ext uri="{0D108BD9-81ED-4DB2-BD59-A6C34878D82A}">
                    <a16:rowId xmlns:a16="http://schemas.microsoft.com/office/drawing/2014/main" val="2586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/>
                        <a:t>Action Selection</a:t>
                      </a:r>
                      <a:endParaRPr lang="en-US" sz="1400" dirty="0"/>
                    </a:p>
                  </a:txBody>
                  <a:tcPr marL="13834" marR="13834" marT="6917" marB="691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Based on highest Q-value from Q-table.</a:t>
                      </a:r>
                    </a:p>
                  </a:txBody>
                  <a:tcPr marL="13834" marR="13834" marT="6917" marB="691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Varies (e.g., Q-learning, policy gradient).</a:t>
                      </a:r>
                      <a:endParaRPr lang="en-US" sz="1400" dirty="0"/>
                    </a:p>
                  </a:txBody>
                  <a:tcPr marL="13834" marR="13834" marT="6917" marB="6917" anchor="ctr"/>
                </a:tc>
                <a:extLst>
                  <a:ext uri="{0D108BD9-81ED-4DB2-BD59-A6C34878D82A}">
                    <a16:rowId xmlns:a16="http://schemas.microsoft.com/office/drawing/2014/main" val="280611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/>
                        <a:t>Learning Method</a:t>
                      </a:r>
                      <a:endParaRPr lang="en-US" sz="1400"/>
                    </a:p>
                  </a:txBody>
                  <a:tcPr marL="13834" marR="13834" marT="6917" marB="691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Updates Q-values after each action.</a:t>
                      </a:r>
                      <a:endParaRPr lang="en-US" sz="1400" dirty="0"/>
                    </a:p>
                  </a:txBody>
                  <a:tcPr marL="13834" marR="13834" marT="6917" marB="691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Can use Q-learning, DQN, or policy-based methods.</a:t>
                      </a:r>
                      <a:endParaRPr lang="en-US" sz="1400" dirty="0"/>
                    </a:p>
                  </a:txBody>
                  <a:tcPr marL="13834" marR="13834" marT="6917" marB="6917" anchor="ctr"/>
                </a:tc>
                <a:extLst>
                  <a:ext uri="{0D108BD9-81ED-4DB2-BD59-A6C34878D82A}">
                    <a16:rowId xmlns:a16="http://schemas.microsoft.com/office/drawing/2014/main" val="349801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/>
                        <a:t>State Representation</a:t>
                      </a:r>
                      <a:endParaRPr lang="en-US" sz="1400"/>
                    </a:p>
                  </a:txBody>
                  <a:tcPr marL="13834" marR="13834" marT="6917" marB="691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Snake’s position, food, direction.</a:t>
                      </a:r>
                    </a:p>
                  </a:txBody>
                  <a:tcPr marL="13834" marR="13834" marT="6917" marB="6917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Similar or more complex (e.g., sensor-based).</a:t>
                      </a:r>
                    </a:p>
                  </a:txBody>
                  <a:tcPr marL="13834" marR="13834" marT="6917" marB="6917" anchor="ctr"/>
                </a:tc>
                <a:extLst>
                  <a:ext uri="{0D108BD9-81ED-4DB2-BD59-A6C34878D82A}">
                    <a16:rowId xmlns:a16="http://schemas.microsoft.com/office/drawing/2014/main" val="372049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/>
                        <a:t>Reward System</a:t>
                      </a:r>
                      <a:endParaRPr lang="en-US" sz="1400"/>
                    </a:p>
                  </a:txBody>
                  <a:tcPr marL="13834" marR="13834" marT="6917" marB="691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Rewards for food, penalties for collisions.</a:t>
                      </a:r>
                    </a:p>
                  </a:txBody>
                  <a:tcPr marL="13834" marR="13834" marT="6917" marB="691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Similar, can include survival efficiency.</a:t>
                      </a:r>
                    </a:p>
                  </a:txBody>
                  <a:tcPr marL="13834" marR="13834" marT="6917" marB="6917" anchor="ctr"/>
                </a:tc>
                <a:extLst>
                  <a:ext uri="{0D108BD9-81ED-4DB2-BD59-A6C34878D82A}">
                    <a16:rowId xmlns:a16="http://schemas.microsoft.com/office/drawing/2014/main" val="259700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/>
                        <a:t>Goal</a:t>
                      </a:r>
                      <a:endParaRPr lang="en-US" sz="1400"/>
                    </a:p>
                  </a:txBody>
                  <a:tcPr marL="13834" marR="13834" marT="6917" marB="691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Maximize reward by learning optimal actions.</a:t>
                      </a:r>
                    </a:p>
                  </a:txBody>
                  <a:tcPr marL="13834" marR="13834" marT="6917" marB="6917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Same goal, but with potential for advanced RL techniques.</a:t>
                      </a:r>
                    </a:p>
                  </a:txBody>
                  <a:tcPr marL="13834" marR="13834" marT="6917" marB="6917" anchor="ctr"/>
                </a:tc>
                <a:extLst>
                  <a:ext uri="{0D108BD9-81ED-4DB2-BD59-A6C34878D82A}">
                    <a16:rowId xmlns:a16="http://schemas.microsoft.com/office/drawing/2014/main" val="2888607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73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59DF-EA5B-0D53-A59D-6A66AD90A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25" y="79428"/>
            <a:ext cx="8363149" cy="430887"/>
          </a:xfrm>
        </p:spPr>
        <p:txBody>
          <a:bodyPr/>
          <a:lstStyle/>
          <a:p>
            <a:r>
              <a:rPr lang="en-US" b="1" dirty="0"/>
              <a:t>Advantages of reinforcement learning: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4CE4A-9C31-006B-33FD-D83A7FDFF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581150"/>
            <a:ext cx="8601175" cy="166199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Simulate navigation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Decision-making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err="1"/>
              <a:t>Optimisation</a:t>
            </a:r>
            <a:r>
              <a:rPr lang="en-US" dirty="0"/>
              <a:t> tasks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3375626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9460-7ABF-1711-B0FB-586BA6CD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22" y="133350"/>
            <a:ext cx="8363149" cy="430887"/>
          </a:xfrm>
        </p:spPr>
        <p:txBody>
          <a:bodyPr/>
          <a:lstStyle/>
          <a:p>
            <a:r>
              <a:rPr lang="en-US" b="1" dirty="0"/>
              <a:t>Conclusion: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BEFF8-BD5D-8434-8793-3EC62CBBE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123950"/>
            <a:ext cx="8991600" cy="2077492"/>
          </a:xfrm>
        </p:spPr>
        <p:txBody>
          <a:bodyPr/>
          <a:lstStyle/>
          <a:p>
            <a:pPr algn="just"/>
            <a:r>
              <a:rPr lang="en-US" dirty="0"/>
              <a:t>The reinforcement approach outperforms Q-learning in board games by effectively handling dynamic environments and complex state spaces, enabling more robust decision-making and optimal strategy evolution.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7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569</Words>
  <Application>Microsoft Office PowerPoint</Application>
  <PresentationFormat>On-screen Show (16:9)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Arial MT</vt:lpstr>
      <vt:lpstr>Segoe UI Symbol</vt:lpstr>
      <vt:lpstr>Wingdings</vt:lpstr>
      <vt:lpstr>Office Theme</vt:lpstr>
      <vt:lpstr>TEAM MEMBERS OF TERM PROJECT</vt:lpstr>
      <vt:lpstr>PROJECT NAME:</vt:lpstr>
      <vt:lpstr>Objectives</vt:lpstr>
      <vt:lpstr>Approach</vt:lpstr>
      <vt:lpstr>Deliverables</vt:lpstr>
      <vt:lpstr>Evaluation Methodology</vt:lpstr>
      <vt:lpstr>Differentiating both the models:</vt:lpstr>
      <vt:lpstr>Advantages of reinforcement learning:</vt:lpstr>
      <vt:lpstr>Conclusion:</vt:lpstr>
      <vt:lpstr>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 OF TERM PROJECT</dc:title>
  <dc:creator>Yashwanth Boggawarapu</dc:creator>
  <cp:lastModifiedBy>Yashwanth B</cp:lastModifiedBy>
  <cp:revision>5</cp:revision>
  <dcterms:created xsi:type="dcterms:W3CDTF">2024-12-07T06:39:59Z</dcterms:created>
  <dcterms:modified xsi:type="dcterms:W3CDTF">2024-12-08T02:21:01Z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2024-11-05T00:00:00Z</vt:filetime>
  </property>
  <property fmtid="{D5CDD505-2E9C-101B-9397-08002B2CF9AE}" pid="3" name="Creator">
    <vt:lpwstr>Aspose Pty Ltd.</vt:lpwstr>
  </property>
  <property fmtid="{D5CDD505-2E9C-101B-9397-08002B2CF9AE}" pid="4" name="LastSaved">
    <vt:filetime>2024-12-07T00:00:00Z</vt:filetime>
  </property>
  <property fmtid="{D5CDD505-2E9C-101B-9397-08002B2CF9AE}" pid="5" name="Producer">
    <vt:lpwstr>Aspose.PDF for Java 23.4</vt:lpwstr>
  </property>
</Properties>
</file>