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75" r:id="rId4"/>
    <p:sldId id="376" r:id="rId5"/>
    <p:sldId id="377" r:id="rId6"/>
    <p:sldId id="378" r:id="rId7"/>
    <p:sldId id="379" r:id="rId8"/>
    <p:sldId id="380" r:id="rId9"/>
    <p:sldId id="373" r:id="rId10"/>
    <p:sldId id="369" r:id="rId11"/>
    <p:sldId id="370" r:id="rId12"/>
    <p:sldId id="371" r:id="rId13"/>
    <p:sldId id="368" r:id="rId14"/>
    <p:sldId id="374" r:id="rId15"/>
    <p:sldId id="372" r:id="rId16"/>
  </p:sldIdLst>
  <p:sldSz cx="18288000" cy="10287000"/>
  <p:notesSz cx="6858000" cy="9144000"/>
  <p:embeddedFontLst>
    <p:embeddedFont>
      <p:font typeface="Montserrat Bold" pitchFamily="2" charset="0"/>
      <p:bold r:id="rId18"/>
    </p:embeddedFont>
    <p:embeddedFont>
      <p:font typeface="Montserrat" pitchFamily="2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7A0063F-2935-4A78-9011-D91B73CCECC6}">
          <p14:sldIdLst>
            <p14:sldId id="256"/>
            <p14:sldId id="257"/>
            <p14:sldId id="373"/>
            <p14:sldId id="369"/>
            <p14:sldId id="370"/>
            <p14:sldId id="371"/>
          </p14:sldIdLst>
        </p14:section>
        <p14:section name="Retrieval Augmented Generation" id="{05D0AD5A-6E6F-4A4B-A8A3-9B92B9AD5E05}">
          <p14:sldIdLst>
            <p14:sldId id="368"/>
            <p14:sldId id="374"/>
            <p14:sldId id="37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-8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16.11.2024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1172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46E3E7-97A7-BB8D-906D-55BAA7F2E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19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941BB0F-D5B6-BA5D-BCA1-BEEBA7A53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73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0921621-2B99-6AE7-F18D-310709E5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6180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1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16.svg"/><Relationship Id="rId5" Type="http://schemas.openxmlformats.org/officeDocument/2006/relationships/image" Target="../media/image1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111799">
            <a:off x="11120040" y="1055160"/>
            <a:ext cx="10444320" cy="8488440"/>
            <a:chOff x="0" y="0"/>
            <a:chExt cx="13925760" cy="11317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25804" cy="11317859"/>
            </a:xfrm>
            <a:custGeom>
              <a:avLst/>
              <a:gdLst/>
              <a:ahLst/>
              <a:cxnLst/>
              <a:rect l="l" t="t" r="r" b="b"/>
              <a:pathLst>
                <a:path w="13925804" h="11317859">
                  <a:moveTo>
                    <a:pt x="0" y="0"/>
                  </a:moveTo>
                  <a:lnTo>
                    <a:pt x="13925804" y="0"/>
                  </a:lnTo>
                  <a:lnTo>
                    <a:pt x="13925804" y="11317859"/>
                  </a:lnTo>
                  <a:lnTo>
                    <a:pt x="0" y="11317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6" b="-4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4317840" y="9258480"/>
            <a:ext cx="9728280" cy="3106440"/>
            <a:chOff x="0" y="0"/>
            <a:chExt cx="12971040" cy="41419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971018" cy="4141978"/>
            </a:xfrm>
            <a:custGeom>
              <a:avLst/>
              <a:gdLst/>
              <a:ahLst/>
              <a:cxnLst/>
              <a:rect l="l" t="t" r="r" b="b"/>
              <a:pathLst>
                <a:path w="12971018" h="4141978">
                  <a:moveTo>
                    <a:pt x="0" y="0"/>
                  </a:moveTo>
                  <a:lnTo>
                    <a:pt x="12971018" y="0"/>
                  </a:lnTo>
                  <a:lnTo>
                    <a:pt x="12971018" y="4141978"/>
                  </a:lnTo>
                  <a:lnTo>
                    <a:pt x="0" y="4141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/>
              <a:stretch>
                <a:fillRect t="-13" b="-11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2819400" y="3695700"/>
            <a:ext cx="12687120" cy="305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22"/>
              </a:lnSpc>
            </a:pPr>
            <a:r>
              <a:rPr lang="en-US" sz="12000" spc="0" dirty="0">
                <a:solidFill>
                  <a:schemeClr val="tx2"/>
                </a:solidFill>
                <a:latin typeface="Montserrat Bold"/>
              </a:rPr>
              <a:t>Generative AI</a:t>
            </a:r>
            <a:endParaRPr lang="en-US" sz="12000" dirty="0">
              <a:solidFill>
                <a:schemeClr val="tx2"/>
              </a:solidFill>
              <a:latin typeface="Montserrat Bold"/>
            </a:endParaRPr>
          </a:p>
          <a:p>
            <a:pPr algn="l">
              <a:lnSpc>
                <a:spcPts val="11922"/>
              </a:lnSpc>
            </a:pPr>
            <a:endParaRPr lang="en-US" sz="12000" spc="0" dirty="0">
              <a:solidFill>
                <a:srgbClr val="2BB4D4"/>
              </a:solidFill>
              <a:latin typeface="Montserra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30200" y="9515415"/>
            <a:ext cx="4851360" cy="41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 dirty="0">
                <a:solidFill>
                  <a:schemeClr val="tx2"/>
                </a:solidFill>
                <a:latin typeface="Montserrat"/>
              </a:rPr>
              <a:t>www.aiqsofttech.com</a:t>
            </a:r>
          </a:p>
        </p:txBody>
      </p:sp>
      <p:sp>
        <p:nvSpPr>
          <p:cNvPr id="10" name="Freeform 10"/>
          <p:cNvSpPr/>
          <p:nvPr/>
        </p:nvSpPr>
        <p:spPr>
          <a:xfrm>
            <a:off x="0" y="0"/>
            <a:ext cx="3200400" cy="2476500"/>
          </a:xfrm>
          <a:custGeom>
            <a:avLst/>
            <a:gdLst/>
            <a:ahLst/>
            <a:cxnLst/>
            <a:rect l="l" t="t" r="r" b="b"/>
            <a:pathLst>
              <a:path w="2819160" h="1752840">
                <a:moveTo>
                  <a:pt x="0" y="0"/>
                </a:moveTo>
                <a:lnTo>
                  <a:pt x="2819160" y="0"/>
                </a:lnTo>
                <a:lnTo>
                  <a:pt x="2819160" y="1752840"/>
                </a:lnTo>
                <a:lnTo>
                  <a:pt x="0" y="17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 t="-53" b="-53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CB2D5B-B663-E425-C477-E34CEFAD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333950FF-02D9-5B96-2EB7-855AEE0A0DA9}"/>
              </a:ext>
            </a:extLst>
          </p:cNvPr>
          <p:cNvSpPr txBox="1"/>
          <p:nvPr/>
        </p:nvSpPr>
        <p:spPr>
          <a:xfrm>
            <a:off x="152400" y="127072"/>
            <a:ext cx="14008320" cy="10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500" spc="0" dirty="0">
                <a:solidFill>
                  <a:srgbClr val="004AAD"/>
                </a:solidFill>
                <a:latin typeface="Montserrat Bold"/>
              </a:rPr>
              <a:t>Chunking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5384E656-34DB-B0F5-EFED-8750A15963B6}"/>
              </a:ext>
            </a:extLst>
          </p:cNvPr>
          <p:cNvGrpSpPr/>
          <p:nvPr/>
        </p:nvGrpSpPr>
        <p:grpSpPr>
          <a:xfrm rot="5242800">
            <a:off x="-1030680" y="8329680"/>
            <a:ext cx="8062920" cy="6553080"/>
            <a:chOff x="0" y="0"/>
            <a:chExt cx="10750560" cy="873744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DCAABA03-E0D8-86D5-0490-DA9A71E12237}"/>
                </a:ext>
              </a:extLst>
            </p:cNvPr>
            <p:cNvSpPr/>
            <p:nvPr/>
          </p:nvSpPr>
          <p:spPr>
            <a:xfrm flipH="1">
              <a:off x="0" y="0"/>
              <a:ext cx="10750550" cy="8737473"/>
            </a:xfrm>
            <a:custGeom>
              <a:avLst/>
              <a:gdLst/>
              <a:ahLst/>
              <a:cxnLst/>
              <a:rect l="l" t="t" r="r" b="b"/>
              <a:pathLst>
                <a:path w="10750550" h="8737473">
                  <a:moveTo>
                    <a:pt x="10750550" y="0"/>
                  </a:moveTo>
                  <a:lnTo>
                    <a:pt x="0" y="0"/>
                  </a:lnTo>
                  <a:lnTo>
                    <a:pt x="0" y="8737473"/>
                  </a:lnTo>
                  <a:lnTo>
                    <a:pt x="10750550" y="8737473"/>
                  </a:lnTo>
                  <a:lnTo>
                    <a:pt x="1075055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6" b="-45"/>
              </a:stretch>
            </a:blip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C0751276-848E-22F2-404F-5BB3CF8F65B4}"/>
              </a:ext>
            </a:extLst>
          </p:cNvPr>
          <p:cNvSpPr txBox="1"/>
          <p:nvPr/>
        </p:nvSpPr>
        <p:spPr>
          <a:xfrm>
            <a:off x="14782800" y="9879711"/>
            <a:ext cx="3349257" cy="412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 dirty="0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2B8136-3A88-4913-2268-42F957B881C0}"/>
              </a:ext>
            </a:extLst>
          </p:cNvPr>
          <p:cNvSpPr txBox="1"/>
          <p:nvPr/>
        </p:nvSpPr>
        <p:spPr>
          <a:xfrm>
            <a:off x="393163" y="1560948"/>
            <a:ext cx="4356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spc="-1" dirty="0">
                <a:solidFill>
                  <a:srgbClr val="2E2E2E"/>
                </a:solidFill>
                <a:latin typeface="Montserrat"/>
              </a:rPr>
              <a:t>Data / Context Structure</a:t>
            </a:r>
            <a:endParaRPr lang="en-IN" sz="20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2685215-C809-EF9E-1EC2-9EB82773983C}"/>
              </a:ext>
            </a:extLst>
          </p:cNvPr>
          <p:cNvSpPr txBox="1"/>
          <p:nvPr/>
        </p:nvSpPr>
        <p:spPr>
          <a:xfrm>
            <a:off x="13106400" y="2238526"/>
            <a:ext cx="2971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Chunk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Chunk Overlap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Character Splitters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C34CAEB8-B2E4-6B72-9300-E9DE75357AFE}"/>
              </a:ext>
            </a:extLst>
          </p:cNvPr>
          <p:cNvCxnSpPr>
            <a:cxnSpLocks/>
          </p:cNvCxnSpPr>
          <p:nvPr/>
        </p:nvCxnSpPr>
        <p:spPr>
          <a:xfrm>
            <a:off x="12672513" y="1314392"/>
            <a:ext cx="25400" cy="70866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D1EEDC-67A2-9D0C-01D3-A720862CCD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5553" y="2238526"/>
            <a:ext cx="9198873" cy="35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35359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5495B6-649B-6057-668B-F67F74E9E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5267BD92-251C-7A73-65BF-74612B177C2C}"/>
              </a:ext>
            </a:extLst>
          </p:cNvPr>
          <p:cNvSpPr txBox="1"/>
          <p:nvPr/>
        </p:nvSpPr>
        <p:spPr>
          <a:xfrm>
            <a:off x="152400" y="127072"/>
            <a:ext cx="14008320" cy="10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500" spc="0" dirty="0">
                <a:solidFill>
                  <a:srgbClr val="004AAD"/>
                </a:solidFill>
                <a:latin typeface="Montserrat Bold"/>
              </a:rPr>
              <a:t>Embedding &amp; Vector DB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2516E4A5-1263-A920-92BE-96D3365B942E}"/>
              </a:ext>
            </a:extLst>
          </p:cNvPr>
          <p:cNvGrpSpPr/>
          <p:nvPr/>
        </p:nvGrpSpPr>
        <p:grpSpPr>
          <a:xfrm rot="5242800">
            <a:off x="-1030680" y="8329680"/>
            <a:ext cx="8062920" cy="6553080"/>
            <a:chOff x="0" y="0"/>
            <a:chExt cx="10750560" cy="873744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398EA005-EFFF-2B46-C15E-66574F4E82AD}"/>
                </a:ext>
              </a:extLst>
            </p:cNvPr>
            <p:cNvSpPr/>
            <p:nvPr/>
          </p:nvSpPr>
          <p:spPr>
            <a:xfrm flipH="1">
              <a:off x="0" y="0"/>
              <a:ext cx="10750550" cy="8737473"/>
            </a:xfrm>
            <a:custGeom>
              <a:avLst/>
              <a:gdLst/>
              <a:ahLst/>
              <a:cxnLst/>
              <a:rect l="l" t="t" r="r" b="b"/>
              <a:pathLst>
                <a:path w="10750550" h="8737473">
                  <a:moveTo>
                    <a:pt x="10750550" y="0"/>
                  </a:moveTo>
                  <a:lnTo>
                    <a:pt x="0" y="0"/>
                  </a:lnTo>
                  <a:lnTo>
                    <a:pt x="0" y="8737473"/>
                  </a:lnTo>
                  <a:lnTo>
                    <a:pt x="10750550" y="8737473"/>
                  </a:lnTo>
                  <a:lnTo>
                    <a:pt x="1075055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6" b="-45"/>
              </a:stretch>
            </a:blip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100699C1-E6CA-C2C4-CB8C-460FE997EFEC}"/>
              </a:ext>
            </a:extLst>
          </p:cNvPr>
          <p:cNvSpPr txBox="1"/>
          <p:nvPr/>
        </p:nvSpPr>
        <p:spPr>
          <a:xfrm>
            <a:off x="14782800" y="9879711"/>
            <a:ext cx="3349257" cy="412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 dirty="0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247C99-58AC-0FDA-44D4-B274C1B435E8}"/>
              </a:ext>
            </a:extLst>
          </p:cNvPr>
          <p:cNvSpPr txBox="1"/>
          <p:nvPr/>
        </p:nvSpPr>
        <p:spPr>
          <a:xfrm>
            <a:off x="393163" y="1560948"/>
            <a:ext cx="4356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spc="-1" dirty="0">
                <a:solidFill>
                  <a:srgbClr val="2E2E2E"/>
                </a:solidFill>
                <a:latin typeface="Montserrat"/>
              </a:rPr>
              <a:t>Embedding Strategies</a:t>
            </a:r>
            <a:endParaRPr lang="en-IN" sz="20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9F601E7-35C9-8230-7C0C-2F560A0F0BBF}"/>
              </a:ext>
            </a:extLst>
          </p:cNvPr>
          <p:cNvSpPr txBox="1"/>
          <p:nvPr/>
        </p:nvSpPr>
        <p:spPr>
          <a:xfrm>
            <a:off x="13106400" y="2238526"/>
            <a:ext cx="2971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Picking a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Content to Embed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Metadata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B94DFF8-6E55-60A1-FE7B-AFB4E5C18BD9}"/>
              </a:ext>
            </a:extLst>
          </p:cNvPr>
          <p:cNvCxnSpPr>
            <a:cxnSpLocks/>
          </p:cNvCxnSpPr>
          <p:nvPr/>
        </p:nvCxnSpPr>
        <p:spPr>
          <a:xfrm>
            <a:off x="12672513" y="1314392"/>
            <a:ext cx="25400" cy="70866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A170FB-CA06-4709-3EBC-53E581BF4E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03477" y="5219256"/>
            <a:ext cx="1188823" cy="1066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98E088-34E6-72C0-D6DB-3D8E9928632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23880" y="5254012"/>
            <a:ext cx="1399850" cy="845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37E2D9F-B183-1CDB-BF42-D9B77AAFCC0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48269" y="7116914"/>
            <a:ext cx="899238" cy="975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B859BE8-7467-EF89-3049-F37B4280038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97863" y="7116914"/>
            <a:ext cx="891617" cy="891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ED6037-2C04-8240-8B52-66A93F57CC5D}"/>
              </a:ext>
            </a:extLst>
          </p:cNvPr>
          <p:cNvSpPr txBox="1"/>
          <p:nvPr/>
        </p:nvSpPr>
        <p:spPr>
          <a:xfrm>
            <a:off x="1219200" y="2386709"/>
            <a:ext cx="8305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Embedding Chunks Directly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Embedding Sub and super chunks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Incorporating Chunking &amp; Non-Chunking Metadata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374EBC1-2186-4AA0-DC61-781B034B6AA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00" y="4779235"/>
            <a:ext cx="10567396" cy="23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02082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xmlns="" id="{E54902A3-4D1A-D470-68EB-22C6E29C9AAE}"/>
              </a:ext>
            </a:extLst>
          </p:cNvPr>
          <p:cNvSpPr txBox="1"/>
          <p:nvPr/>
        </p:nvSpPr>
        <p:spPr>
          <a:xfrm>
            <a:off x="152400" y="127072"/>
            <a:ext cx="14008320" cy="10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500" spc="0" dirty="0">
                <a:solidFill>
                  <a:srgbClr val="004AAD"/>
                </a:solidFill>
                <a:latin typeface="Montserrat Bold"/>
              </a:rPr>
              <a:t>Semantic Similarity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B7FA07-21AE-19D9-8843-AAC132E5DEBD}"/>
              </a:ext>
            </a:extLst>
          </p:cNvPr>
          <p:cNvSpPr txBox="1"/>
          <p:nvPr/>
        </p:nvSpPr>
        <p:spPr>
          <a:xfrm>
            <a:off x="1600200" y="2095500"/>
            <a:ext cx="92472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400" b="0" i="0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Semantic similarity measures the likeness between two pieces of text based on their meaning and context</a:t>
            </a:r>
          </a:p>
        </p:txBody>
      </p:sp>
      <p:pic>
        <p:nvPicPr>
          <p:cNvPr id="1026" name="Picture 2" descr="What Is Semantic Search &amp; How To Implement [3 Ways]">
            <a:extLst>
              <a:ext uri="{FF2B5EF4-FFF2-40B4-BE49-F238E27FC236}">
                <a16:creationId xmlns:a16="http://schemas.microsoft.com/office/drawing/2014/main" xmlns="" id="{26F7E056-1A2A-E3BB-462B-9892281B9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667"/>
          <a:stretch/>
        </p:blipFill>
        <p:spPr bwMode="auto">
          <a:xfrm>
            <a:off x="2895600" y="3314700"/>
            <a:ext cx="3505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Is Semantic Search &amp; How To Implement [3 Ways]">
            <a:extLst>
              <a:ext uri="{FF2B5EF4-FFF2-40B4-BE49-F238E27FC236}">
                <a16:creationId xmlns:a16="http://schemas.microsoft.com/office/drawing/2014/main" xmlns="" id="{B3CE9559-098A-46D8-9C44-7DF1B067A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500"/>
          <a:stretch/>
        </p:blipFill>
        <p:spPr bwMode="auto">
          <a:xfrm>
            <a:off x="9753600" y="3048000"/>
            <a:ext cx="4800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660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2400" y="127072"/>
            <a:ext cx="14008320" cy="10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500" spc="0" dirty="0">
                <a:solidFill>
                  <a:srgbClr val="004AAD"/>
                </a:solidFill>
                <a:latin typeface="Montserrat Bold"/>
              </a:rPr>
              <a:t>High Performance RAG – Architecture</a:t>
            </a:r>
          </a:p>
        </p:txBody>
      </p:sp>
      <p:grpSp>
        <p:nvGrpSpPr>
          <p:cNvPr id="4" name="Group 4"/>
          <p:cNvGrpSpPr/>
          <p:nvPr/>
        </p:nvGrpSpPr>
        <p:grpSpPr>
          <a:xfrm rot="5242800">
            <a:off x="-1030680" y="8329680"/>
            <a:ext cx="8062920" cy="6553080"/>
            <a:chOff x="0" y="0"/>
            <a:chExt cx="10750560" cy="873744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10750550" cy="8737473"/>
            </a:xfrm>
            <a:custGeom>
              <a:avLst/>
              <a:gdLst/>
              <a:ahLst/>
              <a:cxnLst/>
              <a:rect l="l" t="t" r="r" b="b"/>
              <a:pathLst>
                <a:path w="10750550" h="8737473">
                  <a:moveTo>
                    <a:pt x="10750550" y="0"/>
                  </a:moveTo>
                  <a:lnTo>
                    <a:pt x="0" y="0"/>
                  </a:lnTo>
                  <a:lnTo>
                    <a:pt x="0" y="8737473"/>
                  </a:lnTo>
                  <a:lnTo>
                    <a:pt x="10750550" y="8737473"/>
                  </a:lnTo>
                  <a:lnTo>
                    <a:pt x="1075055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6" b="-45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4782800" y="9879711"/>
            <a:ext cx="3349257" cy="412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 dirty="0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413840-5EBC-F500-48AB-4922AFA1544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1961058"/>
            <a:ext cx="7478433" cy="220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315628-1C32-DA2F-860B-4C5AB92E5C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200" y="4857692"/>
            <a:ext cx="8530227" cy="26818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C0DAB34-D780-A790-FF40-90C21E6BF1E4}"/>
              </a:ext>
            </a:extLst>
          </p:cNvPr>
          <p:cNvSpPr txBox="1"/>
          <p:nvPr/>
        </p:nvSpPr>
        <p:spPr>
          <a:xfrm>
            <a:off x="393163" y="1560948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spc="-1" dirty="0">
                <a:solidFill>
                  <a:srgbClr val="2E2E2E"/>
                </a:solidFill>
                <a:latin typeface="Montserrat"/>
              </a:rPr>
              <a:t>Context Preparation</a:t>
            </a:r>
            <a:endParaRPr lang="en-IN" sz="20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2F31AF-C196-31F6-E484-9130D1F6DE54}"/>
              </a:ext>
            </a:extLst>
          </p:cNvPr>
          <p:cNvSpPr txBox="1"/>
          <p:nvPr/>
        </p:nvSpPr>
        <p:spPr>
          <a:xfrm>
            <a:off x="457200" y="4773658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spc="-1" dirty="0">
                <a:solidFill>
                  <a:srgbClr val="2E2E2E"/>
                </a:solidFill>
                <a:latin typeface="Montserrat"/>
              </a:rPr>
              <a:t>Model Realtime Flow</a:t>
            </a:r>
            <a:endParaRPr lang="en-IN" sz="20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CEAC7C-6896-396F-86F1-B910CF7DB360}"/>
              </a:ext>
            </a:extLst>
          </p:cNvPr>
          <p:cNvSpPr txBox="1"/>
          <p:nvPr/>
        </p:nvSpPr>
        <p:spPr>
          <a:xfrm>
            <a:off x="13716000" y="2116933"/>
            <a:ext cx="3429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Types of Chunking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Embeddings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Document 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Vector DB Store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A5B15AE-C1DA-78C0-33AC-74CFAF861582}"/>
              </a:ext>
            </a:extLst>
          </p:cNvPr>
          <p:cNvCxnSpPr>
            <a:cxnSpLocks/>
          </p:cNvCxnSpPr>
          <p:nvPr/>
        </p:nvCxnSpPr>
        <p:spPr>
          <a:xfrm>
            <a:off x="12672513" y="1314392"/>
            <a:ext cx="25400" cy="70866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69EB077-54AB-FA62-5FC9-ABFBC3788AEB}"/>
              </a:ext>
            </a:extLst>
          </p:cNvPr>
          <p:cNvSpPr txBox="1"/>
          <p:nvPr/>
        </p:nvSpPr>
        <p:spPr>
          <a:xfrm>
            <a:off x="13716000" y="5493990"/>
            <a:ext cx="3429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Cost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Optimal RAG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Guardrails</a:t>
            </a:r>
          </a:p>
        </p:txBody>
      </p:sp>
    </p:spTree>
    <p:extLst>
      <p:ext uri="{BB962C8B-B14F-4D97-AF65-F5344CB8AC3E}">
        <p14:creationId xmlns:p14="http://schemas.microsoft.com/office/powerpoint/2010/main" xmlns="" val="23486739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D7C661B-20A4-CD28-1FE0-362B6F08EA87}"/>
              </a:ext>
            </a:extLst>
          </p:cNvPr>
          <p:cNvCxnSpPr/>
          <p:nvPr/>
        </p:nvCxnSpPr>
        <p:spPr>
          <a:xfrm>
            <a:off x="3124200" y="1943100"/>
            <a:ext cx="0" cy="60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73768A1-6CA6-9930-12A5-F73265D1F46E}"/>
              </a:ext>
            </a:extLst>
          </p:cNvPr>
          <p:cNvCxnSpPr>
            <a:cxnSpLocks/>
          </p:cNvCxnSpPr>
          <p:nvPr/>
        </p:nvCxnSpPr>
        <p:spPr>
          <a:xfrm flipH="1">
            <a:off x="3276600" y="7962900"/>
            <a:ext cx="647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xmlns="" id="{E006B403-9387-2A34-CF03-F673D5AF0C70}"/>
              </a:ext>
            </a:extLst>
          </p:cNvPr>
          <p:cNvCxnSpPr/>
          <p:nvPr/>
        </p:nvCxnSpPr>
        <p:spPr>
          <a:xfrm flipV="1">
            <a:off x="3886200" y="2552700"/>
            <a:ext cx="5715000" cy="25908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B13349B1-188C-386B-51B5-70972E047078}"/>
              </a:ext>
            </a:extLst>
          </p:cNvPr>
          <p:cNvSpPr/>
          <p:nvPr/>
        </p:nvSpPr>
        <p:spPr>
          <a:xfrm>
            <a:off x="9753600" y="4229100"/>
            <a:ext cx="2438400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510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E99E97F-F5A5-4D2D-B307-A6EB540F8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8062958"/>
              </p:ext>
            </p:extLst>
          </p:nvPr>
        </p:nvGraphicFramePr>
        <p:xfrm>
          <a:off x="2362200" y="2103037"/>
          <a:ext cx="12788900" cy="6080925"/>
        </p:xfrm>
        <a:graphic>
          <a:graphicData uri="http://schemas.openxmlformats.org/drawingml/2006/table">
            <a:tbl>
              <a:tblPr/>
              <a:tblGrid>
                <a:gridCol w="3309016">
                  <a:extLst>
                    <a:ext uri="{9D8B030D-6E8A-4147-A177-3AD203B41FA5}">
                      <a16:colId xmlns:a16="http://schemas.microsoft.com/office/drawing/2014/main" xmlns="" val="323195837"/>
                    </a:ext>
                  </a:extLst>
                </a:gridCol>
                <a:gridCol w="6573316">
                  <a:extLst>
                    <a:ext uri="{9D8B030D-6E8A-4147-A177-3AD203B41FA5}">
                      <a16:colId xmlns:a16="http://schemas.microsoft.com/office/drawing/2014/main" xmlns="" val="3291142687"/>
                    </a:ext>
                  </a:extLst>
                </a:gridCol>
                <a:gridCol w="2906568">
                  <a:extLst>
                    <a:ext uri="{9D8B030D-6E8A-4147-A177-3AD203B41FA5}">
                      <a16:colId xmlns:a16="http://schemas.microsoft.com/office/drawing/2014/main" xmlns="" val="3697899165"/>
                    </a:ext>
                  </a:extLst>
                </a:gridCol>
              </a:tblGrid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Documents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4510511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Pages in a Document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91977346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Words per Page in a document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6764037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Users per 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9060205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Questions per User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0296980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Words in a question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7781098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/ Responses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7211243"/>
                  </a:ext>
                </a:extLst>
              </a:tr>
              <a:tr h="40539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Claude 3.5 Sonnet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per 1,000 input tokens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9803891"/>
                  </a:ext>
                </a:extLst>
              </a:tr>
              <a:tr h="4053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per 1,000 output tokens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4309520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0402431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Input Tokens Per 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781942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Operational Cost Per 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1857445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7814557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Output Tokens PerDay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9847679"/>
                  </a:ext>
                </a:extLst>
              </a:tr>
              <a:tr h="405395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Operational 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84561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E17FCF-F353-DCE7-5B5E-7F5664D70D59}"/>
              </a:ext>
            </a:extLst>
          </p:cNvPr>
          <p:cNvSpPr txBox="1"/>
          <p:nvPr/>
        </p:nvSpPr>
        <p:spPr>
          <a:xfrm>
            <a:off x="152400" y="127072"/>
            <a:ext cx="14008320" cy="10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500" spc="0" dirty="0">
                <a:solidFill>
                  <a:srgbClr val="004AAD"/>
                </a:solidFill>
                <a:latin typeface="Montserrat Bold"/>
              </a:rPr>
              <a:t>Cost 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5536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880" y="1361970"/>
            <a:ext cx="1222992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0">
                <a:solidFill>
                  <a:srgbClr val="004AAD"/>
                </a:solidFill>
                <a:latin typeface="Montserrat Bold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4080" y="3003405"/>
            <a:ext cx="1235712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59560" lvl="2" indent="-186520" algn="l">
              <a:lnSpc>
                <a:spcPts val="6000"/>
              </a:lnSpc>
              <a:buAutoNum type="arabicPeriod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 </a:t>
            </a:r>
            <a:r>
              <a:rPr lang="en-US" sz="2400" b="1" spc="-1" dirty="0" smtClean="0">
                <a:solidFill>
                  <a:srgbClr val="2E2E2E"/>
                </a:solidFill>
                <a:latin typeface="Montserrat"/>
              </a:rPr>
              <a:t>Introduction to Gen AI and Prompting</a:t>
            </a:r>
          </a:p>
          <a:p>
            <a:pPr marL="559560" lvl="2" indent="-186520" algn="l">
              <a:lnSpc>
                <a:spcPts val="6000"/>
              </a:lnSpc>
              <a:buAutoNum type="arabicPeriod"/>
            </a:pPr>
            <a:r>
              <a:rPr lang="en-US" sz="2400" b="1" spc="-1" dirty="0" smtClean="0">
                <a:solidFill>
                  <a:srgbClr val="2E2E2E"/>
                </a:solidFill>
                <a:latin typeface="Montserrat"/>
              </a:rPr>
              <a:t> Embedding </a:t>
            </a: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&amp; Chunking</a:t>
            </a:r>
          </a:p>
          <a:p>
            <a:pPr marL="559560" lvl="2" indent="-186520" algn="l">
              <a:lnSpc>
                <a:spcPts val="6000"/>
              </a:lnSpc>
              <a:buAutoNum type="arabicPeriod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  Vector DB</a:t>
            </a:r>
          </a:p>
          <a:p>
            <a:pPr marL="559560" lvl="2" indent="-186520" algn="l">
              <a:lnSpc>
                <a:spcPts val="6000"/>
              </a:lnSpc>
              <a:buAutoNum type="arabicPeriod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 Semantic Search</a:t>
            </a:r>
          </a:p>
          <a:p>
            <a:pPr marL="559560" lvl="2" indent="-186520" algn="l">
              <a:lnSpc>
                <a:spcPts val="6000"/>
              </a:lnSpc>
              <a:buAutoNum type="arabicPeriod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 Retrieval Augmented Generation – Architecture</a:t>
            </a:r>
          </a:p>
          <a:p>
            <a:pPr marL="559560" lvl="2" indent="-186520" algn="l">
              <a:lnSpc>
                <a:spcPts val="6000"/>
              </a:lnSpc>
              <a:buAutoNum type="arabicPeriod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 Cost Evaluation</a:t>
            </a:r>
          </a:p>
        </p:txBody>
      </p:sp>
      <p:grpSp>
        <p:nvGrpSpPr>
          <p:cNvPr id="6" name="Group 6"/>
          <p:cNvGrpSpPr/>
          <p:nvPr/>
        </p:nvGrpSpPr>
        <p:grpSpPr>
          <a:xfrm rot="-1626000">
            <a:off x="10836360" y="-4313160"/>
            <a:ext cx="9496440" cy="7718400"/>
            <a:chOff x="0" y="0"/>
            <a:chExt cx="12661920" cy="1029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661900" cy="10291191"/>
            </a:xfrm>
            <a:custGeom>
              <a:avLst/>
              <a:gdLst/>
              <a:ahLst/>
              <a:cxnLst/>
              <a:rect l="l" t="t" r="r" b="b"/>
              <a:pathLst>
                <a:path w="12661900" h="10291191">
                  <a:moveTo>
                    <a:pt x="0" y="0"/>
                  </a:moveTo>
                  <a:lnTo>
                    <a:pt x="12661900" y="0"/>
                  </a:lnTo>
                  <a:lnTo>
                    <a:pt x="12661900" y="10291191"/>
                  </a:lnTo>
                  <a:lnTo>
                    <a:pt x="0" y="1029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4" b="-4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2649320" y="9363135"/>
            <a:ext cx="4851360" cy="407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🌟Score, TLDR &amp; Full Analysis: Decoding difference between AI, ML, Deep ..."/>
          <p:cNvSpPr/>
          <p:nvPr/>
        </p:nvSpPr>
        <p:spPr>
          <a:xfrm>
            <a:off x="1219320" y="1790640"/>
            <a:ext cx="7619760" cy="7620120"/>
          </a:xfrm>
          <a:custGeom>
            <a:avLst/>
            <a:gdLst/>
            <a:ahLst/>
            <a:cxnLst/>
            <a:rect l="l" t="t" r="r" b="b"/>
            <a:pathLst>
              <a:path w="7619760" h="7620120">
                <a:moveTo>
                  <a:pt x="0" y="0"/>
                </a:moveTo>
                <a:lnTo>
                  <a:pt x="7619760" y="0"/>
                </a:lnTo>
                <a:lnTo>
                  <a:pt x="7619760" y="7620120"/>
                </a:lnTo>
                <a:lnTo>
                  <a:pt x="0" y="762012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l="-2" r="-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79280" y="514350"/>
            <a:ext cx="963936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0">
                <a:solidFill>
                  <a:srgbClr val="004AAD"/>
                </a:solidFill>
                <a:latin typeface="Montserrat Bold"/>
              </a:rPr>
              <a:t>History of AI</a:t>
            </a:r>
          </a:p>
        </p:txBody>
      </p:sp>
      <p:grpSp>
        <p:nvGrpSpPr>
          <p:cNvPr id="4" name="Group 4"/>
          <p:cNvGrpSpPr/>
          <p:nvPr/>
        </p:nvGrpSpPr>
        <p:grpSpPr>
          <a:xfrm rot="5242800">
            <a:off x="-1030680" y="8329680"/>
            <a:ext cx="8062920" cy="6553080"/>
            <a:chOff x="0" y="0"/>
            <a:chExt cx="10750560" cy="873744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10750550" cy="8737473"/>
            </a:xfrm>
            <a:custGeom>
              <a:avLst/>
              <a:gdLst/>
              <a:ahLst/>
              <a:cxnLst/>
              <a:rect l="l" t="t" r="r" b="b"/>
              <a:pathLst>
                <a:path w="10750550" h="8737473">
                  <a:moveTo>
                    <a:pt x="10750550" y="0"/>
                  </a:moveTo>
                  <a:lnTo>
                    <a:pt x="0" y="0"/>
                  </a:lnTo>
                  <a:lnTo>
                    <a:pt x="0" y="8737473"/>
                  </a:lnTo>
                  <a:lnTo>
                    <a:pt x="10750550" y="8737473"/>
                  </a:lnTo>
                  <a:lnTo>
                    <a:pt x="10750550" y="0"/>
                  </a:lnTo>
                  <a:close/>
                </a:path>
              </a:pathLst>
            </a:custGeom>
            <a:blipFill>
              <a:blip r:embed="rId4" cstate="print"/>
              <a:stretch>
                <a:fillRect t="-46" b="-45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2496680" y="9286815"/>
            <a:ext cx="4851360" cy="407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077480" y="2000160"/>
            <a:ext cx="736560" cy="736560"/>
            <a:chOff x="0" y="0"/>
            <a:chExt cx="982080" cy="9820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2091" cy="982091"/>
            </a:xfrm>
            <a:custGeom>
              <a:avLst/>
              <a:gdLst/>
              <a:ahLst/>
              <a:cxnLst/>
              <a:rect l="l" t="t" r="r" b="b"/>
              <a:pathLst>
                <a:path w="982091" h="982091">
                  <a:moveTo>
                    <a:pt x="0" y="0"/>
                  </a:moveTo>
                  <a:lnTo>
                    <a:pt x="982091" y="0"/>
                  </a:lnTo>
                  <a:lnTo>
                    <a:pt x="982091" y="982091"/>
                  </a:lnTo>
                  <a:lnTo>
                    <a:pt x="0" y="982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 cstate="print"/>
              <a:stretch>
                <a:fillRect r="1" b="1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1201400" y="1886130"/>
            <a:ext cx="5251320" cy="48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00" spc="-1">
                <a:solidFill>
                  <a:srgbClr val="2E2E2E"/>
                </a:solidFill>
                <a:latin typeface="Montserrat Bold"/>
              </a:rPr>
              <a:t>AI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01400" y="2403645"/>
            <a:ext cx="5251320" cy="156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7"/>
              </a:lnSpc>
            </a:pPr>
            <a:r>
              <a:rPr lang="en-US" sz="2000" spc="-1">
                <a:solidFill>
                  <a:srgbClr val="2E2E2E"/>
                </a:solidFill>
                <a:latin typeface="Montserrat"/>
              </a:rPr>
              <a:t>Artificial intelligence, or AI, is technology that enables computers and machines to simulate human intelligence and problem-solving capabilities..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80800" y="4370490"/>
            <a:ext cx="5253120" cy="48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00" spc="-1">
                <a:solidFill>
                  <a:srgbClr val="2E2E2E"/>
                </a:solidFill>
                <a:latin typeface="Montserrat Bold"/>
              </a:rPr>
              <a:t>ML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014120" y="4427640"/>
            <a:ext cx="736560" cy="736560"/>
            <a:chOff x="0" y="0"/>
            <a:chExt cx="982080" cy="9820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82091" cy="982091"/>
            </a:xfrm>
            <a:custGeom>
              <a:avLst/>
              <a:gdLst/>
              <a:ahLst/>
              <a:cxnLst/>
              <a:rect l="l" t="t" r="r" b="b"/>
              <a:pathLst>
                <a:path w="982091" h="982091">
                  <a:moveTo>
                    <a:pt x="0" y="0"/>
                  </a:moveTo>
                  <a:lnTo>
                    <a:pt x="982091" y="0"/>
                  </a:lnTo>
                  <a:lnTo>
                    <a:pt x="982091" y="982091"/>
                  </a:lnTo>
                  <a:lnTo>
                    <a:pt x="0" y="982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/>
              <a:stretch>
                <a:fillRect r="1" b="1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1049120" y="4924365"/>
            <a:ext cx="5251320" cy="156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7"/>
              </a:lnSpc>
            </a:pPr>
            <a:r>
              <a:rPr lang="en-US" sz="2000" spc="-1">
                <a:solidFill>
                  <a:srgbClr val="2E2E2E"/>
                </a:solidFill>
                <a:latin typeface="Montserrat"/>
              </a:rPr>
              <a:t>It’s a subfield of AI, allows computers to learn patterns from data and make predictions without explicit programming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982080" y="6819840"/>
            <a:ext cx="736560" cy="736560"/>
            <a:chOff x="0" y="0"/>
            <a:chExt cx="982080" cy="9820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82091" cy="982091"/>
            </a:xfrm>
            <a:custGeom>
              <a:avLst/>
              <a:gdLst/>
              <a:ahLst/>
              <a:cxnLst/>
              <a:rect l="l" t="t" r="r" b="b"/>
              <a:pathLst>
                <a:path w="982091" h="982091">
                  <a:moveTo>
                    <a:pt x="0" y="0"/>
                  </a:moveTo>
                  <a:lnTo>
                    <a:pt x="982091" y="0"/>
                  </a:lnTo>
                  <a:lnTo>
                    <a:pt x="982091" y="982091"/>
                  </a:lnTo>
                  <a:lnTo>
                    <a:pt x="0" y="982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 cstate="print"/>
              <a:stretch>
                <a:fillRect r="1" b="1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1004480" y="6732450"/>
            <a:ext cx="5253120" cy="48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00" spc="-1">
                <a:solidFill>
                  <a:srgbClr val="2E2E2E"/>
                </a:solidFill>
                <a:latin typeface="Montserrat Bold"/>
              </a:rPr>
              <a:t>Deep Learning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04480" y="7249965"/>
            <a:ext cx="5253120" cy="1165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7"/>
              </a:lnSpc>
            </a:pPr>
            <a:r>
              <a:rPr lang="en-US" sz="2000" spc="-1">
                <a:solidFill>
                  <a:srgbClr val="2E2E2E"/>
                </a:solidFill>
                <a:latin typeface="Montserrat"/>
              </a:rPr>
              <a:t>Deep learning is the branch of machine learning which is based on artificial neural network architecture.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930800">
            <a:off x="-9531360" y="-9270720"/>
            <a:ext cx="18538920" cy="18540360"/>
            <a:chOff x="0" y="0"/>
            <a:chExt cx="24718560" cy="2472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18518" cy="24720423"/>
            </a:xfrm>
            <a:custGeom>
              <a:avLst/>
              <a:gdLst/>
              <a:ahLst/>
              <a:cxnLst/>
              <a:rect l="l" t="t" r="r" b="b"/>
              <a:pathLst>
                <a:path w="24718518" h="24720423">
                  <a:moveTo>
                    <a:pt x="0" y="0"/>
                  </a:moveTo>
                  <a:lnTo>
                    <a:pt x="24718518" y="0"/>
                  </a:lnTo>
                  <a:lnTo>
                    <a:pt x="24718518" y="24720423"/>
                  </a:lnTo>
                  <a:lnTo>
                    <a:pt x="0" y="24720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l="-3" r="-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143000" y="743130"/>
            <a:ext cx="1417320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0">
                <a:solidFill>
                  <a:srgbClr val="004AAD"/>
                </a:solidFill>
                <a:latin typeface="Montserrat Bold"/>
              </a:rPr>
              <a:t>What is Generative AI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680" y="2067105"/>
            <a:ext cx="7277400" cy="753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endParaRPr/>
          </a:p>
          <a:p>
            <a:pPr algn="l">
              <a:lnSpc>
                <a:spcPts val="4000"/>
              </a:lnSpc>
            </a:pPr>
            <a:r>
              <a:rPr lang="en-US" sz="2400" spc="-1">
                <a:solidFill>
                  <a:srgbClr val="2E2E2E"/>
                </a:solidFill>
                <a:latin typeface="Montserrat Bold"/>
              </a:rPr>
              <a:t>Discriminative models</a:t>
            </a:r>
            <a:r>
              <a:rPr lang="en-US" sz="2400" spc="-1">
                <a:solidFill>
                  <a:srgbClr val="2E2E2E"/>
                </a:solidFill>
                <a:latin typeface="Montserrat"/>
              </a:rPr>
              <a:t>, also referred to as conditional models, are a class of logistical models used for </a:t>
            </a:r>
            <a:r>
              <a:rPr lang="en-US" sz="2400" spc="-1">
                <a:solidFill>
                  <a:srgbClr val="2E2E2E"/>
                </a:solidFill>
                <a:latin typeface="Montserrat Bold"/>
              </a:rPr>
              <a:t>classification or regression.</a:t>
            </a:r>
          </a:p>
          <a:p>
            <a:pPr algn="l">
              <a:lnSpc>
                <a:spcPts val="4000"/>
              </a:lnSpc>
            </a:pPr>
            <a:endParaRPr/>
          </a:p>
          <a:p>
            <a:pPr algn="l">
              <a:lnSpc>
                <a:spcPts val="4000"/>
              </a:lnSpc>
            </a:pPr>
            <a:r>
              <a:rPr lang="en-US" sz="2400" spc="-1">
                <a:solidFill>
                  <a:srgbClr val="2E2E2E"/>
                </a:solidFill>
                <a:latin typeface="Montserrat Bold"/>
              </a:rPr>
              <a:t>Generative AI </a:t>
            </a:r>
            <a:r>
              <a:rPr lang="en-US" sz="2400" spc="-1">
                <a:solidFill>
                  <a:srgbClr val="2E2E2E"/>
                </a:solidFill>
                <a:latin typeface="Montserrat"/>
              </a:rPr>
              <a:t>is a branch of artificial intelligence (AI) that focuses on creating new content, such as </a:t>
            </a:r>
            <a:r>
              <a:rPr lang="en-US" sz="2400" spc="-1">
                <a:solidFill>
                  <a:srgbClr val="2E2E2E"/>
                </a:solidFill>
                <a:latin typeface="Montserrat Bold"/>
              </a:rPr>
              <a:t>text, images, code, or music. </a:t>
            </a:r>
            <a:r>
              <a:rPr lang="en-US" sz="2400" spc="-1">
                <a:solidFill>
                  <a:srgbClr val="2E2E2E"/>
                </a:solidFill>
                <a:latin typeface="Montserrat"/>
              </a:rPr>
              <a:t>It uses algorithms to learn the patterns and features of existing data, and then to </a:t>
            </a:r>
            <a:r>
              <a:rPr lang="en-US" sz="2400" spc="-1">
                <a:solidFill>
                  <a:srgbClr val="2E2E2E"/>
                </a:solidFill>
                <a:latin typeface="Montserrat Bold"/>
              </a:rPr>
              <a:t>generate new data </a:t>
            </a:r>
            <a:r>
              <a:rPr lang="en-US" sz="2400" spc="-1">
                <a:solidFill>
                  <a:srgbClr val="2E2E2E"/>
                </a:solidFill>
                <a:latin typeface="Montserrat"/>
              </a:rPr>
              <a:t>that is similar but also original.</a:t>
            </a:r>
          </a:p>
          <a:p>
            <a:pPr algn="l">
              <a:lnSpc>
                <a:spcPts val="4000"/>
              </a:lnSpc>
            </a:pPr>
            <a:endParaRPr/>
          </a:p>
          <a:p>
            <a:pPr algn="l">
              <a:lnSpc>
                <a:spcPts val="4000"/>
              </a:lnSpc>
            </a:pPr>
            <a:endParaRPr/>
          </a:p>
          <a:p>
            <a:pPr algn="l">
              <a:lnSpc>
                <a:spcPts val="4000"/>
              </a:lnSpc>
            </a:pPr>
            <a:endParaRPr/>
          </a:p>
          <a:p>
            <a:pPr algn="l">
              <a:lnSpc>
                <a:spcPts val="4000"/>
              </a:lnSpc>
            </a:pPr>
            <a:r>
              <a:rPr lang="en-US" sz="2400" spc="-1">
                <a:solidFill>
                  <a:srgbClr val="2E2E2E"/>
                </a:solidFill>
                <a:latin typeface="Montserrat"/>
              </a:rPr>
              <a:t> </a:t>
            </a:r>
          </a:p>
        </p:txBody>
      </p:sp>
      <p:grpSp>
        <p:nvGrpSpPr>
          <p:cNvPr id="6" name="Group 6"/>
          <p:cNvGrpSpPr/>
          <p:nvPr/>
        </p:nvGrpSpPr>
        <p:grpSpPr>
          <a:xfrm rot="5242800">
            <a:off x="-1030680" y="8329680"/>
            <a:ext cx="8062920" cy="6553080"/>
            <a:chOff x="0" y="0"/>
            <a:chExt cx="10750560" cy="873744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10750550" cy="8737473"/>
            </a:xfrm>
            <a:custGeom>
              <a:avLst/>
              <a:gdLst/>
              <a:ahLst/>
              <a:cxnLst/>
              <a:rect l="l" t="t" r="r" b="b"/>
              <a:pathLst>
                <a:path w="10750550" h="8737473">
                  <a:moveTo>
                    <a:pt x="10750550" y="0"/>
                  </a:moveTo>
                  <a:lnTo>
                    <a:pt x="0" y="0"/>
                  </a:lnTo>
                  <a:lnTo>
                    <a:pt x="0" y="8737473"/>
                  </a:lnTo>
                  <a:lnTo>
                    <a:pt x="10750550" y="8737473"/>
                  </a:lnTo>
                  <a:lnTo>
                    <a:pt x="10750550" y="0"/>
                  </a:lnTo>
                  <a:close/>
                </a:path>
              </a:pathLst>
            </a:custGeom>
            <a:blipFill>
              <a:blip r:embed="rId4" cstate="print"/>
              <a:stretch>
                <a:fillRect t="-46" b="-45"/>
              </a:stretch>
            </a:blipFill>
          </p:spPr>
        </p:sp>
      </p:grpSp>
      <p:sp>
        <p:nvSpPr>
          <p:cNvPr id="8" name="Freeform 8" descr="60_fig_8.png"/>
          <p:cNvSpPr/>
          <p:nvPr/>
        </p:nvSpPr>
        <p:spPr>
          <a:xfrm>
            <a:off x="8915400" y="2476440"/>
            <a:ext cx="9085320" cy="4114800"/>
          </a:xfrm>
          <a:custGeom>
            <a:avLst/>
            <a:gdLst/>
            <a:ahLst/>
            <a:cxnLst/>
            <a:rect l="l" t="t" r="r" b="b"/>
            <a:pathLst>
              <a:path w="9085320" h="4114800">
                <a:moveTo>
                  <a:pt x="0" y="0"/>
                </a:moveTo>
                <a:lnTo>
                  <a:pt x="9085320" y="0"/>
                </a:lnTo>
                <a:lnTo>
                  <a:pt x="90853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 l="-9330" r="-933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496680" y="9286815"/>
            <a:ext cx="4851360" cy="407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880" y="1361970"/>
            <a:ext cx="13830120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0">
                <a:solidFill>
                  <a:srgbClr val="004AAD"/>
                </a:solidFill>
                <a:latin typeface="Montserrat Bold"/>
              </a:rPr>
              <a:t>Application of Gen AI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000" y="4000500"/>
            <a:ext cx="4014720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Customer support</a:t>
            </a:r>
          </a:p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Language translation</a:t>
            </a:r>
          </a:p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Content generation</a:t>
            </a:r>
          </a:p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 smtClean="0">
                <a:solidFill>
                  <a:srgbClr val="2E2E2E"/>
                </a:solidFill>
                <a:latin typeface="Montserrat"/>
              </a:rPr>
              <a:t>Image classification</a:t>
            </a:r>
            <a:endParaRPr lang="en-US" sz="2400" b="1" spc="-1" dirty="0">
              <a:solidFill>
                <a:srgbClr val="2E2E2E"/>
              </a:solidFill>
              <a:latin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953000" y="3924300"/>
            <a:ext cx="4191000" cy="320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Document extraction</a:t>
            </a:r>
          </a:p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Robotics</a:t>
            </a:r>
          </a:p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Healthcare</a:t>
            </a:r>
          </a:p>
          <a:p>
            <a:pPr marL="559560" lvl="2" indent="-186520" algn="l">
              <a:lnSpc>
                <a:spcPts val="6000"/>
              </a:lnSpc>
              <a:buFont typeface="Arial" pitchFamily="34" charset="0"/>
              <a:buChar char="•"/>
            </a:pPr>
            <a:r>
              <a:rPr lang="en-US" sz="2400" b="1" spc="-1" dirty="0">
                <a:solidFill>
                  <a:srgbClr val="2E2E2E"/>
                </a:solidFill>
                <a:latin typeface="Montserrat"/>
              </a:rPr>
              <a:t>Autonomous vehicles</a:t>
            </a:r>
          </a:p>
        </p:txBody>
      </p:sp>
      <p:grpSp>
        <p:nvGrpSpPr>
          <p:cNvPr id="5" name="Group 5"/>
          <p:cNvGrpSpPr/>
          <p:nvPr/>
        </p:nvGrpSpPr>
        <p:grpSpPr>
          <a:xfrm rot="-1626000">
            <a:off x="10836360" y="-4313160"/>
            <a:ext cx="9496440" cy="7718400"/>
            <a:chOff x="0" y="0"/>
            <a:chExt cx="12661920" cy="1029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661900" cy="10291191"/>
            </a:xfrm>
            <a:custGeom>
              <a:avLst/>
              <a:gdLst/>
              <a:ahLst/>
              <a:cxnLst/>
              <a:rect l="l" t="t" r="r" b="b"/>
              <a:pathLst>
                <a:path w="12661900" h="10291191">
                  <a:moveTo>
                    <a:pt x="0" y="0"/>
                  </a:moveTo>
                  <a:lnTo>
                    <a:pt x="12661900" y="0"/>
                  </a:lnTo>
                  <a:lnTo>
                    <a:pt x="12661900" y="10291191"/>
                  </a:lnTo>
                  <a:lnTo>
                    <a:pt x="0" y="1029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4" b="-44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2649320" y="9363135"/>
            <a:ext cx="4851360" cy="407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  <p:sp>
        <p:nvSpPr>
          <p:cNvPr id="8" name="Freeform 8" descr="Guide to Generative AI (genai): How it works, Examples, Applications ..."/>
          <p:cNvSpPr/>
          <p:nvPr/>
        </p:nvSpPr>
        <p:spPr>
          <a:xfrm>
            <a:off x="9220320" y="3543480"/>
            <a:ext cx="8285040" cy="4343400"/>
          </a:xfrm>
          <a:custGeom>
            <a:avLst/>
            <a:gdLst/>
            <a:ahLst/>
            <a:cxnLst/>
            <a:rect l="l" t="t" r="r" b="b"/>
            <a:pathLst>
              <a:path w="8285040" h="4343400">
                <a:moveTo>
                  <a:pt x="0" y="0"/>
                </a:moveTo>
                <a:lnTo>
                  <a:pt x="8285040" y="0"/>
                </a:lnTo>
                <a:lnTo>
                  <a:pt x="8285040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3" b="-3"/>
            </a:stretch>
          </a:blipFill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930800">
            <a:off x="-7970760" y="-10724760"/>
            <a:ext cx="18538920" cy="18540360"/>
            <a:chOff x="0" y="0"/>
            <a:chExt cx="24718560" cy="24720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18518" cy="24720423"/>
            </a:xfrm>
            <a:custGeom>
              <a:avLst/>
              <a:gdLst/>
              <a:ahLst/>
              <a:cxnLst/>
              <a:rect l="l" t="t" r="r" b="b"/>
              <a:pathLst>
                <a:path w="24718518" h="24720423">
                  <a:moveTo>
                    <a:pt x="0" y="0"/>
                  </a:moveTo>
                  <a:lnTo>
                    <a:pt x="24718518" y="0"/>
                  </a:lnTo>
                  <a:lnTo>
                    <a:pt x="24718518" y="24720423"/>
                  </a:lnTo>
                  <a:lnTo>
                    <a:pt x="0" y="24720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/>
              <a:stretch>
                <a:fillRect l="-3" r="-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685800"/>
            <a:ext cx="1516392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0">
                <a:solidFill>
                  <a:srgbClr val="004AAD"/>
                </a:solidFill>
                <a:latin typeface="Montserrat Bold"/>
              </a:rPr>
              <a:t>Foundational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819335"/>
            <a:ext cx="16002000" cy="975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799" spc="0">
                <a:solidFill>
                  <a:srgbClr val="000000"/>
                </a:solidFill>
                <a:latin typeface="Montserrat Bold"/>
              </a:rPr>
              <a:t>Foundation models </a:t>
            </a:r>
            <a:r>
              <a:rPr lang="en-US" sz="2799" spc="0">
                <a:solidFill>
                  <a:srgbClr val="000000"/>
                </a:solidFill>
                <a:latin typeface="Montserrat"/>
              </a:rPr>
              <a:t>are AI neural networks trained on </a:t>
            </a:r>
            <a:r>
              <a:rPr lang="en-US" sz="2799" spc="0">
                <a:solidFill>
                  <a:srgbClr val="000000"/>
                </a:solidFill>
                <a:latin typeface="Montserrat Bold"/>
              </a:rPr>
              <a:t>massive unlabeled datasets </a:t>
            </a:r>
            <a:r>
              <a:rPr lang="en-US" sz="2799" spc="0">
                <a:solidFill>
                  <a:srgbClr val="000000"/>
                </a:solidFill>
                <a:latin typeface="Montserrat"/>
              </a:rPr>
              <a:t>to handle a wide variety of jobs </a:t>
            </a:r>
            <a:r>
              <a:rPr lang="en-US" sz="2799" spc="0">
                <a:solidFill>
                  <a:srgbClr val="000000"/>
                </a:solidFill>
                <a:latin typeface="Montserrat Bold"/>
              </a:rPr>
              <a:t>from translating text </a:t>
            </a:r>
            <a:r>
              <a:rPr lang="en-US" sz="2799" spc="0">
                <a:solidFill>
                  <a:srgbClr val="000000"/>
                </a:solidFill>
                <a:latin typeface="Montserrat"/>
              </a:rPr>
              <a:t>to </a:t>
            </a:r>
            <a:r>
              <a:rPr lang="en-US" sz="2799" spc="0">
                <a:solidFill>
                  <a:srgbClr val="000000"/>
                </a:solidFill>
                <a:latin typeface="Montserrat Bold"/>
              </a:rPr>
              <a:t>analyzing</a:t>
            </a:r>
            <a:r>
              <a:rPr lang="en-US" sz="2799" spc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0">
                <a:solidFill>
                  <a:srgbClr val="000000"/>
                </a:solidFill>
                <a:latin typeface="Montserrat Bold"/>
              </a:rPr>
              <a:t>medical images.</a:t>
            </a:r>
          </a:p>
        </p:txBody>
      </p:sp>
      <p:grpSp>
        <p:nvGrpSpPr>
          <p:cNvPr id="6" name="Group 6"/>
          <p:cNvGrpSpPr/>
          <p:nvPr/>
        </p:nvGrpSpPr>
        <p:grpSpPr>
          <a:xfrm rot="5242800">
            <a:off x="-1030680" y="8329680"/>
            <a:ext cx="8062920" cy="6553080"/>
            <a:chOff x="0" y="0"/>
            <a:chExt cx="10750560" cy="873744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10750550" cy="8737473"/>
            </a:xfrm>
            <a:custGeom>
              <a:avLst/>
              <a:gdLst/>
              <a:ahLst/>
              <a:cxnLst/>
              <a:rect l="l" t="t" r="r" b="b"/>
              <a:pathLst>
                <a:path w="10750550" h="8737473">
                  <a:moveTo>
                    <a:pt x="10750550" y="0"/>
                  </a:moveTo>
                  <a:lnTo>
                    <a:pt x="0" y="0"/>
                  </a:lnTo>
                  <a:lnTo>
                    <a:pt x="0" y="8737473"/>
                  </a:lnTo>
                  <a:lnTo>
                    <a:pt x="10750550" y="8737473"/>
                  </a:lnTo>
                  <a:lnTo>
                    <a:pt x="1075055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6" b="-45"/>
              </a:stretch>
            </a:blipFill>
          </p:spPr>
        </p:sp>
      </p:grpSp>
      <p:sp>
        <p:nvSpPr>
          <p:cNvPr id="8" name="Freeform 8" descr="Large language models"/>
          <p:cNvSpPr/>
          <p:nvPr/>
        </p:nvSpPr>
        <p:spPr>
          <a:xfrm>
            <a:off x="2362320" y="3467160"/>
            <a:ext cx="12877560" cy="6134040"/>
          </a:xfrm>
          <a:custGeom>
            <a:avLst/>
            <a:gdLst/>
            <a:ahLst/>
            <a:cxnLst/>
            <a:rect l="l" t="t" r="r" b="b"/>
            <a:pathLst>
              <a:path w="12877560" h="6134040">
                <a:moveTo>
                  <a:pt x="0" y="0"/>
                </a:moveTo>
                <a:lnTo>
                  <a:pt x="12877560" y="0"/>
                </a:lnTo>
                <a:lnTo>
                  <a:pt x="12877560" y="6134040"/>
                </a:lnTo>
                <a:lnTo>
                  <a:pt x="0" y="613404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9096" b="-9096"/>
            </a:stretch>
          </a:blipFill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1660"/>
            <a:ext cx="1594259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10">
                <a:solidFill>
                  <a:srgbClr val="004AAD"/>
                </a:solidFill>
                <a:latin typeface="Montserrat Bold"/>
              </a:rPr>
              <a:t>ANATOMY OF AN EFFECTIVE PROMPT</a:t>
            </a:r>
          </a:p>
        </p:txBody>
      </p:sp>
      <p:sp>
        <p:nvSpPr>
          <p:cNvPr id="3" name="Freeform 3"/>
          <p:cNvSpPr/>
          <p:nvPr/>
        </p:nvSpPr>
        <p:spPr>
          <a:xfrm>
            <a:off x="860220" y="3311460"/>
            <a:ext cx="5180400" cy="2584440"/>
          </a:xfrm>
          <a:custGeom>
            <a:avLst/>
            <a:gdLst/>
            <a:ahLst/>
            <a:cxnLst/>
            <a:rect l="l" t="t" r="r" b="b"/>
            <a:pathLst>
              <a:path w="5180400" h="2584440">
                <a:moveTo>
                  <a:pt x="0" y="0"/>
                </a:moveTo>
                <a:lnTo>
                  <a:pt x="5180400" y="0"/>
                </a:lnTo>
                <a:lnTo>
                  <a:pt x="5180400" y="2584440"/>
                </a:lnTo>
                <a:lnTo>
                  <a:pt x="0" y="25844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</p:sp>
      <p:sp>
        <p:nvSpPr>
          <p:cNvPr id="4" name="TextBox 4"/>
          <p:cNvSpPr txBox="1"/>
          <p:nvPr/>
        </p:nvSpPr>
        <p:spPr>
          <a:xfrm>
            <a:off x="2768760" y="4316400"/>
            <a:ext cx="145728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5">
                <a:solidFill>
                  <a:srgbClr val="000000"/>
                </a:solidFill>
                <a:latin typeface="Glacial Indifference"/>
              </a:rPr>
              <a:t>Clarity</a:t>
            </a:r>
          </a:p>
        </p:txBody>
      </p:sp>
      <p:sp>
        <p:nvSpPr>
          <p:cNvPr id="5" name="Freeform 5"/>
          <p:cNvSpPr/>
          <p:nvPr/>
        </p:nvSpPr>
        <p:spPr>
          <a:xfrm>
            <a:off x="6553260" y="3311460"/>
            <a:ext cx="5181480" cy="2584440"/>
          </a:xfrm>
          <a:custGeom>
            <a:avLst/>
            <a:gdLst/>
            <a:ahLst/>
            <a:cxnLst/>
            <a:rect l="l" t="t" r="r" b="b"/>
            <a:pathLst>
              <a:path w="5181480" h="2584440">
                <a:moveTo>
                  <a:pt x="0" y="0"/>
                </a:moveTo>
                <a:lnTo>
                  <a:pt x="5181480" y="0"/>
                </a:lnTo>
                <a:lnTo>
                  <a:pt x="5181480" y="2584440"/>
                </a:lnTo>
                <a:lnTo>
                  <a:pt x="0" y="258444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26560" y="4316400"/>
            <a:ext cx="233028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5">
                <a:solidFill>
                  <a:srgbClr val="000000"/>
                </a:solidFill>
                <a:latin typeface="Glacial Indifference"/>
              </a:rPr>
              <a:t>Specificity</a:t>
            </a:r>
          </a:p>
        </p:txBody>
      </p:sp>
      <p:sp>
        <p:nvSpPr>
          <p:cNvPr id="7" name="Freeform 7"/>
          <p:cNvSpPr/>
          <p:nvPr/>
        </p:nvSpPr>
        <p:spPr>
          <a:xfrm>
            <a:off x="12247380" y="3311460"/>
            <a:ext cx="5180400" cy="2584440"/>
          </a:xfrm>
          <a:custGeom>
            <a:avLst/>
            <a:gdLst/>
            <a:ahLst/>
            <a:cxnLst/>
            <a:rect l="l" t="t" r="r" b="b"/>
            <a:pathLst>
              <a:path w="5180400" h="2584440">
                <a:moveTo>
                  <a:pt x="0" y="0"/>
                </a:moveTo>
                <a:lnTo>
                  <a:pt x="5180400" y="0"/>
                </a:lnTo>
                <a:lnTo>
                  <a:pt x="5180400" y="2584440"/>
                </a:lnTo>
                <a:lnTo>
                  <a:pt x="0" y="25844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</p:sp>
      <p:sp>
        <p:nvSpPr>
          <p:cNvPr id="8" name="TextBox 8"/>
          <p:cNvSpPr txBox="1"/>
          <p:nvPr/>
        </p:nvSpPr>
        <p:spPr>
          <a:xfrm>
            <a:off x="13314240" y="4070880"/>
            <a:ext cx="3048120" cy="108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0"/>
              </a:lnSpc>
            </a:pPr>
            <a:r>
              <a:rPr lang="en-US" sz="3600" spc="5">
                <a:solidFill>
                  <a:srgbClr val="000000"/>
                </a:solidFill>
                <a:latin typeface="Glacial Indifference"/>
              </a:rPr>
              <a:t>Contextual information</a:t>
            </a:r>
          </a:p>
        </p:txBody>
      </p:sp>
      <p:sp>
        <p:nvSpPr>
          <p:cNvPr id="9" name="Freeform 9"/>
          <p:cNvSpPr/>
          <p:nvPr/>
        </p:nvSpPr>
        <p:spPr>
          <a:xfrm>
            <a:off x="860220" y="6449940"/>
            <a:ext cx="5180400" cy="2583000"/>
          </a:xfrm>
          <a:custGeom>
            <a:avLst/>
            <a:gdLst/>
            <a:ahLst/>
            <a:cxnLst/>
            <a:rect l="l" t="t" r="r" b="b"/>
            <a:pathLst>
              <a:path w="5180400" h="2583000">
                <a:moveTo>
                  <a:pt x="0" y="0"/>
                </a:moveTo>
                <a:lnTo>
                  <a:pt x="5180400" y="0"/>
                </a:lnTo>
                <a:lnTo>
                  <a:pt x="5180400" y="2583000"/>
                </a:lnTo>
                <a:lnTo>
                  <a:pt x="0" y="2583000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86080" y="7202880"/>
            <a:ext cx="2127240" cy="108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0"/>
              </a:lnSpc>
            </a:pPr>
            <a:r>
              <a:rPr lang="en-US" sz="3600" spc="5">
                <a:solidFill>
                  <a:srgbClr val="000000"/>
                </a:solidFill>
                <a:latin typeface="Glacial Indifference"/>
              </a:rPr>
              <a:t>Desired format</a:t>
            </a:r>
          </a:p>
        </p:txBody>
      </p:sp>
      <p:sp>
        <p:nvSpPr>
          <p:cNvPr id="11" name="Freeform 11"/>
          <p:cNvSpPr/>
          <p:nvPr/>
        </p:nvSpPr>
        <p:spPr>
          <a:xfrm>
            <a:off x="6553260" y="6449940"/>
            <a:ext cx="5181480" cy="2583000"/>
          </a:xfrm>
          <a:custGeom>
            <a:avLst/>
            <a:gdLst/>
            <a:ahLst/>
            <a:cxnLst/>
            <a:rect l="l" t="t" r="r" b="b"/>
            <a:pathLst>
              <a:path w="5181480" h="2583000">
                <a:moveTo>
                  <a:pt x="0" y="0"/>
                </a:moveTo>
                <a:lnTo>
                  <a:pt x="5181480" y="0"/>
                </a:lnTo>
                <a:lnTo>
                  <a:pt x="5181480" y="2583000"/>
                </a:lnTo>
                <a:lnTo>
                  <a:pt x="0" y="2583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</p:sp>
      <p:sp>
        <p:nvSpPr>
          <p:cNvPr id="12" name="TextBox 12"/>
          <p:cNvSpPr txBox="1"/>
          <p:nvPr/>
        </p:nvSpPr>
        <p:spPr>
          <a:xfrm>
            <a:off x="7620120" y="7196400"/>
            <a:ext cx="3143160" cy="108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0"/>
              </a:lnSpc>
            </a:pPr>
            <a:r>
              <a:rPr lang="en-US" sz="3600" spc="5">
                <a:solidFill>
                  <a:srgbClr val="000000"/>
                </a:solidFill>
                <a:latin typeface="Glacial Indifference"/>
              </a:rPr>
              <a:t>Length constraints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201660" y="6370740"/>
            <a:ext cx="5180040" cy="2582640"/>
          </a:xfrm>
          <a:custGeom>
            <a:avLst/>
            <a:gdLst/>
            <a:ahLst/>
            <a:cxnLst/>
            <a:rect l="l" t="t" r="r" b="b"/>
            <a:pathLst>
              <a:path w="5180040" h="2582640">
                <a:moveTo>
                  <a:pt x="0" y="0"/>
                </a:moveTo>
                <a:lnTo>
                  <a:pt x="5180040" y="0"/>
                </a:lnTo>
                <a:lnTo>
                  <a:pt x="5180040" y="2582640"/>
                </a:lnTo>
                <a:lnTo>
                  <a:pt x="0" y="2582640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501800" y="7134645"/>
            <a:ext cx="2671560" cy="107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sz="3600" spc="3">
                <a:solidFill>
                  <a:srgbClr val="000000"/>
                </a:solidFill>
                <a:latin typeface="Glacial Indifference"/>
              </a:rPr>
              <a:t>Examples </a:t>
            </a:r>
          </a:p>
          <a:p>
            <a:pPr algn="ctr">
              <a:lnSpc>
                <a:spcPts val="4300"/>
              </a:lnSpc>
            </a:pPr>
            <a:r>
              <a:rPr lang="en-US" sz="3600" spc="5">
                <a:solidFill>
                  <a:srgbClr val="000000"/>
                </a:solidFill>
                <a:latin typeface="Glacial Indifference"/>
              </a:rPr>
              <a:t>or Hints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4" y="42826"/>
            <a:ext cx="17678495" cy="9829799"/>
          </a:xfrm>
          <a:custGeom>
            <a:avLst/>
            <a:gdLst/>
            <a:ahLst/>
            <a:cxnLst/>
            <a:rect l="l" t="t" r="r" b="b"/>
            <a:pathLst>
              <a:path w="23571327" h="13106399">
                <a:moveTo>
                  <a:pt x="0" y="0"/>
                </a:moveTo>
                <a:lnTo>
                  <a:pt x="23571327" y="0"/>
                </a:lnTo>
                <a:lnTo>
                  <a:pt x="23571327" y="13106399"/>
                </a:lnTo>
                <a:lnTo>
                  <a:pt x="0" y="13106399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5"/>
          <p:cNvSpPr txBox="1"/>
          <p:nvPr/>
        </p:nvSpPr>
        <p:spPr>
          <a:xfrm>
            <a:off x="472485" y="995895"/>
            <a:ext cx="157248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4">
                <a:solidFill>
                  <a:srgbClr val="130F25"/>
                </a:solidFill>
                <a:latin typeface="Glacial Indifference Bold"/>
              </a:rPr>
              <a:t>Clarity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49400" y="373785"/>
            <a:ext cx="11478335" cy="960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3974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A clear prompt is easy for both humans and AI models to understand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35000" y="1467007"/>
            <a:ext cx="11724300" cy="41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3393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It should convey your request or question without ambiguity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2960" y="2584912"/>
            <a:ext cx="263916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4">
                <a:solidFill>
                  <a:srgbClr val="130F25"/>
                </a:solidFill>
                <a:latin typeface="Glacial Indifference Bold"/>
              </a:rPr>
              <a:t>Specificity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20960" y="2596215"/>
            <a:ext cx="11738340" cy="464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3974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An effective prompt is specific and well-defined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7480" y="3312255"/>
            <a:ext cx="11771820" cy="960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3974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It should clearly state the information or data you want from the AI model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2960" y="4662602"/>
            <a:ext cx="4707720" cy="48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8"/>
              </a:lnSpc>
            </a:pPr>
            <a:r>
              <a:rPr lang="en-US" sz="3200" spc="4">
                <a:solidFill>
                  <a:srgbClr val="130F25"/>
                </a:solidFill>
                <a:latin typeface="Glacial Indifference Bold"/>
              </a:rPr>
              <a:t>Contextual Information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1240" y="4639564"/>
            <a:ext cx="11748060" cy="960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3974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Including relevant context can help the AI model generate more accurate responses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2485" y="6092701"/>
            <a:ext cx="3941280" cy="48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8"/>
              </a:lnSpc>
            </a:pPr>
            <a:r>
              <a:rPr lang="en-US" sz="3200" spc="4">
                <a:solidFill>
                  <a:srgbClr val="130F25"/>
                </a:solidFill>
                <a:latin typeface="Glacial Indifference Bold"/>
              </a:rPr>
              <a:t>Desired Format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35000" y="6133125"/>
            <a:ext cx="1149273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3359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Specify the format you want the answer 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20960" y="6782565"/>
            <a:ext cx="1150677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3359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It can be a list, paragraph, chart, or any other format that suits your needs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2960" y="8004960"/>
            <a:ext cx="4103280" cy="48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8"/>
              </a:lnSpc>
            </a:pPr>
            <a:r>
              <a:rPr lang="en-US" sz="3200" spc="4">
                <a:solidFill>
                  <a:srgbClr val="130F25"/>
                </a:solidFill>
                <a:latin typeface="Glacial Indifference Bold"/>
              </a:rPr>
              <a:t>Length Constraints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23840" y="8006560"/>
            <a:ext cx="11503895" cy="479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4011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Specify the desired length, as a guide for the AI model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62960" y="9081917"/>
            <a:ext cx="4331880" cy="48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8"/>
              </a:lnSpc>
            </a:pPr>
            <a:r>
              <a:rPr lang="en-US" sz="3200" spc="4">
                <a:solidFill>
                  <a:srgbClr val="130F25"/>
                </a:solidFill>
                <a:latin typeface="Glacial Indifference Bold"/>
              </a:rPr>
              <a:t>Examples or Hints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20960" y="8801730"/>
            <a:ext cx="11506775" cy="984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0420" lvl="1" indent="-175210" algn="l">
              <a:lnSpc>
                <a:spcPts val="4011"/>
              </a:lnSpc>
              <a:buFont typeface="Arial"/>
              <a:buChar char="•"/>
            </a:pPr>
            <a:r>
              <a:rPr lang="en-US" sz="2799" spc="0">
                <a:solidFill>
                  <a:srgbClr val="000000"/>
                </a:solidFill>
                <a:latin typeface="Montserrat"/>
              </a:rPr>
              <a:t>Providing examples or hints can clarify your request and guide the AI model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8B6AD6-F7E2-39E2-92F0-31AA4215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27A4FA98-FEA3-D292-7094-34B777F321BD}"/>
              </a:ext>
            </a:extLst>
          </p:cNvPr>
          <p:cNvSpPr txBox="1"/>
          <p:nvPr/>
        </p:nvSpPr>
        <p:spPr>
          <a:xfrm>
            <a:off x="152400" y="127072"/>
            <a:ext cx="14008320" cy="1008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4500" spc="0" dirty="0" smtClean="0">
                <a:solidFill>
                  <a:srgbClr val="004AAD"/>
                </a:solidFill>
                <a:latin typeface="Montserrat Bold"/>
              </a:rPr>
              <a:t>Prompting Techniques</a:t>
            </a:r>
            <a:endParaRPr lang="en-US" sz="4500" spc="0" dirty="0">
              <a:solidFill>
                <a:srgbClr val="004AAD"/>
              </a:solidFill>
              <a:latin typeface="Montserrat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FFD504AF-8E16-A49B-6CF8-3DEF880109B1}"/>
              </a:ext>
            </a:extLst>
          </p:cNvPr>
          <p:cNvGrpSpPr/>
          <p:nvPr/>
        </p:nvGrpSpPr>
        <p:grpSpPr>
          <a:xfrm rot="5242800">
            <a:off x="-1030680" y="8329680"/>
            <a:ext cx="8062920" cy="6553080"/>
            <a:chOff x="0" y="0"/>
            <a:chExt cx="10750560" cy="873744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039770E6-0743-773C-3BE9-25EECB939546}"/>
                </a:ext>
              </a:extLst>
            </p:cNvPr>
            <p:cNvSpPr/>
            <p:nvPr/>
          </p:nvSpPr>
          <p:spPr>
            <a:xfrm flipH="1">
              <a:off x="0" y="0"/>
              <a:ext cx="10750550" cy="8737473"/>
            </a:xfrm>
            <a:custGeom>
              <a:avLst/>
              <a:gdLst/>
              <a:ahLst/>
              <a:cxnLst/>
              <a:rect l="l" t="t" r="r" b="b"/>
              <a:pathLst>
                <a:path w="10750550" h="8737473">
                  <a:moveTo>
                    <a:pt x="10750550" y="0"/>
                  </a:moveTo>
                  <a:lnTo>
                    <a:pt x="0" y="0"/>
                  </a:lnTo>
                  <a:lnTo>
                    <a:pt x="0" y="8737473"/>
                  </a:lnTo>
                  <a:lnTo>
                    <a:pt x="10750550" y="8737473"/>
                  </a:lnTo>
                  <a:lnTo>
                    <a:pt x="10750550" y="0"/>
                  </a:lnTo>
                  <a:close/>
                </a:path>
              </a:pathLst>
            </a:custGeom>
            <a:blipFill>
              <a:blip r:embed="rId3" cstate="print"/>
              <a:stretch>
                <a:fillRect t="-46" b="-45"/>
              </a:stretch>
            </a:blip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9D3D21E3-E06C-B6E3-26CD-B5F8B1513403}"/>
              </a:ext>
            </a:extLst>
          </p:cNvPr>
          <p:cNvSpPr txBox="1"/>
          <p:nvPr/>
        </p:nvSpPr>
        <p:spPr>
          <a:xfrm>
            <a:off x="14782800" y="9879711"/>
            <a:ext cx="3349257" cy="412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00" spc="-1" dirty="0">
                <a:solidFill>
                  <a:srgbClr val="2E2E2E"/>
                </a:solidFill>
                <a:latin typeface="Montserrat"/>
              </a:rPr>
              <a:t>www.aiqsofttech.com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F41630-8002-72FE-6168-3F0184DAAA55}"/>
              </a:ext>
            </a:extLst>
          </p:cNvPr>
          <p:cNvSpPr txBox="1"/>
          <p:nvPr/>
        </p:nvSpPr>
        <p:spPr>
          <a:xfrm>
            <a:off x="393163" y="1560948"/>
            <a:ext cx="4356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spc="-1" dirty="0">
                <a:solidFill>
                  <a:srgbClr val="2E2E2E"/>
                </a:solidFill>
                <a:latin typeface="Montserrat"/>
              </a:rPr>
              <a:t>Zero Shot Prompting</a:t>
            </a:r>
            <a:endParaRPr lang="en-IN" sz="20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907C588-5944-6E3A-E290-492B9DAE2BEA}"/>
              </a:ext>
            </a:extLst>
          </p:cNvPr>
          <p:cNvSpPr txBox="1"/>
          <p:nvPr/>
        </p:nvSpPr>
        <p:spPr>
          <a:xfrm>
            <a:off x="2571481" y="2215143"/>
            <a:ext cx="52713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Language Translation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Sentiment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2CD3600-AF2A-9F90-C1EA-8BE9CC21E409}"/>
              </a:ext>
            </a:extLst>
          </p:cNvPr>
          <p:cNvCxnSpPr>
            <a:cxnSpLocks/>
          </p:cNvCxnSpPr>
          <p:nvPr/>
        </p:nvCxnSpPr>
        <p:spPr>
          <a:xfrm>
            <a:off x="12672513" y="1314392"/>
            <a:ext cx="25400" cy="70866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77928D-7024-BB1A-5E00-F17319816AC2}"/>
              </a:ext>
            </a:extLst>
          </p:cNvPr>
          <p:cNvSpPr txBox="1"/>
          <p:nvPr/>
        </p:nvSpPr>
        <p:spPr>
          <a:xfrm>
            <a:off x="393163" y="3790342"/>
            <a:ext cx="4356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spc="-1" dirty="0">
                <a:solidFill>
                  <a:srgbClr val="2E2E2E"/>
                </a:solidFill>
                <a:latin typeface="Montserrat"/>
              </a:rPr>
              <a:t>Few Shot Prompting</a:t>
            </a:r>
            <a:endParaRPr lang="en-IN" sz="20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DCE0C4-00D2-93E3-F3F7-492B97B76AE3}"/>
              </a:ext>
            </a:extLst>
          </p:cNvPr>
          <p:cNvSpPr txBox="1"/>
          <p:nvPr/>
        </p:nvSpPr>
        <p:spPr>
          <a:xfrm>
            <a:off x="2596062" y="4459925"/>
            <a:ext cx="52713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Content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Text / Data Summarization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9A0C3E-F38A-6701-290F-431D0EEBE09D}"/>
              </a:ext>
            </a:extLst>
          </p:cNvPr>
          <p:cNvSpPr txBox="1"/>
          <p:nvPr/>
        </p:nvSpPr>
        <p:spPr>
          <a:xfrm>
            <a:off x="393163" y="5884775"/>
            <a:ext cx="4356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spc="-1" dirty="0" err="1">
                <a:solidFill>
                  <a:srgbClr val="2E2E2E"/>
                </a:solidFill>
                <a:latin typeface="Montserrat"/>
              </a:rPr>
              <a:t>CoT</a:t>
            </a:r>
            <a:r>
              <a:rPr lang="en-US" sz="2000" b="1" u="sng" spc="-1" dirty="0">
                <a:solidFill>
                  <a:srgbClr val="2E2E2E"/>
                </a:solidFill>
                <a:latin typeface="Montserrat"/>
              </a:rPr>
              <a:t> Prompting</a:t>
            </a:r>
            <a:endParaRPr lang="en-IN" sz="20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A2EEBB-AF8E-EBD4-BBA8-1C674E7D291A}"/>
              </a:ext>
            </a:extLst>
          </p:cNvPr>
          <p:cNvSpPr txBox="1"/>
          <p:nvPr/>
        </p:nvSpPr>
        <p:spPr>
          <a:xfrm>
            <a:off x="2596062" y="6554358"/>
            <a:ext cx="52713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Customer Assistant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Virtual assistant</a:t>
            </a:r>
          </a:p>
        </p:txBody>
      </p:sp>
    </p:spTree>
    <p:extLst>
      <p:ext uri="{BB962C8B-B14F-4D97-AF65-F5344CB8AC3E}">
        <p14:creationId xmlns:p14="http://schemas.microsoft.com/office/powerpoint/2010/main" xmlns="" val="4265301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465</Words>
  <Application>Microsoft Office PowerPoint</Application>
  <PresentationFormat>Custom</PresentationFormat>
  <Paragraphs>130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Montserrat Bold</vt:lpstr>
      <vt:lpstr>Montserrat</vt:lpstr>
      <vt:lpstr>Calibri</vt:lpstr>
      <vt:lpstr>Glacial Indifference</vt:lpstr>
      <vt:lpstr>Glacial Indifference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AiQ_Gen_Ai-modified[1].ppt</dc:title>
  <dc:creator>AIQ SOFT TECH</dc:creator>
  <cp:lastModifiedBy>AIQ SOFT TECH</cp:lastModifiedBy>
  <cp:revision>63</cp:revision>
  <dcterms:created xsi:type="dcterms:W3CDTF">2006-08-16T00:00:00Z</dcterms:created>
  <dcterms:modified xsi:type="dcterms:W3CDTF">2024-11-16T17:27:49Z</dcterms:modified>
  <dc:identifier>DAGAMCKGqHQ</dc:identifier>
</cp:coreProperties>
</file>