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5" r:id="rId1"/>
    <p:sldMasterId id="2147484246" r:id="rId2"/>
  </p:sldMasterIdLst>
  <p:notesMasterIdLst>
    <p:notesMasterId r:id="rId49"/>
  </p:notesMasterIdLst>
  <p:sldIdLst>
    <p:sldId id="256" r:id="rId3"/>
    <p:sldId id="257" r:id="rId4"/>
    <p:sldId id="258" r:id="rId5"/>
    <p:sldId id="269" r:id="rId6"/>
    <p:sldId id="261" r:id="rId7"/>
    <p:sldId id="262" r:id="rId8"/>
    <p:sldId id="299" r:id="rId9"/>
    <p:sldId id="264" r:id="rId10"/>
    <p:sldId id="265" r:id="rId11"/>
    <p:sldId id="266" r:id="rId12"/>
    <p:sldId id="303" r:id="rId13"/>
    <p:sldId id="300" r:id="rId14"/>
    <p:sldId id="301" r:id="rId15"/>
    <p:sldId id="302" r:id="rId16"/>
    <p:sldId id="267" r:id="rId17"/>
    <p:sldId id="283" r:id="rId18"/>
    <p:sldId id="284" r:id="rId19"/>
    <p:sldId id="288" r:id="rId20"/>
    <p:sldId id="289" r:id="rId21"/>
    <p:sldId id="290" r:id="rId22"/>
    <p:sldId id="291" r:id="rId23"/>
    <p:sldId id="305" r:id="rId24"/>
    <p:sldId id="306" r:id="rId25"/>
    <p:sldId id="307" r:id="rId26"/>
    <p:sldId id="309" r:id="rId27"/>
    <p:sldId id="272" r:id="rId28"/>
    <p:sldId id="274" r:id="rId29"/>
    <p:sldId id="276" r:id="rId30"/>
    <p:sldId id="277" r:id="rId31"/>
    <p:sldId id="280" r:id="rId32"/>
    <p:sldId id="281" r:id="rId33"/>
    <p:sldId id="282" r:id="rId34"/>
    <p:sldId id="292" r:id="rId35"/>
    <p:sldId id="293" r:id="rId36"/>
    <p:sldId id="295" r:id="rId37"/>
    <p:sldId id="296" r:id="rId38"/>
    <p:sldId id="297" r:id="rId39"/>
    <p:sldId id="298" r:id="rId40"/>
    <p:sldId id="313" r:id="rId41"/>
    <p:sldId id="311" r:id="rId42"/>
    <p:sldId id="314" r:id="rId43"/>
    <p:sldId id="316" r:id="rId44"/>
    <p:sldId id="317" r:id="rId45"/>
    <p:sldId id="318" r:id="rId46"/>
    <p:sldId id="319" r:id="rId47"/>
    <p:sldId id="270" r:id="rId4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DB3967C-8ABE-4A83-AA8D-240988363BD3}">
          <p14:sldIdLst>
            <p14:sldId id="256"/>
            <p14:sldId id="257"/>
            <p14:sldId id="258"/>
            <p14:sldId id="269"/>
          </p14:sldIdLst>
        </p14:section>
        <p14:section name="Dataset 1" id="{4261007B-3904-4E83-9965-2F1A69ADEC18}">
          <p14:sldIdLst>
            <p14:sldId id="261"/>
            <p14:sldId id="262"/>
            <p14:sldId id="299"/>
            <p14:sldId id="264"/>
            <p14:sldId id="265"/>
          </p14:sldIdLst>
        </p14:section>
        <p14:section name="Dataset2" id="{AE692553-CC33-4167-BAE9-2338AA5ED576}">
          <p14:sldIdLst>
            <p14:sldId id="266"/>
            <p14:sldId id="303"/>
            <p14:sldId id="300"/>
            <p14:sldId id="301"/>
            <p14:sldId id="302"/>
            <p14:sldId id="267"/>
          </p14:sldIdLst>
        </p14:section>
        <p14:section name="Dataset3" id="{3357949D-F5A2-4299-B426-B0A0DE69B3FC}">
          <p14:sldIdLst>
            <p14:sldId id="283"/>
            <p14:sldId id="284"/>
            <p14:sldId id="288"/>
            <p14:sldId id="289"/>
            <p14:sldId id="290"/>
            <p14:sldId id="291"/>
            <p14:sldId id="305"/>
            <p14:sldId id="306"/>
            <p14:sldId id="307"/>
            <p14:sldId id="309"/>
          </p14:sldIdLst>
        </p14:section>
        <p14:section name="Exposure Base" id="{75A11905-D550-49AB-BA73-5D942092236C}">
          <p14:sldIdLst>
            <p14:sldId id="272"/>
            <p14:sldId id="274"/>
            <p14:sldId id="276"/>
            <p14:sldId id="277"/>
            <p14:sldId id="280"/>
            <p14:sldId id="281"/>
            <p14:sldId id="282"/>
          </p14:sldIdLst>
        </p14:section>
        <p14:section name="Final Calculations" id="{6F4803D6-E213-4C66-B8FA-E22D7D2F7A21}">
          <p14:sldIdLst>
            <p14:sldId id="292"/>
            <p14:sldId id="293"/>
            <p14:sldId id="295"/>
            <p14:sldId id="296"/>
            <p14:sldId id="297"/>
            <p14:sldId id="298"/>
          </p14:sldIdLst>
        </p14:section>
        <p14:section name="Revised Attempt at Final Calc" id="{DE527EF0-B2D7-4A94-9F2C-A43595677938}">
          <p14:sldIdLst>
            <p14:sldId id="313"/>
            <p14:sldId id="311"/>
            <p14:sldId id="314"/>
            <p14:sldId id="316"/>
            <p14:sldId id="317"/>
            <p14:sldId id="318"/>
          </p14:sldIdLst>
        </p14:section>
        <p14:section name="Conclusion" id="{B30119E1-1FF1-4931-8232-DEE0048215CA}">
          <p14:sldIdLst>
            <p14:sldId id="31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3" orient="horz" pos="168">
          <p15:clr>
            <a:srgbClr val="A4A3A4"/>
          </p15:clr>
        </p15:guide>
        <p15:guide id="21" pos="3840">
          <p15:clr>
            <a:srgbClr val="A4A3A4"/>
          </p15:clr>
        </p15:guide>
        <p15:guide id="23" orient="horz" pos="772">
          <p15:clr>
            <a:srgbClr val="A4A3A4"/>
          </p15:clr>
        </p15:guide>
        <p15:guide id="27" orient="horz" pos="2160">
          <p15:clr>
            <a:srgbClr val="A4A3A4"/>
          </p15:clr>
        </p15:guide>
        <p15:guide id="28" orient="horz" pos="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g, Eric" initials="HE" lastIdx="2" clrIdx="0">
    <p:extLst>
      <p:ext uri="{19B8F6BF-5375-455C-9EA6-DF929625EA0E}">
        <p15:presenceInfo xmlns:p15="http://schemas.microsoft.com/office/powerpoint/2012/main" userId="S::I31294@verisk.com::d4f48679-c42d-431f-b845-82b396bae2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A86658-B596-4347-BBAE-8F4A83F755B7}" v="103" dt="2022-10-10T11:20:42.0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8317" autoAdjust="0"/>
  </p:normalViewPr>
  <p:slideViewPr>
    <p:cSldViewPr snapToGrid="0">
      <p:cViewPr varScale="1">
        <p:scale>
          <a:sx n="72" d="100"/>
          <a:sy n="72" d="100"/>
        </p:scale>
        <p:origin x="1066" y="53"/>
      </p:cViewPr>
      <p:guideLst>
        <p:guide orient="horz" pos="168"/>
        <p:guide pos="3840"/>
        <p:guide orient="horz" pos="772"/>
        <p:guide orient="horz" pos="2160"/>
        <p:guide orient="horz" pos="56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commentAuthors" Target="commentAuthors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E58AE-6899-41EE-B0B9-24D4B1E2DAB5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D5FBC-4C2D-44A3-A4C9-0AE97FB9F0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360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5FBC-4C2D-44A3-A4C9-0AE97FB9F00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8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5FBC-4C2D-44A3-A4C9-0AE97FB9F00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26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5FBC-4C2D-44A3-A4C9-0AE97FB9F00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578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P2P trips also have a longer tail, which ultimately contribute to the greater amount of total miles driven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5FBC-4C2D-44A3-A4C9-0AE97FB9F00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05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5FBC-4C2D-44A3-A4C9-0AE97FB9F00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67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5FBC-4C2D-44A3-A4C9-0AE97FB9F00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28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5FBC-4C2D-44A3-A4C9-0AE97FB9F00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669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5FBC-4C2D-44A3-A4C9-0AE97FB9F00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56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5FBC-4C2D-44A3-A4C9-0AE97FB9F00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5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*Assume BI Liability coverage, since that was the coverage provided in Dataset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5FBC-4C2D-44A3-A4C9-0AE97FB9F00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402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Since we are unable to directly assess correlation between losses and each exposure base, we must qualitatively evaluate each exposure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5FBC-4C2D-44A3-A4C9-0AE97FB9F00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265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Incurred Losses defined as Paid + Reserves</a:t>
            </a:r>
          </a:p>
          <a:p>
            <a:endParaRPr lang="en-US" dirty="0"/>
          </a:p>
          <a:p>
            <a:r>
              <a:rPr lang="en-US" dirty="0"/>
              <a:t>*Non-P3 Losses should NOT technically be included in Policy 123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5FBC-4C2D-44A3-A4C9-0AE97FB9F00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9709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5FBC-4C2D-44A3-A4C9-0AE97FB9F00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01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5FBC-4C2D-44A3-A4C9-0AE97FB9F00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125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5FBC-4C2D-44A3-A4C9-0AE97FB9F00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759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Non-Risk Factors e.g. Trip Fare affected by Supply/Demand of drivers and Riders, or Trip Time affected by idling/waiting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5FBC-4C2D-44A3-A4C9-0AE97FB9F00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4075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#Note - Interpreting prompt as determining the latest diagonal of a loss triangle only</a:t>
            </a:r>
          </a:p>
          <a:p>
            <a:r>
              <a:rPr lang="en-US" dirty="0"/>
              <a:t>#Therefore only looking at latest evaluation 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5FBC-4C2D-44A3-A4C9-0AE97FB9F00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62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#Note - Interpreting prompt as determining the last diagonal of a loss triangle only</a:t>
            </a:r>
          </a:p>
          <a:p>
            <a:r>
              <a:rPr lang="en-US" dirty="0"/>
              <a:t>#Therefore only looking at latest evaluation 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5FBC-4C2D-44A3-A4C9-0AE97FB9F00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012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5FBC-4C2D-44A3-A4C9-0AE97FB9F00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146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5FBC-4C2D-44A3-A4C9-0AE97FB9F00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370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5FBC-4C2D-44A3-A4C9-0AE97FB9F00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107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5FBC-4C2D-44A3-A4C9-0AE97FB9F00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4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5FBC-4C2D-44A3-A4C9-0AE97FB9F00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2830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5FBC-4C2D-44A3-A4C9-0AE97FB9F00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417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5FBC-4C2D-44A3-A4C9-0AE97FB9F00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350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5FBC-4C2D-44A3-A4C9-0AE97FB9F00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2645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5FBC-4C2D-44A3-A4C9-0AE97FB9F00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2058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5FBC-4C2D-44A3-A4C9-0AE97FB9F00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31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5FBC-4C2D-44A3-A4C9-0AE97FB9F00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204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5FBC-4C2D-44A3-A4C9-0AE97FB9F00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322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noticed some minor data quality issues with claimant names, but unable to correct due to time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5FBC-4C2D-44A3-A4C9-0AE97FB9F00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979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5FBC-4C2D-44A3-A4C9-0AE97FB9F00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66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5FBC-4C2D-44A3-A4C9-0AE97FB9F00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072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5FBC-4C2D-44A3-A4C9-0AE97FB9F00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71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5FBC-4C2D-44A3-A4C9-0AE97FB9F00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10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5FBC-4C2D-44A3-A4C9-0AE97FB9F00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924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375904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2039112"/>
            <a:ext cx="9144000" cy="4142232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chemeClr val="accent1"/>
              </a:buCl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rgbClr val="3F403F"/>
                </a:solidFill>
              </a:defRPr>
            </a:lvl7pPr>
            <a:lvl8pP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23D4C1-CFFA-6DF2-CEF0-C921194DDC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030965952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– 2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375904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2039112"/>
            <a:ext cx="5303520" cy="4133087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6ABFA-7E56-F942-8098-C8CD87A031D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2039112"/>
            <a:ext cx="5638800" cy="4133087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6EF240-A0F2-4CA0-FE17-FDDC58BE738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7070163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and Subtitle – 2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375904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444752"/>
            <a:ext cx="8375904" cy="319090"/>
          </a:xfrm>
        </p:spPr>
        <p:txBody>
          <a:bodyPr anchor="t" anchorCtr="0"/>
          <a:lstStyle>
            <a:lvl1pPr marL="0" indent="0">
              <a:buNone/>
              <a:defRPr sz="2000" b="0" i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51817294-44C5-7041-8072-858B5A8B3B5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2039112"/>
            <a:ext cx="5638800" cy="4133087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8A1CAFC-5255-D046-81F6-4B4EB2109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9112"/>
            <a:ext cx="5303520" cy="4133087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1B998C-200D-519F-9722-11273408F37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428032502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– 2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375904" cy="302580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106424"/>
            <a:ext cx="8375904" cy="319090"/>
          </a:xfrm>
        </p:spPr>
        <p:txBody>
          <a:bodyPr anchor="t" anchorCtr="0"/>
          <a:lstStyle>
            <a:lvl1pPr marL="0" indent="0">
              <a:buNone/>
              <a:defRPr sz="2000" b="0" i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A9AD338-B30B-E541-932A-6DDB0566697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2039112"/>
            <a:ext cx="5638800" cy="4133087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C6F389-052C-7A40-B491-0B0018B74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9112"/>
            <a:ext cx="5303520" cy="4133087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595B0C-D07E-D372-47B9-D3148C5D40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971453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– 2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375904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76F08FBB-62F1-B342-A589-BC0F6F72ED82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096000" y="2039112"/>
            <a:ext cx="5638800" cy="4133087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998592-36CB-0643-B46C-2612B5B3D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9112"/>
            <a:ext cx="5303520" cy="4133087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235BB3-6EE1-61B6-2593-86F15865F55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046189412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and Subtitle – 2 Column 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375904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444752"/>
            <a:ext cx="8375904" cy="319090"/>
          </a:xfrm>
        </p:spPr>
        <p:txBody>
          <a:bodyPr anchor="t" anchorCtr="0"/>
          <a:lstStyle>
            <a:lvl1pPr marL="0" indent="0">
              <a:buNone/>
              <a:defRPr sz="2000" b="0" i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able Placeholder 3">
            <a:extLst>
              <a:ext uri="{FF2B5EF4-FFF2-40B4-BE49-F238E27FC236}">
                <a16:creationId xmlns:a16="http://schemas.microsoft.com/office/drawing/2014/main" id="{AD271ABD-5095-7142-B1DF-1264D7A861F3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096000" y="2039112"/>
            <a:ext cx="5638800" cy="4133087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06F4734-83E4-EC41-9506-AC4B31C03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9112"/>
            <a:ext cx="5303520" cy="4133087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F70E08-E04E-C3BB-EDFE-1B8BF1DD41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11514940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– 2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375904" cy="302580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106424"/>
            <a:ext cx="8375904" cy="319090"/>
          </a:xfrm>
        </p:spPr>
        <p:txBody>
          <a:bodyPr anchor="t" anchorCtr="0"/>
          <a:lstStyle>
            <a:lvl1pPr marL="0" indent="0">
              <a:buNone/>
              <a:defRPr sz="2000" b="0" i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able Placeholder 3">
            <a:extLst>
              <a:ext uri="{FF2B5EF4-FFF2-40B4-BE49-F238E27FC236}">
                <a16:creationId xmlns:a16="http://schemas.microsoft.com/office/drawing/2014/main" id="{69439F71-2F66-BB4A-A5E8-EC9480715DED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096000" y="2039112"/>
            <a:ext cx="5638800" cy="4133087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078AB5E-5CB2-7841-AF9D-954E8666C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9112"/>
            <a:ext cx="5303520" cy="4133087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1881B0-558B-9F6E-CDD7-E34A35B85E8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762691806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– 2 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375904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BE59FE0A-1E94-8B4E-9D13-23FDD5E98AD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6096000" y="2039112"/>
            <a:ext cx="5638800" cy="4133087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13EEA6B-1858-8F41-A057-5EB705A4A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9112"/>
            <a:ext cx="5303520" cy="4133087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FB7ED1-CBFE-FFCC-B9A2-D62DCFD5A08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136601848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and Subtitle – 2 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375904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444752"/>
            <a:ext cx="8375904" cy="319090"/>
          </a:xfrm>
        </p:spPr>
        <p:txBody>
          <a:bodyPr anchor="t" anchorCtr="0"/>
          <a:lstStyle>
            <a:lvl1pPr marL="0" indent="0">
              <a:buNone/>
              <a:defRPr sz="2000" b="0" i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hart Placeholder 2">
            <a:extLst>
              <a:ext uri="{FF2B5EF4-FFF2-40B4-BE49-F238E27FC236}">
                <a16:creationId xmlns:a16="http://schemas.microsoft.com/office/drawing/2014/main" id="{B85B8377-7FEE-E14C-8364-6A180BB976BB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6096000" y="2039112"/>
            <a:ext cx="5638800" cy="4133087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2849EF9-1BFC-9040-A810-17A9F4725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9112"/>
            <a:ext cx="5303520" cy="4133087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414328-CF40-2C20-95BA-0C0BD1866C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069534136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– 2 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375904" cy="302580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106424"/>
            <a:ext cx="8375904" cy="319090"/>
          </a:xfrm>
        </p:spPr>
        <p:txBody>
          <a:bodyPr anchor="t" anchorCtr="0"/>
          <a:lstStyle>
            <a:lvl1pPr marL="0" indent="0">
              <a:buNone/>
              <a:defRPr sz="2000" b="0" i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hart Placeholder 2">
            <a:extLst>
              <a:ext uri="{FF2B5EF4-FFF2-40B4-BE49-F238E27FC236}">
                <a16:creationId xmlns:a16="http://schemas.microsoft.com/office/drawing/2014/main" id="{80BE709D-6054-7C45-8360-70EE7A510FD9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6096000" y="2039112"/>
            <a:ext cx="5638800" cy="4133087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A2D45D0-3C2F-7F42-B0D3-57393B62B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9112"/>
            <a:ext cx="5303520" cy="4133087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3F2F12-6595-FEB7-D6A9-F296A4CEF7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5537055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–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375904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5A9700-78FB-FC46-8ADE-0CE8182ADCD5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57200" y="2039112"/>
            <a:ext cx="3566160" cy="4144963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F3D953-3277-1D4D-98B0-E50039E6FDE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306824" y="2039112"/>
            <a:ext cx="3566160" cy="4144963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78DC44A-9060-2240-8E73-244381782E6D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153400" y="2039112"/>
            <a:ext cx="3566160" cy="4144963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1D93DB-E7D8-0717-8EFE-1B50CD22DB9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24358146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375904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199" y="1441548"/>
            <a:ext cx="8375904" cy="319090"/>
          </a:xfrm>
        </p:spPr>
        <p:txBody>
          <a:bodyPr anchor="t" anchorCtr="0"/>
          <a:lstStyle>
            <a:lvl1pPr marL="0" indent="0">
              <a:buNone/>
              <a:defRPr sz="2000" b="0" i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440A2-4C4C-8D48-B977-EAC9A16805C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039112"/>
            <a:ext cx="9144000" cy="4144963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49C275-2568-ADAC-86ED-34DF95700A1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796511941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and Subtitle –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375904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444752"/>
            <a:ext cx="8375904" cy="319090"/>
          </a:xfrm>
        </p:spPr>
        <p:txBody>
          <a:bodyPr anchor="t" anchorCtr="0"/>
          <a:lstStyle>
            <a:lvl1pPr marL="0" indent="0">
              <a:buNone/>
              <a:defRPr sz="2000" b="0" i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486AD56-EE40-5844-83C4-379B67D731D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57200" y="2039112"/>
            <a:ext cx="3566160" cy="4144963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0AB2ED6-FB63-204F-AFE2-7630DD4A969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306824" y="2039112"/>
            <a:ext cx="3566160" cy="4144963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8745A70-4F68-5543-9B0E-58A3DEF51D96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153400" y="2039112"/>
            <a:ext cx="3566160" cy="4144963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086883-FEB1-7C14-D392-66F8E101211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01037382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–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375904" cy="302580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106424"/>
            <a:ext cx="8375904" cy="319090"/>
          </a:xfrm>
        </p:spPr>
        <p:txBody>
          <a:bodyPr anchor="t" anchorCtr="0"/>
          <a:lstStyle>
            <a:lvl1pPr marL="0" indent="0">
              <a:buNone/>
              <a:defRPr sz="2000" b="0" i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F6BEFCE-0A8A-C04D-91DE-C4A6A2F59F75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57200" y="2039112"/>
            <a:ext cx="3566160" cy="4144963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60088B0-D807-7B43-BD1A-9684ACFACA3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306824" y="2039112"/>
            <a:ext cx="3566160" cy="4144963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194FF9F-6549-F743-B7D2-75D51A032F56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153400" y="2039112"/>
            <a:ext cx="3566160" cy="4144963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CE1C6D-A0A2-FC2D-5EFF-2864C608FF8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374956502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– 3 Column 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375904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83EEB7-941E-034D-8498-3955146474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7200" y="2039112"/>
            <a:ext cx="3566160" cy="1792288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60567A0-497A-E548-A18B-A6A098394A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06824" y="2039112"/>
            <a:ext cx="3566160" cy="1792288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EADF4A49-15E2-0F4E-AD4B-7D655CA5211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53400" y="2039112"/>
            <a:ext cx="3566160" cy="1792288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1142E34-E2B6-EF41-80ED-A579AD61A17C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57200" y="4098100"/>
            <a:ext cx="3566160" cy="2075688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811F0FA-4065-C044-AD9C-0BB8C3586B80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306824" y="4098100"/>
            <a:ext cx="3566160" cy="2075688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2E3B4AF-5E0E-3E40-99BB-8D60DBF5A6E8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153400" y="4098100"/>
            <a:ext cx="3566160" cy="2075688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EDE40A-D7C4-0975-5816-7A6ABE1B032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26309410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and Subtitle – 3 Column 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375904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444752"/>
            <a:ext cx="8375904" cy="319090"/>
          </a:xfrm>
        </p:spPr>
        <p:txBody>
          <a:bodyPr anchor="t" anchorCtr="0"/>
          <a:lstStyle>
            <a:lvl1pPr marL="0" indent="0">
              <a:buNone/>
              <a:defRPr sz="2000" b="0" i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63C67-71D9-3045-AAA4-5C9F9C76D4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7200" y="2039112"/>
            <a:ext cx="3566160" cy="1792224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9465ABA5-4E13-F644-A27F-12D5B10984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06824" y="2039112"/>
            <a:ext cx="3566160" cy="1792224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AFD990AB-ACE0-4A42-A609-BCEFB37198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53400" y="2039112"/>
            <a:ext cx="3566160" cy="1792224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AAE0B98-363A-EC46-800B-691C219CC966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57200" y="4098100"/>
            <a:ext cx="3566160" cy="2075688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BEC1F37-E7A9-6F4C-B44D-84DBE782433A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306824" y="4098100"/>
            <a:ext cx="3566160" cy="2075688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E8D5BFF-586D-D846-A0D8-7787007F1811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153400" y="4098100"/>
            <a:ext cx="3566160" cy="2075688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C3BFB2-77C1-D081-C81D-EEDC2A05678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824877669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– 3 Column 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375904" cy="302580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106424"/>
            <a:ext cx="8375904" cy="319090"/>
          </a:xfrm>
        </p:spPr>
        <p:txBody>
          <a:bodyPr anchor="t" anchorCtr="0"/>
          <a:lstStyle>
            <a:lvl1pPr marL="0" indent="0">
              <a:buNone/>
              <a:defRPr sz="2000" b="0" i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AD1737-8888-5446-9E4C-0C08B4B9426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7200" y="2039112"/>
            <a:ext cx="3566160" cy="1792224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3A0190D-73D9-774A-81C8-FD0C29CAD35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06824" y="2039112"/>
            <a:ext cx="3566160" cy="1792224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1306D51-C748-C44C-939E-C78317BC56F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56448" y="2039112"/>
            <a:ext cx="3566160" cy="1792224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31A14D-B1E2-9B4A-80AD-48B6B60FFDEB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57200" y="4098100"/>
            <a:ext cx="3566160" cy="2075688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C29580-6FEF-0749-A540-C47FFD6F3571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306824" y="4098100"/>
            <a:ext cx="3566160" cy="2075688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3C7A0E1-8582-394E-B666-41EBD8B693CF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153400" y="4098100"/>
            <a:ext cx="3566160" cy="2075688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8DAD5A-FB8C-2A5C-C7FC-DDDC9DF7489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97304903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– 3 Column 3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375904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83EEB7-941E-034D-8498-39551464743A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2039112"/>
            <a:ext cx="1408176" cy="140817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60567A0-497A-E548-A18B-A6A098394A96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306824" y="2039112"/>
            <a:ext cx="1408176" cy="140817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EADF4A49-15E2-0F4E-AD4B-7D655CA52110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8153400" y="2039112"/>
            <a:ext cx="1408176" cy="140817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8D131F-0341-574D-BCCB-EC3438F0FBAB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57200" y="4098100"/>
            <a:ext cx="3566160" cy="2075688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587F38D-1308-5845-8CC5-DEBBF0859EC4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306824" y="4098100"/>
            <a:ext cx="3566160" cy="2075688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C9CF2AD-5BB2-3840-B88B-F7D732FF3003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153400" y="4098100"/>
            <a:ext cx="3566160" cy="2075688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06EC4D-0450-3833-0AA6-0063A6168E5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329277351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title and Subtitle – 3 Column 3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375904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444752"/>
            <a:ext cx="8375904" cy="319090"/>
          </a:xfrm>
        </p:spPr>
        <p:txBody>
          <a:bodyPr anchor="t" anchorCtr="0"/>
          <a:lstStyle>
            <a:lvl1pPr marL="0" indent="0">
              <a:buNone/>
              <a:defRPr sz="2000" b="0" i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63C67-71D9-3045-AAA4-5C9F9C76D47F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2039112"/>
            <a:ext cx="1408176" cy="140817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9465ABA5-4E13-F644-A27F-12D5B1098496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306824" y="2039112"/>
            <a:ext cx="1408176" cy="140817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AFD990AB-ACE0-4A42-A609-BCEFB37198E1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8153400" y="2039112"/>
            <a:ext cx="1408176" cy="140817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1EC1E82-8BFF-C446-B362-3B6F66041946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57200" y="4098100"/>
            <a:ext cx="3566160" cy="2075688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D01B31F-9CE4-A94F-AF78-636396EAB9B5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306824" y="4098100"/>
            <a:ext cx="3566160" cy="2075688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216EB35-9D45-E843-AED5-EADC70066430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153400" y="4098100"/>
            <a:ext cx="3566160" cy="2075688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4689E5-4E11-21EA-E03E-27964B7E9CC7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67975363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– 3 Column 3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375904" cy="302580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106424"/>
            <a:ext cx="8375904" cy="319090"/>
          </a:xfrm>
        </p:spPr>
        <p:txBody>
          <a:bodyPr anchor="t" anchorCtr="0"/>
          <a:lstStyle>
            <a:lvl1pPr marL="0" indent="0">
              <a:buNone/>
              <a:defRPr sz="2000" b="0" i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AD1737-8888-5446-9E4C-0C08B4B9426F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2039112"/>
            <a:ext cx="1408176" cy="140817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3A0190D-73D9-774A-81C8-FD0C29CAD359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306824" y="2039112"/>
            <a:ext cx="1408176" cy="140817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1306D51-C748-C44C-939E-C78317BC56F1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8156448" y="2039112"/>
            <a:ext cx="1408176" cy="140817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9766C10-A1EC-8846-803A-F6702C73D9C0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57200" y="4098100"/>
            <a:ext cx="3566160" cy="2075688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9C67D48-5099-724E-B7C3-A0AEC54D95E4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306824" y="4098100"/>
            <a:ext cx="3566160" cy="2075688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18CB84E-77F8-BF4F-9C14-28C12FB246A3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153400" y="4098100"/>
            <a:ext cx="3566160" cy="2075688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A43F83-8C83-D3FE-9CDE-419D50A73D2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780193479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– 3 Column 3 Image U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375904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83EEB7-941E-034D-8498-3955146474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7200" y="4381500"/>
            <a:ext cx="3566160" cy="1792288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60567A0-497A-E548-A18B-A6A098394A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06824" y="4381500"/>
            <a:ext cx="3566160" cy="1792288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EADF4A49-15E2-0F4E-AD4B-7D655CA5211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53400" y="4381500"/>
            <a:ext cx="3566160" cy="1792288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AE340E-4704-3A40-8081-1867C99ED65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57200" y="2039112"/>
            <a:ext cx="3566160" cy="2075688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C65BB0C-A212-3542-B304-92BD794480A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306824" y="2039112"/>
            <a:ext cx="3566160" cy="2075688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04B11DE-9CEC-3644-8EF2-1832022B44D5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153400" y="2039112"/>
            <a:ext cx="3566160" cy="2075688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967953-A6C4-92E8-B667-66C38D40525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291495816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and Subtitle – 3 Column 3 Image U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375904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444752"/>
            <a:ext cx="8375904" cy="319090"/>
          </a:xfrm>
        </p:spPr>
        <p:txBody>
          <a:bodyPr anchor="t" anchorCtr="0"/>
          <a:lstStyle>
            <a:lvl1pPr marL="0" indent="0">
              <a:buNone/>
              <a:defRPr sz="2000" b="0" i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63C67-71D9-3045-AAA4-5C9F9C76D4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7200" y="4381564"/>
            <a:ext cx="3566160" cy="1792224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9465ABA5-4E13-F644-A27F-12D5B10984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06824" y="4381564"/>
            <a:ext cx="3566160" cy="1792224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AFD990AB-ACE0-4A42-A609-BCEFB37198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53400" y="4381564"/>
            <a:ext cx="3566160" cy="1792224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66AD08B-206E-634A-B326-C0DE8B4BE5B3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57200" y="2039112"/>
            <a:ext cx="3566160" cy="2075688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067FC-36A2-F44C-B497-DC38C53F0F31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306824" y="2039112"/>
            <a:ext cx="3566160" cy="2075688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D764F8E-800B-4341-9CB7-1DC35591B616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153400" y="2039112"/>
            <a:ext cx="3566160" cy="2075688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F715A3-960E-93DD-35FD-1CBD7F907BE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3301191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375904" cy="302580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103220"/>
            <a:ext cx="8375904" cy="319090"/>
          </a:xfrm>
        </p:spPr>
        <p:txBody>
          <a:bodyPr anchor="t" anchorCtr="0"/>
          <a:lstStyle>
            <a:lvl1pPr marL="0" indent="0">
              <a:buNone/>
              <a:defRPr sz="2000" b="0" i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ED574-FADB-D64C-A81B-C4C2B5642E7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039112"/>
            <a:ext cx="9144000" cy="4144963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B85497-578C-CC12-EFE0-F56E7DEC17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302103411"/>
      </p:ext>
    </p:extLst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– 3 Column 3 Image U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375904" cy="302580"/>
          </a:xfrm>
        </p:spPr>
        <p:txBody>
          <a:bodyPr wrap="square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106424"/>
            <a:ext cx="8375904" cy="319090"/>
          </a:xfrm>
        </p:spPr>
        <p:txBody>
          <a:bodyPr anchor="t" anchorCtr="0"/>
          <a:lstStyle>
            <a:lvl1pPr marL="0" indent="0">
              <a:buNone/>
              <a:defRPr sz="2000" b="0" i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AD1737-8888-5446-9E4C-0C08B4B9426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7200" y="4381564"/>
            <a:ext cx="3566160" cy="1792224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3A0190D-73D9-774A-81C8-FD0C29CAD35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06824" y="4381564"/>
            <a:ext cx="3566160" cy="1792224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1306D51-C748-C44C-939E-C78317BC56F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56448" y="4381564"/>
            <a:ext cx="3566160" cy="1792224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C272533-269E-8E4A-9AA5-8268D80DC7EC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57200" y="2039112"/>
            <a:ext cx="3566160" cy="2075688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6132535-5056-3B44-9ED1-182759174D78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306824" y="2039112"/>
            <a:ext cx="3566160" cy="2075688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90BE23F-01E0-B943-B18E-287A5001F86C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153400" y="2039112"/>
            <a:ext cx="3566160" cy="2075688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F9C9CF-627E-0589-735F-FD9387C4DE97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801942060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–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375904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EFC878DA-6BD7-B048-A131-A2BA1574BE26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57200" y="2039112"/>
            <a:ext cx="11277600" cy="4133087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11BBCB-6D38-B3B9-6285-26AD745DC89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53034357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and Subtitle –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375904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444752"/>
            <a:ext cx="8375904" cy="319090"/>
          </a:xfrm>
        </p:spPr>
        <p:txBody>
          <a:bodyPr anchor="t" anchorCtr="0"/>
          <a:lstStyle>
            <a:lvl1pPr marL="0" indent="0">
              <a:buNone/>
              <a:defRPr sz="2000" b="0" i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5E611C37-8406-3A47-B715-155932F80E39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57200" y="2039112"/>
            <a:ext cx="11277600" cy="4133087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A9B3BE-70E8-81BE-F861-E94C292EA56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205895276"/>
      </p:ext>
    </p:extLst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–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375904" cy="302580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106424"/>
            <a:ext cx="8375904" cy="319090"/>
          </a:xfrm>
        </p:spPr>
        <p:txBody>
          <a:bodyPr anchor="t" anchorCtr="0"/>
          <a:lstStyle>
            <a:lvl1pPr marL="0" indent="0">
              <a:buNone/>
              <a:defRPr sz="2000" b="0" i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C3C03B09-4395-CD4B-AD76-DF6BBFA725E8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57200" y="2039112"/>
            <a:ext cx="11277600" cy="4133087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DB8629-EE34-433D-B9A1-175A523FF68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766603934"/>
      </p:ext>
    </p:extLst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–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375904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C306B196-E7AC-7A46-B620-A0C4D90D2E05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457200" y="2039112"/>
            <a:ext cx="11277600" cy="4133087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70F4D0-2E6B-EAB2-13A3-BA6051F773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262235108"/>
      </p:ext>
    </p:extLst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and Subtitle –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375904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444752"/>
            <a:ext cx="8375904" cy="319090"/>
          </a:xfrm>
        </p:spPr>
        <p:txBody>
          <a:bodyPr anchor="t" anchorCtr="0"/>
          <a:lstStyle>
            <a:lvl1pPr marL="0" indent="0">
              <a:buNone/>
              <a:defRPr sz="2000" b="0" i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C5ABDC86-9062-D545-AA17-D30EF6E927D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457200" y="2039112"/>
            <a:ext cx="11277600" cy="4133087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C66342-509E-F494-EB30-EB1DEE04CA2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64051033"/>
      </p:ext>
    </p:extLst>
  </p:cSld>
  <p:clrMapOvr>
    <a:masterClrMapping/>
  </p:clrMapOvr>
  <p:transition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–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375904" cy="302580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106424"/>
            <a:ext cx="8375904" cy="319090"/>
          </a:xfrm>
        </p:spPr>
        <p:txBody>
          <a:bodyPr anchor="t" anchorCtr="0"/>
          <a:lstStyle>
            <a:lvl1pPr marL="0" indent="0">
              <a:buNone/>
              <a:defRPr sz="2000" b="0" i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6930647E-2E84-F647-AB63-F1E26C43D6D9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457200" y="2039112"/>
            <a:ext cx="11277600" cy="4133087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633146652"/>
      </p:ext>
    </p:extLst>
  </p:cSld>
  <p:clrMapOvr>
    <a:masterClrMapping/>
  </p:clrMapOvr>
  <p:transition spd="slow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–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375904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8084A-4287-B64B-A3D5-AFFA0055BA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7200" y="2039112"/>
            <a:ext cx="11277600" cy="4133087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DCE00E-0605-FE6D-149C-ED37864AB40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146886992"/>
      </p:ext>
    </p:extLst>
  </p:cSld>
  <p:clrMapOvr>
    <a:masterClrMapping/>
  </p:clrMapOvr>
  <p:transition spd="slow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and Subtitle –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375904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444752"/>
            <a:ext cx="8375904" cy="319090"/>
          </a:xfrm>
        </p:spPr>
        <p:txBody>
          <a:bodyPr anchor="t" anchorCtr="0"/>
          <a:lstStyle>
            <a:lvl1pPr marL="0" indent="0">
              <a:buNone/>
              <a:defRPr sz="2000" b="0" i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70628-F739-E74D-B661-7B110FAA42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7200" y="2039112"/>
            <a:ext cx="11277600" cy="4133087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4A4B06-F447-2D2A-2D4A-6E709DC629A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212122122"/>
      </p:ext>
    </p:extLst>
  </p:cSld>
  <p:clrMapOvr>
    <a:masterClrMapping/>
  </p:clrMapOvr>
  <p:transition spd="slow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–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375904" cy="302580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106424"/>
            <a:ext cx="8375904" cy="319090"/>
          </a:xfrm>
        </p:spPr>
        <p:txBody>
          <a:bodyPr anchor="t" anchorCtr="0"/>
          <a:lstStyle>
            <a:lvl1pPr marL="0" indent="0">
              <a:buNone/>
              <a:defRPr sz="2000" b="0" i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CE73E-564C-3742-8772-BA467747C37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7200" y="2039112"/>
            <a:ext cx="11277600" cy="4133087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45A486-9787-FA98-9898-5458F67AA27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323659513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–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375904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A58999-FA1B-266E-C7DC-259CE6C33A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5672213"/>
      </p:ext>
    </p:extLst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– Image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8084A-4287-B64B-A3D5-AFFA0055BA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172199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375904" cy="667512"/>
          </a:xfrm>
        </p:spPr>
        <p:txBody>
          <a:bodyPr wrap="square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D9E570-5AC3-4B3E-B9FD-50E251099FC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466246556"/>
      </p:ext>
    </p:extLst>
  </p:cSld>
  <p:clrMapOvr>
    <a:masterClrMapping/>
  </p:clrMapOvr>
  <p:transition spd="slow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and Subtitle – Image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70628-F739-E74D-B661-7B110FAA42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172199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375904" cy="667512"/>
          </a:xfrm>
        </p:spPr>
        <p:txBody>
          <a:bodyPr wrap="square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444752"/>
            <a:ext cx="8375904" cy="319090"/>
          </a:xfrm>
        </p:spPr>
        <p:txBody>
          <a:bodyPr anchor="t" anchorCtr="0"/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C1FB2C-E4BB-50F0-B0D4-7C6C56A4EDA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694110141"/>
      </p:ext>
    </p:extLst>
  </p:cSld>
  <p:clrMapOvr>
    <a:masterClrMapping/>
  </p:clrMapOvr>
  <p:transition spd="slow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– Image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CE73E-564C-3742-8772-BA467747C37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172199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375904" cy="302580"/>
          </a:xfrm>
        </p:spPr>
        <p:txBody>
          <a:bodyPr wrap="square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106424"/>
            <a:ext cx="8375904" cy="319090"/>
          </a:xfrm>
        </p:spPr>
        <p:txBody>
          <a:bodyPr anchor="t" anchorCtr="0"/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D795D4-3355-62C5-2D38-B75E3013CE9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0281617"/>
      </p:ext>
    </p:extLst>
  </p:cSld>
  <p:clrMapOvr>
    <a:masterClrMapping/>
  </p:clrMapOvr>
  <p:transition spd="slow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circle&#10;&#10;Description automatically generated">
            <a:extLst>
              <a:ext uri="{FF2B5EF4-FFF2-40B4-BE49-F238E27FC236}">
                <a16:creationId xmlns:a16="http://schemas.microsoft.com/office/drawing/2014/main" id="{10941ED3-3F0C-D049-83FF-2BF814A64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E9CC4E-1B1A-7C43-8BF2-3B29FCC3F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138" y="355600"/>
            <a:ext cx="1596273" cy="4524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6AE4C7C-973D-0140-AE7E-B6784E087FF7}"/>
              </a:ext>
            </a:extLst>
          </p:cNvPr>
          <p:cNvSpPr/>
          <p:nvPr/>
        </p:nvSpPr>
        <p:spPr>
          <a:xfrm>
            <a:off x="457200" y="6493980"/>
            <a:ext cx="2905869" cy="10772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l"/>
            <a:r>
              <a:rPr lang="en-US" sz="700" b="0" i="0" kern="1200" dirty="0">
                <a:solidFill>
                  <a:srgbClr val="A6A6A6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© Verisk Analytics, Inc. All rights reserved.</a:t>
            </a:r>
            <a:endParaRPr lang="en-US" sz="700" b="0" i="0" kern="1200" dirty="0">
              <a:solidFill>
                <a:srgbClr val="A6A6A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62994"/>
            <a:ext cx="4792639" cy="2195321"/>
          </a:xfrm>
        </p:spPr>
        <p:txBody>
          <a:bodyPr wrap="square" anchor="b" anchorCtr="0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3959259"/>
            <a:ext cx="4792640" cy="90237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566C9-0BBC-3C48-AAAD-9EB657E681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045334"/>
            <a:ext cx="4248615" cy="112845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0" i="0"/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030502-DAF0-FFA9-5B8D-9EC71B2D74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915668263"/>
      </p:ext>
    </p:extLst>
  </p:cSld>
  <p:clrMapOvr>
    <a:masterClrMapping/>
  </p:clrMapOvr>
  <p:transition spd="slow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–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671C686-EE4F-9B46-8078-4F0542A3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BA747D7-C3C4-1143-B42B-39C9E5E82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139" y="355600"/>
            <a:ext cx="1596270" cy="4524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6AE4C7C-973D-0140-AE7E-B6784E087FF7}"/>
              </a:ext>
            </a:extLst>
          </p:cNvPr>
          <p:cNvSpPr/>
          <p:nvPr/>
        </p:nvSpPr>
        <p:spPr>
          <a:xfrm>
            <a:off x="457200" y="6493980"/>
            <a:ext cx="2905869" cy="10772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l"/>
            <a:r>
              <a:rPr lang="en-US" sz="700" b="0" i="0" kern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© Verisk Analytics, Inc. All rights reserved.</a:t>
            </a:r>
            <a:endParaRPr lang="en-US" sz="700" b="0" i="0" kern="120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1563624"/>
            <a:ext cx="5632703" cy="2194560"/>
          </a:xfrm>
        </p:spPr>
        <p:txBody>
          <a:bodyPr wrap="square" anchor="b" anchorCtr="0"/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59352"/>
            <a:ext cx="5632703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1E83460-96C0-C442-9D1E-79D28AB03B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047488"/>
            <a:ext cx="5632702" cy="10531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500D53-0326-B498-7323-D1242C73FA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834450695"/>
      </p:ext>
    </p:extLst>
  </p:cSld>
  <p:clrMapOvr>
    <a:masterClrMapping/>
  </p:clrMapOvr>
  <p:transition spd="slow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slide">
    <p:bg>
      <p:bgPr>
        <a:solidFill>
          <a:srgbClr val="2A7D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D056A9-283E-6447-A537-DCD8776EAB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219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6058CC-EE57-F24F-B140-B156652A03F1}"/>
              </a:ext>
            </a:extLst>
          </p:cNvPr>
          <p:cNvSpPr/>
          <p:nvPr/>
        </p:nvSpPr>
        <p:spPr>
          <a:xfrm>
            <a:off x="457200" y="6493980"/>
            <a:ext cx="2905869" cy="10772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l"/>
            <a:r>
              <a:rPr lang="en-US" sz="700" b="0" i="0" kern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© Verisk Analytics, Inc. All rights reserved.</a:t>
            </a:r>
            <a:endParaRPr lang="en-US" sz="700" b="0" i="0" kern="120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377440"/>
            <a:ext cx="5641848" cy="1545336"/>
          </a:xfrm>
        </p:spPr>
        <p:txBody>
          <a:bodyPr wrap="square" anchor="b" anchorCtr="0"/>
          <a:lstStyle>
            <a:lvl1pPr>
              <a:lnSpc>
                <a:spcPct val="100000"/>
              </a:lnSpc>
              <a:defRPr sz="3600" b="0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Bold message/chapter</a:t>
            </a:r>
          </a:p>
        </p:txBody>
      </p:sp>
    </p:spTree>
    <p:extLst>
      <p:ext uri="{BB962C8B-B14F-4D97-AF65-F5344CB8AC3E}">
        <p14:creationId xmlns:p14="http://schemas.microsoft.com/office/powerpoint/2010/main" val="2522890578"/>
      </p:ext>
    </p:extLst>
  </p:cSld>
  <p:clrMapOvr>
    <a:masterClrMapping/>
  </p:clrMapOvr>
  <p:transition spd="slow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slide –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FA6095E-78D4-AB49-9E59-C38C007845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219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6AE4C7C-973D-0140-AE7E-B6784E087FF7}"/>
              </a:ext>
            </a:extLst>
          </p:cNvPr>
          <p:cNvSpPr/>
          <p:nvPr/>
        </p:nvSpPr>
        <p:spPr>
          <a:xfrm>
            <a:off x="457200" y="6493980"/>
            <a:ext cx="2905869" cy="10772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l"/>
            <a:r>
              <a:rPr lang="en-US" sz="700" b="0" i="0" kern="1200" dirty="0">
                <a:solidFill>
                  <a:srgbClr val="A6A6A6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© Verisk Analytics, Inc. All rights reserved.</a:t>
            </a:r>
            <a:endParaRPr lang="en-US" sz="700" b="0" i="0" kern="1200" dirty="0">
              <a:solidFill>
                <a:srgbClr val="A6A6A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377440"/>
            <a:ext cx="5641848" cy="1545336"/>
          </a:xfrm>
        </p:spPr>
        <p:txBody>
          <a:bodyPr wrap="square" anchor="b" anchorCtr="0"/>
          <a:lstStyle>
            <a:lvl1pPr>
              <a:lnSpc>
                <a:spcPct val="100000"/>
              </a:lnSpc>
              <a:defRPr sz="3600" b="0" i="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Bold message/chapter</a:t>
            </a:r>
          </a:p>
        </p:txBody>
      </p:sp>
    </p:spTree>
    <p:extLst>
      <p:ext uri="{BB962C8B-B14F-4D97-AF65-F5344CB8AC3E}">
        <p14:creationId xmlns:p14="http://schemas.microsoft.com/office/powerpoint/2010/main" val="3821675706"/>
      </p:ext>
    </p:extLst>
  </p:cSld>
  <p:clrMapOvr>
    <a:masterClrMapping/>
  </p:clrMapOvr>
  <p:transition spd="slow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slide –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A4962A-7210-7E43-B60E-E742259244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219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6AE4C7C-973D-0140-AE7E-B6784E087FF7}"/>
              </a:ext>
            </a:extLst>
          </p:cNvPr>
          <p:cNvSpPr/>
          <p:nvPr/>
        </p:nvSpPr>
        <p:spPr>
          <a:xfrm>
            <a:off x="457200" y="6493980"/>
            <a:ext cx="2905869" cy="10772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l"/>
            <a:r>
              <a:rPr lang="en-US" sz="700" b="0" i="0" kern="1200" dirty="0">
                <a:solidFill>
                  <a:srgbClr val="A6A6A6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© Verisk Analytics, Inc. All rights reserved.</a:t>
            </a:r>
            <a:endParaRPr lang="en-US" sz="700" b="0" i="0" kern="1200" dirty="0">
              <a:solidFill>
                <a:srgbClr val="A6A6A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377440"/>
            <a:ext cx="5641848" cy="1545336"/>
          </a:xfrm>
        </p:spPr>
        <p:txBody>
          <a:bodyPr wrap="square" anchor="b" anchorCtr="0"/>
          <a:lstStyle>
            <a:lvl1pPr>
              <a:lnSpc>
                <a:spcPct val="100000"/>
              </a:lnSpc>
              <a:defRPr sz="3600" b="0" i="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Bold message/chapter</a:t>
            </a:r>
          </a:p>
        </p:txBody>
      </p:sp>
    </p:spTree>
    <p:extLst>
      <p:ext uri="{BB962C8B-B14F-4D97-AF65-F5344CB8AC3E}">
        <p14:creationId xmlns:p14="http://schemas.microsoft.com/office/powerpoint/2010/main" val="3566581046"/>
      </p:ext>
    </p:extLst>
  </p:cSld>
  <p:clrMapOvr>
    <a:masterClrMapping/>
  </p:clrMapOvr>
  <p:transition spd="slow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– Image">
    <p:bg>
      <p:bgPr>
        <a:solidFill>
          <a:srgbClr val="0035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377440"/>
            <a:ext cx="5641848" cy="1545336"/>
          </a:xfrm>
        </p:spPr>
        <p:txBody>
          <a:bodyPr wrap="square" anchor="b" anchorCtr="0"/>
          <a:lstStyle>
            <a:lvl1pPr>
              <a:lnSpc>
                <a:spcPct val="100000"/>
              </a:lnSpc>
              <a:defRPr sz="3600" b="0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Bold message/chapter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1FCA9674-F9C3-6C42-BBCB-8B9B4391C2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48488" y="0"/>
            <a:ext cx="7543186" cy="6857674"/>
          </a:xfrm>
          <a:custGeom>
            <a:avLst/>
            <a:gdLst>
              <a:gd name="connsiteX0" fmla="*/ 1019279 w 7543186"/>
              <a:gd name="connsiteY0" fmla="*/ 0 h 6857674"/>
              <a:gd name="connsiteX1" fmla="*/ 7543186 w 7543186"/>
              <a:gd name="connsiteY1" fmla="*/ 0 h 6857674"/>
              <a:gd name="connsiteX2" fmla="*/ 7543186 w 7543186"/>
              <a:gd name="connsiteY2" fmla="*/ 6857674 h 6857674"/>
              <a:gd name="connsiteX3" fmla="*/ 0 w 7543186"/>
              <a:gd name="connsiteY3" fmla="*/ 6857674 h 6857674"/>
              <a:gd name="connsiteX4" fmla="*/ 1981078 w 7543186"/>
              <a:gd name="connsiteY4" fmla="*/ 2924260 h 6857674"/>
              <a:gd name="connsiteX5" fmla="*/ 1019279 w 7543186"/>
              <a:gd name="connsiteY5" fmla="*/ 0 h 685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43186" h="6857674">
                <a:moveTo>
                  <a:pt x="1019279" y="0"/>
                </a:moveTo>
                <a:lnTo>
                  <a:pt x="7543186" y="0"/>
                </a:lnTo>
                <a:cubicBezTo>
                  <a:pt x="7543186" y="0"/>
                  <a:pt x="7543186" y="0"/>
                  <a:pt x="7543186" y="6857674"/>
                </a:cubicBezTo>
                <a:cubicBezTo>
                  <a:pt x="7543186" y="6857674"/>
                  <a:pt x="7543186" y="6857674"/>
                  <a:pt x="0" y="6857674"/>
                </a:cubicBezTo>
                <a:cubicBezTo>
                  <a:pt x="1200208" y="5962499"/>
                  <a:pt x="1981078" y="4533681"/>
                  <a:pt x="1981078" y="2924260"/>
                </a:cubicBezTo>
                <a:cubicBezTo>
                  <a:pt x="1981078" y="1828887"/>
                  <a:pt x="1619220" y="819407"/>
                  <a:pt x="1019279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tIns="2560320">
            <a:noAutofit/>
          </a:bodyPr>
          <a:lstStyle>
            <a:lvl1pPr marL="0" indent="0" algn="ctr">
              <a:buNone/>
              <a:defRPr b="0" i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3A4D43-E6BA-884F-A3E6-8DA20E10E87C}"/>
              </a:ext>
            </a:extLst>
          </p:cNvPr>
          <p:cNvSpPr/>
          <p:nvPr/>
        </p:nvSpPr>
        <p:spPr>
          <a:xfrm>
            <a:off x="0" y="6172200"/>
            <a:ext cx="2815628" cy="685800"/>
          </a:xfrm>
          <a:prstGeom prst="rect">
            <a:avLst/>
          </a:prstGeom>
          <a:solidFill>
            <a:srgbClr val="003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Roboto" panose="020000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6122EB-A2CB-EC4D-9FD0-94424F36E846}"/>
              </a:ext>
            </a:extLst>
          </p:cNvPr>
          <p:cNvSpPr/>
          <p:nvPr/>
        </p:nvSpPr>
        <p:spPr>
          <a:xfrm>
            <a:off x="457200" y="6493980"/>
            <a:ext cx="2905869" cy="10772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l"/>
            <a:r>
              <a:rPr lang="en-US" sz="700" b="0" i="0" kern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© Verisk Analytics, Inc. All rights reserved.</a:t>
            </a:r>
            <a:endParaRPr lang="en-US" sz="700" b="0" i="0" kern="120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003580"/>
      </p:ext>
    </p:extLst>
  </p:cSld>
  <p:clrMapOvr>
    <a:masterClrMapping/>
  </p:clrMapOvr>
  <p:transition spd="slow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Image – 2">
    <p:bg>
      <p:bgPr>
        <a:solidFill>
          <a:srgbClr val="2A7D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377440"/>
            <a:ext cx="5641848" cy="1545336"/>
          </a:xfrm>
        </p:spPr>
        <p:txBody>
          <a:bodyPr wrap="square" anchor="b" anchorCtr="0"/>
          <a:lstStyle>
            <a:lvl1pPr>
              <a:lnSpc>
                <a:spcPct val="100000"/>
              </a:lnSpc>
              <a:defRPr sz="3600" b="0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Bold message/chapter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1FCA9674-F9C3-6C42-BBCB-8B9B4391C2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48488" y="0"/>
            <a:ext cx="7543186" cy="6857674"/>
          </a:xfrm>
          <a:custGeom>
            <a:avLst/>
            <a:gdLst>
              <a:gd name="connsiteX0" fmla="*/ 1019279 w 7543186"/>
              <a:gd name="connsiteY0" fmla="*/ 0 h 6857674"/>
              <a:gd name="connsiteX1" fmla="*/ 7543186 w 7543186"/>
              <a:gd name="connsiteY1" fmla="*/ 0 h 6857674"/>
              <a:gd name="connsiteX2" fmla="*/ 7543186 w 7543186"/>
              <a:gd name="connsiteY2" fmla="*/ 6857674 h 6857674"/>
              <a:gd name="connsiteX3" fmla="*/ 0 w 7543186"/>
              <a:gd name="connsiteY3" fmla="*/ 6857674 h 6857674"/>
              <a:gd name="connsiteX4" fmla="*/ 1981078 w 7543186"/>
              <a:gd name="connsiteY4" fmla="*/ 2924260 h 6857674"/>
              <a:gd name="connsiteX5" fmla="*/ 1019279 w 7543186"/>
              <a:gd name="connsiteY5" fmla="*/ 0 h 685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43186" h="6857674">
                <a:moveTo>
                  <a:pt x="1019279" y="0"/>
                </a:moveTo>
                <a:lnTo>
                  <a:pt x="7543186" y="0"/>
                </a:lnTo>
                <a:cubicBezTo>
                  <a:pt x="7543186" y="0"/>
                  <a:pt x="7543186" y="0"/>
                  <a:pt x="7543186" y="6857674"/>
                </a:cubicBezTo>
                <a:cubicBezTo>
                  <a:pt x="7543186" y="6857674"/>
                  <a:pt x="7543186" y="6857674"/>
                  <a:pt x="0" y="6857674"/>
                </a:cubicBezTo>
                <a:cubicBezTo>
                  <a:pt x="1200208" y="5962499"/>
                  <a:pt x="1981078" y="4533681"/>
                  <a:pt x="1981078" y="2924260"/>
                </a:cubicBezTo>
                <a:cubicBezTo>
                  <a:pt x="1981078" y="1828887"/>
                  <a:pt x="1619220" y="819407"/>
                  <a:pt x="1019279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tIns="2560320">
            <a:noAutofit/>
          </a:bodyPr>
          <a:lstStyle>
            <a:lvl1pPr marL="0" indent="0" algn="ctr">
              <a:buNone/>
              <a:defRPr b="0" i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4A1C26-9A03-9145-A606-EDCE92A36881}"/>
              </a:ext>
            </a:extLst>
          </p:cNvPr>
          <p:cNvSpPr/>
          <p:nvPr/>
        </p:nvSpPr>
        <p:spPr>
          <a:xfrm>
            <a:off x="0" y="6172200"/>
            <a:ext cx="2815628" cy="685800"/>
          </a:xfrm>
          <a:prstGeom prst="rect">
            <a:avLst/>
          </a:prstGeom>
          <a:solidFill>
            <a:srgbClr val="2A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6058CC-EE57-F24F-B140-B156652A03F1}"/>
              </a:ext>
            </a:extLst>
          </p:cNvPr>
          <p:cNvSpPr/>
          <p:nvPr/>
        </p:nvSpPr>
        <p:spPr>
          <a:xfrm>
            <a:off x="457200" y="6493980"/>
            <a:ext cx="2905869" cy="10772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l"/>
            <a:r>
              <a:rPr lang="en-US" sz="700" b="0" i="0" kern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© Verisk Analytics, Inc. All rights reserved.</a:t>
            </a:r>
            <a:endParaRPr lang="en-US" sz="700" b="0" i="0" kern="120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682984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and Subtitle –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375904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444752"/>
            <a:ext cx="8375904" cy="319090"/>
          </a:xfrm>
        </p:spPr>
        <p:txBody>
          <a:bodyPr anchor="t" anchorCtr="0"/>
          <a:lstStyle>
            <a:lvl1pPr marL="0" indent="0">
              <a:buNone/>
              <a:defRPr sz="2000" b="0" i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09F866-3E74-1DB3-3C38-A22E89F39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323945203"/>
      </p:ext>
    </p:extLst>
  </p:cSld>
  <p:clrMapOvr>
    <a:masterClrMapping/>
  </p:clrMapOvr>
  <p:transition spd="slow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circle&#10;&#10;Description automatically generated">
            <a:extLst>
              <a:ext uri="{FF2B5EF4-FFF2-40B4-BE49-F238E27FC236}">
                <a16:creationId xmlns:a16="http://schemas.microsoft.com/office/drawing/2014/main" id="{10941ED3-3F0C-D049-83FF-2BF814A64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E9CC4E-1B1A-7C43-8BF2-3B29FCC3F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138" y="355600"/>
            <a:ext cx="1596273" cy="4524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6AE4C7C-973D-0140-AE7E-B6784E087FF7}"/>
              </a:ext>
            </a:extLst>
          </p:cNvPr>
          <p:cNvSpPr/>
          <p:nvPr/>
        </p:nvSpPr>
        <p:spPr>
          <a:xfrm>
            <a:off x="457200" y="6493980"/>
            <a:ext cx="2905869" cy="10772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l"/>
            <a:r>
              <a:rPr lang="en-US" sz="700" b="0" i="0" kern="1200" dirty="0">
                <a:solidFill>
                  <a:srgbClr val="A6A6A6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© Verisk Analytics, Inc. All rights reserved.</a:t>
            </a:r>
            <a:endParaRPr lang="en-US" sz="700" b="0" i="0" kern="1200" dirty="0">
              <a:solidFill>
                <a:srgbClr val="A6A6A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62504"/>
            <a:ext cx="5632704" cy="1545336"/>
          </a:xfrm>
        </p:spPr>
        <p:txBody>
          <a:bodyPr wrap="square" anchor="b" anchorCtr="0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End Slide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C58915-5A77-921A-148C-E16E81C24E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955987799"/>
      </p:ext>
    </p:extLst>
  </p:cSld>
  <p:clrMapOvr>
    <a:masterClrMapping/>
  </p:clrMapOvr>
  <p:transition spd="slow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–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671C686-EE4F-9B46-8078-4F0542A3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BA747D7-C3C4-1143-B42B-39C9E5E82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139" y="355600"/>
            <a:ext cx="1596270" cy="4524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6AE4C7C-973D-0140-AE7E-B6784E087FF7}"/>
              </a:ext>
            </a:extLst>
          </p:cNvPr>
          <p:cNvSpPr/>
          <p:nvPr/>
        </p:nvSpPr>
        <p:spPr>
          <a:xfrm>
            <a:off x="457200" y="6493980"/>
            <a:ext cx="2905869" cy="10772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l"/>
            <a:r>
              <a:rPr lang="en-US" sz="700" b="0" i="0" kern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© Verisk Analytics, Inc. All rights reserved.</a:t>
            </a:r>
            <a:endParaRPr lang="en-US" sz="700" b="0" i="0" kern="120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62504"/>
            <a:ext cx="5632704" cy="1545336"/>
          </a:xfrm>
        </p:spPr>
        <p:txBody>
          <a:bodyPr wrap="square" anchor="b" anchorCtr="0"/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End Slide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2970FB-77B9-4DA1-FC3E-B851192200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50021817"/>
      </p:ext>
    </p:extLst>
  </p:cSld>
  <p:clrMapOvr>
    <a:masterClrMapping/>
  </p:clrMapOvr>
  <p:transition spd="slow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41905"/>
      </p:ext>
    </p:extLst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05221"/>
      </p:ext>
    </p:extLst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56080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20538"/>
      </p:ext>
    </p:extLst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76285"/>
      </p:ext>
    </p:extLst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650335"/>
      </p:ext>
    </p:extLst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17447"/>
      </p:ext>
    </p:extLst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50648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–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375904" cy="3017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106424"/>
            <a:ext cx="8375904" cy="319090"/>
          </a:xfrm>
        </p:spPr>
        <p:txBody>
          <a:bodyPr anchor="t" anchorCtr="0"/>
          <a:lstStyle>
            <a:lvl1pPr marL="0" indent="0">
              <a:buNone/>
              <a:defRPr sz="2000" b="0" i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7DB534-86E0-E366-54C1-DC16315A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1271825"/>
      </p:ext>
    </p:extLst>
  </p:cSld>
  <p:clrMapOvr>
    <a:masterClrMapping/>
  </p:clrMapOvr>
  <p:transition spd="slow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195754"/>
      </p:ext>
    </p:extLst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78923"/>
      </p:ext>
    </p:extLst>
  </p:cSld>
  <p:clrMapOvr>
    <a:masterClrMapping/>
  </p:clrMapOvr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645985"/>
      </p:ext>
    </p:extLst>
  </p:cSld>
  <p:clrMapOvr>
    <a:masterClrMapping/>
  </p:clrMapOvr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6445535"/>
      </p:ext>
    </p:extLst>
  </p:cSld>
  <p:clrMapOvr>
    <a:masterClrMapping/>
  </p:clrMapOvr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0694"/>
      </p:ext>
    </p:extLst>
  </p:cSld>
  <p:clrMapOvr>
    <a:masterClrMapping/>
  </p:clrMapOvr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9569495"/>
      </p:ext>
    </p:extLst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377311"/>
      </p:ext>
    </p:extLst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45481"/>
      </p:ext>
    </p:extLst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13349"/>
      </p:ext>
    </p:extLst>
  </p:cSld>
  <p:clrMapOvr>
    <a:masterClrMapping/>
  </p:clrMapOvr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375904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2039112"/>
            <a:ext cx="9144000" cy="4142232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chemeClr val="accent1"/>
              </a:buCl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rgbClr val="3F403F"/>
                </a:solidFill>
              </a:defRPr>
            </a:lvl7pPr>
            <a:lvl8pP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23D4C1-CFFA-6DF2-CEF0-C921194DDC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012055441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–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75037AC-9C8D-F541-9BC3-FD0A3DD9D6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039112"/>
            <a:ext cx="5304971" cy="4133087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375904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4669138-D20A-9540-974C-DCD71FFBE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19088" y="2039112"/>
            <a:ext cx="5304971" cy="4133087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F6362A-80F0-1B0F-723E-10C899380C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057176401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and Subtitle –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375904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444752"/>
            <a:ext cx="8375904" cy="319090"/>
          </a:xfrm>
        </p:spPr>
        <p:txBody>
          <a:bodyPr anchor="t" anchorCtr="0"/>
          <a:lstStyle>
            <a:lvl1pPr marL="0" indent="0">
              <a:buNone/>
              <a:defRPr sz="2000" b="0" i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AC5A142-20CD-C44A-8226-E4A9B91DF4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039112"/>
            <a:ext cx="5304971" cy="4133087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DC66CB3-8C76-7D4A-AF18-ED678BB4EE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19088" y="2039112"/>
            <a:ext cx="5304971" cy="4133087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C7A916-B20A-1D47-671B-51944F98AE8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333853186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–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375904" cy="302580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2039113"/>
            <a:ext cx="5303520" cy="4133087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106424"/>
            <a:ext cx="8375904" cy="319090"/>
          </a:xfrm>
        </p:spPr>
        <p:txBody>
          <a:bodyPr anchor="t" anchorCtr="0"/>
          <a:lstStyle>
            <a:lvl1pPr marL="0" indent="0">
              <a:buNone/>
              <a:defRPr sz="2000" b="0" i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C7E326D-1ECD-5B4F-86E0-8E7AEA91D4C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419088" y="2039112"/>
            <a:ext cx="5303520" cy="4133087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8F6E96-0271-19E3-CAE5-1C3EAE40801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980275672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>
            <a:extLst>
              <a:ext uri="{FF2B5EF4-FFF2-40B4-BE49-F238E27FC236}">
                <a16:creationId xmlns:a16="http://schemas.microsoft.com/office/drawing/2014/main" id="{7F720954-CDB9-E842-B2B4-515F4613D178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8160" y="254714"/>
            <a:ext cx="1048701" cy="29726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57200" y="6492240"/>
            <a:ext cx="2905869" cy="10772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 sz="700" b="0" i="0" kern="1200" dirty="0">
                <a:solidFill>
                  <a:srgbClr val="A6A6A6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© Verisk Analytics, Inc. All rights reserved.</a:t>
            </a:r>
            <a:endParaRPr lang="en-US" sz="700" b="0" i="0" kern="1200" dirty="0">
              <a:solidFill>
                <a:srgbClr val="A6A6A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558016" y="6492240"/>
            <a:ext cx="174625" cy="10772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/>
            <a:fld id="{794AB575-7986-1741-A4D9-8B601F7D4868}" type="slidenum">
              <a:rPr lang="en-US" sz="700" b="0" i="0" smtClean="0">
                <a:solidFill>
                  <a:srgbClr val="A6A6A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‹#›</a:t>
            </a:fld>
            <a:endParaRPr lang="en-US" sz="700" b="0" i="0" dirty="0">
              <a:solidFill>
                <a:srgbClr val="A6A6A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39111"/>
            <a:ext cx="9144000" cy="41422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375904" cy="667512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9AA176E2-B861-BC2F-9128-A418A16FC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58002" y="6492240"/>
            <a:ext cx="737598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60111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77" r:id="rId2"/>
    <p:sldLayoutId id="2147484178" r:id="rId3"/>
    <p:sldLayoutId id="2147484179" r:id="rId4"/>
    <p:sldLayoutId id="2147484180" r:id="rId5"/>
    <p:sldLayoutId id="2147484181" r:id="rId6"/>
    <p:sldLayoutId id="2147484182" r:id="rId7"/>
    <p:sldLayoutId id="2147484183" r:id="rId8"/>
    <p:sldLayoutId id="2147484184" r:id="rId9"/>
    <p:sldLayoutId id="2147484185" r:id="rId10"/>
    <p:sldLayoutId id="2147484186" r:id="rId11"/>
    <p:sldLayoutId id="2147484187" r:id="rId12"/>
    <p:sldLayoutId id="2147484188" r:id="rId13"/>
    <p:sldLayoutId id="2147484189" r:id="rId14"/>
    <p:sldLayoutId id="2147484190" r:id="rId15"/>
    <p:sldLayoutId id="2147484191" r:id="rId16"/>
    <p:sldLayoutId id="2147484192" r:id="rId17"/>
    <p:sldLayoutId id="2147484193" r:id="rId18"/>
    <p:sldLayoutId id="2147484194" r:id="rId19"/>
    <p:sldLayoutId id="2147484195" r:id="rId20"/>
    <p:sldLayoutId id="2147484196" r:id="rId21"/>
    <p:sldLayoutId id="2147484197" r:id="rId22"/>
    <p:sldLayoutId id="2147484198" r:id="rId23"/>
    <p:sldLayoutId id="2147484199" r:id="rId24"/>
    <p:sldLayoutId id="2147484200" r:id="rId25"/>
    <p:sldLayoutId id="2147484201" r:id="rId26"/>
    <p:sldLayoutId id="2147484202" r:id="rId27"/>
    <p:sldLayoutId id="2147484203" r:id="rId28"/>
    <p:sldLayoutId id="2147484204" r:id="rId29"/>
    <p:sldLayoutId id="2147484205" r:id="rId30"/>
    <p:sldLayoutId id="2147484206" r:id="rId31"/>
    <p:sldLayoutId id="2147484207" r:id="rId32"/>
    <p:sldLayoutId id="2147484208" r:id="rId33"/>
    <p:sldLayoutId id="2147484209" r:id="rId34"/>
    <p:sldLayoutId id="2147484210" r:id="rId35"/>
    <p:sldLayoutId id="2147484211" r:id="rId36"/>
    <p:sldLayoutId id="2147484212" r:id="rId37"/>
    <p:sldLayoutId id="2147484213" r:id="rId38"/>
    <p:sldLayoutId id="2147484214" r:id="rId39"/>
    <p:sldLayoutId id="2147484215" r:id="rId40"/>
    <p:sldLayoutId id="2147484216" r:id="rId41"/>
    <p:sldLayoutId id="2147484217" r:id="rId42"/>
    <p:sldLayoutId id="2147484218" r:id="rId43"/>
    <p:sldLayoutId id="2147484219" r:id="rId44"/>
    <p:sldLayoutId id="2147484220" r:id="rId45"/>
    <p:sldLayoutId id="2147484221" r:id="rId46"/>
    <p:sldLayoutId id="2147484222" r:id="rId47"/>
    <p:sldLayoutId id="2147484223" r:id="rId48"/>
    <p:sldLayoutId id="2147484224" r:id="rId49"/>
    <p:sldLayoutId id="2147484225" r:id="rId50"/>
    <p:sldLayoutId id="2147484226" r:id="rId51"/>
    <p:sldLayoutId id="2147484245" r:id="rId52"/>
  </p:sldLayoutIdLst>
  <p:transition spd="slow"/>
  <p:hf hdr="0" ftr="0" dt="0"/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2800" b="0" i="0" kern="1200">
          <a:solidFill>
            <a:schemeClr val="accent1"/>
          </a:solidFill>
          <a:effectLst/>
          <a:latin typeface="Roboto Medium" panose="02000000000000000000" pitchFamily="2" charset="0"/>
          <a:ea typeface="Roboto Medium" panose="02000000000000000000" pitchFamily="2" charset="0"/>
          <a:cs typeface="+mj-cs"/>
        </a:defRPr>
      </a:lvl1pPr>
    </p:titleStyle>
    <p:bodyStyle>
      <a:lvl1pPr marL="349250" indent="-342900" algn="l" defTabSz="914377" rtl="0" eaLnBrk="1" latinLnBrk="0" hangingPunct="1">
        <a:lnSpc>
          <a:spcPct val="85000"/>
        </a:lnSpc>
        <a:spcBef>
          <a:spcPts val="4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tabLst/>
        <a:defRPr sz="1800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1pPr>
      <a:lvl2pPr marL="690563" indent="-341313" algn="l" defTabSz="914377" rtl="0" eaLnBrk="1" latinLnBrk="0" hangingPunct="1">
        <a:lnSpc>
          <a:spcPct val="85000"/>
        </a:lnSpc>
        <a:spcBef>
          <a:spcPts val="400"/>
        </a:spcBef>
        <a:spcAft>
          <a:spcPts val="600"/>
        </a:spcAft>
        <a:buClr>
          <a:schemeClr val="accent1"/>
        </a:buClr>
        <a:buFont typeface="Calibri" pitchFamily="34" charset="0"/>
        <a:buChar char="–"/>
        <a:tabLst/>
        <a:defRPr sz="1800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2pPr>
      <a:lvl3pPr marL="1033463" indent="-342900" algn="l" defTabSz="914377" rtl="0" eaLnBrk="1" latinLnBrk="0" hangingPunct="1">
        <a:lnSpc>
          <a:spcPct val="85000"/>
        </a:lnSpc>
        <a:spcBef>
          <a:spcPts val="400"/>
        </a:spcBef>
        <a:spcAft>
          <a:spcPts val="600"/>
        </a:spcAft>
        <a:buClr>
          <a:schemeClr val="accent1"/>
        </a:buClr>
        <a:buFont typeface="Arial"/>
        <a:buChar char="•"/>
        <a:tabLst/>
        <a:defRPr sz="1800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3pPr>
      <a:lvl4pPr marL="1376363" indent="-342900" algn="l" defTabSz="914377" rtl="0" eaLnBrk="1" latinLnBrk="0" hangingPunct="1">
        <a:lnSpc>
          <a:spcPct val="85000"/>
        </a:lnSpc>
        <a:spcBef>
          <a:spcPts val="400"/>
        </a:spcBef>
        <a:spcAft>
          <a:spcPts val="600"/>
        </a:spcAft>
        <a:buClr>
          <a:schemeClr val="accent1"/>
        </a:buClr>
        <a:buFont typeface="Arial" pitchFamily="34" charset="0"/>
        <a:buChar char="–"/>
        <a:tabLst/>
        <a:defRPr sz="1800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4pPr>
      <a:lvl5pPr marL="1719263" indent="-342900" algn="l" defTabSz="914377" rtl="0" eaLnBrk="1" latinLnBrk="0" hangingPunct="1">
        <a:lnSpc>
          <a:spcPct val="85000"/>
        </a:lnSpc>
        <a:spcBef>
          <a:spcPts val="400"/>
        </a:spcBef>
        <a:spcAft>
          <a:spcPts val="600"/>
        </a:spcAft>
        <a:buClr>
          <a:schemeClr val="accent1"/>
        </a:buClr>
        <a:buFont typeface="Arial"/>
        <a:buChar char="•"/>
        <a:tabLst/>
        <a:defRPr sz="1800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5pPr>
      <a:lvl6pPr marL="349250" indent="-342900" algn="l" defTabSz="914377" rtl="0" eaLnBrk="1" latinLnBrk="0" hangingPunct="1">
        <a:lnSpc>
          <a:spcPct val="85000"/>
        </a:lnSpc>
        <a:spcBef>
          <a:spcPts val="400"/>
        </a:spcBef>
        <a:spcAft>
          <a:spcPts val="600"/>
        </a:spcAft>
        <a:buClr>
          <a:schemeClr val="accent1"/>
        </a:buClr>
        <a:buFont typeface="+mj-lt"/>
        <a:buAutoNum type="arabicPeriod"/>
        <a:tabLst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6pPr>
      <a:lvl7pPr marL="690563" indent="-341313" algn="l" defTabSz="914377" rtl="0" eaLnBrk="1" latinLnBrk="0" hangingPunct="1">
        <a:lnSpc>
          <a:spcPct val="85000"/>
        </a:lnSpc>
        <a:spcBef>
          <a:spcPts val="400"/>
        </a:spcBef>
        <a:spcAft>
          <a:spcPts val="600"/>
        </a:spcAft>
        <a:buClr>
          <a:schemeClr val="accent1"/>
        </a:buClr>
        <a:buFont typeface="+mj-lt"/>
        <a:buAutoNum type="alphaUcPeriod"/>
        <a:tabLst/>
        <a:defRPr sz="1800" kern="1200">
          <a:solidFill>
            <a:schemeClr val="tx1"/>
          </a:solidFill>
          <a:latin typeface="Roboto" panose="02000000000000000000" pitchFamily="2" charset="0"/>
          <a:ea typeface="+mn-ea"/>
          <a:cs typeface="Arial" panose="020B0604020202020204" pitchFamily="34" charset="0"/>
        </a:defRPr>
      </a:lvl7pPr>
      <a:lvl8pPr marL="1033463" indent="-342900" algn="l" defTabSz="914377" rtl="0" eaLnBrk="1" latinLnBrk="0" hangingPunct="1">
        <a:lnSpc>
          <a:spcPct val="85000"/>
        </a:lnSpc>
        <a:spcBef>
          <a:spcPts val="400"/>
        </a:spcBef>
        <a:spcAft>
          <a:spcPts val="600"/>
        </a:spcAft>
        <a:buClr>
          <a:schemeClr val="accent1"/>
        </a:buClr>
        <a:buFont typeface="+mj-lt"/>
        <a:buAutoNum type="romanLcPeriod"/>
        <a:tabLst/>
        <a:defRPr sz="1800" kern="1200" baseline="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8pPr>
      <a:lvl9pPr marL="742950" indent="0" algn="l" defTabSz="914377" rtl="0" eaLnBrk="1" latinLnBrk="0" hangingPunct="1">
        <a:lnSpc>
          <a:spcPct val="85000"/>
        </a:lnSpc>
        <a:spcBef>
          <a:spcPts val="400"/>
        </a:spcBef>
        <a:spcAft>
          <a:spcPts val="600"/>
        </a:spcAft>
        <a:buClr>
          <a:srgbClr val="2A7DE1"/>
        </a:buClr>
        <a:buFont typeface="Arial" panose="020B0604020202020204" pitchFamily="34" charset="0"/>
        <a:buNone/>
        <a:tabLst>
          <a:tab pos="742950" algn="l"/>
        </a:tabLst>
        <a:defRPr sz="1800" kern="1200">
          <a:solidFill>
            <a:srgbClr val="3F403F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02" orient="horz" pos="2160">
          <p15:clr>
            <a:srgbClr val="F26B43"/>
          </p15:clr>
        </p15:guide>
        <p15:guide id="103" pos="3840">
          <p15:clr>
            <a:srgbClr val="F26B43"/>
          </p15:clr>
        </p15:guide>
        <p15:guide id="104" pos="288">
          <p15:clr>
            <a:srgbClr val="F26B43"/>
          </p15:clr>
        </p15:guide>
        <p15:guide id="105" pos="7392">
          <p15:clr>
            <a:srgbClr val="F26B43"/>
          </p15:clr>
        </p15:guide>
        <p15:guide id="106" orient="horz" pos="3889">
          <p15:clr>
            <a:srgbClr val="F26B43"/>
          </p15:clr>
        </p15:guide>
        <p15:guide id="107" orient="horz" pos="216">
          <p15:clr>
            <a:srgbClr val="F26B43"/>
          </p15:clr>
        </p15:guide>
        <p15:guide id="108" orient="horz" pos="1032">
          <p15:clr>
            <a:srgbClr val="F26B43"/>
          </p15:clr>
        </p15:guide>
        <p15:guide id="109" pos="5568">
          <p15:clr>
            <a:srgbClr val="F26B43"/>
          </p15:clr>
        </p15:guide>
        <p15:guide id="110" pos="6048">
          <p15:clr>
            <a:srgbClr val="F26B43"/>
          </p15:clr>
        </p15:guide>
        <p15:guide id="111" orient="horz" pos="288">
          <p15:clr>
            <a:srgbClr val="F26B43"/>
          </p15:clr>
        </p15:guide>
        <p15:guide id="112" orient="horz" pos="456">
          <p15:clr>
            <a:srgbClr val="F26B43"/>
          </p15:clr>
        </p15:guide>
        <p15:guide id="113" orient="horz" pos="816">
          <p15:clr>
            <a:srgbClr val="F26B43"/>
          </p15:clr>
        </p15:guide>
        <p15:guide id="114" orient="horz" pos="1278">
          <p15:clr>
            <a:srgbClr val="F26B43"/>
          </p15:clr>
        </p15:guide>
        <p15:guide id="115" orient="horz" pos="4152">
          <p15:clr>
            <a:srgbClr val="F26B43"/>
          </p15:clr>
        </p15:guide>
        <p15:guide id="116" pos="62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9D4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6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  <p:sldLayoutId id="2147484248" r:id="rId2"/>
    <p:sldLayoutId id="2147484249" r:id="rId3"/>
    <p:sldLayoutId id="2147484250" r:id="rId4"/>
    <p:sldLayoutId id="2147484251" r:id="rId5"/>
    <p:sldLayoutId id="2147484252" r:id="rId6"/>
    <p:sldLayoutId id="2147484253" r:id="rId7"/>
    <p:sldLayoutId id="2147484254" r:id="rId8"/>
    <p:sldLayoutId id="2147484255" r:id="rId9"/>
    <p:sldLayoutId id="2147484256" r:id="rId10"/>
    <p:sldLayoutId id="2147484257" r:id="rId11"/>
    <p:sldLayoutId id="2147484258" r:id="rId12"/>
    <p:sldLayoutId id="2147484259" r:id="rId13"/>
    <p:sldLayoutId id="2147484260" r:id="rId14"/>
    <p:sldLayoutId id="2147484261" r:id="rId15"/>
    <p:sldLayoutId id="2147484262" r:id="rId16"/>
    <p:sldLayoutId id="214748426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36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36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5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4E1310-EC4F-4CF0-9352-A10CEE5595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Candidate Exercise</a:t>
            </a:r>
            <a:br>
              <a:rPr lang="en-US" sz="3600" dirty="0"/>
            </a:br>
            <a:r>
              <a:rPr lang="en-US" sz="3600" dirty="0"/>
              <a:t>Sr. Actuarial Analyst – Actuarial Data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8369E29-119D-45CF-8442-F58AA2F15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Eric Hang</a:t>
            </a:r>
          </a:p>
        </p:txBody>
      </p:sp>
    </p:spTree>
    <p:extLst>
      <p:ext uri="{BB962C8B-B14F-4D97-AF65-F5344CB8AC3E}">
        <p14:creationId xmlns:p14="http://schemas.microsoft.com/office/powerpoint/2010/main" val="608537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4466-F281-4164-93CD-5AFDB3FA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2 – Policy 456 Losses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81D03-A0B4-4ECE-A805-DF6D8DF4698E}"/>
              </a:ext>
            </a:extLst>
          </p:cNvPr>
          <p:cNvSpPr txBox="1"/>
          <p:nvPr/>
        </p:nvSpPr>
        <p:spPr>
          <a:xfrm>
            <a:off x="457200" y="1304671"/>
            <a:ext cx="519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Exploratory Data Analysis: First Impressions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6872A6-E239-4D7B-A7A6-2B3FAC3CE6DC}"/>
              </a:ext>
            </a:extLst>
          </p:cNvPr>
          <p:cNvSpPr txBox="1"/>
          <p:nvPr/>
        </p:nvSpPr>
        <p:spPr>
          <a:xfrm>
            <a:off x="457200" y="5202446"/>
            <a:ext cx="8903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Impressions: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$1M XS $1M Losses, censored at $1M 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loss is evaluated multiple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AY 2018 – 2021; includes COVID-19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Claims include P0-P3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E3DF2E4-0BDC-45DE-AC2B-EEF13BB7B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63528"/>
            <a:ext cx="9144000" cy="1216197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1B7FCD-F55E-4CC7-A499-2818B21C8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06773"/>
            <a:ext cx="6619875" cy="3143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616958-24C5-40C1-8F2A-4C798180B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860703"/>
            <a:ext cx="6778625" cy="130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21708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4466-F281-4164-93CD-5AFDB3FA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2 – Policy 456 Losses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81D03-A0B4-4ECE-A805-DF6D8DF4698E}"/>
              </a:ext>
            </a:extLst>
          </p:cNvPr>
          <p:cNvSpPr txBox="1"/>
          <p:nvPr/>
        </p:nvSpPr>
        <p:spPr>
          <a:xfrm>
            <a:off x="457200" y="1338424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Exploratory Data Analysis: Incurred Losses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6872A6-E239-4D7B-A7A6-2B3FAC3CE6DC}"/>
              </a:ext>
            </a:extLst>
          </p:cNvPr>
          <p:cNvSpPr txBox="1"/>
          <p:nvPr/>
        </p:nvSpPr>
        <p:spPr>
          <a:xfrm>
            <a:off x="457200" y="5519576"/>
            <a:ext cx="8903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P3 incurred losses in this dataset exceed the $1.5M reinsurance </a:t>
            </a:r>
            <a:r>
              <a:rPr lang="en-US"/>
              <a:t>upper bound, as do most P2 incurred losses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240244-52A2-44B3-B73F-04E3F8F9F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911351"/>
            <a:ext cx="6837824" cy="3427724"/>
          </a:xfrm>
        </p:spPr>
      </p:pic>
    </p:spTree>
    <p:extLst>
      <p:ext uri="{BB962C8B-B14F-4D97-AF65-F5344CB8AC3E}">
        <p14:creationId xmlns:p14="http://schemas.microsoft.com/office/powerpoint/2010/main" val="4063521631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8909-B00C-44B0-B54C-CCDC20FA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2 – Policy 456 Losses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FD1FFD-4F3A-4984-A831-1765E5F90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94135" y="2038350"/>
            <a:ext cx="3870130" cy="41433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808ADD-4C90-4CF5-AF68-99F355FE8728}"/>
              </a:ext>
            </a:extLst>
          </p:cNvPr>
          <p:cNvSpPr txBox="1"/>
          <p:nvPr/>
        </p:nvSpPr>
        <p:spPr>
          <a:xfrm>
            <a:off x="457200" y="1349359"/>
            <a:ext cx="610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Cleaning and Adjustments</a:t>
            </a:r>
          </a:p>
        </p:txBody>
      </p:sp>
    </p:spTree>
    <p:extLst>
      <p:ext uri="{BB962C8B-B14F-4D97-AF65-F5344CB8AC3E}">
        <p14:creationId xmlns:p14="http://schemas.microsoft.com/office/powerpoint/2010/main" val="119557246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8909-B00C-44B0-B54C-CCDC20FA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2 – Policy 456 Losses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08ADD-4C90-4CF5-AF68-99F355FE8728}"/>
              </a:ext>
            </a:extLst>
          </p:cNvPr>
          <p:cNvSpPr txBox="1"/>
          <p:nvPr/>
        </p:nvSpPr>
        <p:spPr>
          <a:xfrm>
            <a:off x="457200" y="1349359"/>
            <a:ext cx="610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Cleaning and Adjustments – Negative Maturities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7E255C5-8179-42AA-835E-45EF2763C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3194" b="670"/>
          <a:stretch/>
        </p:blipFill>
        <p:spPr>
          <a:xfrm>
            <a:off x="457200" y="1940822"/>
            <a:ext cx="7124700" cy="370957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9D2A8B-94B4-4F22-B661-98789D4A1915}"/>
              </a:ext>
            </a:extLst>
          </p:cNvPr>
          <p:cNvSpPr txBox="1"/>
          <p:nvPr/>
        </p:nvSpPr>
        <p:spPr>
          <a:xfrm>
            <a:off x="457200" y="5872523"/>
            <a:ext cx="782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Observed Claim Number “27193310” where Evaluation Date &lt; Loss Date, resulting in negative maturities</a:t>
            </a:r>
          </a:p>
        </p:txBody>
      </p:sp>
    </p:spTree>
    <p:extLst>
      <p:ext uri="{BB962C8B-B14F-4D97-AF65-F5344CB8AC3E}">
        <p14:creationId xmlns:p14="http://schemas.microsoft.com/office/powerpoint/2010/main" val="2606889118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8909-B00C-44B0-B54C-CCDC20FA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2 – Policy 456 Losses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08ADD-4C90-4CF5-AF68-99F355FE8728}"/>
              </a:ext>
            </a:extLst>
          </p:cNvPr>
          <p:cNvSpPr txBox="1"/>
          <p:nvPr/>
        </p:nvSpPr>
        <p:spPr>
          <a:xfrm>
            <a:off x="457200" y="1349359"/>
            <a:ext cx="610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Cleaning and Adjustments – Negative Maturities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9D2A8B-94B4-4F22-B661-98789D4A1915}"/>
              </a:ext>
            </a:extLst>
          </p:cNvPr>
          <p:cNvSpPr txBox="1"/>
          <p:nvPr/>
        </p:nvSpPr>
        <p:spPr>
          <a:xfrm>
            <a:off x="406400" y="1970038"/>
            <a:ext cx="61087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Due to the size of the claim ($1M) and its relevance for reinsurance purposes, decided to retain the data</a:t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While either Loss or Evaluation Dates could have been incorrect, it’s probably more likely that an incorrect loss date was entered, and then carried forward at each subsequent evaluation</a:t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Calculated the average time from loss date to first evaluation date; for Period 2 losses, the time is ~ 5 months</a:t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Imputed a corrected Loss Date based on the claim’s first evaluation date: 1/31/2020 – 5 months = 8/30/2019</a:t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Updated Dataset 2 with the revised Loss Date to remove the negative maturities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701723-E3E0-4500-823C-C62DF8F41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40500" y="1970038"/>
            <a:ext cx="3899412" cy="151157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4B4A68-2362-44DD-928E-00BC43FBB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500" y="3481608"/>
            <a:ext cx="3899412" cy="170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75182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4466-F281-4164-93CD-5AFDB3FA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2 – Policy 456 Losses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D8B7A-7478-484D-AB66-FE025CAE3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9112"/>
            <a:ext cx="9144000" cy="4590288"/>
          </a:xfrm>
        </p:spPr>
        <p:txBody>
          <a:bodyPr>
            <a:normAutofit/>
          </a:bodyPr>
          <a:lstStyle/>
          <a:p>
            <a:r>
              <a:rPr lang="en-US" dirty="0"/>
              <a:t>Policy 456 only covers Period 2&amp;3 Losses – why are non-Period 2&amp;3 Losses included in the dataset?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coverage and risk segment are these losses from?</a:t>
            </a:r>
            <a:br>
              <a:rPr lang="en-US" dirty="0"/>
            </a:br>
            <a:endParaRPr lang="en-US" dirty="0"/>
          </a:p>
          <a:p>
            <a:r>
              <a:rPr lang="en-US" dirty="0"/>
              <a:t>Similar questions from Dataset 1 apply regarding limits, deductibles, reserves, and subrogation.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Aside from layer of loss, are there any differences in the underlying business between Policy 123 and Policy 456?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81D03-A0B4-4ECE-A805-DF6D8DF4698E}"/>
              </a:ext>
            </a:extLst>
          </p:cNvPr>
          <p:cNvSpPr txBox="1"/>
          <p:nvPr/>
        </p:nvSpPr>
        <p:spPr>
          <a:xfrm>
            <a:off x="457200" y="1399032"/>
            <a:ext cx="320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Clarifying Questions</a:t>
            </a:r>
          </a:p>
        </p:txBody>
      </p:sp>
    </p:spTree>
    <p:extLst>
      <p:ext uri="{BB962C8B-B14F-4D97-AF65-F5344CB8AC3E}">
        <p14:creationId xmlns:p14="http://schemas.microsoft.com/office/powerpoint/2010/main" val="513691345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4466-F281-4164-93CD-5AFDB3FA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3 – Trip &amp; Driver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81D03-A0B4-4ECE-A805-DF6D8DF4698E}"/>
              </a:ext>
            </a:extLst>
          </p:cNvPr>
          <p:cNvSpPr txBox="1"/>
          <p:nvPr/>
        </p:nvSpPr>
        <p:spPr>
          <a:xfrm>
            <a:off x="457200" y="1304671"/>
            <a:ext cx="519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Exploratory Data Analysis: First Impressions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6872A6-E239-4D7B-A7A6-2B3FAC3CE6DC}"/>
              </a:ext>
            </a:extLst>
          </p:cNvPr>
          <p:cNvSpPr txBox="1"/>
          <p:nvPr/>
        </p:nvSpPr>
        <p:spPr>
          <a:xfrm>
            <a:off x="457200" y="4688977"/>
            <a:ext cx="89033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Impressions: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several potential exposure bases (Trip Time, Distance, Trip Fare)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Risk Segment (Eats, P2P, etc.) of trip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Trips do not necessarily correspond to loss data (Losses begin in AY 2018, whereas exposure data begins in 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NA and erroneous rows need to be evaluated/cleaned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E305E52-62A0-4878-AF9F-C2FD89B08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072345"/>
            <a:ext cx="9144000" cy="1026455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43AA28-9A02-44B1-A2FB-D391C6217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84" y="3555751"/>
            <a:ext cx="48291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27405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4822-3486-4D9B-BB12-6C3383CD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3 – Trip &amp; Driver Information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643D59-3B96-46F5-A875-2031C0217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199" y="1983105"/>
            <a:ext cx="5029200" cy="41624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0FCE89-44A8-4DA7-9C86-47B27643D6F7}"/>
              </a:ext>
            </a:extLst>
          </p:cNvPr>
          <p:cNvSpPr txBox="1"/>
          <p:nvPr/>
        </p:nvSpPr>
        <p:spPr>
          <a:xfrm>
            <a:off x="457200" y="1304671"/>
            <a:ext cx="621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Exploratory Data Analysis: Understanding Risk Segment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1CF035-908B-4A0D-8A43-D3FE7F7B0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492" y="1983106"/>
            <a:ext cx="5029200" cy="41624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A3F18F-9C31-409A-A962-9492B7F0598C}"/>
              </a:ext>
            </a:extLst>
          </p:cNvPr>
          <p:cNvSpPr txBox="1"/>
          <p:nvPr/>
        </p:nvSpPr>
        <p:spPr>
          <a:xfrm>
            <a:off x="647474" y="6145571"/>
            <a:ext cx="3997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Exposure Dataset covers pandemic period, during which Eats delivers were probably more common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86BC80-2F9B-44BB-9D65-26BCB410A5D0}"/>
              </a:ext>
            </a:extLst>
          </p:cNvPr>
          <p:cNvSpPr txBox="1"/>
          <p:nvPr/>
        </p:nvSpPr>
        <p:spPr>
          <a:xfrm>
            <a:off x="5676674" y="6145571"/>
            <a:ext cx="3997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Despite fewer trips than Eats, P2P has more total trip miles due to a higher average Trip Distance, and a longer tail </a:t>
            </a:r>
            <a:r>
              <a:rPr lang="en-US" sz="1400" i="1" dirty="0"/>
              <a:t>(see next slide)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5033846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4822-3486-4D9B-BB12-6C3383CD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3 – Trip &amp; Driver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FCE89-44A8-4DA7-9C86-47B27643D6F7}"/>
              </a:ext>
            </a:extLst>
          </p:cNvPr>
          <p:cNvSpPr txBox="1"/>
          <p:nvPr/>
        </p:nvSpPr>
        <p:spPr>
          <a:xfrm>
            <a:off x="457200" y="1304671"/>
            <a:ext cx="797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Exploratory Data Analysis: Distribution of Potential Exposure Bases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8239099-C43F-4085-90EB-5B7BDB02C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26133" y="2038350"/>
            <a:ext cx="5006133" cy="4143375"/>
          </a:xfrm>
        </p:spPr>
      </p:pic>
    </p:spTree>
    <p:extLst>
      <p:ext uri="{BB962C8B-B14F-4D97-AF65-F5344CB8AC3E}">
        <p14:creationId xmlns:p14="http://schemas.microsoft.com/office/powerpoint/2010/main" val="3510540698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4822-3486-4D9B-BB12-6C3383CD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3 – Trip &amp; Driver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FCE89-44A8-4DA7-9C86-47B27643D6F7}"/>
              </a:ext>
            </a:extLst>
          </p:cNvPr>
          <p:cNvSpPr txBox="1"/>
          <p:nvPr/>
        </p:nvSpPr>
        <p:spPr>
          <a:xfrm>
            <a:off x="457200" y="1304671"/>
            <a:ext cx="797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Exploratory Data Analysis: Distribution of Potential Exposure Bases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82D4BF-B435-42C8-B715-9F66343EF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26133" y="2038350"/>
            <a:ext cx="5006133" cy="4143375"/>
          </a:xfrm>
        </p:spPr>
      </p:pic>
    </p:spTree>
    <p:extLst>
      <p:ext uri="{BB962C8B-B14F-4D97-AF65-F5344CB8AC3E}">
        <p14:creationId xmlns:p14="http://schemas.microsoft.com/office/powerpoint/2010/main" val="24988852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ED686F-02FD-47BC-81C6-13F88F0B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Vertical Text Placeholder 4">
            <a:extLst>
              <a:ext uri="{FF2B5EF4-FFF2-40B4-BE49-F238E27FC236}">
                <a16:creationId xmlns:a16="http://schemas.microsoft.com/office/drawing/2014/main" id="{A1162451-A464-4B1D-9655-1C0F7CEC3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3822"/>
            <a:ext cx="9144000" cy="52419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/>
              <a:t>Prompt Overview</a:t>
            </a:r>
            <a:br>
              <a:rPr lang="en-US"/>
            </a:br>
            <a:endParaRPr lang="en-US" dirty="0"/>
          </a:p>
          <a:p>
            <a:pPr>
              <a:buFont typeface="+mj-lt"/>
              <a:buAutoNum type="arabicPeriod"/>
            </a:pPr>
            <a:r>
              <a:rPr lang="en-US"/>
              <a:t>Datasets 1-3</a:t>
            </a:r>
          </a:p>
          <a:p>
            <a:pPr lvl="1">
              <a:buFont typeface="+mj-lt"/>
              <a:buAutoNum type="arabicPeriod"/>
            </a:pPr>
            <a:r>
              <a:rPr lang="en-US"/>
              <a:t>Exploratory </a:t>
            </a:r>
            <a:r>
              <a:rPr lang="en-US" dirty="0"/>
              <a:t>Data Analysis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Data Cleaning and Adjustments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Clarifying Questions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Selecting an </a:t>
            </a:r>
            <a:r>
              <a:rPr lang="en-US"/>
              <a:t>Exposure Base</a:t>
            </a:r>
            <a:br>
              <a:rPr lang="en-US"/>
            </a:b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Final Calculation of Ceded LC </a:t>
            </a:r>
            <a:r>
              <a:rPr lang="en-US"/>
              <a:t>and Frequency</a:t>
            </a:r>
            <a:br>
              <a:rPr lang="en-US"/>
            </a:b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(Revised) Final Calculation of  Ceded LC </a:t>
            </a:r>
            <a:r>
              <a:rPr lang="en-US"/>
              <a:t>and Frequency</a:t>
            </a:r>
            <a:br>
              <a:rPr lang="en-US"/>
            </a:br>
            <a:endParaRPr lang="en-US"/>
          </a:p>
          <a:p>
            <a:pPr>
              <a:buFont typeface="+mj-lt"/>
              <a:buAutoNum type="arabicPeriod"/>
            </a:pPr>
            <a:r>
              <a:rPr lang="en-US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508567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4822-3486-4D9B-BB12-6C3383CD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3 – Trip &amp; Driver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FCE89-44A8-4DA7-9C86-47B27643D6F7}"/>
              </a:ext>
            </a:extLst>
          </p:cNvPr>
          <p:cNvSpPr txBox="1"/>
          <p:nvPr/>
        </p:nvSpPr>
        <p:spPr>
          <a:xfrm>
            <a:off x="457200" y="1304671"/>
            <a:ext cx="797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Exploratory Data Analysis: Distribution of Potential Exposure Bases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369AE8-FDB3-4AF0-A2C8-FDC926563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26133" y="2038350"/>
            <a:ext cx="5006133" cy="4143375"/>
          </a:xfrm>
        </p:spPr>
      </p:pic>
    </p:spTree>
    <p:extLst>
      <p:ext uri="{BB962C8B-B14F-4D97-AF65-F5344CB8AC3E}">
        <p14:creationId xmlns:p14="http://schemas.microsoft.com/office/powerpoint/2010/main" val="4001736123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4822-3486-4D9B-BB12-6C3383CD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3 – Trip &amp; Driver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FCE89-44A8-4DA7-9C86-47B27643D6F7}"/>
              </a:ext>
            </a:extLst>
          </p:cNvPr>
          <p:cNvSpPr txBox="1"/>
          <p:nvPr/>
        </p:nvSpPr>
        <p:spPr>
          <a:xfrm>
            <a:off x="457200" y="1304671"/>
            <a:ext cx="797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Exploratory Data Analysis: Distribution of Potential Exposure Bases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442180-E13B-4E16-83A5-29DC10093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26133" y="2038350"/>
            <a:ext cx="5006133" cy="4143375"/>
          </a:xfrm>
        </p:spPr>
      </p:pic>
    </p:spTree>
    <p:extLst>
      <p:ext uri="{BB962C8B-B14F-4D97-AF65-F5344CB8AC3E}">
        <p14:creationId xmlns:p14="http://schemas.microsoft.com/office/powerpoint/2010/main" val="2687898038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4466-F281-4164-93CD-5AFDB3FA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3 – Trip &amp; Driver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81D03-A0B4-4ECE-A805-DF6D8DF4698E}"/>
              </a:ext>
            </a:extLst>
          </p:cNvPr>
          <p:cNvSpPr txBox="1"/>
          <p:nvPr/>
        </p:nvSpPr>
        <p:spPr>
          <a:xfrm>
            <a:off x="457200" y="1304671"/>
            <a:ext cx="519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Cleaning and Adjustments - NAs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8351004-7C44-438D-B9B2-9EA9CBD2B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61814"/>
            <a:ext cx="9144000" cy="316566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4F2116-2083-407C-AF24-F58224A2CF39}"/>
              </a:ext>
            </a:extLst>
          </p:cNvPr>
          <p:cNvSpPr txBox="1"/>
          <p:nvPr/>
        </p:nvSpPr>
        <p:spPr>
          <a:xfrm>
            <a:off x="673100" y="5118100"/>
            <a:ext cx="726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 information primarily corresponds to cancelled trips</a:t>
            </a:r>
            <a:br>
              <a:rPr lang="en-US" dirty="0"/>
            </a:b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 unusable for exposure purposes anyways - deleted</a:t>
            </a:r>
          </a:p>
        </p:txBody>
      </p:sp>
    </p:spTree>
    <p:extLst>
      <p:ext uri="{BB962C8B-B14F-4D97-AF65-F5344CB8AC3E}">
        <p14:creationId xmlns:p14="http://schemas.microsoft.com/office/powerpoint/2010/main" val="1803909159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4466-F281-4164-93CD-5AFDB3FA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3 – Trip &amp; Driver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81D03-A0B4-4ECE-A805-DF6D8DF4698E}"/>
              </a:ext>
            </a:extLst>
          </p:cNvPr>
          <p:cNvSpPr txBox="1"/>
          <p:nvPr/>
        </p:nvSpPr>
        <p:spPr>
          <a:xfrm>
            <a:off x="457200" y="1304671"/>
            <a:ext cx="519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Cleaning and Adjustments - Trip 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F2116-2083-407C-AF24-F58224A2CF39}"/>
              </a:ext>
            </a:extLst>
          </p:cNvPr>
          <p:cNvSpPr txBox="1"/>
          <p:nvPr/>
        </p:nvSpPr>
        <p:spPr>
          <a:xfrm>
            <a:off x="368300" y="5749605"/>
            <a:ext cx="9817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Observe unreasonably short trip times for some rows, e.g. trip times of 0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trip distance will most likely be used as the selected Exposure Base, and distance values </a:t>
            </a:r>
            <a:r>
              <a:rPr lang="en-US"/>
              <a:t>appear reasonable (esp. in relation to trip fare), </a:t>
            </a:r>
            <a:r>
              <a:rPr lang="en-US" dirty="0"/>
              <a:t>these rows were not removed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C06F76-F452-4D0A-9FEA-99D2D6684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000" y="1674003"/>
            <a:ext cx="6113905" cy="3990197"/>
          </a:xfrm>
        </p:spPr>
      </p:pic>
    </p:spTree>
    <p:extLst>
      <p:ext uri="{BB962C8B-B14F-4D97-AF65-F5344CB8AC3E}">
        <p14:creationId xmlns:p14="http://schemas.microsoft.com/office/powerpoint/2010/main" val="1328011185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4466-F281-4164-93CD-5AFDB3FA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3 – Trip &amp; Driver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81D03-A0B4-4ECE-A805-DF6D8DF4698E}"/>
              </a:ext>
            </a:extLst>
          </p:cNvPr>
          <p:cNvSpPr txBox="1"/>
          <p:nvPr/>
        </p:nvSpPr>
        <p:spPr>
          <a:xfrm>
            <a:off x="457200" y="1304671"/>
            <a:ext cx="519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Cleaning </a:t>
            </a:r>
            <a:r>
              <a:rPr lang="en-US"/>
              <a:t>and Adjustments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1B6AE9-D681-4458-A976-85B8121BD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062" y="2038350"/>
            <a:ext cx="8208276" cy="4143375"/>
          </a:xfrm>
        </p:spPr>
      </p:pic>
    </p:spTree>
    <p:extLst>
      <p:ext uri="{BB962C8B-B14F-4D97-AF65-F5344CB8AC3E}">
        <p14:creationId xmlns:p14="http://schemas.microsoft.com/office/powerpoint/2010/main" val="928779887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4466-F281-4164-93CD-5AFDB3FA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3 – Trip &amp; Driver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81D03-A0B4-4ECE-A805-DF6D8DF4698E}"/>
              </a:ext>
            </a:extLst>
          </p:cNvPr>
          <p:cNvSpPr txBox="1"/>
          <p:nvPr/>
        </p:nvSpPr>
        <p:spPr>
          <a:xfrm>
            <a:off x="457200" y="1304671"/>
            <a:ext cx="519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Clarifying 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3279F-C0C5-4C43-B372-2BA28865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Why does the exposure data (Dataset 3)’s dates not correspond to the loss data (Datasets 1 and 2)? </a:t>
            </a:r>
          </a:p>
          <a:p>
            <a:pPr lvl="1"/>
            <a:r>
              <a:rPr lang="en-US" dirty="0"/>
              <a:t>Exposure Data: 2019Q2 – 2022Q1</a:t>
            </a:r>
          </a:p>
          <a:p>
            <a:pPr lvl="1"/>
            <a:r>
              <a:rPr lang="en-US" dirty="0"/>
              <a:t>Loss Data: 2018Q1 – 2021Q4</a:t>
            </a:r>
          </a:p>
          <a:p>
            <a:pPr marL="457200" lvl="1" indent="0">
              <a:buNone/>
            </a:pPr>
            <a:r>
              <a:rPr lang="en-US" dirty="0"/>
              <a:t>2018Q1 – 2019Q1 Exposures are missing!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Based on a.trip_identifier, would it be possible to also provide the number of passengers on the trip?</a:t>
            </a:r>
            <a:br>
              <a:rPr lang="en-US" dirty="0"/>
            </a:br>
            <a:r>
              <a:rPr lang="en-US" i="1" dirty="0"/>
              <a:t>(Has value as a potential exposure base)</a:t>
            </a:r>
            <a:br>
              <a:rPr lang="en-US" i="1" dirty="0"/>
            </a:br>
            <a:endParaRPr lang="en-US" i="1" dirty="0"/>
          </a:p>
          <a:p>
            <a:r>
              <a:rPr lang="en-US" dirty="0"/>
              <a:t>How is distance calculated? Is it actual distance travelled, or geodesic distance? </a:t>
            </a:r>
            <a:br>
              <a:rPr lang="en-US" dirty="0"/>
            </a:br>
            <a:endParaRPr lang="en-US" dirty="0"/>
          </a:p>
          <a:p>
            <a:r>
              <a:rPr lang="en-US" dirty="0"/>
              <a:t>Is trip fare all in the same currency? Has there been any inflationary (or other) adjustments applied?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During which period does trip time and trip distance begin? Does it begin with P2 or P3? </a:t>
            </a:r>
          </a:p>
          <a:p>
            <a:pPr lvl="1"/>
            <a:r>
              <a:rPr lang="en-US" dirty="0"/>
              <a:t>If it begins with P2, is there data which splits out trip time and distance by period?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Is it possible for riders to cancel mid-trip? If so, that data should be included as well if possible/available, since there is still risk exposure during the partial trip.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exposure base is the reinsurer using for their analysis? Should our analysis align with theirs?</a:t>
            </a:r>
          </a:p>
        </p:txBody>
      </p:sp>
    </p:spTree>
    <p:extLst>
      <p:ext uri="{BB962C8B-B14F-4D97-AF65-F5344CB8AC3E}">
        <p14:creationId xmlns:p14="http://schemas.microsoft.com/office/powerpoint/2010/main" val="2069082650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4466-F281-4164-93CD-5AFDB3FA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Exposure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D8B7A-7478-484D-AB66-FE025CAE3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9112"/>
            <a:ext cx="9144000" cy="4590288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Proportional to Expected Loss</a:t>
            </a:r>
            <a:br>
              <a:rPr lang="en-US" dirty="0"/>
            </a:br>
            <a:r>
              <a:rPr lang="en-US" i="1" dirty="0"/>
              <a:t>The exposure base chosen should be directly proportional to expected loss</a:t>
            </a:r>
            <a:br>
              <a:rPr lang="en-US" i="1" dirty="0"/>
            </a:br>
            <a:endParaRPr lang="en-US" i="1" dirty="0"/>
          </a:p>
          <a:p>
            <a:pPr>
              <a:buFont typeface="+mj-lt"/>
              <a:buAutoNum type="arabicPeriod"/>
            </a:pPr>
            <a:r>
              <a:rPr lang="en-US" b="1" dirty="0"/>
              <a:t>Practical</a:t>
            </a:r>
            <a:br>
              <a:rPr lang="en-US" b="1" dirty="0"/>
            </a:br>
            <a:r>
              <a:rPr lang="en-US" i="1" dirty="0"/>
              <a:t>The selected base should be objective and relatively easy and inexpensive to obtain and verify</a:t>
            </a:r>
            <a:br>
              <a:rPr lang="en-US" i="1" dirty="0"/>
            </a:br>
            <a:endParaRPr lang="en-US" i="1" dirty="0"/>
          </a:p>
          <a:p>
            <a:pPr>
              <a:buFont typeface="+mj-lt"/>
              <a:buAutoNum type="arabicPeriod"/>
            </a:pPr>
            <a:r>
              <a:rPr lang="en-US" b="1" dirty="0"/>
              <a:t>Historical Precedence</a:t>
            </a:r>
            <a:br>
              <a:rPr lang="en-US" b="1" dirty="0"/>
            </a:br>
            <a:r>
              <a:rPr lang="en-US" i="1" dirty="0"/>
              <a:t>Any change in an exposure base should be very carefully considered prior to implementation for several reasons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dirty="0"/>
              <a:t>Werner &amp; Modlin – Chapter 4: Exposures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sz="1200" i="1" dirty="0"/>
              <a:t>For purposes of this exercise, the focus will be on criteria 1 &amp; 2 since there is limited historical precedence</a:t>
            </a:r>
          </a:p>
          <a:p>
            <a:pPr marL="0" indent="0">
              <a:buNone/>
            </a:pPr>
            <a:endParaRPr lang="en-US" b="1" i="1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81D03-A0B4-4ECE-A805-DF6D8DF4698E}"/>
              </a:ext>
            </a:extLst>
          </p:cNvPr>
          <p:cNvSpPr txBox="1"/>
          <p:nvPr/>
        </p:nvSpPr>
        <p:spPr>
          <a:xfrm>
            <a:off x="457200" y="1399032"/>
            <a:ext cx="320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 for Exposure Bases</a:t>
            </a:r>
          </a:p>
        </p:txBody>
      </p:sp>
    </p:spTree>
    <p:extLst>
      <p:ext uri="{BB962C8B-B14F-4D97-AF65-F5344CB8AC3E}">
        <p14:creationId xmlns:p14="http://schemas.microsoft.com/office/powerpoint/2010/main" val="1158712522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4466-F281-4164-93CD-5AFDB3FA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Exposure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D8B7A-7478-484D-AB66-FE025CAE3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9112"/>
            <a:ext cx="9537700" cy="4590288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2600" dirty="0">
                <a:highlight>
                  <a:srgbClr val="FFFF00"/>
                </a:highlight>
              </a:rPr>
              <a:t>Passenger Miles Traveled = (# Passengers) x (# Trip Miles)</a:t>
            </a:r>
          </a:p>
          <a:p>
            <a:pPr marL="0" indent="0" algn="ctr">
              <a:buNone/>
            </a:pPr>
            <a:endParaRPr lang="en-US" sz="26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b="1" u="sng" dirty="0"/>
              <a:t>Explanation:</a:t>
            </a:r>
          </a:p>
          <a:p>
            <a:r>
              <a:rPr lang="en-US" b="1" dirty="0"/>
              <a:t># Passengers:</a:t>
            </a:r>
            <a:r>
              <a:rPr lang="en-US" dirty="0"/>
              <a:t> The # Passengers in a vehicle will be directly correlated with the number of injuries (and thus ultimate </a:t>
            </a:r>
            <a:r>
              <a:rPr lang="en-US" u="sng" dirty="0"/>
              <a:t>severity</a:t>
            </a:r>
            <a:r>
              <a:rPr lang="en-US" dirty="0"/>
              <a:t> of the total BI claim) in an accident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# Trip Miles: </a:t>
            </a:r>
            <a:r>
              <a:rPr lang="en-US" dirty="0"/>
              <a:t>The more miles travelled, the more like a driver is to eventually get into an accident (correlated with accident </a:t>
            </a:r>
            <a:r>
              <a:rPr lang="en-US" u="sng" dirty="0"/>
              <a:t>frequency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u="sng" dirty="0"/>
              <a:t>Criteria:</a:t>
            </a:r>
          </a:p>
          <a:p>
            <a:r>
              <a:rPr lang="en-US" b="1" dirty="0"/>
              <a:t>Criteria 1: Proportional to Expected Losses 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discussed above</a:t>
            </a:r>
          </a:p>
          <a:p>
            <a:r>
              <a:rPr lang="en-US" b="1" dirty="0"/>
              <a:t>Criteria 2: Practical </a:t>
            </a:r>
            <a:r>
              <a:rPr lang="en-US" dirty="0"/>
              <a:t>– The above measures are tracked by Uber and therefore readily available. They are also objective measures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Unfortunately, the exposure dataset provided does not include # of Passengers, so we need to look for alternatives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81D03-A0B4-4ECE-A805-DF6D8DF4698E}"/>
              </a:ext>
            </a:extLst>
          </p:cNvPr>
          <p:cNvSpPr txBox="1"/>
          <p:nvPr/>
        </p:nvSpPr>
        <p:spPr>
          <a:xfrm>
            <a:off x="457200" y="1399032"/>
            <a:ext cx="429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Ideal</a:t>
            </a:r>
            <a:r>
              <a:rPr lang="en-US" dirty="0"/>
              <a:t> BI Liability Exposure Base</a:t>
            </a:r>
          </a:p>
        </p:txBody>
      </p:sp>
    </p:spTree>
    <p:extLst>
      <p:ext uri="{BB962C8B-B14F-4D97-AF65-F5344CB8AC3E}">
        <p14:creationId xmlns:p14="http://schemas.microsoft.com/office/powerpoint/2010/main" val="3468897300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4466-F281-4164-93CD-5AFDB3FA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Exposure Base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C6A0AD1-3327-457A-BEB6-64152D0090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0745785"/>
              </p:ext>
            </p:extLst>
          </p:nvPr>
        </p:nvGraphicFramePr>
        <p:xfrm>
          <a:off x="457200" y="2038350"/>
          <a:ext cx="914400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65612412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88048535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3917982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365193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694935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# Trips Taken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Trip Fare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Trip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Trip 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31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sng" dirty="0"/>
                        <a:t>Criteria 1:</a:t>
                      </a:r>
                    </a:p>
                    <a:p>
                      <a:r>
                        <a:rPr lang="en-US" b="0" dirty="0"/>
                        <a:t>Proportional to Expected Loss</a:t>
                      </a:r>
                    </a:p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87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sng" dirty="0"/>
                        <a:t>Criteria 2:</a:t>
                      </a:r>
                    </a:p>
                    <a:p>
                      <a:r>
                        <a:rPr lang="en-US" dirty="0"/>
                        <a:t>Practical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5907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1381D03-A0B4-4ECE-A805-DF6D8DF4698E}"/>
              </a:ext>
            </a:extLst>
          </p:cNvPr>
          <p:cNvSpPr txBox="1"/>
          <p:nvPr/>
        </p:nvSpPr>
        <p:spPr>
          <a:xfrm>
            <a:off x="457200" y="1399032"/>
            <a:ext cx="439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Evaluating Potential BI Exposure Bases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D67EC9-C50B-4122-95C4-57F4552AE405}"/>
              </a:ext>
            </a:extLst>
          </p:cNvPr>
          <p:cNvSpPr txBox="1"/>
          <p:nvPr/>
        </p:nvSpPr>
        <p:spPr>
          <a:xfrm>
            <a:off x="596900" y="6362700"/>
            <a:ext cx="842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*Assumes all exposure bases would be aggregated to annual/monthly level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038BB66-F444-45B5-893C-A9951BFAEE14}"/>
              </a:ext>
            </a:extLst>
          </p:cNvPr>
          <p:cNvGrpSpPr/>
          <p:nvPr/>
        </p:nvGrpSpPr>
        <p:grpSpPr>
          <a:xfrm>
            <a:off x="2755900" y="2536469"/>
            <a:ext cx="774700" cy="2033111"/>
            <a:chOff x="2755900" y="2547938"/>
            <a:chExt cx="774700" cy="203311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6D114EA-BD64-4191-AA2C-C8D965C625FD}"/>
                </a:ext>
              </a:extLst>
            </p:cNvPr>
            <p:cNvSpPr/>
            <p:nvPr/>
          </p:nvSpPr>
          <p:spPr>
            <a:xfrm>
              <a:off x="2755900" y="2547938"/>
              <a:ext cx="774700" cy="85725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F62B14F-C16E-49DA-9BDD-B9129BE6DA74}"/>
                </a:ext>
              </a:extLst>
            </p:cNvPr>
            <p:cNvSpPr/>
            <p:nvPr/>
          </p:nvSpPr>
          <p:spPr>
            <a:xfrm>
              <a:off x="2755900" y="3723799"/>
              <a:ext cx="774700" cy="8572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FB424DB-4708-41D5-B88E-1D7042629B3F}"/>
              </a:ext>
            </a:extLst>
          </p:cNvPr>
          <p:cNvGrpSpPr/>
          <p:nvPr/>
        </p:nvGrpSpPr>
        <p:grpSpPr>
          <a:xfrm>
            <a:off x="8423400" y="2536469"/>
            <a:ext cx="774700" cy="2033111"/>
            <a:chOff x="4593168" y="2547938"/>
            <a:chExt cx="774700" cy="203311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931416F-34E7-42AF-9C35-06896C0ADCBB}"/>
                </a:ext>
              </a:extLst>
            </p:cNvPr>
            <p:cNvSpPr/>
            <p:nvPr/>
          </p:nvSpPr>
          <p:spPr>
            <a:xfrm>
              <a:off x="4593168" y="2547938"/>
              <a:ext cx="774700" cy="8572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4A13364-EF84-4C76-B8FD-62D927F7A6DC}"/>
                </a:ext>
              </a:extLst>
            </p:cNvPr>
            <p:cNvSpPr/>
            <p:nvPr/>
          </p:nvSpPr>
          <p:spPr>
            <a:xfrm>
              <a:off x="4593168" y="3723799"/>
              <a:ext cx="774700" cy="8572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D040E43-B8AF-4677-9EC3-326EA0A2CD03}"/>
              </a:ext>
            </a:extLst>
          </p:cNvPr>
          <p:cNvGrpSpPr/>
          <p:nvPr/>
        </p:nvGrpSpPr>
        <p:grpSpPr>
          <a:xfrm>
            <a:off x="4645067" y="2536469"/>
            <a:ext cx="774700" cy="2033111"/>
            <a:chOff x="8267704" y="2547938"/>
            <a:chExt cx="774700" cy="203311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C42ACF6-7EBE-466B-9FA6-C1CC52CFBD5E}"/>
                </a:ext>
              </a:extLst>
            </p:cNvPr>
            <p:cNvSpPr/>
            <p:nvPr/>
          </p:nvSpPr>
          <p:spPr>
            <a:xfrm>
              <a:off x="8267704" y="2547938"/>
              <a:ext cx="774700" cy="8572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88810D3-F43E-416C-B677-C2FFDFB40C38}"/>
                </a:ext>
              </a:extLst>
            </p:cNvPr>
            <p:cNvSpPr/>
            <p:nvPr/>
          </p:nvSpPr>
          <p:spPr>
            <a:xfrm>
              <a:off x="8267704" y="3723799"/>
              <a:ext cx="774700" cy="8572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DB40EE-4EA5-4C4F-BC72-2F63697D86B5}"/>
              </a:ext>
            </a:extLst>
          </p:cNvPr>
          <p:cNvGrpSpPr/>
          <p:nvPr/>
        </p:nvGrpSpPr>
        <p:grpSpPr>
          <a:xfrm>
            <a:off x="6534234" y="2536469"/>
            <a:ext cx="774700" cy="2033111"/>
            <a:chOff x="6430436" y="2547938"/>
            <a:chExt cx="774700" cy="203311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B31E871-E5C8-488B-9E8A-8C08FB8D4CF6}"/>
                </a:ext>
              </a:extLst>
            </p:cNvPr>
            <p:cNvSpPr/>
            <p:nvPr/>
          </p:nvSpPr>
          <p:spPr>
            <a:xfrm>
              <a:off x="6430436" y="2547938"/>
              <a:ext cx="774700" cy="8572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AD48CAD-E380-48F7-AD7B-B14D0220146B}"/>
                </a:ext>
              </a:extLst>
            </p:cNvPr>
            <p:cNvSpPr/>
            <p:nvPr/>
          </p:nvSpPr>
          <p:spPr>
            <a:xfrm>
              <a:off x="6430436" y="3723799"/>
              <a:ext cx="774700" cy="85725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0" name="Graphic 29" descr="Checkmark with solid fill">
            <a:extLst>
              <a:ext uri="{FF2B5EF4-FFF2-40B4-BE49-F238E27FC236}">
                <a16:creationId xmlns:a16="http://schemas.microsoft.com/office/drawing/2014/main" id="{EA788304-71E6-45C0-87B2-F3DECD1E6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3550" y="47866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62060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4466-F281-4164-93CD-5AFDB3FA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Exposure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D8B7A-7478-484D-AB66-FE025CAE3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9112"/>
            <a:ext cx="9144000" cy="4590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Criteria:</a:t>
            </a:r>
          </a:p>
          <a:p>
            <a:r>
              <a:rPr lang="en-US" b="1" dirty="0">
                <a:solidFill>
                  <a:srgbClr val="00B0F0"/>
                </a:solidFill>
              </a:rPr>
              <a:t>Criteria 1: Proportional to Expected Losses</a:t>
            </a:r>
            <a:r>
              <a:rPr lang="en-US" b="1" dirty="0"/>
              <a:t> 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Risk increases in proportion to the number of trips taken</a:t>
            </a:r>
          </a:p>
          <a:p>
            <a:r>
              <a:rPr lang="en-US" b="1" dirty="0">
                <a:solidFill>
                  <a:srgbClr val="00B0F0"/>
                </a:solidFill>
              </a:rPr>
              <a:t>Criteria 2: Practical</a:t>
            </a:r>
            <a:r>
              <a:rPr lang="en-US" b="1" dirty="0"/>
              <a:t> </a:t>
            </a:r>
            <a:r>
              <a:rPr lang="en-US" dirty="0"/>
              <a:t>– Tracked by Uber and therefore readily available. # Trips Taken is an objective measure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u="sng" dirty="0"/>
              <a:t>Additional Comments:</a:t>
            </a:r>
          </a:p>
          <a:p>
            <a:r>
              <a:rPr lang="en-US" dirty="0"/>
              <a:t>Benefit is in its simplicity and ease of use</a:t>
            </a:r>
          </a:p>
          <a:p>
            <a:r>
              <a:rPr lang="en-US" dirty="0"/>
              <a:t>A decent measure of risk but does not capture more granular trip details </a:t>
            </a:r>
            <a:br>
              <a:rPr lang="en-US" dirty="0"/>
            </a:br>
            <a:r>
              <a:rPr lang="en-US" i="1" dirty="0"/>
              <a:t>(e.g. longer trips vs shorter trips)</a:t>
            </a:r>
          </a:p>
          <a:p>
            <a:pPr lvl="1"/>
            <a:r>
              <a:rPr lang="en-US" dirty="0"/>
              <a:t>Trip Distance or Trip Time will probably be more correlated with Expected Losses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81D03-A0B4-4ECE-A805-DF6D8DF4698E}"/>
              </a:ext>
            </a:extLst>
          </p:cNvPr>
          <p:cNvSpPr txBox="1"/>
          <p:nvPr/>
        </p:nvSpPr>
        <p:spPr>
          <a:xfrm>
            <a:off x="457200" y="1399032"/>
            <a:ext cx="577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Potential Exposure Base 1:</a:t>
            </a:r>
            <a:r>
              <a:rPr lang="en-US" b="1" dirty="0"/>
              <a:t> # Trips Taken</a:t>
            </a:r>
          </a:p>
        </p:txBody>
      </p:sp>
    </p:spTree>
    <p:extLst>
      <p:ext uri="{BB962C8B-B14F-4D97-AF65-F5344CB8AC3E}">
        <p14:creationId xmlns:p14="http://schemas.microsoft.com/office/powerpoint/2010/main" val="35375090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66200-4172-4F19-B8AA-7BBFBE44B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D7DF8-5E91-44D1-BEEE-341B32284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Reinsurance: </a:t>
            </a:r>
            <a:br>
              <a:rPr lang="en-US" b="1" dirty="0"/>
            </a:br>
            <a:r>
              <a:rPr lang="en-US" dirty="0"/>
              <a:t>Considering a $250k – 1.5M layer of Reinsurance Coverage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Covered Policies:</a:t>
            </a:r>
          </a:p>
          <a:p>
            <a:pPr lvl="1"/>
            <a:r>
              <a:rPr lang="en-US" dirty="0"/>
              <a:t>Policy 123 – Period 3 Losses up to $1M per occurrence, subject to deductible</a:t>
            </a:r>
          </a:p>
          <a:p>
            <a:pPr lvl="1"/>
            <a:r>
              <a:rPr lang="en-US" dirty="0"/>
              <a:t>Policy 456 – Period 2 &amp; 3 Losses $1M XS $1M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Request:</a:t>
            </a:r>
            <a:br>
              <a:rPr lang="en-US" b="1" dirty="0"/>
            </a:br>
            <a:r>
              <a:rPr lang="en-US" dirty="0"/>
              <a:t>Calculate Incurred Loss Costs and Claim Frequency for the Ceded Layer at various maturities</a:t>
            </a:r>
            <a:br>
              <a:rPr lang="en-US" b="1" dirty="0"/>
            </a:b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2687771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4466-F281-4164-93CD-5AFDB3FA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Exposure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D8B7A-7478-484D-AB66-FE025CAE3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9112"/>
            <a:ext cx="9144000" cy="45902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/>
              <a:t>Criteria:</a:t>
            </a:r>
          </a:p>
          <a:p>
            <a:r>
              <a:rPr lang="en-US" b="1" dirty="0">
                <a:solidFill>
                  <a:srgbClr val="00B0F0"/>
                </a:solidFill>
              </a:rPr>
              <a:t>Criteria 1: Proportional to Expected Losses</a:t>
            </a:r>
            <a:r>
              <a:rPr lang="en-US" b="1" dirty="0"/>
              <a:t> 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Correlated with Trip Distance/Time, which is correlated with expected losses</a:t>
            </a:r>
          </a:p>
          <a:p>
            <a:r>
              <a:rPr lang="en-US" b="1" dirty="0">
                <a:solidFill>
                  <a:srgbClr val="00B0F0"/>
                </a:solidFill>
              </a:rPr>
              <a:t>Criteria 2: Practical</a:t>
            </a:r>
            <a:r>
              <a:rPr lang="en-US" b="1" dirty="0"/>
              <a:t> </a:t>
            </a:r>
            <a:r>
              <a:rPr lang="en-US" dirty="0"/>
              <a:t>– Tracked by Uber and therefore readily available. Trip Fare is an objective measure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u="sng" dirty="0"/>
              <a:t>Additional Comments:</a:t>
            </a:r>
          </a:p>
          <a:p>
            <a:r>
              <a:rPr lang="en-US" dirty="0"/>
              <a:t>Other factors influence Trip Fare that would likely weaken its correlation with expected losses,</a:t>
            </a:r>
          </a:p>
          <a:p>
            <a:pPr lvl="1"/>
            <a:r>
              <a:rPr lang="en-US" dirty="0"/>
              <a:t>E.g. Supply/Demand of riders/drivers, time of day, location, fuel prices, type of Uber ride, etc.</a:t>
            </a:r>
            <a:br>
              <a:rPr lang="en-US" dirty="0"/>
            </a:br>
            <a:endParaRPr lang="en-US" dirty="0"/>
          </a:p>
          <a:p>
            <a:r>
              <a:rPr lang="en-US" dirty="0"/>
              <a:t>Has the benefit of incorporating (to some extent) # of passengers, which is related to expected BI losses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Inflationary Exposure Base – source of additional uncertainty in future calculations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81D03-A0B4-4ECE-A805-DF6D8DF4698E}"/>
              </a:ext>
            </a:extLst>
          </p:cNvPr>
          <p:cNvSpPr txBox="1"/>
          <p:nvPr/>
        </p:nvSpPr>
        <p:spPr>
          <a:xfrm>
            <a:off x="457200" y="1399032"/>
            <a:ext cx="577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Potential Exposure Base 2:</a:t>
            </a:r>
            <a:r>
              <a:rPr lang="en-US" b="1" dirty="0"/>
              <a:t> # Trip Fare</a:t>
            </a:r>
          </a:p>
        </p:txBody>
      </p:sp>
    </p:spTree>
    <p:extLst>
      <p:ext uri="{BB962C8B-B14F-4D97-AF65-F5344CB8AC3E}">
        <p14:creationId xmlns:p14="http://schemas.microsoft.com/office/powerpoint/2010/main" val="2728110380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4466-F281-4164-93CD-5AFDB3FA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Exposure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D8B7A-7478-484D-AB66-FE025CAE3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9112"/>
            <a:ext cx="9144000" cy="45902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Criteria:</a:t>
            </a:r>
          </a:p>
          <a:p>
            <a:r>
              <a:rPr lang="en-US" b="1" dirty="0">
                <a:solidFill>
                  <a:srgbClr val="00B0F0"/>
                </a:solidFill>
              </a:rPr>
              <a:t>Criteria 1: Proportional to Expected Losses</a:t>
            </a:r>
            <a:r>
              <a:rPr lang="en-US" b="1" dirty="0"/>
              <a:t> 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Risk increases in proportion to the time of the trip</a:t>
            </a:r>
          </a:p>
          <a:p>
            <a:r>
              <a:rPr lang="en-US" b="1" dirty="0">
                <a:solidFill>
                  <a:srgbClr val="00B0F0"/>
                </a:solidFill>
              </a:rPr>
              <a:t>Criteria 2: Practical</a:t>
            </a:r>
            <a:r>
              <a:rPr lang="en-US" b="1" dirty="0"/>
              <a:t> </a:t>
            </a:r>
            <a:r>
              <a:rPr lang="en-US" dirty="0"/>
              <a:t>– Tracked by Uber and therefore readily available. Easily subject to driver manipulation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u="sng" dirty="0"/>
              <a:t>Additional Comments:</a:t>
            </a:r>
          </a:p>
          <a:p>
            <a:r>
              <a:rPr lang="en-US" dirty="0"/>
              <a:t>A direct function of trip distance, but also influenced by other factors </a:t>
            </a:r>
            <a:br>
              <a:rPr lang="en-US" dirty="0"/>
            </a:br>
            <a:r>
              <a:rPr lang="en-US" i="1" dirty="0"/>
              <a:t>(e.g. idling/waiting, driving faster/slower, traffic,…)</a:t>
            </a:r>
            <a:br>
              <a:rPr lang="en-US" i="1" dirty="0"/>
            </a:br>
            <a:endParaRPr lang="en-US" i="1" dirty="0"/>
          </a:p>
          <a:p>
            <a:r>
              <a:rPr lang="en-US" dirty="0"/>
              <a:t>Some concerns over data accuracy of trip timestamps</a:t>
            </a:r>
            <a:br>
              <a:rPr lang="en-US" i="1" dirty="0"/>
            </a:br>
            <a:endParaRPr lang="en-US" i="1" dirty="0"/>
          </a:p>
          <a:p>
            <a:r>
              <a:rPr lang="en-US" dirty="0"/>
              <a:t>Subject to Moral Hazard – A driver could be incentivized to manipulate the time of the ride if it affects their insurance premiums </a:t>
            </a:r>
            <a:r>
              <a:rPr lang="en-US" i="1" dirty="0"/>
              <a:t>(e.g. idling longer)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81D03-A0B4-4ECE-A805-DF6D8DF4698E}"/>
              </a:ext>
            </a:extLst>
          </p:cNvPr>
          <p:cNvSpPr txBox="1"/>
          <p:nvPr/>
        </p:nvSpPr>
        <p:spPr>
          <a:xfrm>
            <a:off x="457200" y="1399032"/>
            <a:ext cx="577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Potential Exposure Base 3:</a:t>
            </a:r>
            <a:r>
              <a:rPr lang="en-US" b="1" dirty="0"/>
              <a:t> Trip Time</a:t>
            </a:r>
          </a:p>
        </p:txBody>
      </p:sp>
    </p:spTree>
    <p:extLst>
      <p:ext uri="{BB962C8B-B14F-4D97-AF65-F5344CB8AC3E}">
        <p14:creationId xmlns:p14="http://schemas.microsoft.com/office/powerpoint/2010/main" val="2219528969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4466-F281-4164-93CD-5AFDB3FA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Exposure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D8B7A-7478-484D-AB66-FE025CAE3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9112"/>
            <a:ext cx="9144000" cy="4590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Criteria:</a:t>
            </a:r>
          </a:p>
          <a:p>
            <a:r>
              <a:rPr lang="en-US" b="1" dirty="0">
                <a:solidFill>
                  <a:srgbClr val="00B0F0"/>
                </a:solidFill>
              </a:rPr>
              <a:t>Criteria 1: Proportional to Expected Losses</a:t>
            </a:r>
            <a:r>
              <a:rPr lang="en-US" b="1" dirty="0"/>
              <a:t> 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Risk increases in proportion to the miles travelled</a:t>
            </a:r>
          </a:p>
          <a:p>
            <a:r>
              <a:rPr lang="en-US" b="1" dirty="0">
                <a:solidFill>
                  <a:srgbClr val="00B0F0"/>
                </a:solidFill>
              </a:rPr>
              <a:t>Criteria 2: Practical</a:t>
            </a:r>
            <a:r>
              <a:rPr lang="en-US" b="1" dirty="0"/>
              <a:t> </a:t>
            </a:r>
            <a:r>
              <a:rPr lang="en-US" dirty="0"/>
              <a:t>– Tracked by Uber and therefore readily available. Trip Distance is an objective measure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u="sng" dirty="0"/>
              <a:t>Additional Comments:</a:t>
            </a:r>
          </a:p>
          <a:p>
            <a:r>
              <a:rPr lang="en-US" dirty="0"/>
              <a:t>Most directly proportional to BI Expected Losses </a:t>
            </a:r>
            <a:r>
              <a:rPr lang="en-US" i="1" dirty="0"/>
              <a:t>(hypothesizing) </a:t>
            </a:r>
            <a:r>
              <a:rPr lang="en-US" dirty="0"/>
              <a:t>since least distorted by other non-risk factors</a:t>
            </a:r>
            <a:br>
              <a:rPr lang="en-US" i="1" dirty="0"/>
            </a:br>
            <a:endParaRPr lang="en-US" i="1" dirty="0"/>
          </a:p>
          <a:p>
            <a:r>
              <a:rPr lang="en-US" dirty="0"/>
              <a:t>Measures in place to reduce Moral Hazard </a:t>
            </a:r>
            <a:br>
              <a:rPr lang="en-US" dirty="0"/>
            </a:br>
            <a:r>
              <a:rPr lang="en-US" i="1" dirty="0"/>
              <a:t>(e.g. rider can request a refund if a driver intentionally takes a longer route)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81D03-A0B4-4ECE-A805-DF6D8DF4698E}"/>
              </a:ext>
            </a:extLst>
          </p:cNvPr>
          <p:cNvSpPr txBox="1"/>
          <p:nvPr/>
        </p:nvSpPr>
        <p:spPr>
          <a:xfrm>
            <a:off x="457200" y="1399032"/>
            <a:ext cx="577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Potential Exposure Base 4:</a:t>
            </a:r>
            <a:r>
              <a:rPr lang="en-US" b="1" dirty="0"/>
              <a:t> Trip Distance</a:t>
            </a:r>
          </a:p>
        </p:txBody>
      </p:sp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3586CE94-A081-4600-AC1C-680D3FDB4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75750" y="6692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53111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C842-0E02-4E45-AF09-43141388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Ceded LC and Frequency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7CED129-2623-4DF8-99FA-356E51021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039112"/>
            <a:ext cx="5411176" cy="414337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FD122D-18EC-4F1B-80F2-05D670D779E7}"/>
              </a:ext>
            </a:extLst>
          </p:cNvPr>
          <p:cNvSpPr txBox="1"/>
          <p:nvPr/>
        </p:nvSpPr>
        <p:spPr>
          <a:xfrm>
            <a:off x="457200" y="1399032"/>
            <a:ext cx="577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Preparing Loss Data – Dataset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EE0FCF-50E7-407E-A135-F87F630C2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863" y="2470912"/>
            <a:ext cx="5451536" cy="29519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00113D-07EF-4428-96FC-9159FF4DA610}"/>
              </a:ext>
            </a:extLst>
          </p:cNvPr>
          <p:cNvSpPr txBox="1"/>
          <p:nvPr/>
        </p:nvSpPr>
        <p:spPr>
          <a:xfrm>
            <a:off x="6519864" y="6126480"/>
            <a:ext cx="545153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*Maturities were bucketed into: 3m, 6m, 9m, 1y, 2y, 3y, 4y, 4y+</a:t>
            </a:r>
          </a:p>
          <a:p>
            <a:r>
              <a:rPr lang="en-US" sz="1100" i="1" dirty="0"/>
              <a:t>** Interpreting prompt as determining the latest diagonal of a loss triangle only, therefore only looking at latest evaluation dates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17921112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C842-0E02-4E45-AF09-43141388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Ceded LC and Frequency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D122D-18EC-4F1B-80F2-05D670D779E7}"/>
              </a:ext>
            </a:extLst>
          </p:cNvPr>
          <p:cNvSpPr txBox="1"/>
          <p:nvPr/>
        </p:nvSpPr>
        <p:spPr>
          <a:xfrm>
            <a:off x="457200" y="1399032"/>
            <a:ext cx="577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Preparing Loss Data – Dataset 2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903CE15-0EC4-4C11-842B-57AB3CFB6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435876"/>
            <a:ext cx="5283200" cy="1758803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2CFA8F-EE70-4274-A11C-3242233A0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35876"/>
            <a:ext cx="5410200" cy="25381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ACE14D6-CF49-4123-95C6-7A106614EE14}"/>
              </a:ext>
            </a:extLst>
          </p:cNvPr>
          <p:cNvSpPr txBox="1"/>
          <p:nvPr/>
        </p:nvSpPr>
        <p:spPr>
          <a:xfrm>
            <a:off x="6519864" y="6126480"/>
            <a:ext cx="545153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*Maturities were bucketed into: 3m, 6m, 9m, 1y, 2y, 3y, 4y, 4y+</a:t>
            </a:r>
          </a:p>
          <a:p>
            <a:r>
              <a:rPr lang="en-US" sz="1100" i="1" dirty="0"/>
              <a:t>** Interpreting prompt as determining the latest diagonal of a loss triangle only, therefore only looking at latest evaluation dates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4206362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C842-0E02-4E45-AF09-43141388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Ceded LC and Frequency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D122D-18EC-4F1B-80F2-05D670D779E7}"/>
              </a:ext>
            </a:extLst>
          </p:cNvPr>
          <p:cNvSpPr txBox="1"/>
          <p:nvPr/>
        </p:nvSpPr>
        <p:spPr>
          <a:xfrm>
            <a:off x="457200" y="1399032"/>
            <a:ext cx="577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Preparing Loss Data – Combining Dataset 1 &amp; 2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F3EA6E3-18E2-41BC-9473-41197D421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244344"/>
            <a:ext cx="5524500" cy="3429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DAE307-3121-4F98-944A-CB3FE24B9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863" y="2244344"/>
            <a:ext cx="5343525" cy="21717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06A4AFE-D56B-4B43-BF5C-704771631A3A}"/>
              </a:ext>
            </a:extLst>
          </p:cNvPr>
          <p:cNvSpPr txBox="1"/>
          <p:nvPr/>
        </p:nvSpPr>
        <p:spPr>
          <a:xfrm>
            <a:off x="6519864" y="6126480"/>
            <a:ext cx="545153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*Maturities were bucketed into: 3m, 6m, 9m, 1y, 2y, 3y, 4y, 4y+</a:t>
            </a:r>
          </a:p>
          <a:p>
            <a:r>
              <a:rPr lang="en-US" sz="1100" i="1" dirty="0"/>
              <a:t>** Interpreting prompt as determining the latest diagonal of a loss triangle only, therefore only looking at latest evaluation dates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64408599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C842-0E02-4E45-AF09-43141388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Ceded LC and Frequency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D122D-18EC-4F1B-80F2-05D670D779E7}"/>
              </a:ext>
            </a:extLst>
          </p:cNvPr>
          <p:cNvSpPr txBox="1"/>
          <p:nvPr/>
        </p:nvSpPr>
        <p:spPr>
          <a:xfrm>
            <a:off x="457200" y="1399032"/>
            <a:ext cx="577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Preparing Exposure Data – Dataset 3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87C124D-4933-4D1A-B704-5ABF4A3B0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8324" y="2357436"/>
            <a:ext cx="2920063" cy="156686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17A2F1-0710-419B-97B1-A0073D12C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632" y="2357436"/>
            <a:ext cx="52578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6578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C842-0E02-4E45-AF09-43141388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Ceded LC and Frequency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D122D-18EC-4F1B-80F2-05D670D779E7}"/>
              </a:ext>
            </a:extLst>
          </p:cNvPr>
          <p:cNvSpPr txBox="1"/>
          <p:nvPr/>
        </p:nvSpPr>
        <p:spPr>
          <a:xfrm>
            <a:off x="457200" y="1399032"/>
            <a:ext cx="577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Calculation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8DF4DF-8F08-4C06-9643-DD61D96BB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1" y="2066544"/>
            <a:ext cx="6477000" cy="273189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16157C-9421-4295-AD32-551E33CA0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562" y="2066544"/>
            <a:ext cx="47910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37883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C842-0E02-4E45-AF09-43141388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Ceded LC and Frequency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D122D-18EC-4F1B-80F2-05D670D779E7}"/>
              </a:ext>
            </a:extLst>
          </p:cNvPr>
          <p:cNvSpPr txBox="1"/>
          <p:nvPr/>
        </p:nvSpPr>
        <p:spPr>
          <a:xfrm>
            <a:off x="457200" y="1399032"/>
            <a:ext cx="577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Calculation Concerns regarding Maturity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F559DC-9383-44B6-8898-BB5E7486374A}"/>
              </a:ext>
            </a:extLst>
          </p:cNvPr>
          <p:cNvSpPr txBox="1"/>
          <p:nvPr/>
        </p:nvSpPr>
        <p:spPr>
          <a:xfrm>
            <a:off x="457200" y="2137696"/>
            <a:ext cx="47366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Typically when developing a Loss Triangle, all losses share the same (final) evaluation date – this means </a:t>
            </a:r>
            <a:r>
              <a:rPr lang="en-US" b="1" u="sng" dirty="0"/>
              <a:t>all losses from a given AY are at the same maturity</a:t>
            </a:r>
            <a:br>
              <a:rPr lang="en-US" b="1" dirty="0"/>
            </a:b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the last evaluation date on the loss data provided varies by claim, meaning </a:t>
            </a:r>
            <a:r>
              <a:rPr lang="en-US" b="1" u="sng" dirty="0"/>
              <a:t>not all claims are at the same maturity</a:t>
            </a:r>
            <a:r>
              <a:rPr lang="en-US" dirty="0"/>
              <a:t> </a:t>
            </a:r>
            <a:r>
              <a:rPr lang="en-US" i="1" dirty="0"/>
              <a:t>e.g. AY 2018 maturities range from &lt; 10 months to 50+ months</a:t>
            </a:r>
            <a:br>
              <a:rPr lang="en-US" i="1" dirty="0"/>
            </a:b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results in </a:t>
            </a:r>
            <a:r>
              <a:rPr lang="en-US" b="1" u="sng" dirty="0"/>
              <a:t>ambiguous loss triangles</a:t>
            </a:r>
            <a:r>
              <a:rPr lang="en-US" dirty="0"/>
              <a:t>, where individual cells may not contain the full AYs loss experience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These loss triangles will be of limited use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EA2356C-645B-4715-85E6-A8DA7C1AE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34000" y="1983105"/>
            <a:ext cx="6540912" cy="4143375"/>
          </a:xfrm>
        </p:spPr>
      </p:pic>
    </p:spTree>
    <p:extLst>
      <p:ext uri="{BB962C8B-B14F-4D97-AF65-F5344CB8AC3E}">
        <p14:creationId xmlns:p14="http://schemas.microsoft.com/office/powerpoint/2010/main" val="873452008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C842-0E02-4E45-AF09-43141388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Ceded LC and Frequency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D122D-18EC-4F1B-80F2-05D670D779E7}"/>
              </a:ext>
            </a:extLst>
          </p:cNvPr>
          <p:cNvSpPr txBox="1"/>
          <p:nvPr/>
        </p:nvSpPr>
        <p:spPr>
          <a:xfrm>
            <a:off x="457200" y="1399032"/>
            <a:ext cx="577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Revised Assumption regarding Maturity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54FAB1-F3EF-467E-97FF-0CF0285C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a “true” evaluation date of </a:t>
            </a:r>
            <a:r>
              <a:rPr lang="en-US" b="1" dirty="0"/>
              <a:t>6/30/2022</a:t>
            </a:r>
            <a:r>
              <a:rPr lang="en-US" dirty="0"/>
              <a:t> </a:t>
            </a:r>
            <a:br>
              <a:rPr lang="en-US" dirty="0"/>
            </a:br>
            <a:r>
              <a:rPr lang="en-US" i="1" dirty="0"/>
              <a:t>(when the data was presumably pulled)</a:t>
            </a:r>
          </a:p>
          <a:p>
            <a:pPr lvl="1"/>
            <a:r>
              <a:rPr lang="en-US" dirty="0"/>
              <a:t>Based on the shared maximum evaluation date from Data 1 and Data 2</a:t>
            </a:r>
            <a:br>
              <a:rPr lang="en-US" dirty="0"/>
            </a:br>
            <a:endParaRPr lang="en-US" dirty="0"/>
          </a:p>
          <a:p>
            <a:r>
              <a:rPr lang="en-US" dirty="0"/>
              <a:t>Under this assumption, all claims are at the same maturity (evaluated 6/30/2022), despite their individual evaluation dates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Assuming uniform loss experience over the year, the average accident date would be 6/30, implying</a:t>
            </a:r>
          </a:p>
          <a:p>
            <a:pPr lvl="1"/>
            <a:r>
              <a:rPr lang="en-US" dirty="0"/>
              <a:t>AY 2018 at 4 years of maturity</a:t>
            </a:r>
          </a:p>
          <a:p>
            <a:pPr lvl="1"/>
            <a:r>
              <a:rPr lang="en-US" dirty="0"/>
              <a:t>AY 2019 at 3 years of maturity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84290801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4466-F281-4164-93CD-5AFDB3FA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Reinsurance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D8B7A-7478-484D-AB66-FE025CAE3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9112"/>
            <a:ext cx="9144000" cy="4590288"/>
          </a:xfrm>
        </p:spPr>
        <p:txBody>
          <a:bodyPr>
            <a:normAutofit/>
          </a:bodyPr>
          <a:lstStyle/>
          <a:p>
            <a:r>
              <a:rPr lang="en-US" dirty="0"/>
              <a:t>What Coverage will the reinsurance apply to?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Risk Segment (e.g. Eats, P2P, …) will the reinsurance apply to?</a:t>
            </a:r>
            <a:br>
              <a:rPr lang="en-US" dirty="0"/>
            </a:br>
            <a:endParaRPr lang="en-US" dirty="0"/>
          </a:p>
          <a:p>
            <a:r>
              <a:rPr lang="en-US" dirty="0"/>
              <a:t>AY 2020-2021 will likely be anomalous due to COVID-19 lockdown impacts </a:t>
            </a:r>
            <a:br>
              <a:rPr lang="en-US" dirty="0"/>
            </a:br>
            <a:r>
              <a:rPr lang="en-US" dirty="0"/>
              <a:t>e.g. </a:t>
            </a:r>
          </a:p>
          <a:p>
            <a:pPr lvl="1"/>
            <a:r>
              <a:rPr lang="en-US" dirty="0"/>
              <a:t>Higher Eats than P2P usage</a:t>
            </a:r>
          </a:p>
          <a:p>
            <a:pPr lvl="1"/>
            <a:r>
              <a:rPr lang="en-US" dirty="0"/>
              <a:t>Lower Accident Frequency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	What adjustments are being made to historical loss and exposure for the 	prospective Reinsurance Contract?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81D03-A0B4-4ECE-A805-DF6D8DF4698E}"/>
              </a:ext>
            </a:extLst>
          </p:cNvPr>
          <p:cNvSpPr txBox="1"/>
          <p:nvPr/>
        </p:nvSpPr>
        <p:spPr>
          <a:xfrm>
            <a:off x="457200" y="1399032"/>
            <a:ext cx="320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Clarifying Questions</a:t>
            </a:r>
          </a:p>
        </p:txBody>
      </p:sp>
    </p:spTree>
    <p:extLst>
      <p:ext uri="{BB962C8B-B14F-4D97-AF65-F5344CB8AC3E}">
        <p14:creationId xmlns:p14="http://schemas.microsoft.com/office/powerpoint/2010/main" val="4125634289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C842-0E02-4E45-AF09-43141388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Ceded LC and Frequency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D122D-18EC-4F1B-80F2-05D670D779E7}"/>
              </a:ext>
            </a:extLst>
          </p:cNvPr>
          <p:cNvSpPr txBox="1"/>
          <p:nvPr/>
        </p:nvSpPr>
        <p:spPr>
          <a:xfrm>
            <a:off x="457200" y="1399032"/>
            <a:ext cx="783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Preparing Loss Data – Dataset 1 (version 2)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E7B0485-EFF9-45C8-B0A4-4B965FE88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901444"/>
            <a:ext cx="6877050" cy="125730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B98873-54C3-408D-B821-6365B5FE9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3263900"/>
            <a:ext cx="4711700" cy="333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96823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C842-0E02-4E45-AF09-43141388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Ceded LC and Frequency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D122D-18EC-4F1B-80F2-05D670D779E7}"/>
              </a:ext>
            </a:extLst>
          </p:cNvPr>
          <p:cNvSpPr txBox="1"/>
          <p:nvPr/>
        </p:nvSpPr>
        <p:spPr>
          <a:xfrm>
            <a:off x="457200" y="1399032"/>
            <a:ext cx="783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Preparing Loss Data – Dataset 2 (version 2)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C7AF0C-BC8D-48D1-84D4-A61477F30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878012"/>
            <a:ext cx="7038975" cy="131445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CA7A0C-4947-4C98-BACE-B6E6D73E9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302109"/>
            <a:ext cx="5549900" cy="325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18766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C842-0E02-4E45-AF09-43141388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Ceded LC and Frequency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D122D-18EC-4F1B-80F2-05D670D779E7}"/>
              </a:ext>
            </a:extLst>
          </p:cNvPr>
          <p:cNvSpPr txBox="1"/>
          <p:nvPr/>
        </p:nvSpPr>
        <p:spPr>
          <a:xfrm>
            <a:off x="457200" y="1399032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Preparing Loss Data – Combining Dataset 1 &amp; 2 (version 2)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62F88B-9062-497A-B2E6-418C155EE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066544"/>
            <a:ext cx="5067300" cy="12954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A23619-7391-4EA3-A230-2DBD1F2FB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02" y="3549381"/>
            <a:ext cx="53435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28206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C842-0E02-4E45-AF09-43141388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Ceded LC and Frequency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D122D-18EC-4F1B-80F2-05D670D779E7}"/>
              </a:ext>
            </a:extLst>
          </p:cNvPr>
          <p:cNvSpPr txBox="1"/>
          <p:nvPr/>
        </p:nvSpPr>
        <p:spPr>
          <a:xfrm>
            <a:off x="457200" y="1399032"/>
            <a:ext cx="798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Preparing Exposure Data – Dataset 3 (version 2 - unchanged)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87C124D-4933-4D1A-B704-5ABF4A3B0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8324" y="2357436"/>
            <a:ext cx="2920063" cy="156686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17A2F1-0710-419B-97B1-A0073D12C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632" y="2357436"/>
            <a:ext cx="52578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67629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C842-0E02-4E45-AF09-43141388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Ceded LC and Frequency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D122D-18EC-4F1B-80F2-05D670D779E7}"/>
              </a:ext>
            </a:extLst>
          </p:cNvPr>
          <p:cNvSpPr txBox="1"/>
          <p:nvPr/>
        </p:nvSpPr>
        <p:spPr>
          <a:xfrm>
            <a:off x="457200" y="1399032"/>
            <a:ext cx="577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Calculation – version 2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4D7AA07-DA72-40A8-BDB6-41E1718F9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066544"/>
            <a:ext cx="7839075" cy="1314450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1302F1-55A8-40E7-809D-9E839A016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497580"/>
            <a:ext cx="47910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40794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C842-0E02-4E45-AF09-43141388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4D7AA07-DA72-40A8-BDB6-41E1718F9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066544"/>
            <a:ext cx="7839075" cy="131445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C1B1FD-8120-4C28-AB6F-C1F09F21693A}"/>
              </a:ext>
            </a:extLst>
          </p:cNvPr>
          <p:cNvSpPr txBox="1"/>
          <p:nvPr/>
        </p:nvSpPr>
        <p:spPr>
          <a:xfrm>
            <a:off x="457200" y="3725340"/>
            <a:ext cx="722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analysis suggests value in pursuing the reinsurance contract due to the high potential severity </a:t>
            </a:r>
            <a:r>
              <a:rPr lang="en-US"/>
              <a:t>of BI </a:t>
            </a:r>
            <a:r>
              <a:rPr lang="en-US" dirty="0"/>
              <a:t>claims </a:t>
            </a:r>
          </a:p>
        </p:txBody>
      </p:sp>
    </p:spTree>
    <p:extLst>
      <p:ext uri="{BB962C8B-B14F-4D97-AF65-F5344CB8AC3E}">
        <p14:creationId xmlns:p14="http://schemas.microsoft.com/office/powerpoint/2010/main" val="3864421906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844BC-5A6B-4582-BE94-3D470EC2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for Further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2D181-AA25-4B24-B7D2-8D730C7F0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Development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Loss Trend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COVID-19 Data Adjustments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Seasonality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3692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4466-F281-4164-93CD-5AFDB3FA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1 – Policy 123 Losses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787D75-5B89-4A4A-B5D7-1D133142B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18892"/>
            <a:ext cx="9144000" cy="87585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381D03-A0B4-4ECE-A805-DF6D8DF4698E}"/>
              </a:ext>
            </a:extLst>
          </p:cNvPr>
          <p:cNvSpPr txBox="1"/>
          <p:nvPr/>
        </p:nvSpPr>
        <p:spPr>
          <a:xfrm>
            <a:off x="457200" y="1304671"/>
            <a:ext cx="519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Exploratory Data Analysis: First Impressions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6872A6-E239-4D7B-A7A6-2B3FAC3CE6DC}"/>
              </a:ext>
            </a:extLst>
          </p:cNvPr>
          <p:cNvSpPr txBox="1"/>
          <p:nvPr/>
        </p:nvSpPr>
        <p:spPr>
          <a:xfrm>
            <a:off x="457200" y="4826675"/>
            <a:ext cx="89033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Impressions: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Liability Loss dataset, censored at $1M 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loss is evaluated multiple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AY 2018 – 2021; includes COVID-19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Claims include P0, P1, and P3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65C1BD-C870-40C1-B4A8-56FA6A9F10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9" t="-1" b="-5184"/>
          <a:stretch/>
        </p:blipFill>
        <p:spPr>
          <a:xfrm>
            <a:off x="457200" y="3031161"/>
            <a:ext cx="5791200" cy="5109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888C39-9206-488E-B225-C6E4A44D9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750227"/>
            <a:ext cx="4819650" cy="3524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7B311B-0524-4DE6-874B-D14CA29073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230160"/>
            <a:ext cx="42672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4180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4466-F281-4164-93CD-5AFDB3FA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1 – Policy 123 Losses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81D03-A0B4-4ECE-A805-DF6D8DF4698E}"/>
              </a:ext>
            </a:extLst>
          </p:cNvPr>
          <p:cNvSpPr txBox="1"/>
          <p:nvPr/>
        </p:nvSpPr>
        <p:spPr>
          <a:xfrm>
            <a:off x="457200" y="1338424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Exploratory Data Analysis: Incurred Losses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6872A6-E239-4D7B-A7A6-2B3FAC3CE6DC}"/>
              </a:ext>
            </a:extLst>
          </p:cNvPr>
          <p:cNvSpPr txBox="1"/>
          <p:nvPr/>
        </p:nvSpPr>
        <p:spPr>
          <a:xfrm>
            <a:off x="457200" y="5519576"/>
            <a:ext cx="8903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Approximately 10% of Losses exceed the reinsurance threshold of $250k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losses are predominantly P3 BI Liability Losses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EB0DF84-BFB5-461B-BE39-5BE93FE95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783322"/>
            <a:ext cx="5156200" cy="3343557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29FAD0-E486-4B76-9040-834394437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05479"/>
            <a:ext cx="5334000" cy="32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92428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4466-F281-4164-93CD-5AFDB3FA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1 – Policy 123 Losses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81D03-A0B4-4ECE-A805-DF6D8DF4698E}"/>
              </a:ext>
            </a:extLst>
          </p:cNvPr>
          <p:cNvSpPr txBox="1"/>
          <p:nvPr/>
        </p:nvSpPr>
        <p:spPr>
          <a:xfrm>
            <a:off x="457200" y="1338424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Exploratory Data Analysis: Claimants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6872A6-E239-4D7B-A7A6-2B3FAC3CE6DC}"/>
              </a:ext>
            </a:extLst>
          </p:cNvPr>
          <p:cNvSpPr txBox="1"/>
          <p:nvPr/>
        </p:nvSpPr>
        <p:spPr>
          <a:xfrm>
            <a:off x="457200" y="5679502"/>
            <a:ext cx="8903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Multi-claimants losses are most common for P3 BI Liability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same </a:t>
            </a:r>
            <a:r>
              <a:rPr lang="en-US" dirty="0"/>
              <a:t>loss </a:t>
            </a:r>
            <a:r>
              <a:rPr lang="en-US"/>
              <a:t>event often triggers </a:t>
            </a:r>
            <a:r>
              <a:rPr lang="en-US" dirty="0"/>
              <a:t>both BI + </a:t>
            </a:r>
            <a:r>
              <a:rPr lang="en-US"/>
              <a:t>PDL coverages</a:t>
            </a:r>
            <a:endParaRPr lang="en-US" dirty="0"/>
          </a:p>
          <a:p>
            <a:r>
              <a:rPr lang="en-US" i="1" dirty="0"/>
              <a:t>(Both observations align with expectations)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066795-AAC8-4121-A6D5-1ED66B1FE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023" y="1707756"/>
            <a:ext cx="8010782" cy="3834651"/>
          </a:xfrm>
        </p:spPr>
      </p:pic>
    </p:spTree>
    <p:extLst>
      <p:ext uri="{BB962C8B-B14F-4D97-AF65-F5344CB8AC3E}">
        <p14:creationId xmlns:p14="http://schemas.microsoft.com/office/powerpoint/2010/main" val="175581477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4466-F281-4164-93CD-5AFDB3FA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1 – Policy 123 Losses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A745BD-671B-40C6-AE1C-C002FB5F3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6523" y="2038350"/>
            <a:ext cx="4425354" cy="41433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381D03-A0B4-4ECE-A805-DF6D8DF4698E}"/>
              </a:ext>
            </a:extLst>
          </p:cNvPr>
          <p:cNvSpPr txBox="1"/>
          <p:nvPr/>
        </p:nvSpPr>
        <p:spPr>
          <a:xfrm>
            <a:off x="457200" y="1399032"/>
            <a:ext cx="422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Cleaning and Adjustments</a:t>
            </a:r>
          </a:p>
        </p:txBody>
      </p:sp>
    </p:spTree>
    <p:extLst>
      <p:ext uri="{BB962C8B-B14F-4D97-AF65-F5344CB8AC3E}">
        <p14:creationId xmlns:p14="http://schemas.microsoft.com/office/powerpoint/2010/main" val="181131669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4466-F281-4164-93CD-5AFDB3FA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1 – Policy 123 Losses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D8B7A-7478-484D-AB66-FE025CAE3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9112"/>
            <a:ext cx="9144000" cy="459028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Policy 123 only covers Period 3 Losses – why are non-Period 3 Losses included in the dataset?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Are there any privacy/legal concerns with using a Claimant Name field?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does the field “feature_identifier” represent? Why was this provided for Policy 123, but not for Policy 456 (dataset 2)?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BI Liability typically has a per-person as well as a per-accident/occurrence limit. Are there any applicable per-person limits to consider?</a:t>
            </a:r>
          </a:p>
          <a:p>
            <a:endParaRPr lang="en-US" dirty="0"/>
          </a:p>
          <a:p>
            <a:r>
              <a:rPr lang="en-US" dirty="0"/>
              <a:t>Presumably, </a:t>
            </a:r>
            <a:r>
              <a:rPr lang="en-US"/>
              <a:t>the losses provided are </a:t>
            </a:r>
            <a:r>
              <a:rPr lang="en-US" dirty="0"/>
              <a:t>after application of deductibles – is it possible to include deductible amounts in the data?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Does the field “reserve_loss” refer to case reserves, or total loss reserves (i.e. includes IBNR)? </a:t>
            </a:r>
            <a:br>
              <a:rPr lang="en-US" dirty="0"/>
            </a:br>
            <a:r>
              <a:rPr lang="en-US" i="1" dirty="0"/>
              <a:t>*Assumed Total Loss Reserves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 losses include subrogation, if any? (e.g. from counterparty Medpay/PIP coverage)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81D03-A0B4-4ECE-A805-DF6D8DF4698E}"/>
              </a:ext>
            </a:extLst>
          </p:cNvPr>
          <p:cNvSpPr txBox="1"/>
          <p:nvPr/>
        </p:nvSpPr>
        <p:spPr>
          <a:xfrm>
            <a:off x="457200" y="1399032"/>
            <a:ext cx="320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Clarifying Questions</a:t>
            </a:r>
          </a:p>
        </p:txBody>
      </p:sp>
    </p:spTree>
    <p:extLst>
      <p:ext uri="{BB962C8B-B14F-4D97-AF65-F5344CB8AC3E}">
        <p14:creationId xmlns:p14="http://schemas.microsoft.com/office/powerpoint/2010/main" val="68406231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Verisk">
  <a:themeElements>
    <a:clrScheme name="Verisk 2022 Template Colors">
      <a:dk1>
        <a:srgbClr val="3F403F"/>
      </a:dk1>
      <a:lt1>
        <a:srgbClr val="FFFFFF"/>
      </a:lt1>
      <a:dk2>
        <a:srgbClr val="000000"/>
      </a:dk2>
      <a:lt2>
        <a:srgbClr val="FFFFFF"/>
      </a:lt2>
      <a:accent1>
        <a:srgbClr val="2A7DE1"/>
      </a:accent1>
      <a:accent2>
        <a:srgbClr val="2ECDDC"/>
      </a:accent2>
      <a:accent3>
        <a:srgbClr val="00358E"/>
      </a:accent3>
      <a:accent4>
        <a:srgbClr val="009D4F"/>
      </a:accent4>
      <a:accent5>
        <a:srgbClr val="FFC600"/>
      </a:accent5>
      <a:accent6>
        <a:srgbClr val="D40019"/>
      </a:accent6>
      <a:hlink>
        <a:srgbClr val="7575CB"/>
      </a:hlink>
      <a:folHlink>
        <a:srgbClr val="954F72"/>
      </a:folHlink>
    </a:clrScheme>
    <a:fontScheme name="Roboto Custom">
      <a:majorFont>
        <a:latin typeface="Roboto Medium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0" tIns="0" rIns="0" bIns="0" rtlCol="0" anchor="ctr"/>
      <a:lstStyle>
        <a:defPPr algn="ctr">
          <a:defRPr dirty="0" err="1" smtClean="0">
            <a:latin typeface="Roboto" panose="02000000000000000000" pitchFamily="2" charset="0"/>
            <a:ea typeface="Roboto" panose="02000000000000000000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0" tIns="0" rIns="0" bIns="0" rtlCol="0">
        <a:noAutofit/>
      </a:bodyPr>
      <a:lstStyle>
        <a:defPPr algn="l">
          <a:lnSpc>
            <a:spcPct val="85000"/>
          </a:lnSpc>
          <a:spcBef>
            <a:spcPts val="400"/>
          </a:spcBef>
          <a:spcAft>
            <a:spcPts val="600"/>
          </a:spcAft>
          <a:defRPr dirty="0" err="1" smtClean="0">
            <a:latin typeface="Roboto" panose="02000000000000000000" pitchFamily="2" charset="0"/>
            <a:ea typeface="Roboto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erisk" id="{77D11779-DA3E-4107-AD24-EE5FB7E5FD25}" vid="{4AA2E58F-30EB-4512-A191-3B380AC3B388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Verisk</Template>
  <TotalTime>914</TotalTime>
  <Words>2741</Words>
  <Application>Microsoft Office PowerPoint</Application>
  <PresentationFormat>Widescreen</PresentationFormat>
  <Paragraphs>299</Paragraphs>
  <Slides>46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Roboto</vt:lpstr>
      <vt:lpstr>Roboto Medium</vt:lpstr>
      <vt:lpstr>Trebuchet MS</vt:lpstr>
      <vt:lpstr>Wingdings 3</vt:lpstr>
      <vt:lpstr>Verisk</vt:lpstr>
      <vt:lpstr>Facet</vt:lpstr>
      <vt:lpstr>Candidate Exercise Sr. Actuarial Analyst – Actuarial Data</vt:lpstr>
      <vt:lpstr>Outline</vt:lpstr>
      <vt:lpstr>Prompt Overview</vt:lpstr>
      <vt:lpstr>Reinsurance</vt:lpstr>
      <vt:lpstr>Dataset 1 – Policy 123 Losses</vt:lpstr>
      <vt:lpstr>Dataset 1 – Policy 123 Losses</vt:lpstr>
      <vt:lpstr>Dataset 1 – Policy 123 Losses</vt:lpstr>
      <vt:lpstr>Dataset 1 – Policy 123 Losses</vt:lpstr>
      <vt:lpstr>Dataset 1 – Policy 123 Losses</vt:lpstr>
      <vt:lpstr>Dataset 2 – Policy 456 Losses</vt:lpstr>
      <vt:lpstr>Dataset 2 – Policy 456 Losses</vt:lpstr>
      <vt:lpstr>Dataset 2 – Policy 456 Losses</vt:lpstr>
      <vt:lpstr>Dataset 2 – Policy 456 Losses</vt:lpstr>
      <vt:lpstr>Dataset 2 – Policy 456 Losses</vt:lpstr>
      <vt:lpstr>Dataset 2 – Policy 456 Losses</vt:lpstr>
      <vt:lpstr>Dataset 3 – Trip &amp; Driver Information</vt:lpstr>
      <vt:lpstr>Dataset 3 – Trip &amp; Driver Information</vt:lpstr>
      <vt:lpstr>Dataset 3 – Trip &amp; Driver Information</vt:lpstr>
      <vt:lpstr>Dataset 3 – Trip &amp; Driver Information</vt:lpstr>
      <vt:lpstr>Dataset 3 – Trip &amp; Driver Information</vt:lpstr>
      <vt:lpstr>Dataset 3 – Trip &amp; Driver Information</vt:lpstr>
      <vt:lpstr>Dataset 3 – Trip &amp; Driver Information</vt:lpstr>
      <vt:lpstr>Dataset 3 – Trip &amp; Driver Information</vt:lpstr>
      <vt:lpstr>Dataset 3 – Trip &amp; Driver Information</vt:lpstr>
      <vt:lpstr>Dataset 3 – Trip &amp; Driver Information</vt:lpstr>
      <vt:lpstr>Exposure Base</vt:lpstr>
      <vt:lpstr>Exposure Base</vt:lpstr>
      <vt:lpstr>Exposure Base</vt:lpstr>
      <vt:lpstr>Exposure Base</vt:lpstr>
      <vt:lpstr>Exposure Base</vt:lpstr>
      <vt:lpstr>Exposure Base</vt:lpstr>
      <vt:lpstr>Exposure Base</vt:lpstr>
      <vt:lpstr>Calculating Ceded LC and Frequency</vt:lpstr>
      <vt:lpstr>Calculating Ceded LC and Frequency</vt:lpstr>
      <vt:lpstr>Calculating Ceded LC and Frequency</vt:lpstr>
      <vt:lpstr>Calculating Ceded LC and Frequency</vt:lpstr>
      <vt:lpstr>Calculating Ceded LC and Frequency</vt:lpstr>
      <vt:lpstr>Calculating Ceded LC and Frequency</vt:lpstr>
      <vt:lpstr>Calculating Ceded LC and Frequency</vt:lpstr>
      <vt:lpstr>Calculating Ceded LC and Frequency</vt:lpstr>
      <vt:lpstr>Calculating Ceded LC and Frequency</vt:lpstr>
      <vt:lpstr>Calculating Ceded LC and Frequency</vt:lpstr>
      <vt:lpstr>Calculating Ceded LC and Frequency</vt:lpstr>
      <vt:lpstr>Calculating Ceded LC and Frequency</vt:lpstr>
      <vt:lpstr>Conclusion</vt:lpstr>
      <vt:lpstr>Topics for Further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Candidate Exercise</dc:title>
  <dc:creator>Hang, Eric</dc:creator>
  <cp:lastModifiedBy>Eric Hang</cp:lastModifiedBy>
  <cp:revision>6</cp:revision>
  <dcterms:created xsi:type="dcterms:W3CDTF">2022-10-09T20:25:48Z</dcterms:created>
  <dcterms:modified xsi:type="dcterms:W3CDTF">2022-12-12T00:17:41Z</dcterms:modified>
</cp:coreProperties>
</file>