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80" r:id="rId3"/>
    <p:sldId id="287" r:id="rId4"/>
    <p:sldId id="288" r:id="rId5"/>
    <p:sldId id="281" r:id="rId6"/>
    <p:sldId id="283" r:id="rId7"/>
    <p:sldId id="282" r:id="rId8"/>
    <p:sldId id="284" r:id="rId9"/>
    <p:sldId id="286" r:id="rId10"/>
    <p:sldId id="285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753"/>
    <p:restoredTop sz="94624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1" y="4399020"/>
            <a:ext cx="1037516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Sustainable Development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4083055"/>
          </a:xfrm>
        </p:spPr>
        <p:txBody>
          <a:bodyPr/>
          <a:lstStyle/>
          <a:p>
            <a:pPr algn="ctr"/>
            <a:r>
              <a:rPr lang="en-IN" sz="4000" dirty="0" smtClean="0">
                <a:latin typeface="Times" pitchFamily="18" charset="0"/>
              </a:rPr>
              <a:t>Thank you</a:t>
            </a:r>
            <a:endParaRPr lang="en-IN" sz="40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Definition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810" y="1785926"/>
            <a:ext cx="114300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Economic development that is conducted without depletion of Natural resources.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 descr=" Education is an essential tool for achieving&#10;sustainability&#10; Education for sustainable development (ESD) is&#10;the proces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058" y="214290"/>
            <a:ext cx="11787270" cy="664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Sustainability principles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8000" y="1500174"/>
            <a:ext cx="104299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Reduce dependence upon fossil fuel, underground metals and minerals.</a:t>
            </a:r>
            <a:endParaRPr lang="en-IN" sz="3200" dirty="0" smtClean="0">
              <a:latin typeface="Times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Reduce dependence upon synthetic chemicals and other unnatural substances.</a:t>
            </a:r>
            <a:endParaRPr lang="en-IN" sz="3200" dirty="0" smtClean="0">
              <a:latin typeface="Times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Reduce encroachment upon nature.</a:t>
            </a:r>
            <a:endParaRPr lang="en-IN" sz="3200" dirty="0" smtClean="0">
              <a:latin typeface="Times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Meet human needs fairly &amp; efficiently.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Features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686" y="1285860"/>
            <a:ext cx="110014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Sustained rise in real per capita income and economic welfare.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Rational use of Natural resources.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No reduction in the ability of future generations to meet their own </a:t>
            </a:r>
            <a:r>
              <a:rPr lang="en-IN" sz="3200" dirty="0" smtClean="0">
                <a:latin typeface="Times" pitchFamily="18" charset="0"/>
              </a:rPr>
              <a:t>words.</a:t>
            </a:r>
            <a:endParaRPr lang="en-IN" sz="3200" dirty="0" smtClean="0">
              <a:latin typeface="Times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Pollution control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Strategies of Sustainable Development</a:t>
            </a:r>
            <a:endParaRPr lang="en-IN" sz="4000" b="1" dirty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grpSp>
        <p:nvGrpSpPr>
          <p:cNvPr id="3" name="Group 67"/>
          <p:cNvGrpSpPr/>
          <p:nvPr/>
        </p:nvGrpSpPr>
        <p:grpSpPr>
          <a:xfrm>
            <a:off x="796104" y="2934397"/>
            <a:ext cx="10596616" cy="1705938"/>
            <a:chOff x="1179449" y="2893788"/>
            <a:chExt cx="9829928" cy="1582510"/>
          </a:xfrm>
        </p:grpSpPr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0455899" y="2893788"/>
              <a:ext cx="553478" cy="553476"/>
            </a:xfrm>
            <a:prstGeom prst="ellipse">
              <a:avLst/>
            </a:prstGeom>
            <a:solidFill>
              <a:srgbClr val="D16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rgbClr val="0E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rgbClr val="E63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rgbClr val="2763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rgbClr val="91C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rgbClr val="D16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rgbClr val="732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rgbClr val="3F9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rgbClr val="0E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sp>
        <p:nvSpPr>
          <p:cNvPr id="76" name="TextBox 121"/>
          <p:cNvSpPr txBox="1"/>
          <p:nvPr/>
        </p:nvSpPr>
        <p:spPr>
          <a:xfrm>
            <a:off x="1591063" y="3843625"/>
            <a:ext cx="122634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0" dirty="0" smtClean="0">
                <a:cs typeface="Arial" pitchFamily="34" charset="0"/>
              </a:rPr>
              <a:t>Use wind mills</a:t>
            </a:r>
            <a:endParaRPr lang="en-US" sz="1600" kern="0" dirty="0">
              <a:cs typeface="Arial" pitchFamily="34" charset="0"/>
            </a:endParaRPr>
          </a:p>
        </p:txBody>
      </p:sp>
      <p:sp>
        <p:nvSpPr>
          <p:cNvPr id="111" name="TextBox 121"/>
          <p:cNvSpPr txBox="1"/>
          <p:nvPr/>
        </p:nvSpPr>
        <p:spPr>
          <a:xfrm>
            <a:off x="2706551" y="2607596"/>
            <a:ext cx="122634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0" dirty="0" smtClean="0">
                <a:cs typeface="Arial" pitchFamily="34" charset="0"/>
              </a:rPr>
              <a:t>Utilize solar power</a:t>
            </a:r>
            <a:endParaRPr lang="en-US" sz="1600" kern="0" dirty="0">
              <a:cs typeface="Arial" pitchFamily="34" charset="0"/>
            </a:endParaRPr>
          </a:p>
        </p:txBody>
      </p:sp>
      <p:sp>
        <p:nvSpPr>
          <p:cNvPr id="113" name="TextBox 121"/>
          <p:cNvSpPr txBox="1"/>
          <p:nvPr/>
        </p:nvSpPr>
        <p:spPr>
          <a:xfrm>
            <a:off x="3807790" y="3843625"/>
            <a:ext cx="122634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0" dirty="0" smtClean="0">
                <a:cs typeface="Arial" pitchFamily="34" charset="0"/>
              </a:rPr>
              <a:t>Use LPG &amp; Gobar gas in rural areas</a:t>
            </a:r>
            <a:endParaRPr lang="en-US" sz="1600" kern="0" dirty="0">
              <a:cs typeface="Arial" pitchFamily="34" charset="0"/>
            </a:endParaRPr>
          </a:p>
        </p:txBody>
      </p:sp>
      <p:sp>
        <p:nvSpPr>
          <p:cNvPr id="114" name="TextBox 121"/>
          <p:cNvSpPr txBox="1"/>
          <p:nvPr/>
        </p:nvSpPr>
        <p:spPr>
          <a:xfrm>
            <a:off x="4923278" y="2607596"/>
            <a:ext cx="122634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21"/>
          <p:cNvSpPr txBox="1"/>
          <p:nvPr/>
        </p:nvSpPr>
        <p:spPr>
          <a:xfrm>
            <a:off x="6038372" y="3843625"/>
            <a:ext cx="1226344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0" dirty="0" smtClean="0">
                <a:cs typeface="Arial" pitchFamily="34" charset="0"/>
              </a:rPr>
              <a:t>Use nonconventional sources of energy like Solar, wind, Hydro &amp; Biomass</a:t>
            </a:r>
            <a:endParaRPr lang="en-US" sz="1600" kern="0" dirty="0">
              <a:cs typeface="Arial" pitchFamily="34" charset="0"/>
            </a:endParaRPr>
          </a:p>
        </p:txBody>
      </p:sp>
      <p:sp>
        <p:nvSpPr>
          <p:cNvPr id="116" name="TextBox 121"/>
          <p:cNvSpPr txBox="1"/>
          <p:nvPr/>
        </p:nvSpPr>
        <p:spPr>
          <a:xfrm>
            <a:off x="7153860" y="2214554"/>
            <a:ext cx="1226344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 smtClean="0"/>
              <a:t>Sustained rise in real per capita income and economic welfare.</a:t>
            </a:r>
          </a:p>
          <a:p>
            <a:pPr algn="ctr"/>
            <a:endParaRPr lang="en-US" sz="1600" kern="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21"/>
          <p:cNvSpPr txBox="1"/>
          <p:nvPr/>
        </p:nvSpPr>
        <p:spPr>
          <a:xfrm>
            <a:off x="8227390" y="3843625"/>
            <a:ext cx="122634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/>
              <a:t>Rational use of Natural resources.</a:t>
            </a:r>
            <a:endParaRPr lang="en-IN" sz="1600" dirty="0" smtClean="0"/>
          </a:p>
        </p:txBody>
      </p:sp>
      <p:sp>
        <p:nvSpPr>
          <p:cNvPr id="118" name="TextBox 121"/>
          <p:cNvSpPr txBox="1"/>
          <p:nvPr/>
        </p:nvSpPr>
        <p:spPr>
          <a:xfrm>
            <a:off x="9342878" y="1214422"/>
            <a:ext cx="1226344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/>
              <a:t>No reduction in the ability of future generations to meet their own words</a:t>
            </a:r>
            <a:r>
              <a:rPr lang="en-IN" sz="1600" dirty="0" smtClean="0"/>
              <a:t>. and</a:t>
            </a:r>
            <a:endParaRPr lang="en-IN" sz="1600" dirty="0" smtClean="0"/>
          </a:p>
          <a:p>
            <a:r>
              <a:rPr lang="en-IN" sz="1600" dirty="0" smtClean="0"/>
              <a:t>Pollution control</a:t>
            </a:r>
            <a:endParaRPr lang="en-US" sz="1600" kern="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263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Green Computing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0810" y="1214422"/>
            <a:ext cx="11430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" pitchFamily="18" charset="0"/>
              </a:rPr>
              <a:t>Green computing is the environmentally responsible use of computers, reducing their environmental impact throughout their life cycle.</a:t>
            </a:r>
            <a:endParaRPr lang="en-IN" dirty="0" smtClean="0">
              <a:latin typeface="Times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i="1" dirty="0" smtClean="0">
                <a:latin typeface="Times" pitchFamily="18" charset="0"/>
              </a:rPr>
              <a:t>Green Design :</a:t>
            </a:r>
            <a:r>
              <a:rPr lang="en-IN" b="1" dirty="0" smtClean="0">
                <a:latin typeface="Times" pitchFamily="18" charset="0"/>
              </a:rPr>
              <a:t> </a:t>
            </a:r>
            <a:r>
              <a:rPr lang="en-IN" dirty="0" smtClean="0">
                <a:latin typeface="Times" pitchFamily="18" charset="0"/>
              </a:rPr>
              <a:t>Designing energy efficient computers, printers, projectors and other digital devices.</a:t>
            </a:r>
            <a:endParaRPr lang="en-IN" i="1" dirty="0" smtClean="0">
              <a:latin typeface="Times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" pitchFamily="18" charset="0"/>
              </a:rPr>
              <a:t> </a:t>
            </a:r>
            <a:r>
              <a:rPr lang="en-IN" b="1" i="1" dirty="0" smtClean="0">
                <a:latin typeface="Times" pitchFamily="18" charset="0"/>
              </a:rPr>
              <a:t>Green Manufacturing </a:t>
            </a:r>
            <a:r>
              <a:rPr lang="en-IN" dirty="0" smtClean="0">
                <a:latin typeface="Times" pitchFamily="18" charset="0"/>
              </a:rPr>
              <a:t>: Minimizing waste during the manufacturing of computers.</a:t>
            </a:r>
            <a:endParaRPr lang="en-IN" dirty="0" smtClean="0">
              <a:latin typeface="Times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i="1" dirty="0" smtClean="0">
                <a:latin typeface="Times" pitchFamily="18" charset="0"/>
              </a:rPr>
              <a:t>Green use </a:t>
            </a:r>
            <a:r>
              <a:rPr lang="en-IN" dirty="0" smtClean="0">
                <a:latin typeface="Times" pitchFamily="18" charset="0"/>
              </a:rPr>
              <a:t>: Minimizing the electricity consumption of computers and their </a:t>
            </a:r>
            <a:r>
              <a:rPr lang="en-IN" dirty="0" smtClean="0">
                <a:latin typeface="Times" pitchFamily="18" charset="0"/>
              </a:rPr>
              <a:t>p</a:t>
            </a:r>
            <a:r>
              <a:rPr lang="en-IN" dirty="0" smtClean="0">
                <a:latin typeface="Times" pitchFamily="18" charset="0"/>
              </a:rPr>
              <a:t>eripheral devices and using them in an eco-friendly manner.</a:t>
            </a:r>
          </a:p>
          <a:p>
            <a:pPr>
              <a:buFont typeface="Arial" pitchFamily="34" charset="0"/>
              <a:buChar char="•"/>
            </a:pPr>
            <a:r>
              <a:rPr lang="en-IN" b="1" i="1" dirty="0" smtClean="0">
                <a:latin typeface="Times" pitchFamily="18" charset="0"/>
              </a:rPr>
              <a:t>Green disposal</a:t>
            </a:r>
            <a:r>
              <a:rPr lang="en-IN" b="1" dirty="0" smtClean="0">
                <a:latin typeface="Times" pitchFamily="18" charset="0"/>
              </a:rPr>
              <a:t>: </a:t>
            </a:r>
            <a:r>
              <a:rPr lang="en-IN" dirty="0" smtClean="0">
                <a:latin typeface="Times" pitchFamily="18" charset="0"/>
              </a:rPr>
              <a:t>Re-purposing an existing computer or appropriately disposing of or recycling, unwanted electronic equipment.</a:t>
            </a:r>
            <a:endParaRPr lang="en-IN" i="1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Organic Farming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2314" y="1142984"/>
            <a:ext cx="10644262" cy="4297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" pitchFamily="18" charset="0"/>
              </a:rPr>
              <a:t>Organic farming does not use chemical fertilizers and chemical pesticides.</a:t>
            </a:r>
            <a:endParaRPr lang="en-IN" dirty="0" smtClean="0">
              <a:latin typeface="Times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Times" pitchFamily="18" charset="0"/>
              </a:rPr>
              <a:t>Organic farming is based on following principles:</a:t>
            </a:r>
            <a:r>
              <a:rPr lang="en-IN" dirty="0" smtClean="0">
                <a:latin typeface="Times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i="1" dirty="0" smtClean="0">
                <a:latin typeface="Times" pitchFamily="18" charset="0"/>
              </a:rPr>
              <a:t>Nature is the best role model for farming since it uses neither chemicals nor poisons and does not demand excessive water.</a:t>
            </a:r>
          </a:p>
          <a:p>
            <a:pPr>
              <a:buFont typeface="Arial" pitchFamily="34" charset="0"/>
              <a:buChar char="•"/>
            </a:pPr>
            <a:r>
              <a:rPr lang="en-IN" i="1" dirty="0" smtClean="0">
                <a:latin typeface="Times" pitchFamily="18" charset="0"/>
              </a:rPr>
              <a:t>Soil is a living system and not an inert bowl for dumping chemicals.</a:t>
            </a:r>
          </a:p>
          <a:p>
            <a:pPr>
              <a:buFont typeface="Arial" pitchFamily="34" charset="0"/>
              <a:buChar char="•"/>
            </a:pPr>
            <a:r>
              <a:rPr lang="en-IN" i="1" dirty="0" smtClean="0">
                <a:latin typeface="Times" pitchFamily="18" charset="0"/>
              </a:rPr>
              <a:t>Soil’s living populations of microbes and other organisms are significant contributors to its fertility on a sustained basis and must be protected and numerated at all costs.</a:t>
            </a:r>
          </a:p>
          <a:p>
            <a:pPr>
              <a:buFont typeface="Arial" pitchFamily="34" charset="0"/>
              <a:buChar char="•"/>
            </a:pPr>
            <a:r>
              <a:rPr lang="en-IN" i="1" dirty="0" smtClean="0">
                <a:latin typeface="Times" pitchFamily="18" charset="0"/>
              </a:rPr>
              <a:t>The total environment of the soil-from soil structure to soil cover is more important than any nutrients we may wish to pump into it.</a:t>
            </a:r>
          </a:p>
          <a:p>
            <a:endParaRPr lang="en-IN" dirty="0" smtClean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Desired Outcomes of sustainable development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8000" y="1285860"/>
            <a:ext cx="110728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Clean water &amp; air.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Fertile soil &amp; good food.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A livelihood &amp; a healthy economy.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An optimum population size.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Halting global warming. </a:t>
            </a:r>
            <a:endParaRPr lang="en-IN" sz="3200" dirty="0" smtClean="0">
              <a:latin typeface="Times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Safety from poverty &amp; disease.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Social contact &amp; a sense of community.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Work, rest &amp; celebration.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" pitchFamily="18" charset="0"/>
              </a:rPr>
              <a:t>Opportunities to learn.</a:t>
            </a:r>
            <a:endParaRPr lang="en-IN" sz="3200" dirty="0" smtClean="0">
              <a:latin typeface="Times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Calenda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5642</TotalTime>
  <Words>412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Sustainable Development</vt:lpstr>
      <vt:lpstr>Definition</vt:lpstr>
      <vt:lpstr>Slide 3</vt:lpstr>
      <vt:lpstr>Sustainability principles</vt:lpstr>
      <vt:lpstr>Features</vt:lpstr>
      <vt:lpstr>Strategies of Sustainable Development</vt:lpstr>
      <vt:lpstr>Green Computing</vt:lpstr>
      <vt:lpstr>Organic Farming</vt:lpstr>
      <vt:lpstr>Desired Outcomes of sustainable development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Magnifier Glass Diagram for PowerPoint</dc:title>
  <dc:creator>Julian</dc:creator>
  <cp:lastModifiedBy>user</cp:lastModifiedBy>
  <cp:revision>127</cp:revision>
  <dcterms:created xsi:type="dcterms:W3CDTF">2013-09-12T13:05:01Z</dcterms:created>
  <dcterms:modified xsi:type="dcterms:W3CDTF">2020-05-10T13:30:54Z</dcterms:modified>
</cp:coreProperties>
</file>