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84A0D-1115-4D25-B2F0-B01BC1B1399B}"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IN"/>
        </a:p>
      </dgm:t>
    </dgm:pt>
    <dgm:pt modelId="{CC39B004-5A4D-4D7C-B048-A8ED43C0B054}">
      <dgm:prSet phldrT="[Text]"/>
      <dgm:spPr/>
      <dgm:t>
        <a:bodyPr/>
        <a:lstStyle/>
        <a:p>
          <a:r>
            <a:rPr lang="en-IN" dirty="0" smtClean="0"/>
            <a:t>Consumers</a:t>
          </a:r>
          <a:endParaRPr lang="en-IN" dirty="0"/>
        </a:p>
      </dgm:t>
    </dgm:pt>
    <dgm:pt modelId="{04EA0135-FD5B-45D9-B85B-CF09E9F77509}" type="parTrans" cxnId="{62D51B90-3350-4009-B7CD-E38113DBC53F}">
      <dgm:prSet/>
      <dgm:spPr/>
      <dgm:t>
        <a:bodyPr/>
        <a:lstStyle/>
        <a:p>
          <a:endParaRPr lang="en-IN"/>
        </a:p>
      </dgm:t>
    </dgm:pt>
    <dgm:pt modelId="{07B33799-7258-4575-91A0-C5150B6C6401}" type="sibTrans" cxnId="{62D51B90-3350-4009-B7CD-E38113DBC53F}">
      <dgm:prSet/>
      <dgm:spPr/>
      <dgm:t>
        <a:bodyPr/>
        <a:lstStyle/>
        <a:p>
          <a:endParaRPr lang="en-IN"/>
        </a:p>
      </dgm:t>
    </dgm:pt>
    <dgm:pt modelId="{D7EA2459-A906-4303-AD96-6DDE4EC5DEE8}">
      <dgm:prSet phldrT="[Text]"/>
      <dgm:spPr/>
      <dgm:t>
        <a:bodyPr/>
        <a:lstStyle/>
        <a:p>
          <a:r>
            <a:rPr lang="en-IN" dirty="0" smtClean="0"/>
            <a:t>Primary</a:t>
          </a:r>
          <a:endParaRPr lang="en-IN" dirty="0"/>
        </a:p>
      </dgm:t>
    </dgm:pt>
    <dgm:pt modelId="{750769B1-0CB4-4AB1-9B3B-BB4204B5733A}" type="parTrans" cxnId="{C6D9642E-B732-4801-A5C6-94B3CBDAD5E8}">
      <dgm:prSet/>
      <dgm:spPr/>
      <dgm:t>
        <a:bodyPr/>
        <a:lstStyle/>
        <a:p>
          <a:endParaRPr lang="en-IN"/>
        </a:p>
      </dgm:t>
    </dgm:pt>
    <dgm:pt modelId="{961A36E4-EFC8-4D17-97F9-BF11A7EC32AC}" type="sibTrans" cxnId="{C6D9642E-B732-4801-A5C6-94B3CBDAD5E8}">
      <dgm:prSet/>
      <dgm:spPr/>
      <dgm:t>
        <a:bodyPr/>
        <a:lstStyle/>
        <a:p>
          <a:endParaRPr lang="en-IN"/>
        </a:p>
      </dgm:t>
    </dgm:pt>
    <dgm:pt modelId="{BF9A7A26-8327-4A86-B4C0-F7D5833913EC}">
      <dgm:prSet phldrT="[Text]"/>
      <dgm:spPr/>
      <dgm:t>
        <a:bodyPr/>
        <a:lstStyle/>
        <a:p>
          <a:r>
            <a:rPr lang="en-IN" dirty="0" smtClean="0"/>
            <a:t>Secondary</a:t>
          </a:r>
          <a:endParaRPr lang="en-IN" dirty="0"/>
        </a:p>
      </dgm:t>
    </dgm:pt>
    <dgm:pt modelId="{71E24DAE-E7E6-482D-9D42-F5F7F3A8630E}" type="parTrans" cxnId="{A89DF946-9118-4A2F-B0FE-B8E0E5EA8CC7}">
      <dgm:prSet/>
      <dgm:spPr/>
      <dgm:t>
        <a:bodyPr/>
        <a:lstStyle/>
        <a:p>
          <a:endParaRPr lang="en-IN"/>
        </a:p>
      </dgm:t>
    </dgm:pt>
    <dgm:pt modelId="{48159BF9-5313-4AD6-A4D4-F99D28E4CD48}" type="sibTrans" cxnId="{A89DF946-9118-4A2F-B0FE-B8E0E5EA8CC7}">
      <dgm:prSet/>
      <dgm:spPr/>
      <dgm:t>
        <a:bodyPr/>
        <a:lstStyle/>
        <a:p>
          <a:endParaRPr lang="en-IN"/>
        </a:p>
      </dgm:t>
    </dgm:pt>
    <dgm:pt modelId="{A935194D-59DD-48FE-A8C6-4C800AA66392}">
      <dgm:prSet phldrT="[Text]"/>
      <dgm:spPr/>
      <dgm:t>
        <a:bodyPr/>
        <a:lstStyle/>
        <a:p>
          <a:r>
            <a:rPr lang="en-IN" dirty="0" smtClean="0"/>
            <a:t>Tertiary</a:t>
          </a:r>
          <a:endParaRPr lang="en-IN" dirty="0"/>
        </a:p>
      </dgm:t>
    </dgm:pt>
    <dgm:pt modelId="{D6E0FACF-E173-4CA1-9723-20E8CD164A9E}" type="parTrans" cxnId="{378D37C8-CF6D-4093-AE4C-D3C55494D540}">
      <dgm:prSet/>
      <dgm:spPr/>
      <dgm:t>
        <a:bodyPr/>
        <a:lstStyle/>
        <a:p>
          <a:endParaRPr lang="en-IN"/>
        </a:p>
      </dgm:t>
    </dgm:pt>
    <dgm:pt modelId="{1F1B783B-B065-415B-AD5E-9D500E0EB4C2}" type="sibTrans" cxnId="{378D37C8-CF6D-4093-AE4C-D3C55494D540}">
      <dgm:prSet/>
      <dgm:spPr/>
      <dgm:t>
        <a:bodyPr/>
        <a:lstStyle/>
        <a:p>
          <a:endParaRPr lang="en-IN"/>
        </a:p>
      </dgm:t>
    </dgm:pt>
    <dgm:pt modelId="{B1365D04-9E76-4B03-9D14-D5AD5C91F106}" type="pres">
      <dgm:prSet presAssocID="{AF384A0D-1115-4D25-B2F0-B01BC1B1399B}" presName="composite" presStyleCnt="0">
        <dgm:presLayoutVars>
          <dgm:chMax val="1"/>
          <dgm:dir/>
          <dgm:resizeHandles val="exact"/>
        </dgm:presLayoutVars>
      </dgm:prSet>
      <dgm:spPr/>
      <dgm:t>
        <a:bodyPr/>
        <a:lstStyle/>
        <a:p>
          <a:endParaRPr lang="en-IN"/>
        </a:p>
      </dgm:t>
    </dgm:pt>
    <dgm:pt modelId="{5D69C864-F097-4C7B-A7EF-62A124E0C414}" type="pres">
      <dgm:prSet presAssocID="{CC39B004-5A4D-4D7C-B048-A8ED43C0B054}" presName="roof" presStyleLbl="dkBgShp" presStyleIdx="0" presStyleCnt="2"/>
      <dgm:spPr/>
      <dgm:t>
        <a:bodyPr/>
        <a:lstStyle/>
        <a:p>
          <a:endParaRPr lang="en-IN"/>
        </a:p>
      </dgm:t>
    </dgm:pt>
    <dgm:pt modelId="{98F1E894-D875-407A-8D97-03DF4CD24A42}" type="pres">
      <dgm:prSet presAssocID="{CC39B004-5A4D-4D7C-B048-A8ED43C0B054}" presName="pillars" presStyleCnt="0"/>
      <dgm:spPr/>
    </dgm:pt>
    <dgm:pt modelId="{290A5BB9-085F-4970-A0DC-B1C8AC369023}" type="pres">
      <dgm:prSet presAssocID="{CC39B004-5A4D-4D7C-B048-A8ED43C0B054}" presName="pillar1" presStyleLbl="node1" presStyleIdx="0" presStyleCnt="3">
        <dgm:presLayoutVars>
          <dgm:bulletEnabled val="1"/>
        </dgm:presLayoutVars>
      </dgm:prSet>
      <dgm:spPr/>
      <dgm:t>
        <a:bodyPr/>
        <a:lstStyle/>
        <a:p>
          <a:endParaRPr lang="en-IN"/>
        </a:p>
      </dgm:t>
    </dgm:pt>
    <dgm:pt modelId="{42A3A8FC-187A-476F-A8BD-C33C9DF36B60}" type="pres">
      <dgm:prSet presAssocID="{BF9A7A26-8327-4A86-B4C0-F7D5833913EC}" presName="pillarX" presStyleLbl="node1" presStyleIdx="1" presStyleCnt="3">
        <dgm:presLayoutVars>
          <dgm:bulletEnabled val="1"/>
        </dgm:presLayoutVars>
      </dgm:prSet>
      <dgm:spPr/>
      <dgm:t>
        <a:bodyPr/>
        <a:lstStyle/>
        <a:p>
          <a:endParaRPr lang="en-IN"/>
        </a:p>
      </dgm:t>
    </dgm:pt>
    <dgm:pt modelId="{D17364CC-97F6-4A89-9AFC-AC2D3DEE7928}" type="pres">
      <dgm:prSet presAssocID="{A935194D-59DD-48FE-A8C6-4C800AA66392}" presName="pillarX" presStyleLbl="node1" presStyleIdx="2" presStyleCnt="3">
        <dgm:presLayoutVars>
          <dgm:bulletEnabled val="1"/>
        </dgm:presLayoutVars>
      </dgm:prSet>
      <dgm:spPr/>
      <dgm:t>
        <a:bodyPr/>
        <a:lstStyle/>
        <a:p>
          <a:endParaRPr lang="en-IN"/>
        </a:p>
      </dgm:t>
    </dgm:pt>
    <dgm:pt modelId="{E509FE67-0226-4401-97B0-9C6421ACDB6F}" type="pres">
      <dgm:prSet presAssocID="{CC39B004-5A4D-4D7C-B048-A8ED43C0B054}" presName="base" presStyleLbl="dkBgShp" presStyleIdx="1" presStyleCnt="2"/>
      <dgm:spPr/>
    </dgm:pt>
  </dgm:ptLst>
  <dgm:cxnLst>
    <dgm:cxn modelId="{13ADE506-203B-4DE2-8C0E-4CE1EF91D834}" type="presOf" srcId="{BF9A7A26-8327-4A86-B4C0-F7D5833913EC}" destId="{42A3A8FC-187A-476F-A8BD-C33C9DF36B60}" srcOrd="0" destOrd="0" presId="urn:microsoft.com/office/officeart/2005/8/layout/hList3"/>
    <dgm:cxn modelId="{A89DF946-9118-4A2F-B0FE-B8E0E5EA8CC7}" srcId="{CC39B004-5A4D-4D7C-B048-A8ED43C0B054}" destId="{BF9A7A26-8327-4A86-B4C0-F7D5833913EC}" srcOrd="1" destOrd="0" parTransId="{71E24DAE-E7E6-482D-9D42-F5F7F3A8630E}" sibTransId="{48159BF9-5313-4AD6-A4D4-F99D28E4CD48}"/>
    <dgm:cxn modelId="{62D51B90-3350-4009-B7CD-E38113DBC53F}" srcId="{AF384A0D-1115-4D25-B2F0-B01BC1B1399B}" destId="{CC39B004-5A4D-4D7C-B048-A8ED43C0B054}" srcOrd="0" destOrd="0" parTransId="{04EA0135-FD5B-45D9-B85B-CF09E9F77509}" sibTransId="{07B33799-7258-4575-91A0-C5150B6C6401}"/>
    <dgm:cxn modelId="{F7FEF939-855C-4DF1-B0FC-00E4B593BF32}" type="presOf" srcId="{D7EA2459-A906-4303-AD96-6DDE4EC5DEE8}" destId="{290A5BB9-085F-4970-A0DC-B1C8AC369023}" srcOrd="0" destOrd="0" presId="urn:microsoft.com/office/officeart/2005/8/layout/hList3"/>
    <dgm:cxn modelId="{C6D9642E-B732-4801-A5C6-94B3CBDAD5E8}" srcId="{CC39B004-5A4D-4D7C-B048-A8ED43C0B054}" destId="{D7EA2459-A906-4303-AD96-6DDE4EC5DEE8}" srcOrd="0" destOrd="0" parTransId="{750769B1-0CB4-4AB1-9B3B-BB4204B5733A}" sibTransId="{961A36E4-EFC8-4D17-97F9-BF11A7EC32AC}"/>
    <dgm:cxn modelId="{378D37C8-CF6D-4093-AE4C-D3C55494D540}" srcId="{CC39B004-5A4D-4D7C-B048-A8ED43C0B054}" destId="{A935194D-59DD-48FE-A8C6-4C800AA66392}" srcOrd="2" destOrd="0" parTransId="{D6E0FACF-E173-4CA1-9723-20E8CD164A9E}" sibTransId="{1F1B783B-B065-415B-AD5E-9D500E0EB4C2}"/>
    <dgm:cxn modelId="{393E5A86-5DEA-4015-9080-AD084ECD9B9D}" type="presOf" srcId="{A935194D-59DD-48FE-A8C6-4C800AA66392}" destId="{D17364CC-97F6-4A89-9AFC-AC2D3DEE7928}" srcOrd="0" destOrd="0" presId="urn:microsoft.com/office/officeart/2005/8/layout/hList3"/>
    <dgm:cxn modelId="{2267E28C-65F3-401F-9400-ABD4C6B97368}" type="presOf" srcId="{AF384A0D-1115-4D25-B2F0-B01BC1B1399B}" destId="{B1365D04-9E76-4B03-9D14-D5AD5C91F106}" srcOrd="0" destOrd="0" presId="urn:microsoft.com/office/officeart/2005/8/layout/hList3"/>
    <dgm:cxn modelId="{FBC6BB4C-F688-41FB-8061-7CA411020671}" type="presOf" srcId="{CC39B004-5A4D-4D7C-B048-A8ED43C0B054}" destId="{5D69C864-F097-4C7B-A7EF-62A124E0C414}" srcOrd="0" destOrd="0" presId="urn:microsoft.com/office/officeart/2005/8/layout/hList3"/>
    <dgm:cxn modelId="{C25B24A9-0935-4FBC-BA11-DD5130EDDA96}" type="presParOf" srcId="{B1365D04-9E76-4B03-9D14-D5AD5C91F106}" destId="{5D69C864-F097-4C7B-A7EF-62A124E0C414}" srcOrd="0" destOrd="0" presId="urn:microsoft.com/office/officeart/2005/8/layout/hList3"/>
    <dgm:cxn modelId="{679C8FD7-3E8C-4EA5-9077-F83534FF2B72}" type="presParOf" srcId="{B1365D04-9E76-4B03-9D14-D5AD5C91F106}" destId="{98F1E894-D875-407A-8D97-03DF4CD24A42}" srcOrd="1" destOrd="0" presId="urn:microsoft.com/office/officeart/2005/8/layout/hList3"/>
    <dgm:cxn modelId="{84DBFDFA-8BE9-4840-8C75-2D01B52A3089}" type="presParOf" srcId="{98F1E894-D875-407A-8D97-03DF4CD24A42}" destId="{290A5BB9-085F-4970-A0DC-B1C8AC369023}" srcOrd="0" destOrd="0" presId="urn:microsoft.com/office/officeart/2005/8/layout/hList3"/>
    <dgm:cxn modelId="{2A5DA1C0-7794-484B-95EF-F29FE5184BC6}" type="presParOf" srcId="{98F1E894-D875-407A-8D97-03DF4CD24A42}" destId="{42A3A8FC-187A-476F-A8BD-C33C9DF36B60}" srcOrd="1" destOrd="0" presId="urn:microsoft.com/office/officeart/2005/8/layout/hList3"/>
    <dgm:cxn modelId="{326CF16A-570F-4A20-9DDF-EC413104B352}" type="presParOf" srcId="{98F1E894-D875-407A-8D97-03DF4CD24A42}" destId="{D17364CC-97F6-4A89-9AFC-AC2D3DEE7928}" srcOrd="2" destOrd="0" presId="urn:microsoft.com/office/officeart/2005/8/layout/hList3"/>
    <dgm:cxn modelId="{D58136FC-0F23-4B5C-8958-EFFE77A21029}" type="presParOf" srcId="{B1365D04-9E76-4B03-9D14-D5AD5C91F106}" destId="{E509FE67-0226-4401-97B0-9C6421ACDB6F}" srcOrd="2" destOrd="0" presId="urn:microsoft.com/office/officeart/2005/8/layout/hList3"/>
  </dgm:cxnLst>
  <dgm:bg/>
  <dgm:whole/>
</dgm:dataModel>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30FDCD0-A73C-4FD8-AF89-4CF29076C69D}" type="datetimeFigureOut">
              <a:rPr lang="en-US" smtClean="0"/>
              <a:pPr/>
              <a:t>5/2/2020</a:t>
            </a:fld>
            <a:endParaRPr lang="en-IN"/>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A802B49-B806-4ED3-AB5A-77947F19BD9A}" type="slidenum">
              <a:rPr lang="en-IN" smtClean="0"/>
              <a:pPr/>
              <a:t>‹#›</a:t>
            </a:fld>
            <a:endParaRPr lang="en-IN"/>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0FDCD0-A73C-4FD8-AF89-4CF29076C69D}" type="datetimeFigureOut">
              <a:rPr lang="en-US" smtClean="0"/>
              <a:pPr/>
              <a:t>5/2/2020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A802B49-B806-4ED3-AB5A-77947F19BD9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0FDCD0-A73C-4FD8-AF89-4CF29076C69D}" type="datetimeFigureOut">
              <a:rPr lang="en-US" smtClean="0"/>
              <a:pPr/>
              <a:t>5/2/2020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A802B49-B806-4ED3-AB5A-77947F19BD9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30FDCD0-A73C-4FD8-AF89-4CF29076C69D}" type="datetimeFigureOut">
              <a:rPr lang="en-US" smtClean="0"/>
              <a:pPr/>
              <a:t>5/2/2020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CA802B49-B806-4ED3-AB5A-77947F19BD9A}"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FDCD0-A73C-4FD8-AF89-4CF29076C69D}" type="datetimeFigureOut">
              <a:rPr lang="en-US" smtClean="0"/>
              <a:pPr/>
              <a:t>5/2/2020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02B49-B806-4ED3-AB5A-77947F19BD9A}"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0FDCD0-A73C-4FD8-AF89-4CF29076C69D}" type="datetimeFigureOut">
              <a:rPr lang="en-US" smtClean="0"/>
              <a:pPr/>
              <a:t>5/2/2020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CA802B49-B806-4ED3-AB5A-77947F19BD9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FDCD0-A73C-4FD8-AF89-4CF29076C69D}" type="datetimeFigureOut">
              <a:rPr lang="en-US" smtClean="0"/>
              <a:pPr/>
              <a:t>5/2/2020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802B49-B806-4ED3-AB5A-77947F19BD9A}"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0FDCD0-A73C-4FD8-AF89-4CF29076C69D}" type="datetimeFigureOut">
              <a:rPr lang="en-US" smtClean="0"/>
              <a:pPr/>
              <a:t>5/2/2020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802B49-B806-4ED3-AB5A-77947F19BD9A}"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0FDCD0-A73C-4FD8-AF89-4CF29076C69D}" type="datetimeFigureOut">
              <a:rPr lang="en-US" smtClean="0"/>
              <a:pPr/>
              <a:t>5/2/2020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802B49-B806-4ED3-AB5A-77947F19BD9A}"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FDCD0-A73C-4FD8-AF89-4CF29076C69D}" type="datetimeFigureOut">
              <a:rPr lang="en-US" smtClean="0"/>
              <a:pPr/>
              <a:t>5/2/2020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802B49-B806-4ED3-AB5A-77947F19BD9A}"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FDCD0-A73C-4FD8-AF89-4CF29076C69D}" type="datetimeFigureOut">
              <a:rPr lang="en-US" smtClean="0"/>
              <a:pPr/>
              <a:t>5/2/2020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802B49-B806-4ED3-AB5A-77947F19BD9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0FDCD0-A73C-4FD8-AF89-4CF29076C69D}" type="datetimeFigureOut">
              <a:rPr lang="en-US" smtClean="0"/>
              <a:pPr/>
              <a:t>5/2/2020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A802B49-B806-4ED3-AB5A-77947F19BD9A}"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0FDCD0-A73C-4FD8-AF89-4CF29076C69D}" type="datetimeFigureOut">
              <a:rPr lang="en-US" smtClean="0"/>
              <a:pPr/>
              <a:t>5/2/2020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802B49-B806-4ED3-AB5A-77947F19BD9A}"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FDCD0-A73C-4FD8-AF89-4CF29076C69D}" type="datetimeFigureOut">
              <a:rPr lang="en-US" smtClean="0"/>
              <a:pPr/>
              <a:t>5/2/2020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02B49-B806-4ED3-AB5A-77947F19BD9A}"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FDCD0-A73C-4FD8-AF89-4CF29076C69D}" type="datetimeFigureOut">
              <a:rPr lang="en-US" smtClean="0"/>
              <a:pPr/>
              <a:t>5/2/2020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02B49-B806-4ED3-AB5A-77947F19BD9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30FDCD0-A73C-4FD8-AF89-4CF29076C69D}" type="datetimeFigureOut">
              <a:rPr lang="en-US" smtClean="0"/>
              <a:pPr/>
              <a:t>5/2/2020</a:t>
            </a:fld>
            <a:endParaRPr lang="en-IN"/>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A802B49-B806-4ED3-AB5A-77947F19BD9A}" type="slidenum">
              <a:rPr lang="en-IN" smtClean="0"/>
              <a:pPr/>
              <a:t>‹#›</a:t>
            </a:fld>
            <a:endParaRPr lang="en-IN"/>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0FDCD0-A73C-4FD8-AF89-4CF29076C69D}" type="datetimeFigureOut">
              <a:rPr lang="en-US" smtClean="0"/>
              <a:pPr/>
              <a:t>5/2/2020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a:xfrm>
            <a:off x="8641080" y="6514568"/>
            <a:ext cx="464288" cy="274320"/>
          </a:xfrm>
        </p:spPr>
        <p:txBody>
          <a:bodyPr/>
          <a:lstStyle>
            <a:extLst/>
          </a:lstStyle>
          <a:p>
            <a:fld id="{CA802B49-B806-4ED3-AB5A-77947F19BD9A}" type="slidenum">
              <a:rPr lang="en-IN" smtClean="0"/>
              <a:pPr/>
              <a:t>‹#›</a:t>
            </a:fld>
            <a:endParaRPr lang="en-IN"/>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30FDCD0-A73C-4FD8-AF89-4CF29076C69D}" type="datetimeFigureOut">
              <a:rPr lang="en-US" smtClean="0"/>
              <a:pPr/>
              <a:t>5/2/2020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a:xfrm>
            <a:off x="8641080" y="6514568"/>
            <a:ext cx="464288" cy="274320"/>
          </a:xfrm>
        </p:spPr>
        <p:txBody>
          <a:bodyPr/>
          <a:lstStyle>
            <a:extLst/>
          </a:lstStyle>
          <a:p>
            <a:fld id="{CA802B49-B806-4ED3-AB5A-77947F19BD9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30FDCD0-A73C-4FD8-AF89-4CF29076C69D}" type="datetimeFigureOut">
              <a:rPr lang="en-US" smtClean="0"/>
              <a:pPr/>
              <a:t>5/2/2020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A802B49-B806-4ED3-AB5A-77947F19BD9A}" type="slidenum">
              <a:rPr lang="en-IN" smtClean="0"/>
              <a:pPr/>
              <a:t>‹#›</a:t>
            </a:fld>
            <a:endParaRPr lang="en-IN"/>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30FDCD0-A73C-4FD8-AF89-4CF29076C69D}" type="datetimeFigureOut">
              <a:rPr lang="en-US" smtClean="0"/>
              <a:pPr/>
              <a:t>5/2/2020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A802B49-B806-4ED3-AB5A-77947F19BD9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30FDCD0-A73C-4FD8-AF89-4CF29076C69D}" type="datetimeFigureOut">
              <a:rPr lang="en-US" smtClean="0"/>
              <a:pPr/>
              <a:t>5/2/2020</a:t>
            </a:fld>
            <a:endParaRPr lang="en-IN"/>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A802B49-B806-4ED3-AB5A-77947F19BD9A}" type="slidenum">
              <a:rPr lang="en-IN" smtClean="0"/>
              <a:pPr/>
              <a:t>‹#›</a:t>
            </a:fld>
            <a:endParaRPr lang="en-IN"/>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30FDCD0-A73C-4FD8-AF89-4CF29076C69D}" type="datetimeFigureOut">
              <a:rPr lang="en-US" smtClean="0"/>
              <a:pPr/>
              <a:t>5/2/2020</a:t>
            </a:fld>
            <a:endParaRPr lang="en-IN"/>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A802B49-B806-4ED3-AB5A-77947F19BD9A}" type="slidenum">
              <a:rPr lang="en-IN" smtClean="0"/>
              <a:pPr/>
              <a:t>‹#›</a:t>
            </a:fld>
            <a:endParaRPr lang="en-IN"/>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IN"/>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30FDCD0-A73C-4FD8-AF89-4CF29076C69D}" type="datetimeFigureOut">
              <a:rPr lang="en-US" smtClean="0"/>
              <a:pPr/>
              <a:t>5/2/2020</a:t>
            </a:fld>
            <a:endParaRPr lang="en-IN"/>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A802B49-B806-4ED3-AB5A-77947F19BD9A}" type="slidenum">
              <a:rPr lang="en-IN" smtClean="0"/>
              <a:pPr/>
              <a:t>‹#›</a:t>
            </a:fld>
            <a:endParaRPr lang="en-IN"/>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30FDCD0-A73C-4FD8-AF89-4CF29076C69D}" type="datetimeFigureOut">
              <a:rPr lang="en-US" smtClean="0"/>
              <a:pPr/>
              <a:t>5/2/2020</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A802B49-B806-4ED3-AB5A-77947F19BD9A}"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Sustainable Development</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Abiotic Components</a:t>
            </a:r>
            <a:endParaRPr lang="en-IN" dirty="0"/>
          </a:p>
        </p:txBody>
      </p:sp>
      <p:sp>
        <p:nvSpPr>
          <p:cNvPr id="3" name="Content Placeholder 2"/>
          <p:cNvSpPr>
            <a:spLocks noGrp="1"/>
          </p:cNvSpPr>
          <p:nvPr>
            <p:ph idx="1"/>
          </p:nvPr>
        </p:nvSpPr>
        <p:spPr/>
        <p:txBody>
          <a:bodyPr/>
          <a:lstStyle/>
          <a:p>
            <a:r>
              <a:rPr lang="en-IN" dirty="0" smtClean="0"/>
              <a:t>Light</a:t>
            </a:r>
          </a:p>
          <a:p>
            <a:r>
              <a:rPr lang="en-IN" dirty="0" smtClean="0"/>
              <a:t>Temperature</a:t>
            </a:r>
          </a:p>
          <a:p>
            <a:r>
              <a:rPr lang="en-IN" dirty="0" smtClean="0"/>
              <a:t>Wind</a:t>
            </a:r>
          </a:p>
          <a:p>
            <a:r>
              <a:rPr lang="en-IN" dirty="0" smtClean="0"/>
              <a:t>Atmospheric gases</a:t>
            </a:r>
          </a:p>
          <a:p>
            <a:r>
              <a:rPr lang="en-IN" dirty="0" smtClean="0"/>
              <a:t>Soil</a:t>
            </a:r>
          </a:p>
          <a:p>
            <a:r>
              <a:rPr lang="en-IN" dirty="0" smtClean="0"/>
              <a:t>Humidity</a:t>
            </a:r>
          </a:p>
          <a:p>
            <a:r>
              <a:rPr lang="en-IN" dirty="0" smtClean="0"/>
              <a:t>Minerals</a:t>
            </a:r>
            <a:endParaRPr lang="en-IN"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of an Ecosystem</a:t>
            </a:r>
            <a:endParaRPr lang="en-IN" dirty="0"/>
          </a:p>
        </p:txBody>
      </p:sp>
      <p:sp>
        <p:nvSpPr>
          <p:cNvPr id="3" name="Content Placeholder 2"/>
          <p:cNvSpPr>
            <a:spLocks noGrp="1"/>
          </p:cNvSpPr>
          <p:nvPr>
            <p:ph idx="1"/>
          </p:nvPr>
        </p:nvSpPr>
        <p:spPr/>
        <p:txBody>
          <a:bodyPr>
            <a:normAutofit/>
          </a:bodyPr>
          <a:lstStyle/>
          <a:p>
            <a:r>
              <a:rPr lang="en-IN" sz="3200" b="1" dirty="0" smtClean="0">
                <a:latin typeface="+mj-lt"/>
              </a:rPr>
              <a:t>Supply Resources </a:t>
            </a:r>
            <a:r>
              <a:rPr lang="en-IN" sz="3200" dirty="0" smtClean="0">
                <a:latin typeface="+mj-lt"/>
              </a:rPr>
              <a:t>(Renewable and Non renewable)</a:t>
            </a:r>
            <a:br>
              <a:rPr lang="en-IN" sz="3200" dirty="0" smtClean="0">
                <a:latin typeface="+mj-lt"/>
              </a:rPr>
            </a:br>
            <a:r>
              <a:rPr lang="en-IN" sz="3200" b="1" dirty="0" smtClean="0">
                <a:latin typeface="+mj-lt"/>
              </a:rPr>
              <a:t>Assimilates waste (Absorb waste by environment)</a:t>
            </a:r>
          </a:p>
          <a:p>
            <a:r>
              <a:rPr lang="en-IN" sz="3200" b="1" dirty="0" smtClean="0">
                <a:latin typeface="+mj-lt"/>
              </a:rPr>
              <a:t>Sustains life (without environment life is not possible)</a:t>
            </a:r>
          </a:p>
          <a:p>
            <a:r>
              <a:rPr lang="en-IN" sz="3200" b="1" smtClean="0">
                <a:latin typeface="+mj-lt"/>
              </a:rPr>
              <a:t>Aesthetic services </a:t>
            </a:r>
            <a:endParaRPr lang="en-IN" sz="3200" b="1" dirty="0" smtClean="0">
              <a:latin typeface="+mj-lt"/>
            </a:endParaRPr>
          </a:p>
          <a:p>
            <a:endParaRPr lang="en-IN" sz="3200" b="1" dirty="0">
              <a:latin typeface="+mj-lt"/>
            </a:endParaRPr>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Cycles in ecosystem</a:t>
            </a:r>
            <a:endParaRPr lang="en-IN" dirty="0"/>
          </a:p>
        </p:txBody>
      </p:sp>
      <p:sp>
        <p:nvSpPr>
          <p:cNvPr id="3" name="Content Placeholder 2"/>
          <p:cNvSpPr>
            <a:spLocks noGrp="1"/>
          </p:cNvSpPr>
          <p:nvPr>
            <p:ph idx="1"/>
          </p:nvPr>
        </p:nvSpPr>
        <p:spPr/>
        <p:txBody>
          <a:bodyPr>
            <a:normAutofit/>
          </a:bodyPr>
          <a:lstStyle/>
          <a:p>
            <a:r>
              <a:rPr lang="en-IN" sz="3200" dirty="0" smtClean="0">
                <a:latin typeface="+mj-lt"/>
              </a:rPr>
              <a:t>Water</a:t>
            </a:r>
          </a:p>
          <a:p>
            <a:r>
              <a:rPr lang="en-IN" sz="3200" dirty="0" smtClean="0">
                <a:latin typeface="+mj-lt"/>
              </a:rPr>
              <a:t>Carbon </a:t>
            </a:r>
            <a:r>
              <a:rPr lang="en-IN" sz="3200" dirty="0" err="1" smtClean="0">
                <a:latin typeface="+mj-lt"/>
              </a:rPr>
              <a:t>di</a:t>
            </a:r>
            <a:r>
              <a:rPr lang="en-IN" sz="3200" dirty="0" smtClean="0">
                <a:latin typeface="+mj-lt"/>
              </a:rPr>
              <a:t> oxide</a:t>
            </a:r>
          </a:p>
          <a:p>
            <a:r>
              <a:rPr lang="en-IN" sz="3200" dirty="0" smtClean="0">
                <a:latin typeface="+mj-lt"/>
              </a:rPr>
              <a:t>Nitrogen</a:t>
            </a:r>
          </a:p>
          <a:p>
            <a:r>
              <a:rPr lang="en-IN" sz="3200" dirty="0" smtClean="0">
                <a:latin typeface="+mj-lt"/>
              </a:rPr>
              <a:t>Oxygen</a:t>
            </a:r>
          </a:p>
          <a:p>
            <a:endParaRPr lang="en-IN" sz="3200" dirty="0" smtClean="0">
              <a:latin typeface="+mj-lt"/>
            </a:endParaRPr>
          </a:p>
          <a:p>
            <a:endParaRPr lang="en-IN" sz="32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pitchFamily="18" charset="0"/>
              </a:rPr>
              <a:t>Food Chain</a:t>
            </a:r>
            <a:endParaRPr lang="en-IN" sz="4000" dirty="0">
              <a:latin typeface="Times" pitchFamily="18" charset="0"/>
            </a:endParaRPr>
          </a:p>
        </p:txBody>
      </p:sp>
      <p:sp>
        <p:nvSpPr>
          <p:cNvPr id="3" name="Content Placeholder 2"/>
          <p:cNvSpPr>
            <a:spLocks noGrp="1"/>
          </p:cNvSpPr>
          <p:nvPr>
            <p:ph idx="1"/>
          </p:nvPr>
        </p:nvSpPr>
        <p:spPr/>
        <p:txBody>
          <a:bodyPr/>
          <a:lstStyle/>
          <a:p>
            <a:r>
              <a:rPr lang="en-IN" dirty="0" smtClean="0"/>
              <a:t>Food chain is a linear sequence of organisms which starts from producer organism and ends with decomposer species. </a:t>
            </a:r>
          </a:p>
          <a:p>
            <a:r>
              <a:rPr lang="en-IN" dirty="0" smtClean="0"/>
              <a:t>Food chain follows a single path.</a:t>
            </a:r>
          </a:p>
          <a:p>
            <a:r>
              <a:rPr lang="en-IN" dirty="0" smtClean="0"/>
              <a:t>From the food chain, we get to know how organisms are connected with each other.</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2143140"/>
          </a:xfrm>
        </p:spPr>
        <p:txBody>
          <a:bodyPr>
            <a:normAutofit/>
          </a:bodyPr>
          <a:lstStyle/>
          <a:p>
            <a:pPr algn="ctr"/>
            <a:r>
              <a:rPr lang="en-IN" sz="4000" dirty="0" smtClean="0">
                <a:latin typeface="Times" pitchFamily="18" charset="0"/>
              </a:rPr>
              <a:t>Food chain in a Terrestrial Ecosystem</a:t>
            </a:r>
            <a:br>
              <a:rPr lang="en-IN" sz="4000" dirty="0" smtClean="0">
                <a:latin typeface="Times" pitchFamily="18" charset="0"/>
              </a:rPr>
            </a:br>
            <a:endParaRPr lang="en-IN" sz="4000" dirty="0">
              <a:latin typeface="Times" pitchFamily="18" charset="0"/>
            </a:endParaRPr>
          </a:p>
        </p:txBody>
      </p:sp>
      <p:sp>
        <p:nvSpPr>
          <p:cNvPr id="3" name="Content Placeholder 2"/>
          <p:cNvSpPr>
            <a:spLocks noGrp="1"/>
          </p:cNvSpPr>
          <p:nvPr>
            <p:ph idx="1"/>
          </p:nvPr>
        </p:nvSpPr>
        <p:spPr/>
        <p:txBody>
          <a:bodyPr/>
          <a:lstStyle/>
          <a:p>
            <a:r>
              <a:rPr lang="en-IN" dirty="0" smtClean="0"/>
              <a:t>The sun is the source of energy, which is the initial energy source. This is used by the producers or plants to create their own food, through photosynthesis and grow. Next in this chain is another organism, which is the consumer that eats this food, taking up that energy.</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52"/>
            <a:ext cx="8229600" cy="1857388"/>
          </a:xfrm>
        </p:spPr>
        <p:txBody>
          <a:bodyPr>
            <a:normAutofit/>
          </a:bodyPr>
          <a:lstStyle/>
          <a:p>
            <a:pPr algn="ctr"/>
            <a:r>
              <a:rPr lang="en-IN" sz="4000" dirty="0" smtClean="0">
                <a:latin typeface="Times" pitchFamily="18" charset="0"/>
              </a:rPr>
              <a:t>Food chain in a Terrestrial Ecosystem</a:t>
            </a:r>
            <a:br>
              <a:rPr lang="en-IN" sz="4000" dirty="0" smtClean="0">
                <a:latin typeface="Times" pitchFamily="18" charset="0"/>
              </a:rPr>
            </a:br>
            <a:endParaRPr lang="en-IN" sz="4000" dirty="0"/>
          </a:p>
        </p:txBody>
      </p:sp>
      <p:sp>
        <p:nvSpPr>
          <p:cNvPr id="3" name="Content Placeholder 2"/>
          <p:cNvSpPr>
            <a:spLocks noGrp="1"/>
          </p:cNvSpPr>
          <p:nvPr>
            <p:ph idx="1"/>
          </p:nvPr>
        </p:nvSpPr>
        <p:spPr>
          <a:xfrm>
            <a:off x="457200" y="2143115"/>
            <a:ext cx="8229600" cy="4029401"/>
          </a:xfrm>
        </p:spPr>
        <p:txBody>
          <a:bodyPr/>
          <a:lstStyle/>
          <a:p>
            <a:r>
              <a:rPr lang="en-IN" dirty="0" smtClean="0"/>
              <a:t>The primary consumers are the organisms that consume the primary producers.  In a terrestrial ecosystem, it could be a herbivore like a cow or a goat or it could even be a man.  When a goat is consumed by man, he becomes the secondary consumer.</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214446"/>
          </a:xfrm>
        </p:spPr>
        <p:txBody>
          <a:bodyPr>
            <a:normAutofit fontScale="90000"/>
          </a:bodyPr>
          <a:lstStyle/>
          <a:p>
            <a:pPr algn="ctr"/>
            <a:r>
              <a:rPr lang="en-IN" sz="4400" b="1" i="1" dirty="0" smtClean="0">
                <a:latin typeface="Times" pitchFamily="18" charset="0"/>
              </a:rPr>
              <a:t>Example of food chain</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buNone/>
            </a:pPr>
            <a:endParaRPr lang="en-IN" dirty="0" smtClean="0"/>
          </a:p>
          <a:p>
            <a:r>
              <a:rPr lang="en-IN" dirty="0" smtClean="0"/>
              <a:t>Grass (Producer) —–Goat (Primary Consumer) —– Man (Secondary consumer)</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pitchFamily="18" charset="0"/>
              </a:rPr>
              <a:t>Food Web</a:t>
            </a:r>
            <a:endParaRPr lang="en-IN" sz="4000" dirty="0">
              <a:latin typeface="Times" pitchFamily="18" charset="0"/>
            </a:endParaRPr>
          </a:p>
        </p:txBody>
      </p:sp>
      <p:sp>
        <p:nvSpPr>
          <p:cNvPr id="3" name="Content Placeholder 2"/>
          <p:cNvSpPr>
            <a:spLocks noGrp="1"/>
          </p:cNvSpPr>
          <p:nvPr>
            <p:ph idx="1"/>
          </p:nvPr>
        </p:nvSpPr>
        <p:spPr/>
        <p:txBody>
          <a:bodyPr/>
          <a:lstStyle/>
          <a:p>
            <a:r>
              <a:rPr lang="en-IN" dirty="0" smtClean="0"/>
              <a:t>Food web is a connection of multiple food chain.</a:t>
            </a:r>
          </a:p>
          <a:p>
            <a:r>
              <a:rPr lang="en-IN" dirty="0" smtClean="0"/>
              <a:t>food web follows multiple paths.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pitchFamily="18" charset="0"/>
              </a:rPr>
              <a:t>Examples of Food web</a:t>
            </a:r>
            <a:endParaRPr lang="en-IN" sz="4000" dirty="0">
              <a:latin typeface="Times" pitchFamily="18" charset="0"/>
            </a:endParaRPr>
          </a:p>
        </p:txBody>
      </p:sp>
      <p:sp>
        <p:nvSpPr>
          <p:cNvPr id="3" name="Content Placeholder 2"/>
          <p:cNvSpPr>
            <a:spLocks noGrp="1"/>
          </p:cNvSpPr>
          <p:nvPr>
            <p:ph idx="1"/>
          </p:nvPr>
        </p:nvSpPr>
        <p:spPr/>
        <p:txBody>
          <a:bodyPr/>
          <a:lstStyle/>
          <a:p>
            <a:r>
              <a:rPr lang="en-IN" dirty="0" smtClean="0"/>
              <a:t>Producers: Cacti, bushes, acacias, flowers, brush.</a:t>
            </a:r>
          </a:p>
          <a:p>
            <a:r>
              <a:rPr lang="en-IN" dirty="0" smtClean="0"/>
              <a:t>Primary Consumers: Insects, lizards, rodents.</a:t>
            </a:r>
          </a:p>
          <a:p>
            <a:r>
              <a:rPr lang="en-IN" dirty="0" smtClean="0"/>
              <a:t>Secondary Consumers: Tarantulas, scorpions, lizards, snakes.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214686"/>
            <a:ext cx="8229600" cy="2000264"/>
          </a:xfrm>
        </p:spPr>
        <p:txBody>
          <a:bodyPr>
            <a:normAutofit/>
          </a:bodyPr>
          <a:lstStyle/>
          <a:p>
            <a:pPr algn="ctr"/>
            <a:r>
              <a:rPr lang="en-IN" sz="5400" dirty="0" smtClean="0">
                <a:latin typeface="Times" pitchFamily="18" charset="0"/>
              </a:rPr>
              <a:t>Thank you</a:t>
            </a:r>
            <a:endParaRPr lang="en-IN" sz="5400" dirty="0">
              <a:latin typeface="Times"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Definition</a:t>
            </a:r>
            <a:endParaRPr lang="en-IN" dirty="0"/>
          </a:p>
        </p:txBody>
      </p:sp>
      <p:sp>
        <p:nvSpPr>
          <p:cNvPr id="3" name="Content Placeholder 2"/>
          <p:cNvSpPr>
            <a:spLocks noGrp="1"/>
          </p:cNvSpPr>
          <p:nvPr>
            <p:ph idx="1"/>
          </p:nvPr>
        </p:nvSpPr>
        <p:spPr/>
        <p:txBody>
          <a:bodyPr>
            <a:normAutofit/>
          </a:bodyPr>
          <a:lstStyle/>
          <a:p>
            <a:pPr>
              <a:buNone/>
            </a:pPr>
            <a:r>
              <a:rPr lang="en-IN" sz="3200" dirty="0" smtClean="0">
                <a:latin typeface="+mj-lt"/>
              </a:rPr>
              <a:t>Economic development that is conducted without depletion of Natural resources.</a:t>
            </a:r>
            <a:endParaRPr lang="en-IN" sz="3200" dirty="0">
              <a:latin typeface="+mj-lt"/>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Features</a:t>
            </a:r>
            <a:endParaRPr lang="en-IN" dirty="0"/>
          </a:p>
        </p:txBody>
      </p:sp>
      <p:sp>
        <p:nvSpPr>
          <p:cNvPr id="3" name="Content Placeholder 2"/>
          <p:cNvSpPr>
            <a:spLocks noGrp="1"/>
          </p:cNvSpPr>
          <p:nvPr>
            <p:ph idx="1"/>
          </p:nvPr>
        </p:nvSpPr>
        <p:spPr/>
        <p:txBody>
          <a:bodyPr>
            <a:normAutofit/>
          </a:bodyPr>
          <a:lstStyle/>
          <a:p>
            <a:r>
              <a:rPr lang="en-IN" sz="3200" dirty="0" smtClean="0">
                <a:latin typeface="+mj-lt"/>
              </a:rPr>
              <a:t>Sustained rise in real per capita income and economic welfare.</a:t>
            </a:r>
          </a:p>
          <a:p>
            <a:r>
              <a:rPr lang="en-IN" sz="3200" dirty="0" smtClean="0">
                <a:latin typeface="+mj-lt"/>
              </a:rPr>
              <a:t>Rational use of Natural resources.</a:t>
            </a:r>
          </a:p>
          <a:p>
            <a:r>
              <a:rPr lang="en-IN" sz="3200" dirty="0" smtClean="0">
                <a:latin typeface="+mj-lt"/>
              </a:rPr>
              <a:t>No reduction in the ability of future generations to meet their own words.</a:t>
            </a:r>
          </a:p>
          <a:p>
            <a:r>
              <a:rPr lang="en-IN" sz="3200" dirty="0" smtClean="0">
                <a:latin typeface="+mj-lt"/>
              </a:rPr>
              <a:t>Pollution control</a:t>
            </a:r>
            <a:endParaRPr lang="en-IN" sz="3200" dirty="0">
              <a:latin typeface="+mj-lt"/>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Strategies for Sustainable Development</a:t>
            </a:r>
            <a:endParaRPr lang="en-IN" dirty="0"/>
          </a:p>
        </p:txBody>
      </p:sp>
      <p:sp>
        <p:nvSpPr>
          <p:cNvPr id="3" name="Content Placeholder 2"/>
          <p:cNvSpPr>
            <a:spLocks noGrp="1"/>
          </p:cNvSpPr>
          <p:nvPr>
            <p:ph idx="1"/>
          </p:nvPr>
        </p:nvSpPr>
        <p:spPr/>
        <p:txBody>
          <a:bodyPr>
            <a:normAutofit/>
          </a:bodyPr>
          <a:lstStyle/>
          <a:p>
            <a:r>
              <a:rPr lang="en-IN" sz="3200" dirty="0" smtClean="0">
                <a:latin typeface="+mj-lt"/>
              </a:rPr>
              <a:t>Use of Nonconventional sources of energy like Solar, wind, Geothermal, Hydro, Tidal, Biomass etc</a:t>
            </a:r>
          </a:p>
          <a:p>
            <a:r>
              <a:rPr lang="en-IN" sz="3200" dirty="0" smtClean="0">
                <a:latin typeface="+mj-lt"/>
              </a:rPr>
              <a:t>Use L.P.G and </a:t>
            </a:r>
            <a:r>
              <a:rPr lang="en-IN" sz="3200" dirty="0" err="1" smtClean="0">
                <a:latin typeface="+mj-lt"/>
              </a:rPr>
              <a:t>Gobar</a:t>
            </a:r>
            <a:r>
              <a:rPr lang="en-IN" sz="3200" dirty="0" smtClean="0">
                <a:latin typeface="+mj-lt"/>
              </a:rPr>
              <a:t> gas in rural areas.</a:t>
            </a:r>
          </a:p>
          <a:p>
            <a:r>
              <a:rPr lang="en-IN" sz="3200" dirty="0" smtClean="0">
                <a:latin typeface="+mj-lt"/>
              </a:rPr>
              <a:t>CNG in Urban areas.</a:t>
            </a:r>
          </a:p>
          <a:p>
            <a:r>
              <a:rPr lang="en-IN" sz="3200" dirty="0" smtClean="0">
                <a:latin typeface="+mj-lt"/>
              </a:rPr>
              <a:t>Use wind mills</a:t>
            </a:r>
          </a:p>
          <a:p>
            <a:r>
              <a:rPr lang="en-IN" sz="3200" dirty="0" smtClean="0">
                <a:latin typeface="+mj-lt"/>
              </a:rPr>
              <a:t>Utilize solar power.</a:t>
            </a:r>
          </a:p>
          <a:p>
            <a:pPr>
              <a:buNone/>
            </a:pPr>
            <a:endParaRPr lang="en-IN" sz="3200" dirty="0">
              <a:latin typeface="+mj-lt"/>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Strategies for Sustainable Development</a:t>
            </a:r>
            <a:endParaRPr lang="en-IN" dirty="0"/>
          </a:p>
        </p:txBody>
      </p:sp>
      <p:sp>
        <p:nvSpPr>
          <p:cNvPr id="3" name="Content Placeholder 2"/>
          <p:cNvSpPr>
            <a:spLocks noGrp="1"/>
          </p:cNvSpPr>
          <p:nvPr>
            <p:ph idx="1"/>
          </p:nvPr>
        </p:nvSpPr>
        <p:spPr/>
        <p:txBody>
          <a:bodyPr>
            <a:normAutofit/>
          </a:bodyPr>
          <a:lstStyle/>
          <a:p>
            <a:r>
              <a:rPr lang="en-IN" sz="3200" dirty="0" err="1" smtClean="0">
                <a:latin typeface="+mj-lt"/>
              </a:rPr>
              <a:t>Biocomposting</a:t>
            </a:r>
            <a:r>
              <a:rPr lang="en-IN" sz="3200" dirty="0" smtClean="0">
                <a:latin typeface="+mj-lt"/>
              </a:rPr>
              <a:t> (Organic Farming)</a:t>
            </a:r>
          </a:p>
          <a:p>
            <a:r>
              <a:rPr lang="en-IN" sz="3200" dirty="0" smtClean="0">
                <a:latin typeface="+mj-lt"/>
              </a:rPr>
              <a:t>Mini </a:t>
            </a:r>
            <a:r>
              <a:rPr lang="en-IN" sz="3200" dirty="0" err="1" smtClean="0">
                <a:latin typeface="+mj-lt"/>
              </a:rPr>
              <a:t>Hydel</a:t>
            </a:r>
            <a:r>
              <a:rPr lang="en-IN" sz="3200" dirty="0" smtClean="0">
                <a:latin typeface="+mj-lt"/>
              </a:rPr>
              <a:t> plants</a:t>
            </a:r>
          </a:p>
          <a:p>
            <a:r>
              <a:rPr lang="en-IN" sz="3200" dirty="0" smtClean="0">
                <a:latin typeface="+mj-lt"/>
              </a:rPr>
              <a:t>Control over </a:t>
            </a:r>
            <a:r>
              <a:rPr lang="en-IN" sz="3200" dirty="0" err="1" smtClean="0">
                <a:latin typeface="+mj-lt"/>
              </a:rPr>
              <a:t>biopaste</a:t>
            </a:r>
            <a:endParaRPr lang="en-IN" sz="3200" dirty="0" smtClean="0">
              <a:latin typeface="+mj-lt"/>
            </a:endParaRPr>
          </a:p>
          <a:p>
            <a:r>
              <a:rPr lang="en-IN" sz="3200" dirty="0" smtClean="0">
                <a:latin typeface="+mj-lt"/>
              </a:rPr>
              <a:t>Use of Green Computing (Green design, Green manufacturing, Green use, Green disposal etc.)</a:t>
            </a:r>
          </a:p>
          <a:p>
            <a:r>
              <a:rPr lang="en-IN" sz="3200" dirty="0" smtClean="0">
                <a:latin typeface="+mj-lt"/>
              </a:rPr>
              <a:t>Green Business</a:t>
            </a:r>
            <a:endParaRPr lang="en-IN" sz="3200" dirty="0">
              <a:latin typeface="+mj-lt"/>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Environment ?</a:t>
            </a:r>
            <a:endParaRPr lang="en-IN" dirty="0"/>
          </a:p>
        </p:txBody>
      </p:sp>
      <p:sp>
        <p:nvSpPr>
          <p:cNvPr id="3" name="Content Placeholder 2"/>
          <p:cNvSpPr>
            <a:spLocks noGrp="1"/>
          </p:cNvSpPr>
          <p:nvPr>
            <p:ph idx="1"/>
          </p:nvPr>
        </p:nvSpPr>
        <p:spPr/>
        <p:txBody>
          <a:bodyPr>
            <a:normAutofit/>
          </a:bodyPr>
          <a:lstStyle/>
          <a:p>
            <a:pPr>
              <a:buNone/>
            </a:pPr>
            <a:r>
              <a:rPr lang="en-IN" sz="3200" dirty="0" smtClean="0">
                <a:latin typeface="+mj-lt"/>
              </a:rPr>
              <a:t>It is defined as the Total planetary inheritance and the totality of all resources. It includes all the Biotic and Abiotic components.</a:t>
            </a:r>
          </a:p>
          <a:p>
            <a:pPr>
              <a:buNone/>
            </a:pPr>
            <a:endParaRPr lang="en-IN" sz="3200" dirty="0">
              <a:latin typeface="+mj-lt"/>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Global environment</a:t>
            </a:r>
            <a:endParaRPr lang="en-IN" dirty="0"/>
          </a:p>
        </p:txBody>
      </p:sp>
      <p:sp>
        <p:nvSpPr>
          <p:cNvPr id="3" name="Content Placeholder 2"/>
          <p:cNvSpPr>
            <a:spLocks noGrp="1"/>
          </p:cNvSpPr>
          <p:nvPr>
            <p:ph idx="1"/>
          </p:nvPr>
        </p:nvSpPr>
        <p:spPr/>
        <p:txBody>
          <a:bodyPr>
            <a:normAutofit/>
          </a:bodyPr>
          <a:lstStyle/>
          <a:p>
            <a:r>
              <a:rPr lang="en-IN" sz="3200" dirty="0" smtClean="0">
                <a:latin typeface="+mj-lt"/>
              </a:rPr>
              <a:t>It consist of Four segments</a:t>
            </a:r>
          </a:p>
          <a:p>
            <a:r>
              <a:rPr lang="en-IN" sz="3200" dirty="0" smtClean="0">
                <a:latin typeface="+mj-lt"/>
              </a:rPr>
              <a:t>Atmosphere</a:t>
            </a:r>
          </a:p>
          <a:p>
            <a:r>
              <a:rPr lang="en-IN" sz="3200" dirty="0" smtClean="0">
                <a:latin typeface="+mj-lt"/>
              </a:rPr>
              <a:t>Hydrosphere</a:t>
            </a:r>
          </a:p>
          <a:p>
            <a:r>
              <a:rPr lang="en-IN" sz="3200" dirty="0" smtClean="0">
                <a:latin typeface="+mj-lt"/>
              </a:rPr>
              <a:t>Lithosphere</a:t>
            </a:r>
          </a:p>
          <a:p>
            <a:r>
              <a:rPr lang="en-IN" sz="3200" dirty="0" smtClean="0">
                <a:latin typeface="+mj-lt"/>
              </a:rPr>
              <a:t>Biosphere</a:t>
            </a:r>
            <a:endParaRPr lang="en-IN" sz="3200" dirty="0">
              <a:latin typeface="+mj-lt"/>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Structure of an ecosystem</a:t>
            </a:r>
            <a:endParaRPr lang="en-IN" dirty="0"/>
          </a:p>
        </p:txBody>
      </p:sp>
      <p:sp>
        <p:nvSpPr>
          <p:cNvPr id="3" name="Content Placeholder 2"/>
          <p:cNvSpPr>
            <a:spLocks noGrp="1"/>
          </p:cNvSpPr>
          <p:nvPr>
            <p:ph idx="1"/>
          </p:nvPr>
        </p:nvSpPr>
        <p:spPr/>
        <p:txBody>
          <a:bodyPr/>
          <a:lstStyle/>
          <a:p>
            <a:r>
              <a:rPr lang="en-IN" dirty="0" smtClean="0"/>
              <a:t>Biotic Components : Producer, Consumer, Decomposer</a:t>
            </a:r>
          </a:p>
          <a:p>
            <a:pPr>
              <a:buNone/>
            </a:pPr>
            <a:endParaRPr lang="en-IN"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Biotic Components</a:t>
            </a:r>
            <a:endParaRPr lang="en-IN" dirty="0"/>
          </a:p>
        </p:txBody>
      </p:sp>
      <p:graphicFrame>
        <p:nvGraphicFramePr>
          <p:cNvPr id="4" name="Content Placeholder 3"/>
          <p:cNvGraphicFramePr>
            <a:graphicFrameLocks noGrp="1"/>
          </p:cNvGraphicFramePr>
          <p:nvPr>
            <p:ph idx="1"/>
          </p:nvPr>
        </p:nvGraphicFramePr>
        <p:xfrm>
          <a:off x="457200" y="1935163"/>
          <a:ext cx="8229600" cy="3708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357</Words>
  <Application>Microsoft Office PowerPoint</Application>
  <PresentationFormat>On-screen Show (4:3)</PresentationFormat>
  <Paragraphs>71</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Foundry</vt:lpstr>
      <vt:lpstr>Apex</vt:lpstr>
      <vt:lpstr>Sustainable Development</vt:lpstr>
      <vt:lpstr>Definition</vt:lpstr>
      <vt:lpstr>Features</vt:lpstr>
      <vt:lpstr>Strategies for Sustainable Development</vt:lpstr>
      <vt:lpstr>Strategies for Sustainable Development</vt:lpstr>
      <vt:lpstr>Environment ?</vt:lpstr>
      <vt:lpstr>Global environment</vt:lpstr>
      <vt:lpstr>Structure of an ecosystem</vt:lpstr>
      <vt:lpstr>Biotic Components</vt:lpstr>
      <vt:lpstr>Abiotic Components</vt:lpstr>
      <vt:lpstr>Functions of an Ecosystem</vt:lpstr>
      <vt:lpstr>Cycles in ecosystem</vt:lpstr>
      <vt:lpstr>Food Chain</vt:lpstr>
      <vt:lpstr>Food chain in a Terrestrial Ecosystem </vt:lpstr>
      <vt:lpstr>Food chain in a Terrestrial Ecosystem </vt:lpstr>
      <vt:lpstr>Example of food chain </vt:lpstr>
      <vt:lpstr>Food Web</vt:lpstr>
      <vt:lpstr>Examples of Food web</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Development</dc:title>
  <dc:creator>user</dc:creator>
  <cp:lastModifiedBy>user</cp:lastModifiedBy>
  <cp:revision>4</cp:revision>
  <dcterms:created xsi:type="dcterms:W3CDTF">2020-05-02T12:32:27Z</dcterms:created>
  <dcterms:modified xsi:type="dcterms:W3CDTF">2020-05-02T15:23:59Z</dcterms:modified>
</cp:coreProperties>
</file>