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9" r:id="rId14"/>
    <p:sldId id="270" r:id="rId15"/>
    <p:sldId id="272" r:id="rId16"/>
    <p:sldId id="271" r:id="rId17"/>
    <p:sldId id="273" r:id="rId18"/>
    <p:sldId id="274" r:id="rId19"/>
    <p:sldId id="275" r:id="rId20"/>
    <p:sldId id="276" r:id="rId21"/>
    <p:sldId id="277" r:id="rId22"/>
    <p:sldId id="278" r:id="rId23"/>
    <p:sldId id="279" r:id="rId24"/>
    <p:sldId id="280" r:id="rId25"/>
    <p:sldId id="281" r:id="rId26"/>
    <p:sldId id="282" r:id="rId27"/>
    <p:sldId id="283" r:id="rId28"/>
    <p:sldId id="26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371D5F-9AA4-4808-9F3C-E5A329C00FA4}"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en-IN"/>
        </a:p>
      </dgm:t>
    </dgm:pt>
    <dgm:pt modelId="{DD1ECCB0-534E-429A-A343-0698E886682E}">
      <dgm:prSet phldrT="[Text]"/>
      <dgm:spPr/>
      <dgm:t>
        <a:bodyPr/>
        <a:lstStyle/>
        <a:p>
          <a:r>
            <a:rPr lang="en-IN" dirty="0" smtClean="0"/>
            <a:t>Biological</a:t>
          </a:r>
          <a:endParaRPr lang="en-IN" dirty="0"/>
        </a:p>
      </dgm:t>
    </dgm:pt>
    <dgm:pt modelId="{082119B2-F070-477E-ABAB-5ACC175C6156}" type="parTrans" cxnId="{5FD3C735-0719-44B5-AAFA-C2474FB67CFB}">
      <dgm:prSet/>
      <dgm:spPr/>
      <dgm:t>
        <a:bodyPr/>
        <a:lstStyle/>
        <a:p>
          <a:endParaRPr lang="en-IN"/>
        </a:p>
      </dgm:t>
    </dgm:pt>
    <dgm:pt modelId="{609FCA91-F287-44D3-881A-58A3101E810D}" type="sibTrans" cxnId="{5FD3C735-0719-44B5-AAFA-C2474FB67CFB}">
      <dgm:prSet/>
      <dgm:spPr/>
      <dgm:t>
        <a:bodyPr/>
        <a:lstStyle/>
        <a:p>
          <a:endParaRPr lang="en-IN"/>
        </a:p>
      </dgm:t>
    </dgm:pt>
    <dgm:pt modelId="{0B86A04B-A1EA-42DA-AA1F-D01E3DEC3F7E}">
      <dgm:prSet phldrT="[Text]"/>
      <dgm:spPr/>
      <dgm:t>
        <a:bodyPr/>
        <a:lstStyle/>
        <a:p>
          <a:r>
            <a:rPr lang="en-IN" dirty="0" smtClean="0"/>
            <a:t>Instrumental</a:t>
          </a:r>
          <a:endParaRPr lang="en-IN" dirty="0"/>
        </a:p>
      </dgm:t>
    </dgm:pt>
    <dgm:pt modelId="{9D2F6C1E-F9F0-403F-8DA8-C63553DEC08E}" type="parTrans" cxnId="{64153C1C-5783-4E96-AC17-626809539D26}">
      <dgm:prSet/>
      <dgm:spPr/>
      <dgm:t>
        <a:bodyPr/>
        <a:lstStyle/>
        <a:p>
          <a:endParaRPr lang="en-IN"/>
        </a:p>
      </dgm:t>
    </dgm:pt>
    <dgm:pt modelId="{C4BBCAC4-6435-4A7C-8A20-E3861B75954E}" type="sibTrans" cxnId="{64153C1C-5783-4E96-AC17-626809539D26}">
      <dgm:prSet/>
      <dgm:spPr/>
      <dgm:t>
        <a:bodyPr/>
        <a:lstStyle/>
        <a:p>
          <a:endParaRPr lang="en-IN"/>
        </a:p>
      </dgm:t>
    </dgm:pt>
    <dgm:pt modelId="{9CA79EBA-5DD9-445C-83F9-3BA1AE0599DB}">
      <dgm:prSet phldrT="[Text]"/>
      <dgm:spPr/>
      <dgm:t>
        <a:bodyPr/>
        <a:lstStyle/>
        <a:p>
          <a:r>
            <a:rPr lang="en-IN" dirty="0" smtClean="0"/>
            <a:t>Intrinsic</a:t>
          </a:r>
          <a:endParaRPr lang="en-IN" dirty="0"/>
        </a:p>
      </dgm:t>
    </dgm:pt>
    <dgm:pt modelId="{508BBF59-3F21-4399-8565-CC13E1C167C4}" type="parTrans" cxnId="{E39E0C42-F66E-4D6D-AD61-26B33B997BCB}">
      <dgm:prSet/>
      <dgm:spPr/>
      <dgm:t>
        <a:bodyPr/>
        <a:lstStyle/>
        <a:p>
          <a:endParaRPr lang="en-IN"/>
        </a:p>
      </dgm:t>
    </dgm:pt>
    <dgm:pt modelId="{809397C3-8277-4239-B2F6-75B14067E45D}" type="sibTrans" cxnId="{E39E0C42-F66E-4D6D-AD61-26B33B997BCB}">
      <dgm:prSet/>
      <dgm:spPr/>
      <dgm:t>
        <a:bodyPr/>
        <a:lstStyle/>
        <a:p>
          <a:endParaRPr lang="en-IN"/>
        </a:p>
      </dgm:t>
    </dgm:pt>
    <dgm:pt modelId="{8889C0A2-C1C7-4234-801C-24C53B7E4B38}" type="pres">
      <dgm:prSet presAssocID="{27371D5F-9AA4-4808-9F3C-E5A329C00FA4}" presName="compositeShape" presStyleCnt="0">
        <dgm:presLayoutVars>
          <dgm:dir/>
          <dgm:resizeHandles/>
        </dgm:presLayoutVars>
      </dgm:prSet>
      <dgm:spPr/>
      <dgm:t>
        <a:bodyPr/>
        <a:lstStyle/>
        <a:p>
          <a:endParaRPr lang="en-IN"/>
        </a:p>
      </dgm:t>
    </dgm:pt>
    <dgm:pt modelId="{300F3960-A2CC-4306-BDD0-BD24957853DE}" type="pres">
      <dgm:prSet presAssocID="{27371D5F-9AA4-4808-9F3C-E5A329C00FA4}" presName="pyramid" presStyleLbl="node1" presStyleIdx="0" presStyleCnt="1"/>
      <dgm:spPr/>
    </dgm:pt>
    <dgm:pt modelId="{6B929C4D-0E4E-4508-8315-53FB31DCEC8F}" type="pres">
      <dgm:prSet presAssocID="{27371D5F-9AA4-4808-9F3C-E5A329C00FA4}" presName="theList" presStyleCnt="0"/>
      <dgm:spPr/>
    </dgm:pt>
    <dgm:pt modelId="{83AAB1D2-4875-4A91-9A81-DD6102337575}" type="pres">
      <dgm:prSet presAssocID="{DD1ECCB0-534E-429A-A343-0698E886682E}" presName="aNode" presStyleLbl="fgAcc1" presStyleIdx="0" presStyleCnt="3">
        <dgm:presLayoutVars>
          <dgm:bulletEnabled val="1"/>
        </dgm:presLayoutVars>
      </dgm:prSet>
      <dgm:spPr/>
      <dgm:t>
        <a:bodyPr/>
        <a:lstStyle/>
        <a:p>
          <a:endParaRPr lang="en-IN"/>
        </a:p>
      </dgm:t>
    </dgm:pt>
    <dgm:pt modelId="{7B247269-D590-4A5B-A4D1-37E57D50D9B6}" type="pres">
      <dgm:prSet presAssocID="{DD1ECCB0-534E-429A-A343-0698E886682E}" presName="aSpace" presStyleCnt="0"/>
      <dgm:spPr/>
    </dgm:pt>
    <dgm:pt modelId="{F30219DD-24CF-488C-B185-2491B5F6ED92}" type="pres">
      <dgm:prSet presAssocID="{0B86A04B-A1EA-42DA-AA1F-D01E3DEC3F7E}" presName="aNode" presStyleLbl="fgAcc1" presStyleIdx="1" presStyleCnt="3">
        <dgm:presLayoutVars>
          <dgm:bulletEnabled val="1"/>
        </dgm:presLayoutVars>
      </dgm:prSet>
      <dgm:spPr/>
      <dgm:t>
        <a:bodyPr/>
        <a:lstStyle/>
        <a:p>
          <a:endParaRPr lang="en-IN"/>
        </a:p>
      </dgm:t>
    </dgm:pt>
    <dgm:pt modelId="{9D471D24-4BDE-42D9-8FCF-5A7BFBE289A6}" type="pres">
      <dgm:prSet presAssocID="{0B86A04B-A1EA-42DA-AA1F-D01E3DEC3F7E}" presName="aSpace" presStyleCnt="0"/>
      <dgm:spPr/>
    </dgm:pt>
    <dgm:pt modelId="{48BABC72-BA68-4FD1-9035-416EEFE311B8}" type="pres">
      <dgm:prSet presAssocID="{9CA79EBA-5DD9-445C-83F9-3BA1AE0599DB}" presName="aNode" presStyleLbl="fgAcc1" presStyleIdx="2" presStyleCnt="3">
        <dgm:presLayoutVars>
          <dgm:bulletEnabled val="1"/>
        </dgm:presLayoutVars>
      </dgm:prSet>
      <dgm:spPr/>
      <dgm:t>
        <a:bodyPr/>
        <a:lstStyle/>
        <a:p>
          <a:endParaRPr lang="en-IN"/>
        </a:p>
      </dgm:t>
    </dgm:pt>
    <dgm:pt modelId="{B7AD0EE5-27F7-4B2B-9136-49DD54DABEA6}" type="pres">
      <dgm:prSet presAssocID="{9CA79EBA-5DD9-445C-83F9-3BA1AE0599DB}" presName="aSpace" presStyleCnt="0"/>
      <dgm:spPr/>
    </dgm:pt>
  </dgm:ptLst>
  <dgm:cxnLst>
    <dgm:cxn modelId="{8E6E174B-8776-4EA4-885C-F81FFB4148A5}" type="presOf" srcId="{0B86A04B-A1EA-42DA-AA1F-D01E3DEC3F7E}" destId="{F30219DD-24CF-488C-B185-2491B5F6ED92}" srcOrd="0" destOrd="0" presId="urn:microsoft.com/office/officeart/2005/8/layout/pyramid2"/>
    <dgm:cxn modelId="{3CB39F58-5210-4D4F-8EFA-0E7100CEE51D}" type="presOf" srcId="{DD1ECCB0-534E-429A-A343-0698E886682E}" destId="{83AAB1D2-4875-4A91-9A81-DD6102337575}" srcOrd="0" destOrd="0" presId="urn:microsoft.com/office/officeart/2005/8/layout/pyramid2"/>
    <dgm:cxn modelId="{5FD3C735-0719-44B5-AAFA-C2474FB67CFB}" srcId="{27371D5F-9AA4-4808-9F3C-E5A329C00FA4}" destId="{DD1ECCB0-534E-429A-A343-0698E886682E}" srcOrd="0" destOrd="0" parTransId="{082119B2-F070-477E-ABAB-5ACC175C6156}" sibTransId="{609FCA91-F287-44D3-881A-58A3101E810D}"/>
    <dgm:cxn modelId="{1FF9964B-9537-4B26-BFC9-D319E36C3B0B}" type="presOf" srcId="{9CA79EBA-5DD9-445C-83F9-3BA1AE0599DB}" destId="{48BABC72-BA68-4FD1-9035-416EEFE311B8}" srcOrd="0" destOrd="0" presId="urn:microsoft.com/office/officeart/2005/8/layout/pyramid2"/>
    <dgm:cxn modelId="{64153C1C-5783-4E96-AC17-626809539D26}" srcId="{27371D5F-9AA4-4808-9F3C-E5A329C00FA4}" destId="{0B86A04B-A1EA-42DA-AA1F-D01E3DEC3F7E}" srcOrd="1" destOrd="0" parTransId="{9D2F6C1E-F9F0-403F-8DA8-C63553DEC08E}" sibTransId="{C4BBCAC4-6435-4A7C-8A20-E3861B75954E}"/>
    <dgm:cxn modelId="{99D7D504-E008-4ED4-8F8C-887A7413BA49}" type="presOf" srcId="{27371D5F-9AA4-4808-9F3C-E5A329C00FA4}" destId="{8889C0A2-C1C7-4234-801C-24C53B7E4B38}" srcOrd="0" destOrd="0" presId="urn:microsoft.com/office/officeart/2005/8/layout/pyramid2"/>
    <dgm:cxn modelId="{E39E0C42-F66E-4D6D-AD61-26B33B997BCB}" srcId="{27371D5F-9AA4-4808-9F3C-E5A329C00FA4}" destId="{9CA79EBA-5DD9-445C-83F9-3BA1AE0599DB}" srcOrd="2" destOrd="0" parTransId="{508BBF59-3F21-4399-8565-CC13E1C167C4}" sibTransId="{809397C3-8277-4239-B2F6-75B14067E45D}"/>
    <dgm:cxn modelId="{CF68023A-9A18-494F-A387-70DAF60927D3}" type="presParOf" srcId="{8889C0A2-C1C7-4234-801C-24C53B7E4B38}" destId="{300F3960-A2CC-4306-BDD0-BD24957853DE}" srcOrd="0" destOrd="0" presId="urn:microsoft.com/office/officeart/2005/8/layout/pyramid2"/>
    <dgm:cxn modelId="{36FE312C-2923-4615-A19E-EF028C54F8D7}" type="presParOf" srcId="{8889C0A2-C1C7-4234-801C-24C53B7E4B38}" destId="{6B929C4D-0E4E-4508-8315-53FB31DCEC8F}" srcOrd="1" destOrd="0" presId="urn:microsoft.com/office/officeart/2005/8/layout/pyramid2"/>
    <dgm:cxn modelId="{539A63A7-7783-483E-82EB-C39B634F8D7F}" type="presParOf" srcId="{6B929C4D-0E4E-4508-8315-53FB31DCEC8F}" destId="{83AAB1D2-4875-4A91-9A81-DD6102337575}" srcOrd="0" destOrd="0" presId="urn:microsoft.com/office/officeart/2005/8/layout/pyramid2"/>
    <dgm:cxn modelId="{516E0585-0398-48B6-AA1D-9C455F37C7D2}" type="presParOf" srcId="{6B929C4D-0E4E-4508-8315-53FB31DCEC8F}" destId="{7B247269-D590-4A5B-A4D1-37E57D50D9B6}" srcOrd="1" destOrd="0" presId="urn:microsoft.com/office/officeart/2005/8/layout/pyramid2"/>
    <dgm:cxn modelId="{2C060F8B-73A4-498D-B9D4-B956EF80A011}" type="presParOf" srcId="{6B929C4D-0E4E-4508-8315-53FB31DCEC8F}" destId="{F30219DD-24CF-488C-B185-2491B5F6ED92}" srcOrd="2" destOrd="0" presId="urn:microsoft.com/office/officeart/2005/8/layout/pyramid2"/>
    <dgm:cxn modelId="{824735D2-785C-475E-88B5-DE38CFF1A84E}" type="presParOf" srcId="{6B929C4D-0E4E-4508-8315-53FB31DCEC8F}" destId="{9D471D24-4BDE-42D9-8FCF-5A7BFBE289A6}" srcOrd="3" destOrd="0" presId="urn:microsoft.com/office/officeart/2005/8/layout/pyramid2"/>
    <dgm:cxn modelId="{B8E95E63-11B2-4B10-998A-CB1338C22EC0}" type="presParOf" srcId="{6B929C4D-0E4E-4508-8315-53FB31DCEC8F}" destId="{48BABC72-BA68-4FD1-9035-416EEFE311B8}" srcOrd="4" destOrd="0" presId="urn:microsoft.com/office/officeart/2005/8/layout/pyramid2"/>
    <dgm:cxn modelId="{7F936D79-F364-47D3-9CF8-81752E6B94C7}" type="presParOf" srcId="{6B929C4D-0E4E-4508-8315-53FB31DCEC8F}" destId="{B7AD0EE5-27F7-4B2B-9136-49DD54DABEA6}" srcOrd="5" destOrd="0" presId="urn:microsoft.com/office/officeart/2005/8/layout/pyramid2"/>
  </dgm:cxnLst>
  <dgm:bg/>
  <dgm:whole/>
</dgm:dataModel>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3A176FF-5498-4E10-8377-2BDB6CD3A3A3}" type="datetimeFigureOut">
              <a:rPr lang="en-US" smtClean="0"/>
              <a:pPr/>
              <a:t>2/29/2020</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4D484966-520B-48B8-B503-86B450F25DCA}"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3A176FF-5498-4E10-8377-2BDB6CD3A3A3}" type="datetimeFigureOut">
              <a:rPr lang="en-US" smtClean="0"/>
              <a:pPr/>
              <a:t>2/29/2020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484966-520B-48B8-B503-86B450F25DC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3A176FF-5498-4E10-8377-2BDB6CD3A3A3}" type="datetimeFigureOut">
              <a:rPr lang="en-US" smtClean="0"/>
              <a:pPr/>
              <a:t>2/29/2020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484966-520B-48B8-B503-86B450F25DC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3A176FF-5498-4E10-8377-2BDB6CD3A3A3}" type="datetimeFigureOut">
              <a:rPr lang="en-US" smtClean="0"/>
              <a:pPr/>
              <a:t>2/29/2020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484966-520B-48B8-B503-86B450F25DCA}"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3A176FF-5498-4E10-8377-2BDB6CD3A3A3}" type="datetimeFigureOut">
              <a:rPr lang="en-US" smtClean="0"/>
              <a:pPr/>
              <a:t>2/29/2020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484966-520B-48B8-B503-86B450F25DCA}"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3A176FF-5498-4E10-8377-2BDB6CD3A3A3}" type="datetimeFigureOut">
              <a:rPr lang="en-US" smtClean="0"/>
              <a:pPr/>
              <a:t>2/29/2020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484966-520B-48B8-B503-86B450F25DC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3A176FF-5498-4E10-8377-2BDB6CD3A3A3}" type="datetimeFigureOut">
              <a:rPr lang="en-US" smtClean="0"/>
              <a:pPr/>
              <a:t>2/29/2020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484966-520B-48B8-B503-86B450F25DC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3A176FF-5498-4E10-8377-2BDB6CD3A3A3}" type="datetimeFigureOut">
              <a:rPr lang="en-US" smtClean="0"/>
              <a:pPr/>
              <a:t>2/29/2020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484966-520B-48B8-B503-86B450F25DC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A176FF-5498-4E10-8377-2BDB6CD3A3A3}" type="datetimeFigureOut">
              <a:rPr lang="en-US" smtClean="0"/>
              <a:pPr/>
              <a:t>2/29/2020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484966-520B-48B8-B503-86B450F25DC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3A176FF-5498-4E10-8377-2BDB6CD3A3A3}" type="datetimeFigureOut">
              <a:rPr lang="en-US" smtClean="0"/>
              <a:pPr/>
              <a:t>2/29/2020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484966-520B-48B8-B503-86B450F25DC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3A176FF-5498-4E10-8377-2BDB6CD3A3A3}" type="datetimeFigureOut">
              <a:rPr lang="en-US" smtClean="0"/>
              <a:pPr/>
              <a:t>2/29/2020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4D484966-520B-48B8-B503-86B450F25DCA}"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3A176FF-5498-4E10-8377-2BDB6CD3A3A3}" type="datetimeFigureOut">
              <a:rPr lang="en-US" smtClean="0"/>
              <a:pPr/>
              <a:t>2/29/2020</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D484966-520B-48B8-B503-86B450F25DCA}"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smtClean="0">
                <a:latin typeface="+mn-lt"/>
              </a:rPr>
              <a:t>UNIT I</a:t>
            </a:r>
            <a:endParaRPr lang="en-IN" dirty="0">
              <a:latin typeface="+mn-lt"/>
            </a:endParaRPr>
          </a:p>
        </p:txBody>
      </p:sp>
      <p:sp>
        <p:nvSpPr>
          <p:cNvPr id="3" name="Subtitle 2"/>
          <p:cNvSpPr>
            <a:spLocks noGrp="1"/>
          </p:cNvSpPr>
          <p:nvPr>
            <p:ph type="subTitle" idx="1"/>
          </p:nvPr>
        </p:nvSpPr>
        <p:spPr/>
        <p:txBody>
          <a:bodyPr/>
          <a:lstStyle/>
          <a:p>
            <a:pPr algn="ctr"/>
            <a:r>
              <a:rPr lang="en-IN" sz="4400" b="1" dirty="0" smtClean="0"/>
              <a:t>Value</a:t>
            </a:r>
            <a:r>
              <a:rPr lang="en-IN" b="1" dirty="0" smtClean="0"/>
              <a:t> </a:t>
            </a:r>
            <a:r>
              <a:rPr lang="en-IN" sz="4400" b="1" dirty="0" smtClean="0"/>
              <a:t>Education</a:t>
            </a:r>
            <a:endParaRPr lang="en-IN" sz="44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Traditional Indian values</a:t>
            </a:r>
            <a:endParaRPr lang="en-IN" dirty="0"/>
          </a:p>
        </p:txBody>
      </p:sp>
      <p:sp>
        <p:nvSpPr>
          <p:cNvPr id="3" name="Content Placeholder 2"/>
          <p:cNvSpPr>
            <a:spLocks noGrp="1"/>
          </p:cNvSpPr>
          <p:nvPr>
            <p:ph idx="1"/>
          </p:nvPr>
        </p:nvSpPr>
        <p:spPr/>
        <p:txBody>
          <a:bodyPr/>
          <a:lstStyle/>
          <a:p>
            <a:r>
              <a:rPr lang="en-IN" dirty="0" smtClean="0"/>
              <a:t>Truth</a:t>
            </a:r>
          </a:p>
          <a:p>
            <a:r>
              <a:rPr lang="en-IN" dirty="0" smtClean="0"/>
              <a:t>Beauty</a:t>
            </a:r>
          </a:p>
          <a:p>
            <a:r>
              <a:rPr lang="en-IN" dirty="0" smtClean="0"/>
              <a:t>Goodness</a:t>
            </a:r>
          </a:p>
          <a:p>
            <a:r>
              <a:rPr lang="en-IN" dirty="0" smtClean="0"/>
              <a:t>Spirituality</a:t>
            </a:r>
          </a:p>
          <a:p>
            <a:r>
              <a:rPr lang="en-IN" dirty="0" smtClean="0"/>
              <a:t>Simplicity</a:t>
            </a:r>
          </a:p>
          <a:p>
            <a:r>
              <a:rPr lang="en-IN" dirty="0" smtClean="0"/>
              <a:t>Tolerance</a:t>
            </a:r>
          </a:p>
          <a:p>
            <a:r>
              <a:rPr lang="en-IN" dirty="0" smtClean="0"/>
              <a:t>Non-violence</a:t>
            </a:r>
          </a:p>
          <a:p>
            <a:r>
              <a:rPr lang="en-IN" dirty="0" smtClean="0"/>
              <a:t>Pursuit of truth</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Constitutional values</a:t>
            </a:r>
            <a:endParaRPr lang="en-IN" dirty="0"/>
          </a:p>
        </p:txBody>
      </p:sp>
      <p:sp>
        <p:nvSpPr>
          <p:cNvPr id="3" name="Content Placeholder 2"/>
          <p:cNvSpPr>
            <a:spLocks noGrp="1"/>
          </p:cNvSpPr>
          <p:nvPr>
            <p:ph idx="1"/>
          </p:nvPr>
        </p:nvSpPr>
        <p:spPr/>
        <p:txBody>
          <a:bodyPr/>
          <a:lstStyle/>
          <a:p>
            <a:r>
              <a:rPr lang="en-IN" dirty="0" smtClean="0"/>
              <a:t>Democracy</a:t>
            </a:r>
          </a:p>
          <a:p>
            <a:r>
              <a:rPr lang="en-IN" dirty="0" smtClean="0"/>
              <a:t>Socialism</a:t>
            </a:r>
          </a:p>
          <a:p>
            <a:r>
              <a:rPr lang="en-IN" dirty="0" smtClean="0"/>
              <a:t>Secularism</a:t>
            </a:r>
          </a:p>
          <a:p>
            <a:r>
              <a:rPr lang="en-IN" dirty="0" smtClean="0"/>
              <a:t>Equality</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Universal values</a:t>
            </a:r>
            <a:endParaRPr lang="en-IN" dirty="0"/>
          </a:p>
        </p:txBody>
      </p:sp>
      <p:sp>
        <p:nvSpPr>
          <p:cNvPr id="3" name="Content Placeholder 2"/>
          <p:cNvSpPr>
            <a:spLocks noGrp="1"/>
          </p:cNvSpPr>
          <p:nvPr>
            <p:ph idx="1"/>
          </p:nvPr>
        </p:nvSpPr>
        <p:spPr/>
        <p:txBody>
          <a:bodyPr/>
          <a:lstStyle/>
          <a:p>
            <a:r>
              <a:rPr lang="en-IN" dirty="0" smtClean="0"/>
              <a:t>Truth</a:t>
            </a:r>
          </a:p>
          <a:p>
            <a:r>
              <a:rPr lang="en-IN" dirty="0" smtClean="0"/>
              <a:t>Righteous conduct</a:t>
            </a:r>
          </a:p>
          <a:p>
            <a:r>
              <a:rPr lang="en-IN" dirty="0" smtClean="0"/>
              <a:t>Non-violence</a:t>
            </a:r>
          </a:p>
          <a:p>
            <a:r>
              <a:rPr lang="en-IN" dirty="0" smtClean="0"/>
              <a:t>Love</a:t>
            </a:r>
          </a:p>
          <a:p>
            <a:r>
              <a:rPr lang="en-IN" dirty="0" smtClean="0"/>
              <a:t>World peace</a:t>
            </a:r>
          </a:p>
          <a:p>
            <a:r>
              <a:rPr lang="en-IN" dirty="0" smtClean="0"/>
              <a:t>Human right</a:t>
            </a:r>
          </a:p>
          <a:p>
            <a:r>
              <a:rPr lang="en-IN" dirty="0" smtClean="0"/>
              <a:t>Universal brotherhood</a:t>
            </a:r>
          </a:p>
          <a:p>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81772"/>
          </a:xfrm>
        </p:spPr>
        <p:txBody>
          <a:bodyPr>
            <a:normAutofit fontScale="90000"/>
          </a:bodyPr>
          <a:lstStyle/>
          <a:p>
            <a:r>
              <a:rPr lang="en-IN" dirty="0" smtClean="0"/>
              <a:t>Guidelines for Human values</a:t>
            </a:r>
            <a:endParaRPr lang="en-IN" dirty="0"/>
          </a:p>
        </p:txBody>
      </p:sp>
      <p:sp>
        <p:nvSpPr>
          <p:cNvPr id="3" name="Content Placeholder 2"/>
          <p:cNvSpPr>
            <a:spLocks noGrp="1"/>
          </p:cNvSpPr>
          <p:nvPr>
            <p:ph idx="1"/>
          </p:nvPr>
        </p:nvSpPr>
        <p:spPr>
          <a:xfrm>
            <a:off x="457200" y="1428736"/>
            <a:ext cx="8229600" cy="4895864"/>
          </a:xfrm>
        </p:spPr>
        <p:txBody>
          <a:bodyPr>
            <a:normAutofit/>
          </a:bodyPr>
          <a:lstStyle/>
          <a:p>
            <a:r>
              <a:rPr lang="en-IN" b="1" dirty="0" smtClean="0"/>
              <a:t> </a:t>
            </a:r>
            <a:r>
              <a:rPr lang="en-IN" dirty="0" smtClean="0"/>
              <a:t>The subject that enables us to understand ‘what is valuable’ for human happiness is called value education. In order to qualify for any course on value education, the following guidelines for the content of the course are important:</a:t>
            </a:r>
          </a:p>
          <a:p>
            <a:r>
              <a:rPr lang="en-IN" b="1" dirty="0" smtClean="0"/>
              <a:t>Universal</a:t>
            </a:r>
            <a:r>
              <a:rPr lang="en-IN" b="1" dirty="0" smtClean="0"/>
              <a:t>: </a:t>
            </a:r>
            <a:r>
              <a:rPr lang="en-IN" dirty="0" smtClean="0"/>
              <a:t>It needs to be applicable to all the human beings irrespective of cast, creed, nationalities, religion, etc., for all times and regions.</a:t>
            </a:r>
          </a:p>
          <a:p>
            <a:r>
              <a:rPr lang="en-IN" b="1" dirty="0" smtClean="0"/>
              <a:t>Rational</a:t>
            </a:r>
            <a:r>
              <a:rPr lang="en-IN" b="1" dirty="0" smtClean="0"/>
              <a:t>: </a:t>
            </a:r>
            <a:r>
              <a:rPr lang="en-IN" dirty="0" smtClean="0"/>
              <a:t>It has to appeal to human reasoning. It has to be amenable to reasoning and not based on dogmas or blind beliefs.</a:t>
            </a:r>
          </a:p>
          <a:p>
            <a:pPr>
              <a:buNone/>
            </a:pPr>
            <a:endParaRPr lang="en-IN" b="1" dirty="0" smtClean="0"/>
          </a:p>
          <a:p>
            <a:pPr>
              <a:buNone/>
            </a:pPr>
            <a:endParaRPr lang="en-IN" dirty="0" smtClean="0"/>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896"/>
          </a:xfrm>
        </p:spPr>
        <p:txBody>
          <a:bodyPr>
            <a:normAutofit fontScale="90000"/>
          </a:bodyPr>
          <a:lstStyle/>
          <a:p>
            <a:r>
              <a:rPr lang="en-IN" dirty="0" smtClean="0"/>
              <a:t>Guidelines for Human values</a:t>
            </a:r>
            <a:endParaRPr lang="en-IN" dirty="0"/>
          </a:p>
        </p:txBody>
      </p:sp>
      <p:sp>
        <p:nvSpPr>
          <p:cNvPr id="3" name="Content Placeholder 2"/>
          <p:cNvSpPr>
            <a:spLocks noGrp="1"/>
          </p:cNvSpPr>
          <p:nvPr>
            <p:ph idx="1"/>
          </p:nvPr>
        </p:nvSpPr>
        <p:spPr>
          <a:xfrm>
            <a:off x="457200" y="1285860"/>
            <a:ext cx="8229600" cy="5038740"/>
          </a:xfrm>
        </p:spPr>
        <p:txBody>
          <a:bodyPr>
            <a:noAutofit/>
          </a:bodyPr>
          <a:lstStyle/>
          <a:p>
            <a:r>
              <a:rPr lang="en-IN" dirty="0" smtClean="0"/>
              <a:t> </a:t>
            </a:r>
            <a:r>
              <a:rPr lang="en-IN" b="1" dirty="0" smtClean="0"/>
              <a:t>Natural and verifiable: </a:t>
            </a:r>
            <a:r>
              <a:rPr lang="en-IN" dirty="0" smtClean="0"/>
              <a:t>It has to be naturally acceptable to the human being who goes through the course and when we live on the basis of such values it leads to our happiness. It needs to be experientially verifiable, and not based on dogmas, beliefs or assumptions.</a:t>
            </a:r>
          </a:p>
          <a:p>
            <a:r>
              <a:rPr lang="en-IN" b="1" dirty="0" smtClean="0"/>
              <a:t>All </a:t>
            </a:r>
            <a:r>
              <a:rPr lang="en-IN" b="1" dirty="0" smtClean="0"/>
              <a:t>encompassing: </a:t>
            </a:r>
            <a:r>
              <a:rPr lang="en-IN" dirty="0" smtClean="0"/>
              <a:t>Value education is aimed at transforming our consciousness and living. Hence, it needs to cover all the dimensions (thought, behaviour, work and realization) and levels (individual, family, society, nature and existence) of human life and profession</a:t>
            </a:r>
            <a:r>
              <a:rPr lang="en-IN" dirty="0" smtClean="0"/>
              <a:t>.</a:t>
            </a:r>
            <a:endParaRPr lang="en-IN"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Guidelines for Human values</a:t>
            </a:r>
            <a:endParaRPr lang="en-IN" dirty="0"/>
          </a:p>
        </p:txBody>
      </p:sp>
      <p:sp>
        <p:nvSpPr>
          <p:cNvPr id="3" name="Content Placeholder 2"/>
          <p:cNvSpPr>
            <a:spLocks noGrp="1"/>
          </p:cNvSpPr>
          <p:nvPr>
            <p:ph idx="1"/>
          </p:nvPr>
        </p:nvSpPr>
        <p:spPr/>
        <p:txBody>
          <a:bodyPr/>
          <a:lstStyle/>
          <a:p>
            <a:pPr>
              <a:buNone/>
            </a:pPr>
            <a:r>
              <a:rPr lang="en-IN" b="1" dirty="0" smtClean="0"/>
              <a:t>Leading to harmony: </a:t>
            </a:r>
            <a:r>
              <a:rPr lang="en-IN" dirty="0" smtClean="0"/>
              <a:t>The value education ultimately is targeted to promote harmony within the individual, among human beings and with nature.</a:t>
            </a:r>
          </a:p>
          <a:p>
            <a:endParaRPr lang="en-IN" dirty="0" smtClean="0"/>
          </a:p>
          <a:p>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81772"/>
          </a:xfrm>
        </p:spPr>
        <p:txBody>
          <a:bodyPr>
            <a:normAutofit fontScale="90000"/>
          </a:bodyPr>
          <a:lstStyle/>
          <a:p>
            <a:pPr algn="ctr"/>
            <a:r>
              <a:rPr lang="en-IN" dirty="0" smtClean="0"/>
              <a:t>Need for value education</a:t>
            </a:r>
            <a:endParaRPr lang="en-IN" dirty="0"/>
          </a:p>
        </p:txBody>
      </p:sp>
      <p:sp>
        <p:nvSpPr>
          <p:cNvPr id="3" name="Content Placeholder 2"/>
          <p:cNvSpPr>
            <a:spLocks noGrp="1"/>
          </p:cNvSpPr>
          <p:nvPr>
            <p:ph idx="1"/>
          </p:nvPr>
        </p:nvSpPr>
        <p:spPr>
          <a:xfrm>
            <a:off x="457200" y="1285860"/>
            <a:ext cx="8229600" cy="5038740"/>
          </a:xfrm>
        </p:spPr>
        <p:txBody>
          <a:bodyPr>
            <a:normAutofit/>
          </a:bodyPr>
          <a:lstStyle/>
          <a:p>
            <a:r>
              <a:rPr lang="en-IN" dirty="0" smtClean="0">
                <a:latin typeface="+mj-lt"/>
              </a:rPr>
              <a:t>The subject that enables us to understand ‘what is valuable’ for human happiness is called value education. Need for value education is:</a:t>
            </a:r>
          </a:p>
          <a:p>
            <a:r>
              <a:rPr lang="en-IN" b="1" dirty="0" smtClean="0">
                <a:latin typeface="+mj-lt"/>
              </a:rPr>
              <a:t>Correct </a:t>
            </a:r>
            <a:r>
              <a:rPr lang="en-IN" b="1" dirty="0" smtClean="0">
                <a:latin typeface="+mj-lt"/>
              </a:rPr>
              <a:t>identification of our aspirations. </a:t>
            </a:r>
            <a:r>
              <a:rPr lang="en-IN" dirty="0" smtClean="0">
                <a:latin typeface="+mj-lt"/>
              </a:rPr>
              <a:t>The subject which enables us to understand ‘what is valuable’ for human happiness is called ‘value education’ (VE). Thus, VE enables us to understand our needs and visualize our goals correctly and also indicate the direction for their fulfilment. It also helps to remove our confusions and contradictions and bring harmony at all levels</a:t>
            </a:r>
            <a:r>
              <a:rPr lang="en-IN" dirty="0" smtClean="0">
                <a:latin typeface="+mj-lt"/>
              </a:rPr>
              <a:t>.</a:t>
            </a:r>
            <a:endParaRPr lang="en-IN" dirty="0" smtClean="0">
              <a:latin typeface="+mj-l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928694"/>
          </a:xfrm>
        </p:spPr>
        <p:txBody>
          <a:bodyPr>
            <a:normAutofit/>
          </a:bodyPr>
          <a:lstStyle/>
          <a:p>
            <a:pPr algn="ctr"/>
            <a:r>
              <a:rPr lang="en-IN" dirty="0" smtClean="0"/>
              <a:t>Need for value education</a:t>
            </a:r>
            <a:endParaRPr lang="en-IN" dirty="0"/>
          </a:p>
        </p:txBody>
      </p:sp>
      <p:sp>
        <p:nvSpPr>
          <p:cNvPr id="3" name="Content Placeholder 2"/>
          <p:cNvSpPr>
            <a:spLocks noGrp="1"/>
          </p:cNvSpPr>
          <p:nvPr>
            <p:ph idx="1"/>
          </p:nvPr>
        </p:nvSpPr>
        <p:spPr>
          <a:xfrm>
            <a:off x="457200" y="1428736"/>
            <a:ext cx="8229600" cy="4895864"/>
          </a:xfrm>
        </p:spPr>
        <p:txBody>
          <a:bodyPr>
            <a:noAutofit/>
          </a:bodyPr>
          <a:lstStyle/>
          <a:p>
            <a:r>
              <a:rPr lang="en-IN" dirty="0" smtClean="0">
                <a:latin typeface="+mj-lt"/>
              </a:rPr>
              <a:t>  </a:t>
            </a:r>
            <a:r>
              <a:rPr lang="en-IN" b="1" dirty="0" smtClean="0">
                <a:latin typeface="+mj-lt"/>
              </a:rPr>
              <a:t>Understanding universal human values to fulfil our aspirations in continuity. </a:t>
            </a:r>
            <a:r>
              <a:rPr lang="en-IN" dirty="0" smtClean="0">
                <a:latin typeface="+mj-lt"/>
              </a:rPr>
              <a:t>Values form the basis for all our thoughts, behaviours and actions. Once we know what is valuable to us, these values becomes the basis, the anchor for our actions. We also need to understand the universality of various human values, because only then we can have a definite and common program for value education. Then only we can be assured of a happy and harmonious human society</a:t>
            </a:r>
            <a:r>
              <a:rPr lang="en-IN" dirty="0" smtClean="0">
                <a:latin typeface="+mj-lt"/>
              </a:rPr>
              <a:t>.</a:t>
            </a:r>
            <a:endParaRPr lang="en-IN" dirty="0" smtClean="0">
              <a:latin typeface="+mj-l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Need for value education</a:t>
            </a:r>
            <a:endParaRPr lang="en-IN" dirty="0"/>
          </a:p>
        </p:txBody>
      </p:sp>
      <p:sp>
        <p:nvSpPr>
          <p:cNvPr id="3" name="Content Placeholder 2"/>
          <p:cNvSpPr>
            <a:spLocks noGrp="1"/>
          </p:cNvSpPr>
          <p:nvPr>
            <p:ph idx="1"/>
          </p:nvPr>
        </p:nvSpPr>
        <p:spPr/>
        <p:txBody>
          <a:bodyPr/>
          <a:lstStyle/>
          <a:p>
            <a:r>
              <a:rPr lang="en-IN" b="1" dirty="0" err="1" smtClean="0"/>
              <a:t>Complimentarity</a:t>
            </a:r>
            <a:r>
              <a:rPr lang="en-IN" b="1" dirty="0" smtClean="0"/>
              <a:t> of values and skills. </a:t>
            </a:r>
            <a:r>
              <a:rPr lang="en-IN" dirty="0" smtClean="0"/>
              <a:t>To fulfil our aspirations both values and skills are necessary. When we identify and set the right goals and produced in right direction. This is known as </a:t>
            </a:r>
            <a:r>
              <a:rPr lang="en-IN" b="1" dirty="0" smtClean="0"/>
              <a:t>value domain</a:t>
            </a:r>
            <a:r>
              <a:rPr lang="en-IN" dirty="0" smtClean="0"/>
              <a:t>, the domain of wisdom, and when we learn and practices to actualize this goal to develop the techniques to make this happen in real life, in various dimensions of human </a:t>
            </a:r>
            <a:r>
              <a:rPr lang="en-IN" dirty="0" err="1" smtClean="0"/>
              <a:t>endeavor</a:t>
            </a:r>
            <a:r>
              <a:rPr lang="en-IN" dirty="0" smtClean="0"/>
              <a:t> (struggle). This is known as </a:t>
            </a:r>
            <a:r>
              <a:rPr lang="en-IN" b="1" dirty="0" smtClean="0"/>
              <a:t>domain of skills</a:t>
            </a:r>
            <a:r>
              <a:rPr lang="en-IN" dirty="0" smtClean="0"/>
              <a:t>.</a:t>
            </a:r>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Need for value education</a:t>
            </a:r>
            <a:endParaRPr lang="en-IN" dirty="0"/>
          </a:p>
        </p:txBody>
      </p:sp>
      <p:sp>
        <p:nvSpPr>
          <p:cNvPr id="3" name="Content Placeholder 2"/>
          <p:cNvSpPr>
            <a:spLocks noGrp="1"/>
          </p:cNvSpPr>
          <p:nvPr>
            <p:ph idx="1"/>
          </p:nvPr>
        </p:nvSpPr>
        <p:spPr/>
        <p:txBody>
          <a:bodyPr>
            <a:normAutofit/>
          </a:bodyPr>
          <a:lstStyle/>
          <a:p>
            <a:r>
              <a:rPr lang="en-IN" b="1" dirty="0" smtClean="0">
                <a:latin typeface="+mj-lt"/>
              </a:rPr>
              <a:t>Evaluation of our beliefs. </a:t>
            </a:r>
            <a:r>
              <a:rPr lang="en-IN" dirty="0" smtClean="0">
                <a:latin typeface="+mj-lt"/>
              </a:rPr>
              <a:t>Each one of us believes in certain things and we base our values on these beliefs, be they false or true which may or may not be true in reality. These believes come to us from what we read, see, hear, what our parents tells us, our friends talk about, what the magazines talk of, what we see from TV etc. Value Education helps us to evaluate our beliefs and assumed values</a:t>
            </a:r>
            <a:r>
              <a:rPr lang="en-IN" dirty="0" smtClean="0">
                <a:latin typeface="+mj-lt"/>
              </a:rPr>
              <a:t>.</a:t>
            </a:r>
            <a:endParaRPr lang="en-IN" dirty="0" smtClean="0">
              <a:latin typeface="+mj-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Definition of Value</a:t>
            </a:r>
            <a:endParaRPr lang="en-IN" dirty="0"/>
          </a:p>
        </p:txBody>
      </p:sp>
      <p:sp>
        <p:nvSpPr>
          <p:cNvPr id="3" name="Content Placeholder 2"/>
          <p:cNvSpPr>
            <a:spLocks noGrp="1"/>
          </p:cNvSpPr>
          <p:nvPr>
            <p:ph idx="1"/>
          </p:nvPr>
        </p:nvSpPr>
        <p:spPr/>
        <p:txBody>
          <a:bodyPr anchor="t"/>
          <a:lstStyle/>
          <a:p>
            <a:pPr>
              <a:lnSpc>
                <a:spcPct val="150000"/>
              </a:lnSpc>
              <a:buNone/>
            </a:pPr>
            <a:r>
              <a:rPr lang="en-IN" dirty="0" smtClean="0"/>
              <a:t>“Value means primarily to prize, to esteem, to appraise and to estimate. It means the act of achieving something, holding it and also the act of passing judgement upon the nature and amount of values as compared with something else.” </a:t>
            </a:r>
            <a:r>
              <a:rPr lang="en-IN" b="1" dirty="0" smtClean="0"/>
              <a:t>John Dewy </a:t>
            </a:r>
            <a:endParaRPr lang="en-IN"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rmAutofit fontScale="90000"/>
          </a:bodyPr>
          <a:lstStyle/>
          <a:p>
            <a:pPr algn="ctr"/>
            <a:r>
              <a:rPr lang="en-IN" dirty="0" smtClean="0"/>
              <a:t>Need for value education</a:t>
            </a:r>
            <a:endParaRPr lang="en-IN" dirty="0"/>
          </a:p>
        </p:txBody>
      </p:sp>
      <p:sp>
        <p:nvSpPr>
          <p:cNvPr id="3" name="Content Placeholder 2"/>
          <p:cNvSpPr>
            <a:spLocks noGrp="1"/>
          </p:cNvSpPr>
          <p:nvPr>
            <p:ph idx="1"/>
          </p:nvPr>
        </p:nvSpPr>
        <p:spPr>
          <a:xfrm>
            <a:off x="457200" y="1500174"/>
            <a:ext cx="8229600" cy="4824426"/>
          </a:xfrm>
        </p:spPr>
        <p:txBody>
          <a:bodyPr>
            <a:normAutofit lnSpcReduction="10000"/>
          </a:bodyPr>
          <a:lstStyle/>
          <a:p>
            <a:r>
              <a:rPr lang="en-IN" dirty="0" smtClean="0">
                <a:latin typeface="+mj-lt"/>
              </a:rPr>
              <a:t>  </a:t>
            </a:r>
            <a:r>
              <a:rPr lang="en-IN" b="1" dirty="0" smtClean="0">
                <a:latin typeface="+mj-lt"/>
              </a:rPr>
              <a:t>Technology and human values. </a:t>
            </a:r>
            <a:r>
              <a:rPr lang="en-IN" dirty="0" smtClean="0">
                <a:latin typeface="+mj-lt"/>
              </a:rPr>
              <a:t>The present education system has become largely skill-based. The prime emphasis is on science and technology. However, science and technology can only help to provide the means to achieve what is considered valuable. It is not within the scope of science and technology to provide the competence of deciding what really is valuable. Value Education is a crucial missing link in the present education system. Because of this deficiency, most of our efforts may prove to be counterproductive and serious crises at the individual, societal and environmental level are manifesting.</a:t>
            </a:r>
          </a:p>
          <a:p>
            <a:pPr>
              <a:buNone/>
            </a:pPr>
            <a:endParaRPr lang="en-IN" dirty="0">
              <a:latin typeface="+mj-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Prosperity ?</a:t>
            </a:r>
            <a:endParaRPr lang="en-IN" dirty="0"/>
          </a:p>
        </p:txBody>
      </p:sp>
      <p:sp>
        <p:nvSpPr>
          <p:cNvPr id="3" name="Content Placeholder 2"/>
          <p:cNvSpPr>
            <a:spLocks noGrp="1"/>
          </p:cNvSpPr>
          <p:nvPr>
            <p:ph idx="1"/>
          </p:nvPr>
        </p:nvSpPr>
        <p:spPr/>
        <p:txBody>
          <a:bodyPr>
            <a:normAutofit/>
          </a:bodyPr>
          <a:lstStyle/>
          <a:p>
            <a:r>
              <a:rPr lang="en-IN" dirty="0" smtClean="0">
                <a:latin typeface="+mj-lt"/>
              </a:rPr>
              <a:t>The feeling of having or making available more than required physical facilities is prosperity. Almost all of us feel that wealth alone means prosperity and try to explain this phenomenon on this nonexistent or half fact. We are trying to achieve happiness and prosperity by maximizing accumulation and consumption of physical facilities. It is becoming anti-ecological and anti-people, and threatening the human survival itself. </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0334"/>
          </a:xfrm>
        </p:spPr>
        <p:txBody>
          <a:bodyPr>
            <a:normAutofit fontScale="90000"/>
          </a:bodyPr>
          <a:lstStyle/>
          <a:p>
            <a:pPr algn="ctr"/>
            <a:r>
              <a:rPr lang="en-IN" dirty="0" smtClean="0"/>
              <a:t>Prosperity ?</a:t>
            </a:r>
            <a:endParaRPr lang="en-IN" dirty="0"/>
          </a:p>
        </p:txBody>
      </p:sp>
      <p:sp>
        <p:nvSpPr>
          <p:cNvPr id="3" name="Content Placeholder 2"/>
          <p:cNvSpPr>
            <a:spLocks noGrp="1"/>
          </p:cNvSpPr>
          <p:nvPr>
            <p:ph idx="1"/>
          </p:nvPr>
        </p:nvSpPr>
        <p:spPr>
          <a:xfrm>
            <a:off x="457200" y="1571612"/>
            <a:ext cx="8229600" cy="4752988"/>
          </a:xfrm>
        </p:spPr>
        <p:txBody>
          <a:bodyPr>
            <a:normAutofit lnSpcReduction="10000"/>
          </a:bodyPr>
          <a:lstStyle/>
          <a:p>
            <a:pPr>
              <a:buNone/>
            </a:pPr>
            <a:r>
              <a:rPr lang="en-IN" dirty="0" smtClean="0">
                <a:latin typeface="+mj-lt"/>
              </a:rPr>
              <a:t>For </a:t>
            </a:r>
            <a:r>
              <a:rPr lang="en-IN" dirty="0" smtClean="0">
                <a:latin typeface="+mj-lt"/>
              </a:rPr>
              <a:t>prosperity, two things are required-</a:t>
            </a:r>
          </a:p>
          <a:p>
            <a:r>
              <a:rPr lang="en-IN" b="1" dirty="0" smtClean="0">
                <a:latin typeface="+mj-lt"/>
              </a:rPr>
              <a:t>1.</a:t>
            </a:r>
            <a:r>
              <a:rPr lang="en-IN" dirty="0" smtClean="0">
                <a:latin typeface="+mj-lt"/>
              </a:rPr>
              <a:t>      Identification of the required quantity of physical facilities, and</a:t>
            </a:r>
          </a:p>
          <a:p>
            <a:r>
              <a:rPr lang="en-IN" b="1" dirty="0" smtClean="0">
                <a:latin typeface="+mj-lt"/>
              </a:rPr>
              <a:t>2.</a:t>
            </a:r>
            <a:r>
              <a:rPr lang="en-IN" dirty="0" smtClean="0">
                <a:latin typeface="+mj-lt"/>
              </a:rPr>
              <a:t>      Ensuring availability / production of more than required physical facilities.</a:t>
            </a:r>
          </a:p>
          <a:p>
            <a:r>
              <a:rPr lang="en-IN" dirty="0" smtClean="0">
                <a:latin typeface="+mj-lt"/>
              </a:rPr>
              <a:t>We can be prosperous only if there is a limit to the need for physical facilities. If there is no limit what so ever be the availability the feeling of prosperity cannot be assured.</a:t>
            </a:r>
          </a:p>
          <a:p>
            <a:r>
              <a:rPr lang="en-IN" dirty="0" smtClean="0">
                <a:latin typeface="+mj-lt"/>
              </a:rPr>
              <a:t>Secondly, just assessing the need is not enough. We need to be able to produce or make available more than the perceived need.</a:t>
            </a:r>
            <a:endParaRPr lang="en-IN" dirty="0">
              <a:latin typeface="+mj-l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smtClean="0"/>
              <a:t>Present </a:t>
            </a:r>
            <a:r>
              <a:rPr lang="en-IN" b="1" dirty="0" smtClean="0"/>
              <a:t>vision of a happy and prosperous life?</a:t>
            </a:r>
            <a:endParaRPr lang="en-IN" dirty="0"/>
          </a:p>
        </p:txBody>
      </p:sp>
      <p:sp>
        <p:nvSpPr>
          <p:cNvPr id="3" name="Content Placeholder 2"/>
          <p:cNvSpPr>
            <a:spLocks noGrp="1"/>
          </p:cNvSpPr>
          <p:nvPr>
            <p:ph idx="1"/>
          </p:nvPr>
        </p:nvSpPr>
        <p:spPr>
          <a:xfrm>
            <a:off x="457200" y="1785926"/>
            <a:ext cx="8229600" cy="4538674"/>
          </a:xfrm>
        </p:spPr>
        <p:txBody>
          <a:bodyPr>
            <a:normAutofit lnSpcReduction="10000"/>
          </a:bodyPr>
          <a:lstStyle/>
          <a:p>
            <a:r>
              <a:rPr lang="en-IN" dirty="0" smtClean="0">
                <a:latin typeface="+mj-lt"/>
              </a:rPr>
              <a:t>We are trying to achieve happiness and prosperity by maximizing accumulation and consumption of physical facilities. It is becoming anti-ecological and anti-people, and threatening the human survival itself.</a:t>
            </a:r>
          </a:p>
          <a:p>
            <a:r>
              <a:rPr lang="en-IN" dirty="0" smtClean="0">
                <a:latin typeface="+mj-lt"/>
              </a:rPr>
              <a:t>Some of the consequences of such trend are summarized below:</a:t>
            </a:r>
          </a:p>
          <a:p>
            <a:r>
              <a:rPr lang="en-IN" dirty="0" smtClean="0">
                <a:latin typeface="+mj-lt"/>
              </a:rPr>
              <a:t>At </a:t>
            </a:r>
            <a:r>
              <a:rPr lang="en-IN" dirty="0" smtClean="0">
                <a:latin typeface="+mj-lt"/>
              </a:rPr>
              <a:t>the level of individual: rising problems of depression, psychological disorders, suicides, stress, insecurity, etc.</a:t>
            </a:r>
          </a:p>
          <a:p>
            <a:r>
              <a:rPr lang="en-IN" dirty="0" smtClean="0">
                <a:latin typeface="+mj-lt"/>
              </a:rPr>
              <a:t> At the level of family: breaking of joint families, mistrust, and conflict between older and younger generations, insecurity in relationships, divorce, dowry tortures, etc.</a:t>
            </a:r>
          </a:p>
          <a:p>
            <a:endParaRPr lang="en-IN" dirty="0">
              <a:latin typeface="+mj-l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38962"/>
          </a:xfrm>
        </p:spPr>
        <p:txBody>
          <a:bodyPr>
            <a:normAutofit fontScale="90000"/>
          </a:bodyPr>
          <a:lstStyle/>
          <a:p>
            <a:pPr algn="ctr"/>
            <a:r>
              <a:rPr lang="en-IN" b="1" dirty="0" smtClean="0"/>
              <a:t>Present vision of a happy and prosperous life?</a:t>
            </a:r>
            <a:endParaRPr lang="en-IN" dirty="0"/>
          </a:p>
        </p:txBody>
      </p:sp>
      <p:sp>
        <p:nvSpPr>
          <p:cNvPr id="3" name="Content Placeholder 2"/>
          <p:cNvSpPr>
            <a:spLocks noGrp="1"/>
          </p:cNvSpPr>
          <p:nvPr>
            <p:ph idx="1"/>
          </p:nvPr>
        </p:nvSpPr>
        <p:spPr/>
        <p:txBody>
          <a:bodyPr>
            <a:normAutofit lnSpcReduction="10000"/>
          </a:bodyPr>
          <a:lstStyle/>
          <a:p>
            <a:r>
              <a:rPr lang="en-IN" dirty="0" smtClean="0">
                <a:latin typeface="+mj-lt"/>
              </a:rPr>
              <a:t> At the level of society: growing incidence of terrorism and </a:t>
            </a:r>
            <a:r>
              <a:rPr lang="en-IN" dirty="0" err="1" smtClean="0">
                <a:latin typeface="+mj-lt"/>
              </a:rPr>
              <a:t>naxalism</a:t>
            </a:r>
            <a:r>
              <a:rPr lang="en-IN" dirty="0" smtClean="0">
                <a:latin typeface="+mj-lt"/>
              </a:rPr>
              <a:t>, rising communalism, spreading </a:t>
            </a:r>
            <a:r>
              <a:rPr lang="en-IN" dirty="0" err="1" smtClean="0">
                <a:latin typeface="+mj-lt"/>
              </a:rPr>
              <a:t>casteism</a:t>
            </a:r>
            <a:r>
              <a:rPr lang="en-IN" dirty="0" smtClean="0">
                <a:latin typeface="+mj-lt"/>
              </a:rPr>
              <a:t>, racial and ethnic struggle, wars between nations, etc.</a:t>
            </a:r>
          </a:p>
          <a:p>
            <a:r>
              <a:rPr lang="en-IN" dirty="0" smtClean="0">
                <a:latin typeface="+mj-lt"/>
              </a:rPr>
              <a:t> At the level of nature: global warming, water, air, soil, noise etc. pollution, resource depletion of minerals and mineral oils, etc.</a:t>
            </a:r>
          </a:p>
          <a:p>
            <a:pPr>
              <a:buNone/>
            </a:pPr>
            <a:r>
              <a:rPr lang="en-IN" dirty="0" smtClean="0">
                <a:latin typeface="+mj-lt"/>
              </a:rPr>
              <a:t>All the problems are a direct outcome of an </a:t>
            </a:r>
            <a:r>
              <a:rPr lang="en-IN" dirty="0" smtClean="0">
                <a:latin typeface="+mj-lt"/>
              </a:rPr>
              <a:t>incorrect</a:t>
            </a:r>
          </a:p>
          <a:p>
            <a:pPr>
              <a:buNone/>
            </a:pPr>
            <a:r>
              <a:rPr lang="en-IN" dirty="0" smtClean="0">
                <a:latin typeface="+mj-lt"/>
              </a:rPr>
              <a:t>understanding</a:t>
            </a:r>
            <a:r>
              <a:rPr lang="en-IN" dirty="0" smtClean="0">
                <a:latin typeface="+mj-lt"/>
              </a:rPr>
              <a:t>, our wrong notion about happiness </a:t>
            </a:r>
            <a:r>
              <a:rPr lang="en-IN" dirty="0" smtClean="0">
                <a:latin typeface="+mj-lt"/>
              </a:rPr>
              <a:t>and</a:t>
            </a:r>
          </a:p>
          <a:p>
            <a:pPr>
              <a:buNone/>
            </a:pPr>
            <a:r>
              <a:rPr lang="en-IN" dirty="0" smtClean="0">
                <a:latin typeface="+mj-lt"/>
              </a:rPr>
              <a:t>prosperity </a:t>
            </a:r>
            <a:r>
              <a:rPr lang="en-IN" dirty="0" smtClean="0">
                <a:latin typeface="+mj-lt"/>
              </a:rPr>
              <a:t>and their continuity – this is an issue </a:t>
            </a:r>
            <a:r>
              <a:rPr lang="en-IN" dirty="0" smtClean="0">
                <a:latin typeface="+mj-lt"/>
              </a:rPr>
              <a:t>for</a:t>
            </a:r>
          </a:p>
          <a:p>
            <a:pPr>
              <a:buNone/>
            </a:pPr>
            <a:r>
              <a:rPr lang="en-IN" dirty="0" smtClean="0">
                <a:latin typeface="+mj-lt"/>
              </a:rPr>
              <a:t>serious </a:t>
            </a:r>
            <a:r>
              <a:rPr lang="en-IN" dirty="0" smtClean="0">
                <a:latin typeface="+mj-lt"/>
              </a:rPr>
              <a:t>exploration.</a:t>
            </a:r>
          </a:p>
          <a:p>
            <a:endParaRPr lang="en-IN" dirty="0">
              <a:latin typeface="+mj-l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Basic </a:t>
            </a:r>
            <a:r>
              <a:rPr lang="en-IN" b="1" dirty="0" smtClean="0"/>
              <a:t>human aspirations</a:t>
            </a:r>
            <a:endParaRPr lang="en-IN" dirty="0"/>
          </a:p>
        </p:txBody>
      </p:sp>
      <p:sp>
        <p:nvSpPr>
          <p:cNvPr id="3" name="Content Placeholder 2"/>
          <p:cNvSpPr>
            <a:spLocks noGrp="1"/>
          </p:cNvSpPr>
          <p:nvPr>
            <p:ph idx="1"/>
          </p:nvPr>
        </p:nvSpPr>
        <p:spPr/>
        <p:txBody>
          <a:bodyPr/>
          <a:lstStyle/>
          <a:p>
            <a:r>
              <a:rPr lang="en-IN" dirty="0" smtClean="0">
                <a:latin typeface="+mj-lt"/>
              </a:rPr>
              <a:t>Our basic aspirations are happiness (mutual fulfilment) and prosperity (mutual prosperity). Happiness is ensured by the relationships with other human beings and prosperity is ensured by working on physical facilities.</a:t>
            </a:r>
          </a:p>
          <a:p>
            <a:r>
              <a:rPr lang="en-IN" b="1" dirty="0" smtClean="0">
                <a:latin typeface="+mj-lt"/>
              </a:rPr>
              <a:t>Right Understanding: </a:t>
            </a:r>
            <a:r>
              <a:rPr lang="en-IN" dirty="0" smtClean="0">
                <a:latin typeface="+mj-lt"/>
              </a:rPr>
              <a:t>This refers to higher order human skills – the need to learn and utilize our intelligence most effectively</a:t>
            </a:r>
            <a:r>
              <a:rPr lang="en-IN" dirty="0" smtClean="0">
                <a:latin typeface="+mj-lt"/>
              </a:rPr>
              <a:t>.</a:t>
            </a:r>
          </a:p>
          <a:p>
            <a:r>
              <a:rPr lang="en-IN" b="1" dirty="0" smtClean="0"/>
              <a:t>Good Relationships: </a:t>
            </a:r>
            <a:r>
              <a:rPr lang="en-IN" dirty="0" smtClean="0"/>
              <a:t>This refers to the interpersonal relationships that a person builds in his or her life – at home, at the workplace and in society.</a:t>
            </a:r>
          </a:p>
          <a:p>
            <a:endParaRPr lang="en-IN" dirty="0" smtClean="0">
              <a:latin typeface="+mj-lt"/>
            </a:endParaRPr>
          </a:p>
          <a:p>
            <a:endParaRPr lang="en-IN" dirty="0">
              <a:latin typeface="+mj-l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10400"/>
          </a:xfrm>
        </p:spPr>
        <p:txBody>
          <a:bodyPr/>
          <a:lstStyle/>
          <a:p>
            <a:pPr algn="ctr"/>
            <a:r>
              <a:rPr lang="en-IN" b="1" dirty="0" smtClean="0"/>
              <a:t>Basic human aspirations</a:t>
            </a:r>
            <a:endParaRPr lang="en-IN" dirty="0"/>
          </a:p>
        </p:txBody>
      </p:sp>
      <p:sp>
        <p:nvSpPr>
          <p:cNvPr id="3" name="Content Placeholder 2"/>
          <p:cNvSpPr>
            <a:spLocks noGrp="1"/>
          </p:cNvSpPr>
          <p:nvPr>
            <p:ph idx="1"/>
          </p:nvPr>
        </p:nvSpPr>
        <p:spPr/>
        <p:txBody>
          <a:bodyPr>
            <a:normAutofit/>
          </a:bodyPr>
          <a:lstStyle/>
          <a:p>
            <a:r>
              <a:rPr lang="en-IN" b="1" dirty="0" smtClean="0">
                <a:latin typeface="+mj-lt"/>
              </a:rPr>
              <a:t>Physical Facilities: </a:t>
            </a:r>
            <a:r>
              <a:rPr lang="en-IN" dirty="0" smtClean="0">
                <a:latin typeface="+mj-lt"/>
              </a:rPr>
              <a:t>This includes the physiological needs of individuals and indicates the necessities as well as the comforts of life. It means the feeling of having or being able to have more physical facilities than is needed.</a:t>
            </a:r>
          </a:p>
          <a:p>
            <a:r>
              <a:rPr lang="en-IN" dirty="0" smtClean="0">
                <a:latin typeface="+mj-lt"/>
              </a:rPr>
              <a:t>In order to resolve the issues in human relationships, we need to </a:t>
            </a:r>
            <a:r>
              <a:rPr lang="en-IN" i="1" dirty="0" smtClean="0">
                <a:latin typeface="+mj-lt"/>
              </a:rPr>
              <a:t>understand </a:t>
            </a:r>
            <a:r>
              <a:rPr lang="en-IN" dirty="0" smtClean="0">
                <a:latin typeface="+mj-lt"/>
              </a:rPr>
              <a:t>them first, and this would come from ‘</a:t>
            </a:r>
            <a:r>
              <a:rPr lang="en-IN" i="1" dirty="0" smtClean="0">
                <a:latin typeface="+mj-lt"/>
              </a:rPr>
              <a:t>right understanding of relationship</a:t>
            </a:r>
            <a:r>
              <a:rPr lang="en-IN" dirty="0" smtClean="0">
                <a:latin typeface="+mj-lt"/>
              </a:rPr>
              <a:t>’. Similarly in order to be prosperous and to enrich nature, we need to have the ‘</a:t>
            </a:r>
            <a:r>
              <a:rPr lang="en-IN" i="1" dirty="0" smtClean="0">
                <a:latin typeface="+mj-lt"/>
              </a:rPr>
              <a:t>right understanding</a:t>
            </a:r>
            <a:r>
              <a:rPr lang="en-IN" dirty="0" smtClean="0">
                <a:latin typeface="+mj-lt"/>
              </a:rPr>
              <a:t>’. </a:t>
            </a:r>
            <a:endParaRPr lang="en-IN" dirty="0">
              <a:latin typeface="+mj-l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Basic human aspirations</a:t>
            </a:r>
            <a:endParaRPr lang="en-IN" dirty="0"/>
          </a:p>
        </p:txBody>
      </p:sp>
      <p:sp>
        <p:nvSpPr>
          <p:cNvPr id="3" name="Content Placeholder 2"/>
          <p:cNvSpPr>
            <a:spLocks noGrp="1"/>
          </p:cNvSpPr>
          <p:nvPr>
            <p:ph idx="1"/>
          </p:nvPr>
        </p:nvSpPr>
        <p:spPr/>
        <p:txBody>
          <a:bodyPr/>
          <a:lstStyle/>
          <a:p>
            <a:r>
              <a:rPr lang="en-IN" dirty="0" smtClean="0">
                <a:latin typeface="+mj-lt"/>
              </a:rPr>
              <a:t>The ‘</a:t>
            </a:r>
            <a:r>
              <a:rPr lang="en-IN" i="1" dirty="0" smtClean="0">
                <a:latin typeface="+mj-lt"/>
              </a:rPr>
              <a:t>right understanding</a:t>
            </a:r>
            <a:r>
              <a:rPr lang="en-IN" dirty="0" smtClean="0">
                <a:latin typeface="+mj-lt"/>
              </a:rPr>
              <a:t>’ will enable us to work out our requirements for physical facilities and hence correctly distinguish the difference between wealth and prosperity. With nature as well, we need to understand the harmony in nature, and how we can complement this harmony.</a:t>
            </a:r>
            <a:endParaRPr lang="en-IN" dirty="0">
              <a:latin typeface="+mj-l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ctr">
              <a:buNone/>
            </a:pPr>
            <a:r>
              <a:rPr lang="en-IN" sz="4400" dirty="0" smtClean="0"/>
              <a:t>Thank you</a:t>
            </a:r>
            <a:endParaRPr lang="en-IN" sz="4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Value Education </a:t>
            </a:r>
            <a:endParaRPr lang="en-IN" dirty="0"/>
          </a:p>
        </p:txBody>
      </p:sp>
      <p:sp>
        <p:nvSpPr>
          <p:cNvPr id="3" name="Content Placeholder 2"/>
          <p:cNvSpPr>
            <a:spLocks noGrp="1"/>
          </p:cNvSpPr>
          <p:nvPr>
            <p:ph idx="1"/>
          </p:nvPr>
        </p:nvSpPr>
        <p:spPr/>
        <p:txBody>
          <a:bodyPr>
            <a:normAutofit/>
          </a:bodyPr>
          <a:lstStyle/>
          <a:p>
            <a:pPr>
              <a:lnSpc>
                <a:spcPct val="150000"/>
              </a:lnSpc>
              <a:buNone/>
            </a:pPr>
            <a:r>
              <a:rPr lang="en-IN" dirty="0" smtClean="0"/>
              <a:t>Value education means inculcating in the children a sense of humanism, a deep concern for the well-being of others and the nation. </a:t>
            </a:r>
          </a:p>
          <a:p>
            <a:pPr>
              <a:lnSpc>
                <a:spcPct val="150000"/>
              </a:lnSpc>
              <a:buNone/>
            </a:pPr>
            <a:r>
              <a:rPr lang="en-IN" dirty="0" smtClean="0"/>
              <a:t>According to Dr. Y.N Sridhar “ It refers to the study of development of essential values in pupils and the practices suggested for the promotion of the same”.</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Value Education </a:t>
            </a:r>
            <a:endParaRPr lang="en-IN" dirty="0"/>
          </a:p>
        </p:txBody>
      </p:sp>
      <p:sp>
        <p:nvSpPr>
          <p:cNvPr id="3" name="Content Placeholder 2"/>
          <p:cNvSpPr>
            <a:spLocks noGrp="1"/>
          </p:cNvSpPr>
          <p:nvPr>
            <p:ph idx="1"/>
          </p:nvPr>
        </p:nvSpPr>
        <p:spPr/>
        <p:txBody>
          <a:bodyPr>
            <a:normAutofit/>
          </a:bodyPr>
          <a:lstStyle/>
          <a:p>
            <a:r>
              <a:rPr lang="en-IN" dirty="0" smtClean="0"/>
              <a:t>Value based education Environmental education</a:t>
            </a:r>
          </a:p>
          <a:p>
            <a:r>
              <a:rPr lang="en-IN" dirty="0" smtClean="0"/>
              <a:t>Ecology</a:t>
            </a:r>
          </a:p>
          <a:p>
            <a:r>
              <a:rPr lang="en-IN" dirty="0" smtClean="0"/>
              <a:t>Biodiversity Values-based education can strengthen students</a:t>
            </a:r>
          </a:p>
          <a:p>
            <a:r>
              <a:rPr lang="en-IN" dirty="0" smtClean="0"/>
              <a:t>Optimism</a:t>
            </a:r>
          </a:p>
          <a:p>
            <a:r>
              <a:rPr lang="en-IN" dirty="0" smtClean="0"/>
              <a:t>Self-esteem</a:t>
            </a:r>
          </a:p>
          <a:p>
            <a:r>
              <a:rPr lang="en-IN" dirty="0" smtClean="0"/>
              <a:t>Commitment to personal fulfilment</a:t>
            </a:r>
          </a:p>
          <a:p>
            <a:r>
              <a:rPr lang="en-IN" dirty="0" smtClean="0"/>
              <a:t>Ethical judgement</a:t>
            </a:r>
          </a:p>
          <a:p>
            <a:r>
              <a:rPr lang="en-IN" dirty="0" smtClean="0"/>
              <a:t>Social responsibility</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Need of value education</a:t>
            </a:r>
            <a:endParaRPr lang="en-IN" dirty="0"/>
          </a:p>
        </p:txBody>
      </p:sp>
      <p:sp>
        <p:nvSpPr>
          <p:cNvPr id="3" name="Content Placeholder 2"/>
          <p:cNvSpPr>
            <a:spLocks noGrp="1"/>
          </p:cNvSpPr>
          <p:nvPr>
            <p:ph idx="1"/>
          </p:nvPr>
        </p:nvSpPr>
        <p:spPr/>
        <p:txBody>
          <a:bodyPr/>
          <a:lstStyle/>
          <a:p>
            <a:r>
              <a:rPr lang="en-IN" dirty="0" smtClean="0"/>
              <a:t>Improve integral growth sustainable lifestyle</a:t>
            </a:r>
          </a:p>
          <a:p>
            <a:r>
              <a:rPr lang="en-IN" dirty="0" smtClean="0"/>
              <a:t>Create awareness : </a:t>
            </a:r>
            <a:r>
              <a:rPr lang="en-IN" b="1" dirty="0" smtClean="0"/>
              <a:t>National history </a:t>
            </a:r>
          </a:p>
          <a:p>
            <a:pPr>
              <a:buNone/>
            </a:pPr>
            <a:r>
              <a:rPr lang="en-IN" b="1" dirty="0"/>
              <a:t> </a:t>
            </a:r>
            <a:r>
              <a:rPr lang="en-IN" b="1" dirty="0" smtClean="0"/>
              <a:t>                                      Environment</a:t>
            </a:r>
          </a:p>
          <a:p>
            <a:r>
              <a:rPr lang="en-IN" dirty="0" smtClean="0"/>
              <a:t>Understand environment with interlinked (land, air and water)</a:t>
            </a:r>
          </a:p>
          <a:p>
            <a:r>
              <a:rPr lang="en-IN" dirty="0" smtClean="0"/>
              <a:t>Know about living &amp; nonliving organism with environment.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Values guide our action and determine for us what’s good or bad.</a:t>
            </a:r>
          </a:p>
          <a:p>
            <a:r>
              <a:rPr lang="en-IN" dirty="0" smtClean="0"/>
              <a:t>Values allow the individuals to interact harmoniously with others.</a:t>
            </a:r>
          </a:p>
          <a:p>
            <a:r>
              <a:rPr lang="en-IN" dirty="0" smtClean="0"/>
              <a:t>Values guide our behaviours; they are part of our identity as individuals.</a:t>
            </a:r>
          </a:p>
          <a:p>
            <a:r>
              <a:rPr lang="en-IN" dirty="0" smtClean="0"/>
              <a:t>They are like as compass that helps us behave consistently, regardless of the situation. </a:t>
            </a:r>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Classification of values</a:t>
            </a:r>
            <a:endParaRPr lang="en-IN" dirty="0"/>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smtClean="0"/>
              <a:t>Classification of values</a:t>
            </a:r>
            <a:endParaRPr lang="en-IN" dirty="0"/>
          </a:p>
        </p:txBody>
      </p:sp>
      <p:sp>
        <p:nvSpPr>
          <p:cNvPr id="3" name="Content Placeholder 2"/>
          <p:cNvSpPr>
            <a:spLocks noGrp="1"/>
          </p:cNvSpPr>
          <p:nvPr>
            <p:ph idx="1"/>
          </p:nvPr>
        </p:nvSpPr>
        <p:spPr/>
        <p:txBody>
          <a:bodyPr/>
          <a:lstStyle/>
          <a:p>
            <a:r>
              <a:rPr lang="en-IN" dirty="0" smtClean="0"/>
              <a:t>Biological : Everything that is desired is desirable.</a:t>
            </a:r>
          </a:p>
          <a:p>
            <a:r>
              <a:rPr lang="en-IN" dirty="0" smtClean="0"/>
              <a:t>Instrumental: The principle of utility is the guiding factor.</a:t>
            </a:r>
          </a:p>
          <a:p>
            <a:r>
              <a:rPr lang="en-IN" dirty="0" smtClean="0"/>
              <a:t>Intrinsic : Intrinsic values are reflected in idealism.</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Types of values</a:t>
            </a:r>
            <a:endParaRPr lang="en-IN" dirty="0"/>
          </a:p>
        </p:txBody>
      </p:sp>
      <p:sp>
        <p:nvSpPr>
          <p:cNvPr id="3" name="Content Placeholder 2"/>
          <p:cNvSpPr>
            <a:spLocks noGrp="1"/>
          </p:cNvSpPr>
          <p:nvPr>
            <p:ph idx="1"/>
          </p:nvPr>
        </p:nvSpPr>
        <p:spPr/>
        <p:txBody>
          <a:bodyPr/>
          <a:lstStyle/>
          <a:p>
            <a:r>
              <a:rPr lang="en-IN" dirty="0" smtClean="0"/>
              <a:t>Aesthetic</a:t>
            </a:r>
          </a:p>
          <a:p>
            <a:r>
              <a:rPr lang="en-IN" dirty="0" smtClean="0"/>
              <a:t>Personal</a:t>
            </a:r>
          </a:p>
          <a:p>
            <a:r>
              <a:rPr lang="en-IN" dirty="0" smtClean="0"/>
              <a:t>Social</a:t>
            </a:r>
          </a:p>
          <a:p>
            <a:r>
              <a:rPr lang="en-IN" dirty="0" smtClean="0"/>
              <a:t>Moral</a:t>
            </a:r>
          </a:p>
          <a:p>
            <a:r>
              <a:rPr lang="en-IN" dirty="0" smtClean="0"/>
              <a:t>Spiritual</a:t>
            </a:r>
          </a:p>
          <a:p>
            <a:r>
              <a:rPr lang="en-IN" dirty="0" smtClean="0"/>
              <a:t>Behavioural</a:t>
            </a:r>
          </a:p>
          <a:p>
            <a:r>
              <a:rPr lang="en-IN" dirty="0" smtClean="0"/>
              <a:t>Material</a:t>
            </a:r>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72</TotalTime>
  <Words>648</Words>
  <Application>Microsoft Office PowerPoint</Application>
  <PresentationFormat>On-screen Show (4:3)</PresentationFormat>
  <Paragraphs>115</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Flow</vt:lpstr>
      <vt:lpstr>UNIT I</vt:lpstr>
      <vt:lpstr>Definition of Value</vt:lpstr>
      <vt:lpstr>Value Education </vt:lpstr>
      <vt:lpstr>Value Education </vt:lpstr>
      <vt:lpstr>Need of value education</vt:lpstr>
      <vt:lpstr>Slide 6</vt:lpstr>
      <vt:lpstr>Classification of values</vt:lpstr>
      <vt:lpstr>Classification of values</vt:lpstr>
      <vt:lpstr>Types of values</vt:lpstr>
      <vt:lpstr>Traditional Indian values</vt:lpstr>
      <vt:lpstr>Constitutional values</vt:lpstr>
      <vt:lpstr>Universal values</vt:lpstr>
      <vt:lpstr>Guidelines for Human values</vt:lpstr>
      <vt:lpstr>Guidelines for Human values</vt:lpstr>
      <vt:lpstr>Guidelines for Human values</vt:lpstr>
      <vt:lpstr>Need for value education</vt:lpstr>
      <vt:lpstr>Need for value education</vt:lpstr>
      <vt:lpstr>Need for value education</vt:lpstr>
      <vt:lpstr>Need for value education</vt:lpstr>
      <vt:lpstr>Need for value education</vt:lpstr>
      <vt:lpstr>Prosperity ?</vt:lpstr>
      <vt:lpstr>Prosperity ?</vt:lpstr>
      <vt:lpstr>Present vision of a happy and prosperous life?</vt:lpstr>
      <vt:lpstr>Present vision of a happy and prosperous life?</vt:lpstr>
      <vt:lpstr>Basic human aspirations</vt:lpstr>
      <vt:lpstr>Basic human aspirations</vt:lpstr>
      <vt:lpstr>Basic human aspirations</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dc:title>
  <dc:creator>user</dc:creator>
  <cp:lastModifiedBy>user</cp:lastModifiedBy>
  <cp:revision>13</cp:revision>
  <dcterms:created xsi:type="dcterms:W3CDTF">2020-02-23T09:59:26Z</dcterms:created>
  <dcterms:modified xsi:type="dcterms:W3CDTF">2020-02-29T17:58:09Z</dcterms:modified>
</cp:coreProperties>
</file>