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 id="274"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761999"/>
          </a:xfrm>
        </p:spPr>
        <p:txBody>
          <a:bodyPr>
            <a:normAutofit fontScale="90000"/>
          </a:bodyPr>
          <a:lstStyle/>
          <a:p>
            <a:r>
              <a:rPr lang="en-US" dirty="0" smtClean="0"/>
              <a:t>FUNDAMENTALS OF COMPRESSION</a:t>
            </a:r>
            <a:endParaRPr lang="en-US" dirty="0"/>
          </a:p>
        </p:txBody>
      </p:sp>
      <p:sp>
        <p:nvSpPr>
          <p:cNvPr id="3" name="Subtitle 2"/>
          <p:cNvSpPr>
            <a:spLocks noGrp="1"/>
          </p:cNvSpPr>
          <p:nvPr>
            <p:ph type="subTitle" idx="1"/>
          </p:nvPr>
        </p:nvSpPr>
        <p:spPr>
          <a:xfrm>
            <a:off x="1371600" y="3810000"/>
            <a:ext cx="6400800" cy="1752600"/>
          </a:xfrm>
        </p:spPr>
        <p:txBody>
          <a:bodyPr>
            <a:normAutofit/>
          </a:bodyPr>
          <a:lstStyle/>
          <a:p>
            <a:pPr algn="r">
              <a:spcBef>
                <a:spcPts val="0"/>
              </a:spcBef>
            </a:pPr>
            <a:r>
              <a:rPr lang="en-US" sz="2400" dirty="0" smtClean="0">
                <a:solidFill>
                  <a:schemeClr val="tx1"/>
                </a:solidFill>
              </a:rPr>
              <a:t>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JPEG Encoding- </a:t>
            </a:r>
            <a:r>
              <a:rPr lang="en-US" dirty="0" smtClean="0">
                <a:solidFill>
                  <a:schemeClr val="tx2">
                    <a:satMod val="130000"/>
                  </a:schemeClr>
                </a:solidFill>
              </a:rPr>
              <a:t>DCT</a:t>
            </a:r>
            <a:endParaRPr lang="en-US" dirty="0"/>
          </a:p>
        </p:txBody>
      </p:sp>
      <p:sp>
        <p:nvSpPr>
          <p:cNvPr id="3" name="Content Placeholder 2"/>
          <p:cNvSpPr>
            <a:spLocks noGrp="1"/>
          </p:cNvSpPr>
          <p:nvPr>
            <p:ph idx="1"/>
          </p:nvPr>
        </p:nvSpPr>
        <p:spPr>
          <a:xfrm>
            <a:off x="457200" y="1066800"/>
            <a:ext cx="8229600" cy="5486400"/>
          </a:xfrm>
        </p:spPr>
        <p:txBody>
          <a:bodyPr/>
          <a:lstStyle/>
          <a:p>
            <a:r>
              <a:rPr lang="en-US" sz="2400" dirty="0" smtClean="0"/>
              <a:t>DCT: Discrete Concise Transform</a:t>
            </a:r>
          </a:p>
          <a:p>
            <a:r>
              <a:rPr lang="en-US" sz="2400" dirty="0" smtClean="0"/>
              <a:t>DCT transforms the 64 values in 8x8 pixel block in a way that the relative relationships between pixels are kept but the redundancies are revealed.</a:t>
            </a:r>
          </a:p>
          <a:p>
            <a:r>
              <a:rPr lang="en-US" sz="2400" dirty="0" smtClean="0"/>
              <a:t>Example:</a:t>
            </a:r>
          </a:p>
          <a:p>
            <a:pPr>
              <a:buFont typeface="Wingdings 2" pitchFamily="18" charset="2"/>
              <a:buNone/>
            </a:pPr>
            <a:r>
              <a:rPr lang="en-US" sz="2400" dirty="0" smtClean="0"/>
              <a:t>                      A gradient grayscale</a:t>
            </a:r>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533400" y="3733800"/>
            <a:ext cx="80010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Quantization &amp; Compression</a:t>
            </a:r>
            <a:endParaRPr lang="en-US" dirty="0"/>
          </a:p>
        </p:txBody>
      </p:sp>
      <p:sp>
        <p:nvSpPr>
          <p:cNvPr id="3" name="Content Placeholder 2"/>
          <p:cNvSpPr>
            <a:spLocks noGrp="1"/>
          </p:cNvSpPr>
          <p:nvPr>
            <p:ph idx="1"/>
          </p:nvPr>
        </p:nvSpPr>
        <p:spPr>
          <a:xfrm>
            <a:off x="457200" y="1066800"/>
            <a:ext cx="8229600" cy="5486400"/>
          </a:xfrm>
        </p:spPr>
        <p:txBody>
          <a:bodyPr>
            <a:normAutofit fontScale="92500" lnSpcReduction="20000"/>
          </a:bodyPr>
          <a:lstStyle/>
          <a:p>
            <a:pPr marL="365760" indent="-283464" fontAlgn="auto">
              <a:spcAft>
                <a:spcPts val="0"/>
              </a:spcAft>
              <a:buFont typeface="Wingdings 2"/>
              <a:buChar char=""/>
              <a:defRPr/>
            </a:pPr>
            <a:r>
              <a:rPr lang="en-US" sz="3400" b="1" dirty="0" smtClean="0"/>
              <a:t>Quantization:</a:t>
            </a:r>
          </a:p>
          <a:p>
            <a:pPr marL="886968" lvl="2" algn="just" fontAlgn="auto">
              <a:spcAft>
                <a:spcPts val="0"/>
              </a:spcAft>
              <a:buFont typeface="Wingdings" pitchFamily="2" charset="2"/>
              <a:buChar char="§"/>
              <a:defRPr/>
            </a:pPr>
            <a:r>
              <a:rPr lang="en-US" sz="2600" dirty="0" smtClean="0"/>
              <a:t>After T table is created, the values are quantized to reduce the number of bits needed for encoding.</a:t>
            </a:r>
          </a:p>
          <a:p>
            <a:pPr marL="886968" lvl="2" algn="just" fontAlgn="auto">
              <a:spcAft>
                <a:spcPts val="0"/>
              </a:spcAft>
              <a:buFont typeface="Wingdings" pitchFamily="2" charset="2"/>
              <a:buChar char="§"/>
              <a:defRPr/>
            </a:pPr>
            <a:r>
              <a:rPr lang="en-US" sz="2600" dirty="0" smtClean="0"/>
              <a:t>Quantization divides the number of bits by a constant, then drops the fraction. This is done to optimize the number of bits and the number of 0s for each particular application.</a:t>
            </a:r>
          </a:p>
          <a:p>
            <a:pPr marL="886968" lvl="2" fontAlgn="auto">
              <a:spcAft>
                <a:spcPts val="0"/>
              </a:spcAft>
              <a:buFont typeface="Wingdings" pitchFamily="2" charset="2"/>
              <a:buChar char="§"/>
              <a:defRPr/>
            </a:pPr>
            <a:endParaRPr lang="en-US" dirty="0" smtClean="0"/>
          </a:p>
          <a:p>
            <a:pPr marL="365760" indent="-283464">
              <a:defRPr/>
            </a:pPr>
            <a:r>
              <a:rPr lang="en-US" sz="3400" b="1" dirty="0" smtClean="0"/>
              <a:t>Compression:</a:t>
            </a:r>
          </a:p>
          <a:p>
            <a:pPr marL="886968" lvl="2" algn="just" fontAlgn="auto">
              <a:spcAft>
                <a:spcPts val="0"/>
              </a:spcAft>
              <a:buFont typeface="Wingdings" pitchFamily="2" charset="2"/>
              <a:buChar char="§"/>
              <a:defRPr/>
            </a:pPr>
            <a:r>
              <a:rPr lang="en-US" sz="2600" dirty="0" smtClean="0"/>
              <a:t>Quantized values are read from the table and redundant 0s are removed.</a:t>
            </a:r>
          </a:p>
          <a:p>
            <a:pPr marL="886968" lvl="2" algn="just" fontAlgn="auto">
              <a:spcAft>
                <a:spcPts val="0"/>
              </a:spcAft>
              <a:buFont typeface="Wingdings" pitchFamily="2" charset="2"/>
              <a:buChar char="§"/>
              <a:defRPr/>
            </a:pPr>
            <a:r>
              <a:rPr lang="en-US" sz="2600" dirty="0" smtClean="0"/>
              <a:t>To cluster the 0s together, the table is read diagonally in an zigzag fashion. The reason is if the table doesn’t have fine changes, the bottom right corner of the table is all 0s.</a:t>
            </a:r>
          </a:p>
          <a:p>
            <a:pPr marL="886968" lvl="2" algn="just" fontAlgn="auto">
              <a:spcAft>
                <a:spcPts val="0"/>
              </a:spcAft>
              <a:buFont typeface="Wingdings" pitchFamily="2" charset="2"/>
              <a:buChar char="§"/>
              <a:defRPr/>
            </a:pPr>
            <a:r>
              <a:rPr lang="en-US" sz="2600" dirty="0" smtClean="0"/>
              <a:t>JPEG usually uses lossless run-length encoding at the compression phase.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JPEG Encoding</a:t>
            </a:r>
            <a:endParaRPr lang="en-US" dirty="0"/>
          </a:p>
        </p:txBody>
      </p:sp>
      <p:pic>
        <p:nvPicPr>
          <p:cNvPr id="4" name="Content Placeholder 3"/>
          <p:cNvPicPr>
            <a:picLocks noGrp="1" noChangeAspect="1" noChangeArrowheads="1"/>
          </p:cNvPicPr>
          <p:nvPr>
            <p:ph idx="1"/>
          </p:nvPr>
        </p:nvPicPr>
        <p:blipFill>
          <a:blip r:embed="rId2" cstate="print"/>
          <a:srcRect/>
          <a:stretch>
            <a:fillRect/>
          </a:stretch>
        </p:blipFill>
        <p:spPr>
          <a:xfrm>
            <a:off x="2536838" y="1143000"/>
            <a:ext cx="4070324" cy="54102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a:bodyPr>
          <a:lstStyle/>
          <a:p>
            <a:r>
              <a:rPr lang="en-US" dirty="0" smtClean="0"/>
              <a:t>Method 2:</a:t>
            </a:r>
            <a:r>
              <a:rPr lang="en-US" dirty="0" smtClean="0">
                <a:solidFill>
                  <a:schemeClr val="tx2">
                    <a:satMod val="130000"/>
                  </a:schemeClr>
                </a:solidFill>
              </a:rPr>
              <a:t>MPEG Encoding</a:t>
            </a:r>
            <a:endParaRPr lang="en-US" dirty="0"/>
          </a:p>
        </p:txBody>
      </p:sp>
      <p:sp>
        <p:nvSpPr>
          <p:cNvPr id="3" name="Content Placeholder 2"/>
          <p:cNvSpPr>
            <a:spLocks noGrp="1"/>
          </p:cNvSpPr>
          <p:nvPr>
            <p:ph idx="1"/>
          </p:nvPr>
        </p:nvSpPr>
        <p:spPr>
          <a:xfrm>
            <a:off x="457200" y="914400"/>
            <a:ext cx="8229600" cy="5562600"/>
          </a:xfrm>
        </p:spPr>
        <p:txBody>
          <a:bodyPr/>
          <a:lstStyle/>
          <a:p>
            <a:endParaRPr lang="en-US" dirty="0" smtClean="0"/>
          </a:p>
          <a:p>
            <a:r>
              <a:rPr lang="en-US" dirty="0" smtClean="0"/>
              <a:t>Used to compress video.</a:t>
            </a:r>
          </a:p>
          <a:p>
            <a:endParaRPr lang="en-US" dirty="0" smtClean="0"/>
          </a:p>
          <a:p>
            <a:r>
              <a:rPr lang="en-US" dirty="0" smtClean="0"/>
              <a:t>Basic idea:</a:t>
            </a:r>
          </a:p>
          <a:p>
            <a:pPr lvl="2">
              <a:buFont typeface="Wingdings" pitchFamily="2" charset="2"/>
              <a:buChar char="§"/>
            </a:pPr>
            <a:r>
              <a:rPr lang="en-US" dirty="0" smtClean="0"/>
              <a:t>Each video is a rapid sequence of a set of frames. Each frame is a spatial combination of pixels, or a picture.</a:t>
            </a:r>
          </a:p>
          <a:p>
            <a:pPr lvl="2">
              <a:buFont typeface="Wingdings" pitchFamily="2" charset="2"/>
              <a:buChar char="§"/>
            </a:pPr>
            <a:r>
              <a:rPr lang="en-US" sz="2000" dirty="0" smtClean="0">
                <a:solidFill>
                  <a:srgbClr val="0070C0"/>
                </a:solidFill>
              </a:rPr>
              <a:t>Compressing video </a:t>
            </a:r>
            <a:r>
              <a:rPr lang="en-US" sz="2000" dirty="0" smtClean="0">
                <a:solidFill>
                  <a:srgbClr val="C00000"/>
                </a:solidFill>
              </a:rPr>
              <a:t>=</a:t>
            </a:r>
            <a:r>
              <a:rPr lang="en-US" sz="2000" dirty="0" smtClean="0">
                <a:solidFill>
                  <a:srgbClr val="0070C0"/>
                </a:solidFill>
              </a:rPr>
              <a:t> </a:t>
            </a:r>
          </a:p>
          <a:p>
            <a:pPr lvl="2">
              <a:buFont typeface="Wingdings 2" pitchFamily="18" charset="2"/>
              <a:buNone/>
            </a:pPr>
            <a:r>
              <a:rPr lang="en-US" sz="2000" dirty="0" smtClean="0">
                <a:solidFill>
                  <a:srgbClr val="0070C0"/>
                </a:solidFill>
              </a:rPr>
              <a:t>         spatially compressing each frame </a:t>
            </a:r>
          </a:p>
          <a:p>
            <a:pPr lvl="2">
              <a:buFont typeface="Wingdings 2" pitchFamily="18" charset="2"/>
              <a:buNone/>
            </a:pPr>
            <a:r>
              <a:rPr lang="en-US" sz="2000" dirty="0" smtClean="0">
                <a:solidFill>
                  <a:srgbClr val="0070C0"/>
                </a:solidFill>
              </a:rPr>
              <a:t>                                   </a:t>
            </a:r>
            <a:r>
              <a:rPr lang="en-US" sz="2000" dirty="0" smtClean="0">
                <a:solidFill>
                  <a:srgbClr val="C00000"/>
                </a:solidFill>
              </a:rPr>
              <a:t>+</a:t>
            </a:r>
            <a:r>
              <a:rPr lang="en-US" sz="2000" dirty="0" smtClean="0">
                <a:solidFill>
                  <a:srgbClr val="0070C0"/>
                </a:solidFill>
              </a:rPr>
              <a:t> </a:t>
            </a:r>
          </a:p>
          <a:p>
            <a:pPr lvl="2">
              <a:buFont typeface="Wingdings 2" pitchFamily="18" charset="2"/>
              <a:buNone/>
            </a:pPr>
            <a:r>
              <a:rPr lang="en-US" sz="2000" dirty="0" smtClean="0">
                <a:solidFill>
                  <a:srgbClr val="0070C0"/>
                </a:solidFill>
              </a:rPr>
              <a:t>         temporally compressing a set of frames.</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Types of MPEG compression</a:t>
            </a:r>
            <a:endParaRPr lang="en-US" dirty="0"/>
          </a:p>
        </p:txBody>
      </p:sp>
      <p:sp>
        <p:nvSpPr>
          <p:cNvPr id="3" name="Content Placeholder 2"/>
          <p:cNvSpPr>
            <a:spLocks noGrp="1"/>
          </p:cNvSpPr>
          <p:nvPr>
            <p:ph idx="1"/>
          </p:nvPr>
        </p:nvSpPr>
        <p:spPr>
          <a:xfrm>
            <a:off x="457200" y="838200"/>
            <a:ext cx="8229600" cy="5638800"/>
          </a:xfrm>
        </p:spPr>
        <p:txBody>
          <a:bodyPr/>
          <a:lstStyle/>
          <a:p>
            <a:r>
              <a:rPr lang="en-US" sz="2800" dirty="0" smtClean="0"/>
              <a:t>Spatial Compression</a:t>
            </a:r>
          </a:p>
          <a:p>
            <a:pPr lvl="2">
              <a:buFont typeface="Wingdings" pitchFamily="2" charset="2"/>
              <a:buChar char="§"/>
            </a:pPr>
            <a:r>
              <a:rPr lang="en-US" sz="2000" dirty="0" smtClean="0"/>
              <a:t>Each frame is spatially compressed by JPEG.</a:t>
            </a:r>
          </a:p>
          <a:p>
            <a:r>
              <a:rPr lang="en-US" sz="2800" dirty="0" smtClean="0"/>
              <a:t>Temporal Compression</a:t>
            </a:r>
          </a:p>
          <a:p>
            <a:pPr lvl="2">
              <a:buFont typeface="Wingdings" pitchFamily="2" charset="2"/>
              <a:buChar char="§"/>
            </a:pPr>
            <a:r>
              <a:rPr lang="en-US" sz="2000" dirty="0" smtClean="0">
                <a:cs typeface="Times New Roman" pitchFamily="18" charset="0"/>
              </a:rPr>
              <a:t>Redundant frames are removed</a:t>
            </a:r>
            <a:r>
              <a:rPr lang="en-US" sz="2000" dirty="0" smtClean="0"/>
              <a:t>.</a:t>
            </a:r>
          </a:p>
          <a:p>
            <a:pPr lvl="2">
              <a:buFont typeface="Wingdings" pitchFamily="2" charset="2"/>
              <a:buChar char="§"/>
            </a:pPr>
            <a:r>
              <a:rPr lang="en-US" sz="2000" dirty="0" smtClean="0"/>
              <a:t>For example, in a static scene in which someone is talking, most frames are the same except for the segment around the speaker’s lips, which changes from one frame to the next.</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14400" y="3962400"/>
            <a:ext cx="75438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3:</a:t>
            </a:r>
            <a:r>
              <a:rPr lang="en-US" dirty="0" smtClean="0">
                <a:solidFill>
                  <a:schemeClr val="accent1"/>
                </a:solidFill>
              </a:rPr>
              <a:t>Audio(or)Mp3 Encoding</a:t>
            </a:r>
            <a:endParaRPr lang="en-US" dirty="0">
              <a:solidFill>
                <a:schemeClr val="accent1"/>
              </a:solidFill>
            </a:endParaRPr>
          </a:p>
        </p:txBody>
      </p:sp>
      <p:sp>
        <p:nvSpPr>
          <p:cNvPr id="3" name="Content Placeholder 2"/>
          <p:cNvSpPr>
            <a:spLocks noGrp="1"/>
          </p:cNvSpPr>
          <p:nvPr>
            <p:ph idx="1"/>
          </p:nvPr>
        </p:nvSpPr>
        <p:spPr>
          <a:xfrm>
            <a:off x="457200" y="1295400"/>
            <a:ext cx="8229600" cy="5105400"/>
          </a:xfrm>
        </p:spPr>
        <p:txBody>
          <a:bodyPr/>
          <a:lstStyle/>
          <a:p>
            <a:r>
              <a:rPr lang="en-US" dirty="0" smtClean="0"/>
              <a:t>Used for speech or music</a:t>
            </a:r>
          </a:p>
          <a:p>
            <a:pPr lvl="2">
              <a:buFont typeface="Wingdings" pitchFamily="2" charset="2"/>
              <a:buChar char="§"/>
            </a:pPr>
            <a:r>
              <a:rPr lang="en-US" dirty="0" smtClean="0"/>
              <a:t>Speech: compress a 64 kHz digitized signal</a:t>
            </a:r>
          </a:p>
          <a:p>
            <a:pPr lvl="2">
              <a:buFont typeface="Wingdings" pitchFamily="2" charset="2"/>
              <a:buChar char="§"/>
            </a:pPr>
            <a:r>
              <a:rPr lang="en-US" dirty="0" smtClean="0"/>
              <a:t>Music: compress a 1.411 MHz signal</a:t>
            </a:r>
          </a:p>
          <a:p>
            <a:endParaRPr lang="en-US" dirty="0" smtClean="0"/>
          </a:p>
          <a:p>
            <a:r>
              <a:rPr lang="en-US" dirty="0" smtClean="0"/>
              <a:t>Two categories of techniques:</a:t>
            </a:r>
          </a:p>
          <a:p>
            <a:pPr lvl="2">
              <a:buFont typeface="Wingdings" pitchFamily="2" charset="2"/>
              <a:buChar char="§"/>
            </a:pPr>
            <a:r>
              <a:rPr lang="en-US" dirty="0" smtClean="0"/>
              <a:t>Predictive encoding</a:t>
            </a:r>
          </a:p>
          <a:p>
            <a:pPr lvl="2">
              <a:buFont typeface="Wingdings" pitchFamily="2" charset="2"/>
              <a:buChar char="§"/>
            </a:pPr>
            <a:r>
              <a:rPr lang="en-US" dirty="0" smtClean="0"/>
              <a:t>Perceptual encoding</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Categories: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365760" indent="-283464" fontAlgn="auto">
              <a:spcAft>
                <a:spcPts val="0"/>
              </a:spcAft>
              <a:buFont typeface="Wingdings 2"/>
              <a:buChar char=""/>
              <a:defRPr/>
            </a:pPr>
            <a:r>
              <a:rPr lang="en-US" dirty="0" smtClean="0"/>
              <a:t>Predictive Encoding</a:t>
            </a:r>
          </a:p>
          <a:p>
            <a:pPr marL="886968" lvl="2" fontAlgn="auto">
              <a:spcAft>
                <a:spcPts val="0"/>
              </a:spcAft>
              <a:buFont typeface="Wingdings" pitchFamily="2" charset="2"/>
              <a:buChar char="§"/>
              <a:defRPr/>
            </a:pPr>
            <a:r>
              <a:rPr lang="en-US" dirty="0" smtClean="0"/>
              <a:t>Only the differences between samples are encoded, not the whole sample values.</a:t>
            </a:r>
          </a:p>
          <a:p>
            <a:pPr marL="886968" lvl="2" fontAlgn="auto">
              <a:spcAft>
                <a:spcPts val="0"/>
              </a:spcAft>
              <a:buFont typeface="Wingdings" pitchFamily="2" charset="2"/>
              <a:buChar char="§"/>
              <a:defRPr/>
            </a:pPr>
            <a:r>
              <a:rPr lang="en-US" dirty="0" smtClean="0"/>
              <a:t>Several standards: </a:t>
            </a:r>
            <a:r>
              <a:rPr lang="en-US" dirty="0" smtClean="0">
                <a:latin typeface="Times New Roman"/>
              </a:rPr>
              <a:t>GSM (13 kbps), G.729 (8 kbps), and G.723.3 (6.4 or 5.3 kbps)</a:t>
            </a:r>
          </a:p>
          <a:p>
            <a:pPr marL="886968" lvl="2" fontAlgn="auto">
              <a:spcAft>
                <a:spcPts val="0"/>
              </a:spcAft>
              <a:buFont typeface="Wingdings 2"/>
              <a:buNone/>
              <a:defRPr/>
            </a:pPr>
            <a:endParaRPr lang="en-US" dirty="0" smtClean="0">
              <a:latin typeface="Times New Roman"/>
            </a:endParaRPr>
          </a:p>
          <a:p>
            <a:pPr marL="365760" indent="-283464">
              <a:defRPr/>
            </a:pPr>
            <a:r>
              <a:rPr lang="en-US" dirty="0" smtClean="0"/>
              <a:t>Perceptual Encoding: </a:t>
            </a:r>
            <a:r>
              <a:rPr lang="en-US" b="1" dirty="0" smtClean="0"/>
              <a:t>MP3</a:t>
            </a:r>
          </a:p>
          <a:p>
            <a:pPr marL="886968" lvl="2" fontAlgn="auto">
              <a:spcAft>
                <a:spcPts val="0"/>
              </a:spcAft>
              <a:buFont typeface="Wingdings" pitchFamily="2" charset="2"/>
              <a:buChar char="§"/>
              <a:defRPr/>
            </a:pPr>
            <a:r>
              <a:rPr lang="en-US" dirty="0" smtClean="0"/>
              <a:t>CD-quality audio needs at least 1.411 Mbps and cannot be sent over the Internet without compression.</a:t>
            </a:r>
          </a:p>
          <a:p>
            <a:pPr marL="886968" lvl="2" fontAlgn="auto">
              <a:spcAft>
                <a:spcPts val="0"/>
              </a:spcAft>
              <a:buFont typeface="Wingdings" pitchFamily="2" charset="2"/>
              <a:buChar char="§"/>
              <a:defRPr/>
            </a:pPr>
            <a:r>
              <a:rPr lang="en-US" dirty="0" smtClean="0"/>
              <a:t>MP3 (MPEG audio layer 3) uses perceptual encoding technique to compress audio.</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4" name="Content Placeholder 3" descr="thank-you.jpg"/>
          <p:cNvPicPr>
            <a:picLocks noGrp="1" noChangeAspect="1"/>
          </p:cNvPicPr>
          <p:nvPr>
            <p:ph idx="1"/>
          </p:nvPr>
        </p:nvPicPr>
        <p:blipFill>
          <a:blip r:embed="rId2" cstate="print"/>
          <a:stretch>
            <a:fillRect/>
          </a:stretch>
        </p:blipFill>
        <p:spPr>
          <a:xfrm>
            <a:off x="228600" y="152400"/>
            <a:ext cx="8534400" cy="6477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Compression?</a:t>
            </a:r>
            <a:endParaRPr lang="en-US" dirty="0"/>
          </a:p>
        </p:txBody>
      </p:sp>
      <p:sp>
        <p:nvSpPr>
          <p:cNvPr id="3" name="Content Placeholder 2"/>
          <p:cNvSpPr>
            <a:spLocks noGrp="1"/>
          </p:cNvSpPr>
          <p:nvPr>
            <p:ph idx="1"/>
          </p:nvPr>
        </p:nvSpPr>
        <p:spPr/>
        <p:txBody>
          <a:bodyPr>
            <a:normAutofit/>
          </a:bodyPr>
          <a:lstStyle/>
          <a:p>
            <a:pPr algn="just"/>
            <a:r>
              <a:rPr lang="en-US" sz="2400" dirty="0" smtClean="0"/>
              <a:t>Reduce the size of data.</a:t>
            </a:r>
          </a:p>
          <a:p>
            <a:pPr algn="just">
              <a:buNone/>
            </a:pPr>
            <a:endParaRPr lang="en-US" sz="2400" dirty="0" smtClean="0"/>
          </a:p>
          <a:p>
            <a:pPr algn="just"/>
            <a:r>
              <a:rPr lang="en-US" sz="2400" dirty="0" smtClean="0"/>
              <a:t>Also, Compression is a way to reduce the number of bits in a frame but retaining its meaning.</a:t>
            </a:r>
          </a:p>
          <a:p>
            <a:pPr algn="just"/>
            <a:endParaRPr lang="en-US" sz="2400" dirty="0" smtClean="0"/>
          </a:p>
          <a:p>
            <a:pPr algn="just"/>
            <a:r>
              <a:rPr lang="en-US" sz="2400" dirty="0" smtClean="0"/>
              <a:t>Advantages:</a:t>
            </a:r>
          </a:p>
          <a:p>
            <a:pPr lvl="4" algn="just"/>
            <a:r>
              <a:rPr lang="en-US" dirty="0" smtClean="0"/>
              <a:t>Reduce storage needed</a:t>
            </a:r>
          </a:p>
          <a:p>
            <a:pPr lvl="4" algn="just"/>
            <a:r>
              <a:rPr lang="en-US" dirty="0" smtClean="0"/>
              <a:t>Reduce transmission cost/latency/bandwidth.</a:t>
            </a:r>
          </a:p>
          <a:p>
            <a:pPr lvl="5" algn="just"/>
            <a:endParaRPr lang="en-US" sz="1200" dirty="0" smtClean="0"/>
          </a:p>
          <a:p>
            <a:pPr algn="just">
              <a:buNone/>
            </a:pPr>
            <a:endParaRPr lang="en-US" sz="2400" dirty="0" smtClean="0"/>
          </a:p>
          <a:p>
            <a:pPr algn="just">
              <a:buNone/>
            </a:pPr>
            <a:r>
              <a:rPr lang="en-US" sz="1200" dirty="0" smtClean="0"/>
              <a:t>.</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 Methods</a:t>
            </a:r>
            <a:endParaRPr lang="en-US" dirty="0"/>
          </a:p>
        </p:txBody>
      </p:sp>
      <p:pic>
        <p:nvPicPr>
          <p:cNvPr id="4" name="Picture 9"/>
          <p:cNvPicPr>
            <a:picLocks noGrp="1" noChangeAspect="1" noChangeArrowheads="1"/>
          </p:cNvPicPr>
          <p:nvPr>
            <p:ph idx="1"/>
          </p:nvPr>
        </p:nvPicPr>
        <p:blipFill>
          <a:blip r:embed="rId2" cstate="print"/>
          <a:srcRect/>
          <a:stretch>
            <a:fillRect/>
          </a:stretch>
        </p:blipFill>
        <p:spPr bwMode="auto">
          <a:xfrm>
            <a:off x="457200" y="1676400"/>
            <a:ext cx="82296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Lossless compression</a:t>
            </a:r>
            <a:endParaRPr lang="en-US" i="1" dirty="0"/>
          </a:p>
        </p:txBody>
      </p:sp>
      <p:sp>
        <p:nvSpPr>
          <p:cNvPr id="3" name="Content Placeholder 2"/>
          <p:cNvSpPr>
            <a:spLocks noGrp="1"/>
          </p:cNvSpPr>
          <p:nvPr>
            <p:ph idx="1"/>
          </p:nvPr>
        </p:nvSpPr>
        <p:spPr>
          <a:xfrm>
            <a:off x="457200" y="1295400"/>
            <a:ext cx="8153400" cy="5105400"/>
          </a:xfrm>
          <a:ln>
            <a:noFill/>
          </a:ln>
        </p:spPr>
        <p:txBody>
          <a:bodyPr>
            <a:normAutofit/>
          </a:bodyPr>
          <a:lstStyle/>
          <a:p>
            <a:pPr algn="just"/>
            <a:r>
              <a:rPr lang="en-US" sz="2400" b="1" dirty="0" smtClean="0"/>
              <a:t>Lossless compression</a:t>
            </a:r>
            <a:r>
              <a:rPr lang="en-US" sz="2400" dirty="0" smtClean="0"/>
              <a:t> is a class of data compression that allows the original data to be perfectly reconstructed from the compressed data.</a:t>
            </a:r>
          </a:p>
          <a:p>
            <a:pPr algn="just"/>
            <a:r>
              <a:rPr lang="en-US" sz="2400" b="1" dirty="0" smtClean="0"/>
              <a:t>Redundant data </a:t>
            </a:r>
            <a:r>
              <a:rPr lang="en-US" sz="2400" dirty="0" smtClean="0"/>
              <a:t>is removed in compression and added during decompression.</a:t>
            </a:r>
          </a:p>
          <a:p>
            <a:pPr algn="just"/>
            <a:r>
              <a:rPr lang="en-US" sz="2400" dirty="0" smtClean="0"/>
              <a:t>Most lossless compression programs do </a:t>
            </a:r>
            <a:r>
              <a:rPr lang="en-US" sz="2400" b="1" dirty="0" smtClean="0"/>
              <a:t>two</a:t>
            </a:r>
            <a:r>
              <a:rPr lang="en-US" sz="2400" dirty="0" smtClean="0"/>
              <a:t> things in sequence: the </a:t>
            </a:r>
            <a:r>
              <a:rPr lang="en-US" sz="2400" b="1" dirty="0" smtClean="0"/>
              <a:t>first</a:t>
            </a:r>
            <a:r>
              <a:rPr lang="en-US" sz="2400" dirty="0" smtClean="0"/>
              <a:t> step generates a </a:t>
            </a:r>
            <a:r>
              <a:rPr lang="en-US" sz="2400" b="1" i="1" dirty="0" smtClean="0"/>
              <a:t>statistical model</a:t>
            </a:r>
            <a:r>
              <a:rPr lang="en-US" sz="2400" dirty="0" smtClean="0"/>
              <a:t> for the input data, and the </a:t>
            </a:r>
            <a:r>
              <a:rPr lang="en-US" sz="2400" b="1" dirty="0" smtClean="0"/>
              <a:t>second</a:t>
            </a:r>
            <a:r>
              <a:rPr lang="en-US" sz="2400" dirty="0" smtClean="0"/>
              <a:t> step uses this model to map input data to bit sequences in such a way that "probable" (e.g. frequently encountered) data will produce shorter output than "improbable" data.</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solidFill>
                  <a:schemeClr val="tx2">
                    <a:satMod val="130000"/>
                  </a:schemeClr>
                </a:solidFill>
              </a:rPr>
              <a:t>Run-length </a:t>
            </a:r>
            <a:r>
              <a:rPr lang="en-US" dirty="0" smtClean="0">
                <a:solidFill>
                  <a:schemeClr val="tx2">
                    <a:satMod val="130000"/>
                  </a:schemeClr>
                </a:solidFill>
              </a:rPr>
              <a:t>encoding</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lgn="just"/>
            <a:r>
              <a:rPr lang="en-US" sz="2400" dirty="0" smtClean="0"/>
              <a:t>Simplest method of compression.</a:t>
            </a:r>
          </a:p>
          <a:p>
            <a:pPr algn="just"/>
            <a:r>
              <a:rPr lang="en-US" sz="2400" b="1" i="1" dirty="0" smtClean="0"/>
              <a:t>How: </a:t>
            </a:r>
            <a:r>
              <a:rPr lang="en-US" sz="2400" dirty="0" smtClean="0"/>
              <a:t>replace consecutive repeating occurrences of a symbol by 1 occurrence of the symbol itself, then followed by the number of occurrences.</a:t>
            </a:r>
          </a:p>
          <a:p>
            <a:pPr algn="just"/>
            <a:endParaRPr lang="en-US" sz="2400" dirty="0" smtClean="0"/>
          </a:p>
          <a:p>
            <a:pPr algn="just"/>
            <a:endParaRPr lang="en-US" sz="2400" dirty="0" smtClean="0"/>
          </a:p>
          <a:p>
            <a:pPr algn="just"/>
            <a:endParaRPr lang="en-US" sz="2400" dirty="0" smtClean="0"/>
          </a:p>
          <a:p>
            <a:pPr algn="just"/>
            <a:r>
              <a:rPr lang="en-US" sz="2400" dirty="0" smtClean="0"/>
              <a:t>The method can be more efficient if the data uses only 2 symbols (0s and 1s) in bit patterns and 1 symbol is more frequent than another.</a:t>
            </a:r>
          </a:p>
          <a:p>
            <a:pPr algn="just"/>
            <a:endParaRPr lang="en-US" sz="2400" dirty="0"/>
          </a:p>
        </p:txBody>
      </p:sp>
      <p:pic>
        <p:nvPicPr>
          <p:cNvPr id="4" name="Picture 4"/>
          <p:cNvPicPr>
            <a:picLocks noChangeAspect="1" noChangeArrowheads="1"/>
          </p:cNvPicPr>
          <p:nvPr/>
        </p:nvPicPr>
        <p:blipFill>
          <a:blip r:embed="rId2" cstate="print"/>
          <a:srcRect/>
          <a:stretch>
            <a:fillRect/>
          </a:stretch>
        </p:blipFill>
        <p:spPr bwMode="auto">
          <a:xfrm>
            <a:off x="1676400" y="2895600"/>
            <a:ext cx="6477000" cy="1152525"/>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1447800" y="5105400"/>
            <a:ext cx="7315200" cy="1550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smtClean="0">
                <a:solidFill>
                  <a:schemeClr val="tx2">
                    <a:satMod val="130000"/>
                  </a:schemeClr>
                </a:solidFill>
              </a:rPr>
              <a:t>Huffman </a:t>
            </a:r>
            <a:r>
              <a:rPr lang="en-US" dirty="0" smtClean="0">
                <a:solidFill>
                  <a:schemeClr val="tx2">
                    <a:satMod val="130000"/>
                  </a:schemeClr>
                </a:solidFill>
              </a:rPr>
              <a:t>Coding</a:t>
            </a:r>
            <a:endParaRPr lang="en-US" dirty="0"/>
          </a:p>
        </p:txBody>
      </p:sp>
      <p:sp>
        <p:nvSpPr>
          <p:cNvPr id="3" name="Content Placeholder 2"/>
          <p:cNvSpPr>
            <a:spLocks noGrp="1"/>
          </p:cNvSpPr>
          <p:nvPr>
            <p:ph idx="1"/>
          </p:nvPr>
        </p:nvSpPr>
        <p:spPr>
          <a:xfrm>
            <a:off x="457200" y="1143000"/>
            <a:ext cx="8229600" cy="5410200"/>
          </a:xfrm>
        </p:spPr>
        <p:txBody>
          <a:bodyPr/>
          <a:lstStyle/>
          <a:p>
            <a:pPr marL="365760" indent="-283464" algn="just" fontAlgn="auto">
              <a:spcAft>
                <a:spcPts val="0"/>
              </a:spcAft>
              <a:buFont typeface="Wingdings 2"/>
              <a:buChar char=""/>
              <a:defRPr/>
            </a:pPr>
            <a:r>
              <a:rPr lang="en-US" sz="2400" dirty="0" smtClean="0"/>
              <a:t>Assign fewer bits to symbols that occur more frequently and more bits to symbols appear less often.</a:t>
            </a:r>
          </a:p>
          <a:p>
            <a:pPr marL="365760" indent="-283464" algn="just" fontAlgn="auto">
              <a:spcAft>
                <a:spcPts val="0"/>
              </a:spcAft>
              <a:buFont typeface="Wingdings 2"/>
              <a:buChar char=""/>
              <a:defRPr/>
            </a:pPr>
            <a:r>
              <a:rPr lang="en-US" sz="2400" dirty="0" smtClean="0"/>
              <a:t>There’s no unique Huffman code and every Huffman code has the same average code length.</a:t>
            </a:r>
          </a:p>
          <a:p>
            <a:pPr marL="365760" indent="-283464" algn="just" fontAlgn="auto">
              <a:spcAft>
                <a:spcPts val="0"/>
              </a:spcAft>
              <a:buFont typeface="Wingdings 2"/>
              <a:buChar char=""/>
              <a:defRPr/>
            </a:pPr>
            <a:r>
              <a:rPr lang="en-US" sz="2400" b="1" dirty="0" smtClean="0"/>
              <a:t>Algorithm:</a:t>
            </a:r>
          </a:p>
          <a:p>
            <a:pPr marL="883920" lvl="1" indent="-609600" algn="just" fontAlgn="auto">
              <a:lnSpc>
                <a:spcPct val="90000"/>
              </a:lnSpc>
              <a:spcAft>
                <a:spcPts val="0"/>
              </a:spcAft>
              <a:buClr>
                <a:srgbClr val="FF0000"/>
              </a:buClr>
              <a:buFontTx/>
              <a:buAutoNum type="circleNumDbPlain"/>
              <a:defRPr/>
            </a:pPr>
            <a:r>
              <a:rPr lang="en-US" altLang="ja-JP" sz="1800" dirty="0" smtClean="0">
                <a:solidFill>
                  <a:srgbClr val="0070C0"/>
                </a:solidFill>
                <a:ea typeface="MS PGothic" pitchFamily="34" charset="-128"/>
              </a:rPr>
              <a:t>Make a leaf node for each code symbol</a:t>
            </a:r>
          </a:p>
          <a:p>
            <a:pPr marL="1237488" lvl="2" indent="-533400" algn="just" fontAlgn="auto">
              <a:lnSpc>
                <a:spcPct val="90000"/>
              </a:lnSpc>
              <a:spcAft>
                <a:spcPts val="0"/>
              </a:spcAft>
              <a:buClr>
                <a:schemeClr val="tx1"/>
              </a:buClr>
              <a:buFont typeface="Wingdings" pitchFamily="2" charset="2"/>
              <a:buBlip>
                <a:blip r:embed="rId2"/>
              </a:buBlip>
              <a:defRPr/>
            </a:pPr>
            <a:r>
              <a:rPr lang="en-US" altLang="ja-JP" sz="1800" dirty="0" smtClean="0">
                <a:ea typeface="MS PGothic" pitchFamily="34" charset="-128"/>
              </a:rPr>
              <a:t>Add the generation probability of each symbol to the leaf node</a:t>
            </a:r>
          </a:p>
          <a:p>
            <a:pPr marL="883920" lvl="1" indent="-609600" algn="just" fontAlgn="auto">
              <a:lnSpc>
                <a:spcPct val="90000"/>
              </a:lnSpc>
              <a:spcAft>
                <a:spcPts val="0"/>
              </a:spcAft>
              <a:buClr>
                <a:srgbClr val="FF0000"/>
              </a:buClr>
              <a:buFontTx/>
              <a:buAutoNum type="circleNumDbPlain"/>
              <a:defRPr/>
            </a:pPr>
            <a:r>
              <a:rPr lang="en-US" altLang="ja-JP" sz="1800" dirty="0" smtClean="0">
                <a:solidFill>
                  <a:srgbClr val="0070C0"/>
                </a:solidFill>
                <a:ea typeface="MS PGothic" pitchFamily="34" charset="-128"/>
              </a:rPr>
              <a:t>Take the two leaf nodes with the smallest probability and connect them into a new node</a:t>
            </a:r>
          </a:p>
          <a:p>
            <a:pPr marL="1237488" lvl="2" indent="-533400" algn="just" fontAlgn="auto">
              <a:lnSpc>
                <a:spcPct val="90000"/>
              </a:lnSpc>
              <a:spcAft>
                <a:spcPts val="0"/>
              </a:spcAft>
              <a:buClr>
                <a:schemeClr val="tx1"/>
              </a:buClr>
              <a:buFont typeface="Wingdings" pitchFamily="2" charset="2"/>
              <a:buBlip>
                <a:blip r:embed="rId2"/>
              </a:buBlip>
              <a:defRPr/>
            </a:pPr>
            <a:r>
              <a:rPr lang="en-US" altLang="ja-JP" sz="1800" dirty="0" smtClean="0">
                <a:ea typeface="MS PGothic" pitchFamily="34" charset="-128"/>
              </a:rPr>
              <a:t>Add 1 or 0 to each of the two branches</a:t>
            </a:r>
          </a:p>
          <a:p>
            <a:pPr marL="1237488" lvl="2" indent="-533400" algn="just" fontAlgn="auto">
              <a:lnSpc>
                <a:spcPct val="90000"/>
              </a:lnSpc>
              <a:spcAft>
                <a:spcPts val="0"/>
              </a:spcAft>
              <a:buClr>
                <a:schemeClr val="tx1"/>
              </a:buClr>
              <a:buFont typeface="Wingdings" pitchFamily="2" charset="2"/>
              <a:buBlip>
                <a:blip r:embed="rId2"/>
              </a:buBlip>
              <a:defRPr/>
            </a:pPr>
            <a:r>
              <a:rPr lang="en-US" altLang="ja-JP" sz="1800" dirty="0" smtClean="0">
                <a:ea typeface="MS PGothic" pitchFamily="34" charset="-128"/>
              </a:rPr>
              <a:t>The probability of the new node is the sum of the probabilities of the two connecting nodes</a:t>
            </a:r>
          </a:p>
          <a:p>
            <a:pPr marL="883920" lvl="1" indent="-609600" algn="just" fontAlgn="auto">
              <a:lnSpc>
                <a:spcPct val="90000"/>
              </a:lnSpc>
              <a:spcAft>
                <a:spcPts val="0"/>
              </a:spcAft>
              <a:buClr>
                <a:srgbClr val="FF0000"/>
              </a:buClr>
              <a:buFontTx/>
              <a:buAutoNum type="circleNumDbPlain"/>
              <a:defRPr/>
            </a:pPr>
            <a:r>
              <a:rPr lang="en-US" altLang="ja-JP" sz="1800" dirty="0" smtClean="0">
                <a:solidFill>
                  <a:srgbClr val="0070C0"/>
                </a:solidFill>
                <a:ea typeface="MS PGothic" pitchFamily="34" charset="-128"/>
              </a:rPr>
              <a:t>If there is only one node left, the code construction is completed. If not, go back to (2)</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Huffman Algorithm:</a:t>
            </a:r>
            <a:endParaRPr lang="en-US" dirty="0"/>
          </a:p>
        </p:txBody>
      </p:sp>
      <p:sp>
        <p:nvSpPr>
          <p:cNvPr id="3" name="Content Placeholder 2"/>
          <p:cNvSpPr>
            <a:spLocks noGrp="1"/>
          </p:cNvSpPr>
          <p:nvPr>
            <p:ph idx="1"/>
          </p:nvPr>
        </p:nvSpPr>
        <p:spPr>
          <a:xfrm>
            <a:off x="457200" y="914400"/>
            <a:ext cx="8229600" cy="5791200"/>
          </a:xfrm>
        </p:spPr>
        <p:txBody>
          <a:bodyPr/>
          <a:lstStyle/>
          <a:p>
            <a:r>
              <a:rPr lang="en-US" sz="2400" dirty="0" smtClean="0"/>
              <a:t>For example</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3124200" y="1371600"/>
            <a:ext cx="3352800" cy="9906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743200" y="2590800"/>
            <a:ext cx="4189413" cy="2057400"/>
          </a:xfrm>
          <a:prstGeom prst="rect">
            <a:avLst/>
          </a:prstGeom>
          <a:noFill/>
          <a:ln w="9525">
            <a:noFill/>
            <a:miter lim="800000"/>
            <a:headEnd/>
            <a:tailEnd/>
          </a:ln>
        </p:spPr>
      </p:pic>
      <p:sp>
        <p:nvSpPr>
          <p:cNvPr id="6" name="Down Arrow 5"/>
          <p:cNvSpPr/>
          <p:nvPr/>
        </p:nvSpPr>
        <p:spPr>
          <a:xfrm>
            <a:off x="4724400" y="2362200"/>
            <a:ext cx="76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3"/>
          <p:cNvPicPr>
            <a:picLocks noChangeAspect="1" noChangeArrowheads="1"/>
          </p:cNvPicPr>
          <p:nvPr/>
        </p:nvPicPr>
        <p:blipFill>
          <a:blip r:embed="rId4" cstate="print"/>
          <a:srcRect/>
          <a:stretch>
            <a:fillRect/>
          </a:stretch>
        </p:blipFill>
        <p:spPr bwMode="auto">
          <a:xfrm>
            <a:off x="4038600" y="4953000"/>
            <a:ext cx="2895600" cy="1343025"/>
          </a:xfrm>
          <a:prstGeom prst="rect">
            <a:avLst/>
          </a:prstGeom>
          <a:noFill/>
          <a:ln w="9525">
            <a:noFill/>
            <a:miter lim="800000"/>
            <a:headEnd/>
            <a:tailEnd/>
          </a:ln>
        </p:spPr>
      </p:pic>
      <p:sp>
        <p:nvSpPr>
          <p:cNvPr id="8" name="Down Arrow 7"/>
          <p:cNvSpPr/>
          <p:nvPr/>
        </p:nvSpPr>
        <p:spPr>
          <a:xfrm>
            <a:off x="4648200" y="4495800"/>
            <a:ext cx="76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sz="3600" dirty="0" smtClean="0"/>
              <a:t>How the encoding and decoding process takes place?</a:t>
            </a:r>
            <a:endParaRPr lang="en-US" sz="3600" dirty="0"/>
          </a:p>
        </p:txBody>
      </p:sp>
      <p:sp>
        <p:nvSpPr>
          <p:cNvPr id="3" name="Content Placeholder 2"/>
          <p:cNvSpPr>
            <a:spLocks noGrp="1"/>
          </p:cNvSpPr>
          <p:nvPr>
            <p:ph idx="1"/>
          </p:nvPr>
        </p:nvSpPr>
        <p:spPr>
          <a:xfrm>
            <a:off x="457200" y="1143000"/>
            <a:ext cx="8229600" cy="5486400"/>
          </a:xfrm>
        </p:spPr>
        <p:txBody>
          <a:bodyPr/>
          <a:lstStyle/>
          <a:p>
            <a:r>
              <a:rPr lang="en-US" dirty="0" smtClean="0"/>
              <a:t>Encoding:</a:t>
            </a:r>
          </a:p>
          <a:p>
            <a:endParaRPr lang="en-US" dirty="0" smtClean="0"/>
          </a:p>
          <a:p>
            <a:endParaRPr lang="en-US" dirty="0" smtClean="0"/>
          </a:p>
          <a:p>
            <a:endParaRPr lang="en-US" dirty="0" smtClean="0"/>
          </a:p>
          <a:p>
            <a:r>
              <a:rPr lang="en-US" dirty="0" smtClean="0"/>
              <a:t>Decoding:</a:t>
            </a:r>
            <a:endParaRPr lang="en-US" dirty="0"/>
          </a:p>
        </p:txBody>
      </p:sp>
      <p:pic>
        <p:nvPicPr>
          <p:cNvPr id="4" name="Picture 11"/>
          <p:cNvPicPr>
            <a:picLocks noChangeAspect="1" noChangeArrowheads="1"/>
          </p:cNvPicPr>
          <p:nvPr/>
        </p:nvPicPr>
        <p:blipFill>
          <a:blip r:embed="rId2" cstate="print"/>
          <a:srcRect/>
          <a:stretch>
            <a:fillRect/>
          </a:stretch>
        </p:blipFill>
        <p:spPr bwMode="auto">
          <a:xfrm>
            <a:off x="2590800" y="1524000"/>
            <a:ext cx="3019425" cy="2209800"/>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2590800" y="4114800"/>
            <a:ext cx="3124200" cy="2497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Method 1:</a:t>
            </a:r>
            <a:r>
              <a:rPr lang="en-US" dirty="0" smtClean="0">
                <a:solidFill>
                  <a:schemeClr val="tx2">
                    <a:satMod val="130000"/>
                  </a:schemeClr>
                </a:solidFill>
              </a:rPr>
              <a:t>JPEG Encoding</a:t>
            </a:r>
            <a:endParaRPr lang="en-US" dirty="0"/>
          </a:p>
        </p:txBody>
      </p:sp>
      <p:sp>
        <p:nvSpPr>
          <p:cNvPr id="3" name="Content Placeholder 2"/>
          <p:cNvSpPr>
            <a:spLocks noGrp="1"/>
          </p:cNvSpPr>
          <p:nvPr>
            <p:ph idx="1"/>
          </p:nvPr>
        </p:nvSpPr>
        <p:spPr>
          <a:xfrm>
            <a:off x="457200" y="1143000"/>
            <a:ext cx="8229600" cy="5334000"/>
          </a:xfrm>
        </p:spPr>
        <p:txBody>
          <a:bodyPr/>
          <a:lstStyle/>
          <a:p>
            <a:r>
              <a:rPr lang="en-US" sz="2800" dirty="0" smtClean="0"/>
              <a:t>Used to compress pictures and graphics.</a:t>
            </a:r>
          </a:p>
          <a:p>
            <a:r>
              <a:rPr lang="en-US" sz="2800" dirty="0" smtClean="0"/>
              <a:t>In JPEG, a grayscale picture is divided into 8x8 pixel blocks to decrease the number of calculations.</a:t>
            </a:r>
          </a:p>
          <a:p>
            <a:r>
              <a:rPr lang="en-US" sz="2800" dirty="0" smtClean="0"/>
              <a:t>Basic idea: </a:t>
            </a:r>
          </a:p>
          <a:p>
            <a:pPr lvl="2">
              <a:buFont typeface="Wingdings" pitchFamily="2" charset="2"/>
              <a:buChar char="§"/>
            </a:pPr>
            <a:r>
              <a:rPr lang="en-US" sz="2000" dirty="0" smtClean="0"/>
              <a:t>Change the picture into a linear (vector) sets of numbers that reveals the redundancies.</a:t>
            </a:r>
          </a:p>
          <a:p>
            <a:pPr lvl="2">
              <a:buFont typeface="Wingdings" pitchFamily="2" charset="2"/>
              <a:buChar char="§"/>
            </a:pPr>
            <a:r>
              <a:rPr lang="en-US" sz="2000" dirty="0" smtClean="0"/>
              <a:t>The redundancies is then removed by one of lossless.</a:t>
            </a:r>
          </a:p>
          <a:p>
            <a:pPr lvl="2">
              <a:buFont typeface="Wingdings" pitchFamily="2" charset="2"/>
              <a:buChar char="§"/>
            </a:pPr>
            <a:endParaRPr lang="en-US" dirty="0"/>
          </a:p>
        </p:txBody>
      </p:sp>
      <p:pic>
        <p:nvPicPr>
          <p:cNvPr id="4" name="Picture 7"/>
          <p:cNvPicPr>
            <a:picLocks noChangeAspect="1" noChangeArrowheads="1"/>
          </p:cNvPicPr>
          <p:nvPr/>
        </p:nvPicPr>
        <p:blipFill>
          <a:blip r:embed="rId2" cstate="print"/>
          <a:srcRect/>
          <a:stretch>
            <a:fillRect/>
          </a:stretch>
        </p:blipFill>
        <p:spPr bwMode="auto">
          <a:xfrm>
            <a:off x="685800" y="4343400"/>
            <a:ext cx="79248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697</Words>
  <Application>Microsoft Office PowerPoint</Application>
  <PresentationFormat>On-screen Show (4:3)</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MS PGothic</vt:lpstr>
      <vt:lpstr>Times New Roman</vt:lpstr>
      <vt:lpstr>Wingdings</vt:lpstr>
      <vt:lpstr>Wingdings 2</vt:lpstr>
      <vt:lpstr>Office Theme</vt:lpstr>
      <vt:lpstr>FUNDAMENTALS OF COMPRESSION</vt:lpstr>
      <vt:lpstr>What is Compression?</vt:lpstr>
      <vt:lpstr>Data Compression Methods</vt:lpstr>
      <vt:lpstr>Lossless compression</vt:lpstr>
      <vt:lpstr>Run-length encoding</vt:lpstr>
      <vt:lpstr>Huffman Coding</vt:lpstr>
      <vt:lpstr>Huffman Algorithm:</vt:lpstr>
      <vt:lpstr>How the encoding and decoding process takes place?</vt:lpstr>
      <vt:lpstr>Method 1:JPEG Encoding</vt:lpstr>
      <vt:lpstr>JPEG Encoding- DCT</vt:lpstr>
      <vt:lpstr>Quantization &amp; Compression</vt:lpstr>
      <vt:lpstr>JPEG Encoding</vt:lpstr>
      <vt:lpstr>Method 2:MPEG Encoding</vt:lpstr>
      <vt:lpstr>Types of MPEG compression</vt:lpstr>
      <vt:lpstr>Method 3:Audio(or)Mp3 Encoding</vt:lpstr>
      <vt:lpstr>Categories: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COMPRESSION</dc:title>
  <dc:creator>Deepika Kumar</dc:creator>
  <cp:lastModifiedBy>Deepika Kumar</cp:lastModifiedBy>
  <cp:revision>13</cp:revision>
  <dcterms:created xsi:type="dcterms:W3CDTF">2006-08-16T00:00:00Z</dcterms:created>
  <dcterms:modified xsi:type="dcterms:W3CDTF">2015-10-15T07:42:50Z</dcterms:modified>
</cp:coreProperties>
</file>