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94" r:id="rId5"/>
    <p:sldId id="264" r:id="rId6"/>
    <p:sldId id="309" r:id="rId7"/>
    <p:sldId id="297" r:id="rId8"/>
    <p:sldId id="269" r:id="rId9"/>
    <p:sldId id="270" r:id="rId10"/>
    <p:sldId id="289" r:id="rId11"/>
    <p:sldId id="271" r:id="rId12"/>
    <p:sldId id="303" r:id="rId13"/>
    <p:sldId id="265" r:id="rId14"/>
    <p:sldId id="266" r:id="rId15"/>
    <p:sldId id="267" r:id="rId16"/>
    <p:sldId id="268" r:id="rId17"/>
    <p:sldId id="305" r:id="rId18"/>
    <p:sldId id="272" r:id="rId19"/>
    <p:sldId id="306" r:id="rId20"/>
    <p:sldId id="273" r:id="rId21"/>
    <p:sldId id="274" r:id="rId22"/>
    <p:sldId id="275" r:id="rId23"/>
    <p:sldId id="276" r:id="rId24"/>
    <p:sldId id="307" r:id="rId25"/>
    <p:sldId id="277" r:id="rId26"/>
    <p:sldId id="278" r:id="rId27"/>
    <p:sldId id="279" r:id="rId28"/>
    <p:sldId id="308" r:id="rId29"/>
    <p:sldId id="280" r:id="rId30"/>
    <p:sldId id="301" r:id="rId31"/>
    <p:sldId id="302" r:id="rId32"/>
    <p:sldId id="298" r:id="rId33"/>
    <p:sldId id="281" r:id="rId34"/>
    <p:sldId id="283" r:id="rId35"/>
    <p:sldId id="291" r:id="rId36"/>
    <p:sldId id="282" r:id="rId37"/>
    <p:sldId id="304" r:id="rId38"/>
    <p:sldId id="290" r:id="rId39"/>
    <p:sldId id="284" r:id="rId40"/>
    <p:sldId id="293" r:id="rId41"/>
    <p:sldId id="299" r:id="rId42"/>
    <p:sldId id="285" r:id="rId43"/>
    <p:sldId id="286" r:id="rId44"/>
    <p:sldId id="300" r:id="rId45"/>
    <p:sldId id="287" r:id="rId46"/>
    <p:sldId id="288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90929"/>
  </p:normalViewPr>
  <p:slideViewPr>
    <p:cSldViewPr>
      <p:cViewPr varScale="1">
        <p:scale>
          <a:sx n="62" d="100"/>
          <a:sy n="62" d="100"/>
        </p:scale>
        <p:origin x="18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8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97A8A-36D0-44C5-958F-7C19E645282C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D4656-17CE-44B4-B287-2AEDE6061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D4656-17CE-44B4-B287-2AEDE6061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F159A-E3DF-4F88-9DB0-1A820814FD59}" type="slidenum">
              <a:rPr lang="ar-SA"/>
              <a:pPr/>
              <a:t>7</a:t>
            </a:fld>
            <a:endParaRPr lang="en-US"/>
          </a:p>
        </p:txBody>
      </p:sp>
      <p:sp>
        <p:nvSpPr>
          <p:cNvPr id="155650" name="Rectangle 7170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55651" name="Rectangle 717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F778D-F495-463D-A907-D0FD31E829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324C1-9289-4C0B-838C-1A6B5499F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C60FB-FF8B-464A-ACFA-0315BEAB23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DD009-0EFE-40E1-AE5D-3C47F4D1B2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7379F-4770-4210-8D9B-609C7DB1D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50EC3-A6D0-4752-9C34-E2C4A713CF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A6FB-1D59-41DC-B3D0-8F4038AA6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7E76A-C5B5-4FA2-8761-CD97EFB21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E0936-B39B-4088-8C0A-0ADFD28A43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DD1BD-782F-4699-82D0-A39D20FBC1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03374-F0DF-4D9D-A4A0-14BAA2F523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67E3-35FB-4118-BD07-134D35CDE9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TRANSFORMATIONS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Scaling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762000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If the scale factors are in between 0 and 1 </a:t>
            </a:r>
            <a:r>
              <a:rPr lang="en-US" dirty="0">
                <a:sym typeface="Wingdings" pitchFamily="2" charset="2"/>
              </a:rPr>
              <a:t> the points will be moved closer to the origin  the object will be smaller.</a:t>
            </a:r>
            <a:endParaRPr lang="en-US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folHlink"/>
              </a:solidFill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5410200" y="1600200"/>
            <a:ext cx="3352800" cy="3352800"/>
            <a:chOff x="3120" y="1200"/>
            <a:chExt cx="2064" cy="1920"/>
          </a:xfrm>
        </p:grpSpPr>
        <p:sp>
          <p:nvSpPr>
            <p:cNvPr id="23610" name="Line 5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Line 6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5715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6019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6324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6629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6934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>
            <a:off x="7239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7543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7848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8153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8458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5410200" y="4648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54102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>
            <a:off x="5410200" y="4038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>
            <a:off x="54102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>
            <a:off x="5410200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5410200" y="3124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3"/>
          <p:cNvSpPr>
            <a:spLocks noChangeShapeType="1"/>
          </p:cNvSpPr>
          <p:nvPr/>
        </p:nvSpPr>
        <p:spPr bwMode="auto">
          <a:xfrm>
            <a:off x="5410200" y="2819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4"/>
          <p:cNvSpPr>
            <a:spLocks noChangeShapeType="1"/>
          </p:cNvSpPr>
          <p:nvPr/>
        </p:nvSpPr>
        <p:spPr bwMode="auto">
          <a:xfrm>
            <a:off x="5410200" y="2514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5410200" y="2209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576" name="Group 26"/>
          <p:cNvGrpSpPr>
            <a:grpSpLocks/>
          </p:cNvGrpSpPr>
          <p:nvPr/>
        </p:nvGrpSpPr>
        <p:grpSpPr bwMode="auto">
          <a:xfrm>
            <a:off x="5715000" y="3962400"/>
            <a:ext cx="762000" cy="685800"/>
            <a:chOff x="3600" y="2496"/>
            <a:chExt cx="480" cy="432"/>
          </a:xfrm>
        </p:grpSpPr>
        <p:sp>
          <p:nvSpPr>
            <p:cNvPr id="23607" name="Oval 27"/>
            <p:cNvSpPr>
              <a:spLocks noChangeAspect="1"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Oval 28"/>
            <p:cNvSpPr>
              <a:spLocks noChangeAspect="1"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Oval 29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667500" y="1600200"/>
            <a:ext cx="2095500" cy="2133600"/>
            <a:chOff x="4200" y="1008"/>
            <a:chExt cx="1320" cy="1344"/>
          </a:xfrm>
        </p:grpSpPr>
        <p:sp>
          <p:nvSpPr>
            <p:cNvPr id="23604" name="Oval 31"/>
            <p:cNvSpPr>
              <a:spLocks noChangeAspect="1" noChangeArrowheads="1"/>
            </p:cNvSpPr>
            <p:nvPr/>
          </p:nvSpPr>
          <p:spPr bwMode="auto">
            <a:xfrm>
              <a:off x="4200" y="218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Oval 32"/>
            <p:cNvSpPr>
              <a:spLocks noChangeAspect="1" noChangeArrowheads="1"/>
            </p:cNvSpPr>
            <p:nvPr/>
          </p:nvSpPr>
          <p:spPr bwMode="auto">
            <a:xfrm>
              <a:off x="5376" y="2208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Oval 33"/>
            <p:cNvSpPr>
              <a:spLocks noChangeAspect="1" noChangeArrowheads="1"/>
            </p:cNvSpPr>
            <p:nvPr/>
          </p:nvSpPr>
          <p:spPr bwMode="auto">
            <a:xfrm>
              <a:off x="4200" y="1008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96000" y="1676400"/>
            <a:ext cx="2590800" cy="2590800"/>
            <a:chOff x="3840" y="1056"/>
            <a:chExt cx="1632" cy="1632"/>
          </a:xfrm>
        </p:grpSpPr>
        <p:sp>
          <p:nvSpPr>
            <p:cNvPr id="23601" name="Line 35"/>
            <p:cNvSpPr>
              <a:spLocks noChangeShapeType="1"/>
            </p:cNvSpPr>
            <p:nvPr/>
          </p:nvSpPr>
          <p:spPr bwMode="auto">
            <a:xfrm flipV="1">
              <a:off x="3840" y="1056"/>
              <a:ext cx="432" cy="100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36"/>
            <p:cNvSpPr>
              <a:spLocks noChangeShapeType="1"/>
            </p:cNvSpPr>
            <p:nvPr/>
          </p:nvSpPr>
          <p:spPr bwMode="auto">
            <a:xfrm flipV="1">
              <a:off x="3888" y="2256"/>
              <a:ext cx="384" cy="3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37"/>
            <p:cNvSpPr>
              <a:spLocks noChangeShapeType="1"/>
            </p:cNvSpPr>
            <p:nvPr/>
          </p:nvSpPr>
          <p:spPr bwMode="auto">
            <a:xfrm flipV="1">
              <a:off x="4464" y="2256"/>
              <a:ext cx="1008" cy="43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9" name="AutoShape 38"/>
          <p:cNvSpPr>
            <a:spLocks noChangeArrowheads="1"/>
          </p:cNvSpPr>
          <p:nvPr/>
        </p:nvSpPr>
        <p:spPr bwMode="auto">
          <a:xfrm>
            <a:off x="5791200" y="4038600"/>
            <a:ext cx="609600" cy="533400"/>
          </a:xfrm>
          <a:prstGeom prst="rtTriangle">
            <a:avLst/>
          </a:prstGeom>
          <a:noFill/>
          <a:ln w="317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6781800" y="1752600"/>
            <a:ext cx="1828800" cy="18288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40"/>
          <p:cNvSpPr>
            <a:spLocks noChangeShapeType="1"/>
          </p:cNvSpPr>
          <p:nvPr/>
        </p:nvSpPr>
        <p:spPr bwMode="auto">
          <a:xfrm>
            <a:off x="8763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Line 41"/>
          <p:cNvSpPr>
            <a:spLocks noChangeShapeType="1"/>
          </p:cNvSpPr>
          <p:nvPr/>
        </p:nvSpPr>
        <p:spPr bwMode="auto">
          <a:xfrm>
            <a:off x="5410200" y="190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42"/>
          <p:cNvSpPr>
            <a:spLocks noChangeShapeType="1"/>
          </p:cNvSpPr>
          <p:nvPr/>
        </p:nvSpPr>
        <p:spPr bwMode="auto">
          <a:xfrm>
            <a:off x="5410200" y="1600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584" name="Group 43"/>
          <p:cNvGrpSpPr>
            <a:grpSpLocks/>
          </p:cNvGrpSpPr>
          <p:nvPr/>
        </p:nvGrpSpPr>
        <p:grpSpPr bwMode="auto">
          <a:xfrm>
            <a:off x="6019800" y="3124200"/>
            <a:ext cx="1219200" cy="1257300"/>
            <a:chOff x="3792" y="1968"/>
            <a:chExt cx="768" cy="792"/>
          </a:xfrm>
        </p:grpSpPr>
        <p:sp>
          <p:nvSpPr>
            <p:cNvPr id="23598" name="Oval 44"/>
            <p:cNvSpPr>
              <a:spLocks noChangeAspect="1" noChangeArrowheads="1"/>
            </p:cNvSpPr>
            <p:nvPr/>
          </p:nvSpPr>
          <p:spPr bwMode="auto"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Oval 45"/>
            <p:cNvSpPr>
              <a:spLocks noChangeAspect="1"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Oval 46"/>
            <p:cNvSpPr>
              <a:spLocks noChangeAspect="1" noChangeArrowheads="1"/>
            </p:cNvSpPr>
            <p:nvPr/>
          </p:nvSpPr>
          <p:spPr bwMode="auto"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5" name="AutoShape 47"/>
          <p:cNvSpPr>
            <a:spLocks noChangeArrowheads="1"/>
          </p:cNvSpPr>
          <p:nvPr/>
        </p:nvSpPr>
        <p:spPr bwMode="auto">
          <a:xfrm>
            <a:off x="6096000" y="3200400"/>
            <a:ext cx="1066800" cy="10668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6" name="Group 48"/>
          <p:cNvGrpSpPr>
            <a:grpSpLocks/>
          </p:cNvGrpSpPr>
          <p:nvPr/>
        </p:nvGrpSpPr>
        <p:grpSpPr bwMode="auto">
          <a:xfrm>
            <a:off x="5791200" y="3200400"/>
            <a:ext cx="1371600" cy="1371600"/>
            <a:chOff x="3648" y="2016"/>
            <a:chExt cx="864" cy="864"/>
          </a:xfrm>
        </p:grpSpPr>
        <p:sp>
          <p:nvSpPr>
            <p:cNvPr id="23595" name="Line 49"/>
            <p:cNvSpPr>
              <a:spLocks noChangeShapeType="1"/>
            </p:cNvSpPr>
            <p:nvPr/>
          </p:nvSpPr>
          <p:spPr bwMode="auto">
            <a:xfrm flipH="1">
              <a:off x="3648" y="2688"/>
              <a:ext cx="192" cy="19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50"/>
            <p:cNvSpPr>
              <a:spLocks noChangeShapeType="1"/>
            </p:cNvSpPr>
            <p:nvPr/>
          </p:nvSpPr>
          <p:spPr bwMode="auto">
            <a:xfrm flipH="1">
              <a:off x="3648" y="2016"/>
              <a:ext cx="192" cy="528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51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19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87" name="Group 52"/>
          <p:cNvGrpSpPr>
            <a:grpSpLocks/>
          </p:cNvGrpSpPr>
          <p:nvPr/>
        </p:nvGrpSpPr>
        <p:grpSpPr bwMode="auto">
          <a:xfrm>
            <a:off x="73025" y="2414586"/>
            <a:ext cx="6365875" cy="1928813"/>
            <a:chOff x="48" y="1344"/>
            <a:chExt cx="4010" cy="1215"/>
          </a:xfrm>
        </p:grpSpPr>
        <p:sp>
          <p:nvSpPr>
            <p:cNvPr id="23592" name="Text Box 53"/>
            <p:cNvSpPr txBox="1">
              <a:spLocks noChangeArrowheads="1"/>
            </p:cNvSpPr>
            <p:nvPr/>
          </p:nvSpPr>
          <p:spPr bwMode="auto">
            <a:xfrm>
              <a:off x="3542" y="1752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P(2, 5)</a:t>
              </a:r>
            </a:p>
          </p:txBody>
        </p:sp>
        <p:sp>
          <p:nvSpPr>
            <p:cNvPr id="23593" name="Text Box 54"/>
            <p:cNvSpPr txBox="1">
              <a:spLocks noChangeArrowheads="1"/>
            </p:cNvSpPr>
            <p:nvPr/>
          </p:nvSpPr>
          <p:spPr bwMode="auto">
            <a:xfrm>
              <a:off x="3408" y="2328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P’</a:t>
              </a:r>
            </a:p>
          </p:txBody>
        </p:sp>
        <p:sp>
          <p:nvSpPr>
            <p:cNvPr id="23594" name="Text Box 55"/>
            <p:cNvSpPr txBox="1">
              <a:spLocks noChangeArrowheads="1"/>
            </p:cNvSpPr>
            <p:nvPr/>
          </p:nvSpPr>
          <p:spPr bwMode="auto">
            <a:xfrm>
              <a:off x="48" y="1344"/>
              <a:ext cx="288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dirty="0">
                  <a:solidFill>
                    <a:schemeClr val="folHlink"/>
                  </a:solidFill>
                </a:rPr>
                <a:t> Example :</a:t>
              </a:r>
            </a:p>
            <a:p>
              <a:pPr lvl="1">
                <a:buFontTx/>
                <a:buChar char="•"/>
              </a:pPr>
              <a:r>
                <a:rPr lang="en-US" dirty="0">
                  <a:solidFill>
                    <a:schemeClr val="folHlink"/>
                  </a:solidFill>
                </a:rPr>
                <a:t>P(2, 5), </a:t>
              </a:r>
              <a:r>
                <a:rPr lang="en-US" dirty="0" err="1">
                  <a:solidFill>
                    <a:schemeClr val="folHlink"/>
                  </a:solidFill>
                </a:rPr>
                <a:t>Sx</a:t>
              </a:r>
              <a:r>
                <a:rPr lang="en-US" dirty="0">
                  <a:solidFill>
                    <a:schemeClr val="folHlink"/>
                  </a:solidFill>
                </a:rPr>
                <a:t> = 0.5, </a:t>
              </a:r>
              <a:r>
                <a:rPr lang="en-US" dirty="0" err="1">
                  <a:solidFill>
                    <a:schemeClr val="folHlink"/>
                  </a:solidFill>
                </a:rPr>
                <a:t>Sy</a:t>
              </a:r>
              <a:r>
                <a:rPr lang="en-US" dirty="0">
                  <a:solidFill>
                    <a:schemeClr val="folHlink"/>
                  </a:solidFill>
                </a:rPr>
                <a:t> = 0.5</a:t>
              </a:r>
            </a:p>
            <a:p>
              <a:pPr lvl="1">
                <a:buFontTx/>
                <a:buChar char="•"/>
              </a:pPr>
              <a:r>
                <a:rPr lang="en-US" dirty="0">
                  <a:solidFill>
                    <a:schemeClr val="folHlink"/>
                  </a:solidFill>
                </a:rPr>
                <a:t>Find P’ ?</a:t>
              </a:r>
            </a:p>
          </p:txBody>
        </p:sp>
      </p:grp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120650" y="3505200"/>
            <a:ext cx="49847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dirty="0"/>
              <a:t> If the scale factors are larger than 1 </a:t>
            </a:r>
            <a:r>
              <a:rPr lang="en-US" dirty="0">
                <a:sym typeface="Wingdings" pitchFamily="2" charset="2"/>
              </a:rPr>
              <a:t> the points will be moved away from the origin  the object will be larger.</a:t>
            </a:r>
            <a:endParaRPr lang="en-US" dirty="0"/>
          </a:p>
        </p:txBody>
      </p: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228600" y="1425575"/>
            <a:ext cx="6781800" cy="4906962"/>
            <a:chOff x="144" y="825"/>
            <a:chExt cx="4272" cy="3091"/>
          </a:xfrm>
        </p:grpSpPr>
        <p:sp>
          <p:nvSpPr>
            <p:cNvPr id="23590" name="Text Box 58"/>
            <p:cNvSpPr txBox="1">
              <a:spLocks noChangeArrowheads="1"/>
            </p:cNvSpPr>
            <p:nvPr/>
          </p:nvSpPr>
          <p:spPr bwMode="auto">
            <a:xfrm>
              <a:off x="4164" y="825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144" y="3168"/>
              <a:ext cx="288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/>
                <a:t> Example :</a:t>
              </a:r>
            </a:p>
            <a:p>
              <a:pPr lvl="1">
                <a:buFontTx/>
                <a:buChar char="•"/>
              </a:pPr>
              <a:r>
                <a:rPr lang="en-US">
                  <a:solidFill>
                    <a:schemeClr val="accent2"/>
                  </a:solidFill>
                </a:rPr>
                <a:t>P(2, 5),</a:t>
              </a:r>
              <a:r>
                <a:rPr lang="en-US"/>
                <a:t> Sx = 2, Sy = 2</a:t>
              </a:r>
            </a:p>
            <a:p>
              <a:pPr lvl="1">
                <a:buFontTx/>
                <a:buChar char="•"/>
              </a:pPr>
              <a:r>
                <a:rPr lang="en-US"/>
                <a:t>Find </a:t>
              </a:r>
              <a:r>
                <a:rPr lang="en-US">
                  <a:solidFill>
                    <a:srgbClr val="FF3300"/>
                  </a:solidFill>
                </a:rPr>
                <a:t>P’</a:t>
              </a:r>
              <a:r>
                <a:rPr lang="en-US"/>
                <a:t>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3" grpId="0" animBg="1"/>
      <p:bldP spid="369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Scaling</a:t>
            </a:r>
          </a:p>
        </p:txBody>
      </p:sp>
      <p:grpSp>
        <p:nvGrpSpPr>
          <p:cNvPr id="24579" name="Group 5"/>
          <p:cNvGrpSpPr>
            <a:grpSpLocks/>
          </p:cNvGrpSpPr>
          <p:nvPr/>
        </p:nvGrpSpPr>
        <p:grpSpPr bwMode="auto">
          <a:xfrm>
            <a:off x="5410200" y="1600200"/>
            <a:ext cx="3352800" cy="3352800"/>
            <a:chOff x="3120" y="1200"/>
            <a:chExt cx="2064" cy="1920"/>
          </a:xfrm>
        </p:grpSpPr>
        <p:sp>
          <p:nvSpPr>
            <p:cNvPr id="24626" name="Line 6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7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Line 8"/>
          <p:cNvSpPr>
            <a:spLocks noChangeShapeType="1"/>
          </p:cNvSpPr>
          <p:nvPr/>
        </p:nvSpPr>
        <p:spPr bwMode="auto">
          <a:xfrm>
            <a:off x="5715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6019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>
            <a:off x="6324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11"/>
          <p:cNvSpPr>
            <a:spLocks noChangeShapeType="1"/>
          </p:cNvSpPr>
          <p:nvPr/>
        </p:nvSpPr>
        <p:spPr bwMode="auto">
          <a:xfrm>
            <a:off x="6629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12"/>
          <p:cNvSpPr>
            <a:spLocks noChangeShapeType="1"/>
          </p:cNvSpPr>
          <p:nvPr/>
        </p:nvSpPr>
        <p:spPr bwMode="auto">
          <a:xfrm>
            <a:off x="6934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>
            <a:off x="7239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4"/>
          <p:cNvSpPr>
            <a:spLocks noChangeShapeType="1"/>
          </p:cNvSpPr>
          <p:nvPr/>
        </p:nvSpPr>
        <p:spPr bwMode="auto">
          <a:xfrm>
            <a:off x="7543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5"/>
          <p:cNvSpPr>
            <a:spLocks noChangeShapeType="1"/>
          </p:cNvSpPr>
          <p:nvPr/>
        </p:nvSpPr>
        <p:spPr bwMode="auto">
          <a:xfrm>
            <a:off x="7848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6"/>
          <p:cNvSpPr>
            <a:spLocks noChangeShapeType="1"/>
          </p:cNvSpPr>
          <p:nvPr/>
        </p:nvSpPr>
        <p:spPr bwMode="auto">
          <a:xfrm>
            <a:off x="8153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7"/>
          <p:cNvSpPr>
            <a:spLocks noChangeShapeType="1"/>
          </p:cNvSpPr>
          <p:nvPr/>
        </p:nvSpPr>
        <p:spPr bwMode="auto">
          <a:xfrm>
            <a:off x="8458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>
            <a:off x="5410200" y="4648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9"/>
          <p:cNvSpPr>
            <a:spLocks noChangeShapeType="1"/>
          </p:cNvSpPr>
          <p:nvPr/>
        </p:nvSpPr>
        <p:spPr bwMode="auto">
          <a:xfrm>
            <a:off x="54102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20"/>
          <p:cNvSpPr>
            <a:spLocks noChangeShapeType="1"/>
          </p:cNvSpPr>
          <p:nvPr/>
        </p:nvSpPr>
        <p:spPr bwMode="auto">
          <a:xfrm>
            <a:off x="5410200" y="4038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21"/>
          <p:cNvSpPr>
            <a:spLocks noChangeShapeType="1"/>
          </p:cNvSpPr>
          <p:nvPr/>
        </p:nvSpPr>
        <p:spPr bwMode="auto">
          <a:xfrm>
            <a:off x="54102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5410200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23"/>
          <p:cNvSpPr>
            <a:spLocks noChangeShapeType="1"/>
          </p:cNvSpPr>
          <p:nvPr/>
        </p:nvSpPr>
        <p:spPr bwMode="auto">
          <a:xfrm>
            <a:off x="5410200" y="3124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24"/>
          <p:cNvSpPr>
            <a:spLocks noChangeShapeType="1"/>
          </p:cNvSpPr>
          <p:nvPr/>
        </p:nvSpPr>
        <p:spPr bwMode="auto">
          <a:xfrm>
            <a:off x="5410200" y="2819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25"/>
          <p:cNvSpPr>
            <a:spLocks noChangeShapeType="1"/>
          </p:cNvSpPr>
          <p:nvPr/>
        </p:nvSpPr>
        <p:spPr bwMode="auto">
          <a:xfrm>
            <a:off x="5410200" y="2514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26"/>
          <p:cNvSpPr>
            <a:spLocks noChangeShapeType="1"/>
          </p:cNvSpPr>
          <p:nvPr/>
        </p:nvSpPr>
        <p:spPr bwMode="auto">
          <a:xfrm>
            <a:off x="5410200" y="2209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38"/>
          <p:cNvSpPr>
            <a:spLocks noChangeShapeType="1"/>
          </p:cNvSpPr>
          <p:nvPr/>
        </p:nvSpPr>
        <p:spPr bwMode="auto">
          <a:xfrm>
            <a:off x="8763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39"/>
          <p:cNvSpPr>
            <a:spLocks noChangeShapeType="1"/>
          </p:cNvSpPr>
          <p:nvPr/>
        </p:nvSpPr>
        <p:spPr bwMode="auto">
          <a:xfrm>
            <a:off x="5410200" y="190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Line 40"/>
          <p:cNvSpPr>
            <a:spLocks noChangeShapeType="1"/>
          </p:cNvSpPr>
          <p:nvPr/>
        </p:nvSpPr>
        <p:spPr bwMode="auto">
          <a:xfrm>
            <a:off x="5410200" y="1600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Text Box 54"/>
          <p:cNvSpPr txBox="1">
            <a:spLocks noChangeArrowheads="1"/>
          </p:cNvSpPr>
          <p:nvPr/>
        </p:nvSpPr>
        <p:spPr bwMode="auto">
          <a:xfrm>
            <a:off x="212725" y="1031875"/>
            <a:ext cx="48164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dirty="0"/>
              <a:t> If the scale factors are the same, </a:t>
            </a:r>
            <a:r>
              <a:rPr lang="en-US" dirty="0" err="1"/>
              <a:t>S</a:t>
            </a:r>
            <a:r>
              <a:rPr lang="en-US" baseline="-10000" dirty="0" err="1"/>
              <a:t>x</a:t>
            </a:r>
            <a:r>
              <a:rPr lang="en-US" dirty="0"/>
              <a:t> = </a:t>
            </a:r>
            <a:r>
              <a:rPr lang="en-US" dirty="0" err="1"/>
              <a:t>S</a:t>
            </a:r>
            <a:r>
              <a:rPr lang="en-US" baseline="-10000" dirty="0" err="1"/>
              <a:t>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uniform scaling</a:t>
            </a:r>
          </a:p>
          <a:p>
            <a:pPr algn="just">
              <a:buFontTx/>
              <a:buChar char="•"/>
            </a:pPr>
            <a:r>
              <a:rPr lang="en-US" dirty="0">
                <a:sym typeface="Wingdings" pitchFamily="2" charset="2"/>
              </a:rPr>
              <a:t> Only change in size (as previous example)</a:t>
            </a:r>
            <a:endParaRPr lang="en-US" dirty="0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276850" y="3671888"/>
            <a:ext cx="1047750" cy="957262"/>
            <a:chOff x="3324" y="2313"/>
            <a:chExt cx="660" cy="603"/>
          </a:xfrm>
        </p:grpSpPr>
        <p:sp>
          <p:nvSpPr>
            <p:cNvPr id="24620" name="Text Box 48"/>
            <p:cNvSpPr txBox="1">
              <a:spLocks noChangeArrowheads="1"/>
            </p:cNvSpPr>
            <p:nvPr/>
          </p:nvSpPr>
          <p:spPr bwMode="auto">
            <a:xfrm>
              <a:off x="3324" y="2313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P(1, 2)</a:t>
              </a:r>
            </a:p>
          </p:txBody>
        </p:sp>
        <p:grpSp>
          <p:nvGrpSpPr>
            <p:cNvPr id="24621" name="Group 59"/>
            <p:cNvGrpSpPr>
              <a:grpSpLocks/>
            </p:cNvGrpSpPr>
            <p:nvPr/>
          </p:nvGrpSpPr>
          <p:grpSpPr bwMode="auto">
            <a:xfrm>
              <a:off x="3600" y="2544"/>
              <a:ext cx="384" cy="372"/>
              <a:chOff x="3600" y="2544"/>
              <a:chExt cx="384" cy="372"/>
            </a:xfrm>
          </p:grpSpPr>
          <p:sp>
            <p:nvSpPr>
              <p:cNvPr id="24622" name="Oval 41"/>
              <p:cNvSpPr>
                <a:spLocks noChangeAspect="1" noChangeArrowheads="1"/>
              </p:cNvSpPr>
              <p:nvPr/>
            </p:nvSpPr>
            <p:spPr bwMode="auto">
              <a:xfrm>
                <a:off x="360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Oval 42"/>
              <p:cNvSpPr>
                <a:spLocks noChangeAspect="1" noChangeArrowheads="1"/>
              </p:cNvSpPr>
              <p:nvPr/>
            </p:nvSpPr>
            <p:spPr bwMode="auto">
              <a:xfrm>
                <a:off x="384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Oval 43"/>
              <p:cNvSpPr>
                <a:spLocks noChangeAspect="1" noChangeArrowheads="1"/>
              </p:cNvSpPr>
              <p:nvPr/>
            </p:nvSpPr>
            <p:spPr bwMode="auto">
              <a:xfrm>
                <a:off x="3600" y="254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5" name="Oval 55"/>
              <p:cNvSpPr>
                <a:spLocks noChangeAspect="1" noChangeArrowheads="1"/>
              </p:cNvSpPr>
              <p:nvPr/>
            </p:nvSpPr>
            <p:spPr bwMode="auto">
              <a:xfrm>
                <a:off x="3840" y="25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5791200" y="4114800"/>
            <a:ext cx="457200" cy="457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943600" y="1309688"/>
            <a:ext cx="990600" cy="2119312"/>
            <a:chOff x="3744" y="825"/>
            <a:chExt cx="624" cy="1335"/>
          </a:xfrm>
        </p:grpSpPr>
        <p:sp>
          <p:nvSpPr>
            <p:cNvPr id="24614" name="Text Box 50"/>
            <p:cNvSpPr txBox="1">
              <a:spLocks noChangeArrowheads="1"/>
            </p:cNvSpPr>
            <p:nvPr/>
          </p:nvSpPr>
          <p:spPr bwMode="auto">
            <a:xfrm>
              <a:off x="3744" y="825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</a:p>
          </p:txBody>
        </p:sp>
        <p:grpSp>
          <p:nvGrpSpPr>
            <p:cNvPr id="24615" name="Group 61"/>
            <p:cNvGrpSpPr>
              <a:grpSpLocks/>
            </p:cNvGrpSpPr>
            <p:nvPr/>
          </p:nvGrpSpPr>
          <p:grpSpPr bwMode="auto">
            <a:xfrm>
              <a:off x="3792" y="1008"/>
              <a:ext cx="576" cy="1152"/>
              <a:chOff x="3792" y="1008"/>
              <a:chExt cx="576" cy="1152"/>
            </a:xfrm>
          </p:grpSpPr>
          <p:sp>
            <p:nvSpPr>
              <p:cNvPr id="24616" name="Oval 30"/>
              <p:cNvSpPr>
                <a:spLocks noChangeAspect="1" noChangeArrowheads="1"/>
              </p:cNvSpPr>
              <p:nvPr/>
            </p:nvSpPr>
            <p:spPr bwMode="auto">
              <a:xfrm>
                <a:off x="3792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7" name="Oval 31"/>
              <p:cNvSpPr>
                <a:spLocks noChangeAspect="1" noChangeArrowheads="1"/>
              </p:cNvSpPr>
              <p:nvPr/>
            </p:nvSpPr>
            <p:spPr bwMode="auto">
              <a:xfrm>
                <a:off x="4224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8" name="Oval 32"/>
              <p:cNvSpPr>
                <a:spLocks noChangeAspect="1" noChangeArrowheads="1"/>
              </p:cNvSpPr>
              <p:nvPr/>
            </p:nvSpPr>
            <p:spPr bwMode="auto">
              <a:xfrm>
                <a:off x="3792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Oval 57"/>
              <p:cNvSpPr>
                <a:spLocks noChangeAspect="1" noChangeArrowheads="1"/>
              </p:cNvSpPr>
              <p:nvPr/>
            </p:nvSpPr>
            <p:spPr bwMode="auto">
              <a:xfrm>
                <a:off x="4224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6096000" y="1676400"/>
            <a:ext cx="762000" cy="1676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5791200" y="1676400"/>
            <a:ext cx="1066800" cy="2895600"/>
            <a:chOff x="3648" y="1056"/>
            <a:chExt cx="672" cy="1824"/>
          </a:xfrm>
        </p:grpSpPr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 flipV="1">
              <a:off x="3648" y="1056"/>
              <a:ext cx="192" cy="15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 flipV="1">
              <a:off x="3936" y="2064"/>
              <a:ext cx="384" cy="81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46"/>
            <p:cNvSpPr>
              <a:spLocks noChangeShapeType="1"/>
            </p:cNvSpPr>
            <p:nvPr/>
          </p:nvSpPr>
          <p:spPr bwMode="auto">
            <a:xfrm flipV="1">
              <a:off x="3648" y="2064"/>
              <a:ext cx="192" cy="81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34"/>
            <p:cNvSpPr>
              <a:spLocks noChangeShapeType="1"/>
            </p:cNvSpPr>
            <p:nvPr/>
          </p:nvSpPr>
          <p:spPr bwMode="auto">
            <a:xfrm flipV="1">
              <a:off x="3888" y="1056"/>
              <a:ext cx="384" cy="15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232671" y="2625725"/>
            <a:ext cx="46210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buFontTx/>
              <a:buChar char="•"/>
            </a:pPr>
            <a:r>
              <a:rPr lang="en-US" dirty="0">
                <a:sym typeface="Wingdings" pitchFamily="2" charset="2"/>
              </a:rPr>
              <a:t> If  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baseline="-10000" dirty="0" err="1"/>
              <a:t>x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baseline="-10000" dirty="0" err="1"/>
              <a:t>y</a:t>
            </a:r>
            <a:r>
              <a:rPr lang="en-US" dirty="0">
                <a:sym typeface="Wingdings" pitchFamily="2" charset="2"/>
              </a:rPr>
              <a:t>  differential scaling.</a:t>
            </a:r>
          </a:p>
          <a:p>
            <a:pPr algn="just">
              <a:buFontTx/>
              <a:buChar char="•"/>
            </a:pPr>
            <a:r>
              <a:rPr lang="en-US" dirty="0">
                <a:sym typeface="Wingdings" pitchFamily="2" charset="2"/>
              </a:rPr>
              <a:t> Change in size and shape</a:t>
            </a:r>
          </a:p>
          <a:p>
            <a:pPr algn="just">
              <a:buFontTx/>
              <a:buChar char="•"/>
            </a:pPr>
            <a:r>
              <a:rPr lang="en-US" dirty="0">
                <a:sym typeface="Wingdings" pitchFamily="2" charset="2"/>
              </a:rPr>
              <a:t> Example : square  rectangle</a:t>
            </a:r>
          </a:p>
          <a:p>
            <a:pPr lvl="1" algn="just">
              <a:buFontTx/>
              <a:buChar char="•"/>
            </a:pPr>
            <a:r>
              <a:rPr lang="en-US" dirty="0">
                <a:sym typeface="Wingdings" pitchFamily="2" charset="2"/>
              </a:rPr>
              <a:t>P(1, 3), 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baseline="-10000" dirty="0" err="1"/>
              <a:t>x</a:t>
            </a:r>
            <a:r>
              <a:rPr lang="en-US" dirty="0">
                <a:sym typeface="Wingdings" pitchFamily="2" charset="2"/>
              </a:rPr>
              <a:t> = 2, 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baseline="-10000" dirty="0" err="1"/>
              <a:t>y</a:t>
            </a:r>
            <a:r>
              <a:rPr lang="en-US" dirty="0">
                <a:sym typeface="Wingdings" pitchFamily="2" charset="2"/>
              </a:rPr>
              <a:t> = 5 , P’ ?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201677" y="4343400"/>
            <a:ext cx="5698996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dirty="0"/>
              <a:t>What does scaling by 1 do?</a:t>
            </a:r>
          </a:p>
          <a:p>
            <a:pPr algn="just">
              <a:spcBef>
                <a:spcPct val="20000"/>
              </a:spcBef>
            </a:pPr>
            <a:r>
              <a:rPr lang="en-US" dirty="0"/>
              <a:t>What is that matrix called?</a:t>
            </a:r>
          </a:p>
          <a:p>
            <a:pPr algn="just">
              <a:spcBef>
                <a:spcPct val="20000"/>
              </a:spcBef>
            </a:pPr>
            <a:r>
              <a:rPr lang="en-US" dirty="0"/>
              <a:t>What does scaling by a negative value do?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8" grpId="0" animBg="1"/>
      <p:bldP spid="18490" grpId="0" animBg="1"/>
      <p:bldP spid="18496" grpId="0" autoUpdateAnimBg="0"/>
      <p:bldP spid="184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Line 2"/>
          <p:cNvSpPr>
            <a:spLocks noChangeShapeType="1"/>
          </p:cNvSpPr>
          <p:nvPr/>
        </p:nvSpPr>
        <p:spPr bwMode="auto">
          <a:xfrm>
            <a:off x="914400" y="4302125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" name="Line 3"/>
          <p:cNvSpPr>
            <a:spLocks noChangeShapeType="1"/>
          </p:cNvSpPr>
          <p:nvPr/>
        </p:nvSpPr>
        <p:spPr bwMode="auto">
          <a:xfrm flipV="1">
            <a:off x="914400" y="186372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0" name="Freeform 4"/>
          <p:cNvSpPr>
            <a:spLocks/>
          </p:cNvSpPr>
          <p:nvPr/>
        </p:nvSpPr>
        <p:spPr bwMode="auto">
          <a:xfrm>
            <a:off x="914400" y="2930525"/>
            <a:ext cx="992188" cy="1373188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624" y="864"/>
              </a:cxn>
              <a:cxn ang="0">
                <a:pos x="336" y="0"/>
              </a:cxn>
              <a:cxn ang="0">
                <a:pos x="0" y="864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914400" y="1863725"/>
            <a:ext cx="2135188" cy="2439988"/>
          </a:xfrm>
          <a:custGeom>
            <a:avLst/>
            <a:gdLst/>
            <a:ahLst/>
            <a:cxnLst>
              <a:cxn ang="0">
                <a:pos x="0" y="1536"/>
              </a:cxn>
              <a:cxn ang="0">
                <a:pos x="1344" y="1536"/>
              </a:cxn>
              <a:cxn ang="0">
                <a:pos x="723" y="0"/>
              </a:cxn>
              <a:cxn ang="0">
                <a:pos x="0" y="1536"/>
              </a:cxn>
            </a:cxnLst>
            <a:rect l="0" t="0" r="r" b="b"/>
            <a:pathLst>
              <a:path w="1345" h="1537">
                <a:moveTo>
                  <a:pt x="0" y="1536"/>
                </a:moveTo>
                <a:lnTo>
                  <a:pt x="1344" y="1536"/>
                </a:lnTo>
                <a:lnTo>
                  <a:pt x="723" y="0"/>
                </a:lnTo>
                <a:lnTo>
                  <a:pt x="0" y="153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6608" name="Object 2048"/>
          <p:cNvGraphicFramePr>
            <a:graphicFrameLocks/>
          </p:cNvGraphicFramePr>
          <p:nvPr/>
        </p:nvGraphicFramePr>
        <p:xfrm>
          <a:off x="7162800" y="2209800"/>
          <a:ext cx="17827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6" name="Equation" r:id="rId3" imgW="507960" imgH="393480" progId="Equation.3">
                  <p:embed/>
                </p:oleObj>
              </mc:Choice>
              <mc:Fallback>
                <p:oleObj name="Equation" r:id="rId3" imgW="507960" imgH="3934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0"/>
                        <a:ext cx="1782763" cy="1295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4114800" y="4302125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flipV="1">
            <a:off x="4114800" y="186372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Freeform 9"/>
          <p:cNvSpPr>
            <a:spLocks/>
          </p:cNvSpPr>
          <p:nvPr/>
        </p:nvSpPr>
        <p:spPr bwMode="auto">
          <a:xfrm>
            <a:off x="4114800" y="2930525"/>
            <a:ext cx="992188" cy="1373188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624" y="864"/>
              </a:cxn>
              <a:cxn ang="0">
                <a:pos x="336" y="0"/>
              </a:cxn>
              <a:cxn ang="0">
                <a:pos x="0" y="864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6" name="Freeform 10"/>
          <p:cNvSpPr>
            <a:spLocks/>
          </p:cNvSpPr>
          <p:nvPr/>
        </p:nvSpPr>
        <p:spPr bwMode="auto">
          <a:xfrm>
            <a:off x="4114800" y="3540125"/>
            <a:ext cx="2439988" cy="763588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1536" y="480"/>
              </a:cxn>
              <a:cxn ang="0">
                <a:pos x="827" y="0"/>
              </a:cxn>
              <a:cxn ang="0">
                <a:pos x="0" y="480"/>
              </a:cxn>
            </a:cxnLst>
            <a:rect l="0" t="0" r="r" b="b"/>
            <a:pathLst>
              <a:path w="1537" h="481">
                <a:moveTo>
                  <a:pt x="0" y="480"/>
                </a:moveTo>
                <a:lnTo>
                  <a:pt x="1536" y="480"/>
                </a:lnTo>
                <a:lnTo>
                  <a:pt x="827" y="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6609" name="Object 2049"/>
          <p:cNvGraphicFramePr>
            <a:graphicFrameLocks/>
          </p:cNvGraphicFramePr>
          <p:nvPr/>
        </p:nvGraphicFramePr>
        <p:xfrm>
          <a:off x="3144838" y="5983288"/>
          <a:ext cx="11223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Equation" r:id="rId5" imgW="406080" imgH="215640" progId="Equation.3">
                  <p:embed/>
                </p:oleObj>
              </mc:Choice>
              <mc:Fallback>
                <p:oleObj name="Equation" r:id="rId5" imgW="406080" imgH="21564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5983288"/>
                        <a:ext cx="11223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1279525" y="451485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Uniform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4556125" y="451485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Non-Uniform</a:t>
            </a:r>
          </a:p>
        </p:txBody>
      </p:sp>
      <p:graphicFrame>
        <p:nvGraphicFramePr>
          <p:cNvPr id="196610" name="Object 2050"/>
          <p:cNvGraphicFramePr>
            <a:graphicFrameLocks/>
          </p:cNvGraphicFramePr>
          <p:nvPr/>
        </p:nvGraphicFramePr>
        <p:xfrm>
          <a:off x="6726238" y="5983288"/>
          <a:ext cx="10953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8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983288"/>
                        <a:ext cx="10953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2051"/>
          <p:cNvGraphicFramePr>
            <a:graphicFrameLocks/>
          </p:cNvGraphicFramePr>
          <p:nvPr/>
        </p:nvGraphicFramePr>
        <p:xfrm>
          <a:off x="609600" y="5410200"/>
          <a:ext cx="19097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Equation" r:id="rId9" imgW="609480" imgH="215640" progId="Equation.3">
                  <p:embed/>
                </p:oleObj>
              </mc:Choice>
              <mc:Fallback>
                <p:oleObj name="Equation" r:id="rId9" imgW="609480" imgH="21564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1909763" cy="6969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898525" y="2514600"/>
            <a:ext cx="768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(x,y)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1812925" y="1447800"/>
            <a:ext cx="971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(x’,y’)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251325" y="2590800"/>
            <a:ext cx="768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(x,y)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334000" y="3159125"/>
            <a:ext cx="971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(x’,y’)</a:t>
            </a: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Scaling About the Origin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895600" y="5257800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The parameters </a:t>
            </a:r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y</a:t>
            </a:r>
            <a:r>
              <a:rPr lang="en-US" dirty="0"/>
              <a:t> are called </a:t>
            </a:r>
            <a:r>
              <a:rPr lang="en-US" i="1" dirty="0"/>
              <a:t>scale factors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Oval 40"/>
          <p:cNvSpPr>
            <a:spLocks noChangeAspect="1" noChangeArrowheads="1"/>
          </p:cNvSpPr>
          <p:nvPr/>
        </p:nvSpPr>
        <p:spPr bwMode="auto">
          <a:xfrm>
            <a:off x="647700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9"/>
          <p:cNvSpPr>
            <a:spLocks noChangeAspect="1" noChangeArrowheads="1"/>
          </p:cNvSpPr>
          <p:nvPr/>
        </p:nvSpPr>
        <p:spPr bwMode="auto">
          <a:xfrm>
            <a:off x="6096000" y="2743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8"/>
          <p:cNvSpPr>
            <a:spLocks noChangeAspect="1" noChangeArrowheads="1"/>
          </p:cNvSpPr>
          <p:nvPr/>
        </p:nvSpPr>
        <p:spPr bwMode="auto">
          <a:xfrm>
            <a:off x="6858000" y="3505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Rotation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3886200" cy="4953000"/>
          </a:xfrm>
          <a:noFill/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rotation repositions all points in an object along a circular path in the plane centered at the pivot point.</a:t>
            </a:r>
          </a:p>
          <a:p>
            <a:pPr algn="just" eaLnBrk="1" hangingPunct="1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we’ll assume the pivot is at the origin.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grpSp>
        <p:nvGrpSpPr>
          <p:cNvPr id="20487" name="Group 5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20496" name="Group 6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20516" name="Line 7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Line 8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7" name="Line 9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0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1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2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3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14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15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6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17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18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1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23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24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25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26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27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6" name="Oval 28"/>
          <p:cNvSpPr>
            <a:spLocks noChangeAspect="1" noChangeArrowheads="1"/>
          </p:cNvSpPr>
          <p:nvPr/>
        </p:nvSpPr>
        <p:spPr bwMode="auto"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Oval 29"/>
          <p:cNvSpPr>
            <a:spLocks noChangeAspect="1" noChangeArrowheads="1"/>
          </p:cNvSpPr>
          <p:nvPr/>
        </p:nvSpPr>
        <p:spPr bwMode="auto"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707188" y="3062288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91" name="Freeform 33"/>
          <p:cNvSpPr>
            <a:spLocks/>
          </p:cNvSpPr>
          <p:nvPr/>
        </p:nvSpPr>
        <p:spPr bwMode="auto">
          <a:xfrm>
            <a:off x="5721350" y="2660650"/>
            <a:ext cx="1524000" cy="1547813"/>
          </a:xfrm>
          <a:custGeom>
            <a:avLst/>
            <a:gdLst>
              <a:gd name="T0" fmla="*/ 960 w 960"/>
              <a:gd name="T1" fmla="*/ 975 h 975"/>
              <a:gd name="T2" fmla="*/ 572 w 960"/>
              <a:gd name="T3" fmla="*/ 340 h 975"/>
              <a:gd name="T4" fmla="*/ 0 w 960"/>
              <a:gd name="T5" fmla="*/ 0 h 975"/>
              <a:gd name="T6" fmla="*/ 0 60000 65536"/>
              <a:gd name="T7" fmla="*/ 0 60000 65536"/>
              <a:gd name="T8" fmla="*/ 0 60000 65536"/>
              <a:gd name="T9" fmla="*/ 0 w 960"/>
              <a:gd name="T10" fmla="*/ 0 h 975"/>
              <a:gd name="T11" fmla="*/ 960 w 960"/>
              <a:gd name="T12" fmla="*/ 975 h 9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75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34"/>
          <p:cNvSpPr>
            <a:spLocks noChangeShapeType="1"/>
          </p:cNvSpPr>
          <p:nvPr/>
        </p:nvSpPr>
        <p:spPr bwMode="auto">
          <a:xfrm flipV="1">
            <a:off x="4953000" y="4191000"/>
            <a:ext cx="2286000" cy="762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35"/>
          <p:cNvSpPr>
            <a:spLocks noChangeShapeType="1"/>
          </p:cNvSpPr>
          <p:nvPr/>
        </p:nvSpPr>
        <p:spPr bwMode="auto">
          <a:xfrm flipV="1">
            <a:off x="4953000" y="2667000"/>
            <a:ext cx="762000" cy="2286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36"/>
          <p:cNvSpPr txBox="1">
            <a:spLocks noChangeArrowheads="1"/>
          </p:cNvSpPr>
          <p:nvPr/>
        </p:nvSpPr>
        <p:spPr bwMode="auto">
          <a:xfrm>
            <a:off x="7086600" y="36988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20495" name="Text Box 37"/>
          <p:cNvSpPr txBox="1">
            <a:spLocks noChangeArrowheads="1"/>
          </p:cNvSpPr>
          <p:nvPr/>
        </p:nvSpPr>
        <p:spPr bwMode="auto">
          <a:xfrm>
            <a:off x="5486400" y="21336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2327" grpId="0" animBg="1"/>
      <p:bldP spid="12326" grpId="0" animBg="1"/>
      <p:bldP spid="12316" grpId="0" animBg="1"/>
      <p:bldP spid="123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Rotation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838200"/>
            <a:ext cx="441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dirty="0"/>
              <a:t>Review Trigonometry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	=&gt; cos</a:t>
            </a:r>
            <a:r>
              <a:rPr lang="en-US" sz="2800" b="0" dirty="0"/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 = x/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r , 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sin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y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/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r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= r. 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c</a:t>
            </a:r>
            <a:r>
              <a:rPr lang="en-US" b="0" dirty="0"/>
              <a:t>os</a:t>
            </a:r>
            <a:r>
              <a:rPr lang="en-US" sz="2800" b="0" dirty="0"/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, y =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r.</a:t>
            </a:r>
            <a:r>
              <a:rPr lang="en-US" b="0" dirty="0" err="1">
                <a:cs typeface="Times New Roman" pitchFamily="18" charset="0"/>
                <a:sym typeface="Symbol" pitchFamily="18" charset="2"/>
              </a:rPr>
              <a:t>sin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b="0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21551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21571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52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Oval 27"/>
          <p:cNvSpPr>
            <a:spLocks noChangeAspect="1" noChangeArrowheads="1"/>
          </p:cNvSpPr>
          <p:nvPr/>
        </p:nvSpPr>
        <p:spPr bwMode="auto"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721350" y="2660650"/>
            <a:ext cx="1524000" cy="1547813"/>
            <a:chOff x="3604" y="1676"/>
            <a:chExt cx="960" cy="975"/>
          </a:xfrm>
        </p:grpSpPr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4225" y="192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</a:t>
              </a:r>
              <a:endPara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50" name="Freeform 30"/>
            <p:cNvSpPr>
              <a:spLocks/>
            </p:cNvSpPr>
            <p:nvPr/>
          </p:nvSpPr>
          <p:spPr bwMode="auto">
            <a:xfrm>
              <a:off x="3604" y="1676"/>
              <a:ext cx="960" cy="975"/>
            </a:xfrm>
            <a:custGeom>
              <a:avLst/>
              <a:gdLst>
                <a:gd name="T0" fmla="*/ 960 w 960"/>
                <a:gd name="T1" fmla="*/ 975 h 975"/>
                <a:gd name="T2" fmla="*/ 572 w 960"/>
                <a:gd name="T3" fmla="*/ 340 h 975"/>
                <a:gd name="T4" fmla="*/ 0 w 960"/>
                <a:gd name="T5" fmla="*/ 0 h 975"/>
                <a:gd name="T6" fmla="*/ 0 60000 65536"/>
                <a:gd name="T7" fmla="*/ 0 60000 65536"/>
                <a:gd name="T8" fmla="*/ 0 60000 65536"/>
                <a:gd name="T9" fmla="*/ 0 w 960"/>
                <a:gd name="T10" fmla="*/ 0 h 975"/>
                <a:gd name="T11" fmla="*/ 960 w 96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975">
                  <a:moveTo>
                    <a:pt x="960" y="975"/>
                  </a:moveTo>
                  <a:cubicBezTo>
                    <a:pt x="938" y="805"/>
                    <a:pt x="775" y="525"/>
                    <a:pt x="572" y="340"/>
                  </a:cubicBezTo>
                  <a:cubicBezTo>
                    <a:pt x="369" y="155"/>
                    <a:pt x="184" y="45"/>
                    <a:pt x="0" y="0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57"/>
          <p:cNvGrpSpPr>
            <a:grpSpLocks/>
          </p:cNvGrpSpPr>
          <p:nvPr/>
        </p:nvGrpSpPr>
        <p:grpSpPr bwMode="auto">
          <a:xfrm>
            <a:off x="4953000" y="3733800"/>
            <a:ext cx="2959100" cy="1616075"/>
            <a:chOff x="3120" y="2352"/>
            <a:chExt cx="1864" cy="1018"/>
          </a:xfrm>
        </p:grpSpPr>
        <p:sp>
          <p:nvSpPr>
            <p:cNvPr id="21538" name="Arc 36"/>
            <p:cNvSpPr>
              <a:spLocks/>
            </p:cNvSpPr>
            <p:nvPr/>
          </p:nvSpPr>
          <p:spPr bwMode="auto">
            <a:xfrm>
              <a:off x="3600" y="2928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192 h 21600"/>
                <a:gd name="T4" fmla="*/ 0 w 21600"/>
                <a:gd name="T5" fmla="*/ 1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39" name="Group 56"/>
            <p:cNvGrpSpPr>
              <a:grpSpLocks/>
            </p:cNvGrpSpPr>
            <p:nvPr/>
          </p:nvGrpSpPr>
          <p:grpSpPr bwMode="auto">
            <a:xfrm>
              <a:off x="3120" y="2352"/>
              <a:ext cx="1864" cy="1018"/>
              <a:chOff x="3120" y="2352"/>
              <a:chExt cx="1864" cy="1018"/>
            </a:xfrm>
          </p:grpSpPr>
          <p:sp>
            <p:nvSpPr>
              <p:cNvPr id="21540" name="Line 34"/>
              <p:cNvSpPr>
                <a:spLocks noChangeShapeType="1"/>
              </p:cNvSpPr>
              <p:nvPr/>
            </p:nvSpPr>
            <p:spPr bwMode="auto">
              <a:xfrm>
                <a:off x="4560" y="2688"/>
                <a:ext cx="0" cy="384"/>
              </a:xfrm>
              <a:prstGeom prst="line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Text Box 37"/>
              <p:cNvSpPr txBox="1">
                <a:spLocks noChangeArrowheads="1"/>
              </p:cNvSpPr>
              <p:nvPr/>
            </p:nvSpPr>
            <p:spPr bwMode="auto">
              <a:xfrm>
                <a:off x="3638" y="2854"/>
                <a:ext cx="2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cs typeface="Times New Roman" pitchFamily="18" charset="0"/>
                    <a:sym typeface="Symbol" pitchFamily="18" charset="2"/>
                  </a:rPr>
                  <a:t></a:t>
                </a:r>
                <a:r>
                  <a:rPr lang="en-US"/>
                  <a:t> </a:t>
                </a:r>
              </a:p>
            </p:txBody>
          </p:sp>
          <p:grpSp>
            <p:nvGrpSpPr>
              <p:cNvPr id="21542" name="Group 54"/>
              <p:cNvGrpSpPr>
                <a:grpSpLocks/>
              </p:cNvGrpSpPr>
              <p:nvPr/>
            </p:nvGrpSpPr>
            <p:grpSpPr bwMode="auto">
              <a:xfrm>
                <a:off x="3120" y="2352"/>
                <a:ext cx="1864" cy="1018"/>
                <a:chOff x="3120" y="2352"/>
                <a:chExt cx="1864" cy="1018"/>
              </a:xfrm>
            </p:grpSpPr>
            <p:sp>
              <p:nvSpPr>
                <p:cNvPr id="2154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20" y="2640"/>
                  <a:ext cx="1440" cy="48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4" y="2352"/>
                  <a:ext cx="52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2"/>
                      </a:solidFill>
                    </a:rPr>
                    <a:t>P(x,y)</a:t>
                  </a:r>
                </a:p>
              </p:txBody>
            </p:sp>
            <p:sp>
              <p:nvSpPr>
                <p:cNvPr id="21545" name="Line 35"/>
                <p:cNvSpPr>
                  <a:spLocks noChangeShapeType="1"/>
                </p:cNvSpPr>
                <p:nvPr/>
              </p:nvSpPr>
              <p:spPr bwMode="auto">
                <a:xfrm>
                  <a:off x="3120" y="3159"/>
                  <a:ext cx="1440" cy="0"/>
                </a:xfrm>
                <a:prstGeom prst="line">
                  <a:avLst/>
                </a:prstGeom>
                <a:noFill/>
                <a:ln w="9525" cap="rnd">
                  <a:solidFill>
                    <a:schemeClr val="accent2"/>
                  </a:solidFill>
                  <a:prstDash val="sysDot"/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744" y="312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2"/>
                      </a:solidFill>
                    </a:rPr>
                    <a:t>x</a:t>
                  </a:r>
                </a:p>
              </p:txBody>
            </p:sp>
            <p:sp>
              <p:nvSpPr>
                <p:cNvPr id="2154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72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2"/>
                      </a:solidFill>
                    </a:rPr>
                    <a:t>y</a:t>
                  </a:r>
                </a:p>
              </p:txBody>
            </p:sp>
            <p:sp>
              <p:nvSpPr>
                <p:cNvPr id="215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879" y="2640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</p:grpSp>
        </p:grp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953000" y="2209800"/>
            <a:ext cx="1581150" cy="3227388"/>
            <a:chOff x="3120" y="1390"/>
            <a:chExt cx="996" cy="2033"/>
          </a:xfrm>
        </p:grpSpPr>
        <p:sp>
          <p:nvSpPr>
            <p:cNvPr id="21528" name="Oval 28"/>
            <p:cNvSpPr>
              <a:spLocks noChangeAspect="1" noChangeArrowheads="1"/>
            </p:cNvSpPr>
            <p:nvPr/>
          </p:nvSpPr>
          <p:spPr bwMode="auto">
            <a:xfrm>
              <a:off x="3525" y="1605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32"/>
            <p:cNvSpPr>
              <a:spLocks noChangeShapeType="1"/>
            </p:cNvSpPr>
            <p:nvPr/>
          </p:nvSpPr>
          <p:spPr bwMode="auto">
            <a:xfrm flipV="1">
              <a:off x="3120" y="1680"/>
              <a:ext cx="480" cy="14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41"/>
            <p:cNvSpPr>
              <a:spLocks noChangeShapeType="1"/>
            </p:cNvSpPr>
            <p:nvPr/>
          </p:nvSpPr>
          <p:spPr bwMode="auto">
            <a:xfrm>
              <a:off x="3600" y="1680"/>
              <a:ext cx="0" cy="1392"/>
            </a:xfrm>
            <a:prstGeom prst="line">
              <a:avLst/>
            </a:prstGeom>
            <a:noFill/>
            <a:ln w="9525" cap="rnd">
              <a:solidFill>
                <a:srgbClr val="FF33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5"/>
            <p:cNvSpPr>
              <a:spLocks/>
            </p:cNvSpPr>
            <p:nvPr/>
          </p:nvSpPr>
          <p:spPr bwMode="auto">
            <a:xfrm>
              <a:off x="3216" y="2832"/>
              <a:ext cx="192" cy="192"/>
            </a:xfrm>
            <a:custGeom>
              <a:avLst/>
              <a:gdLst>
                <a:gd name="T0" fmla="*/ 192 w 192"/>
                <a:gd name="T1" fmla="*/ 192 h 192"/>
                <a:gd name="T2" fmla="*/ 144 w 192"/>
                <a:gd name="T3" fmla="*/ 48 h 192"/>
                <a:gd name="T4" fmla="*/ 0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192"/>
                  </a:moveTo>
                  <a:cubicBezTo>
                    <a:pt x="184" y="136"/>
                    <a:pt x="176" y="80"/>
                    <a:pt x="144" y="48"/>
                  </a:cubicBezTo>
                  <a:cubicBezTo>
                    <a:pt x="112" y="16"/>
                    <a:pt x="56" y="8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3120" y="3216"/>
              <a:ext cx="480" cy="0"/>
            </a:xfrm>
            <a:prstGeom prst="line">
              <a:avLst/>
            </a:prstGeom>
            <a:noFill/>
            <a:ln w="9525" cap="rnd">
              <a:solidFill>
                <a:srgbClr val="FF3300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Text Box 47"/>
            <p:cNvSpPr txBox="1">
              <a:spLocks noChangeArrowheads="1"/>
            </p:cNvSpPr>
            <p:nvPr/>
          </p:nvSpPr>
          <p:spPr bwMode="auto">
            <a:xfrm>
              <a:off x="3206" y="3192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x’</a:t>
              </a:r>
            </a:p>
          </p:txBody>
        </p:sp>
        <p:sp>
          <p:nvSpPr>
            <p:cNvPr id="21534" name="Text Box 48"/>
            <p:cNvSpPr txBox="1">
              <a:spLocks noChangeArrowheads="1"/>
            </p:cNvSpPr>
            <p:nvPr/>
          </p:nvSpPr>
          <p:spPr bwMode="auto">
            <a:xfrm>
              <a:off x="3614" y="2299"/>
              <a:ext cx="3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y’</a:t>
              </a:r>
            </a:p>
          </p:txBody>
        </p:sp>
        <p:sp>
          <p:nvSpPr>
            <p:cNvPr id="13361" name="Text Box 49"/>
            <p:cNvSpPr txBox="1">
              <a:spLocks noChangeArrowheads="1"/>
            </p:cNvSpPr>
            <p:nvPr/>
          </p:nvSpPr>
          <p:spPr bwMode="auto">
            <a:xfrm>
              <a:off x="3360" y="268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</a:t>
              </a:r>
              <a:endPara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36" name="Text Box 52"/>
            <p:cNvSpPr txBox="1">
              <a:spLocks noChangeArrowheads="1"/>
            </p:cNvSpPr>
            <p:nvPr/>
          </p:nvSpPr>
          <p:spPr bwMode="auto">
            <a:xfrm>
              <a:off x="3456" y="1390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P’(x’, y’)</a:t>
              </a:r>
            </a:p>
          </p:txBody>
        </p:sp>
        <p:sp>
          <p:nvSpPr>
            <p:cNvPr id="21537" name="Text Box 53"/>
            <p:cNvSpPr txBox="1">
              <a:spLocks noChangeArrowheads="1"/>
            </p:cNvSpPr>
            <p:nvPr/>
          </p:nvSpPr>
          <p:spPr bwMode="auto">
            <a:xfrm>
              <a:off x="3168" y="211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365125" y="2743200"/>
            <a:ext cx="423068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b="0">
                <a:cs typeface="Times New Roman" pitchFamily="18" charset="0"/>
                <a:sym typeface="Symbol" pitchFamily="18" charset="2"/>
              </a:rPr>
              <a:t>=&gt; cos (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  <a:sym typeface="Symbol" pitchFamily="18" charset="2"/>
              </a:rPr>
              <a:t>)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x’</a:t>
            </a:r>
            <a:r>
              <a:rPr lang="en-US">
                <a:cs typeface="Times New Roman" pitchFamily="18" charset="0"/>
                <a:sym typeface="Symbol" pitchFamily="18" charset="2"/>
              </a:rPr>
              <a:t>/r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x’</a:t>
            </a:r>
            <a:r>
              <a:rPr lang="en-US">
                <a:cs typeface="Times New Roman" pitchFamily="18" charset="0"/>
                <a:sym typeface="Symbol" pitchFamily="18" charset="2"/>
              </a:rPr>
              <a:t> = r.</a:t>
            </a:r>
            <a:r>
              <a:rPr lang="en-US" b="0">
                <a:cs typeface="Times New Roman" pitchFamily="18" charset="0"/>
                <a:sym typeface="Symbol" pitchFamily="18" charset="2"/>
              </a:rPr>
              <a:t> cos (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x’</a:t>
            </a:r>
            <a:r>
              <a:rPr lang="en-US">
                <a:cs typeface="Times New Roman" pitchFamily="18" charset="0"/>
                <a:sym typeface="Symbol" pitchFamily="18" charset="2"/>
              </a:rPr>
              <a:t> = r</a:t>
            </a:r>
            <a:r>
              <a:rPr lang="en-US" b="0">
                <a:cs typeface="Times New Roman" pitchFamily="18" charset="0"/>
                <a:sym typeface="Symbol" pitchFamily="18" charset="2"/>
              </a:rPr>
              <a:t>.cos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b="0">
                <a:cs typeface="Times New Roman" pitchFamily="18" charset="0"/>
                <a:sym typeface="Symbol" pitchFamily="18" charset="2"/>
              </a:rPr>
              <a:t>cos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  <a:sym typeface="Symbol" pitchFamily="18" charset="2"/>
              </a:rPr>
              <a:t> -r.</a:t>
            </a:r>
            <a:r>
              <a:rPr lang="en-US" b="0">
                <a:cs typeface="Times New Roman" pitchFamily="18" charset="0"/>
                <a:sym typeface="Symbol" pitchFamily="18" charset="2"/>
              </a:rPr>
              <a:t>sin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b="0">
                <a:cs typeface="Times New Roman" pitchFamily="18" charset="0"/>
                <a:sym typeface="Symbol" pitchFamily="18" charset="2"/>
              </a:rPr>
              <a:t>sin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>
                <a:solidFill>
                  <a:srgbClr val="FF3300"/>
                </a:solidFill>
                <a:sym typeface="Symbol" pitchFamily="18" charset="2"/>
              </a:rPr>
              <a:t>x’ </a:t>
            </a:r>
            <a:r>
              <a:rPr lang="en-US">
                <a:sym typeface="Symbol" pitchFamily="18" charset="2"/>
              </a:rPr>
              <a:t>=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.cos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sym typeface="Symbol" pitchFamily="18" charset="2"/>
              </a:rPr>
              <a:t> –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.sin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US" b="0">
              <a:cs typeface="Times New Roman" pitchFamily="18" charset="0"/>
              <a:sym typeface="Symbol" pitchFamily="18" charset="2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b="0">
                <a:cs typeface="Times New Roman" pitchFamily="18" charset="0"/>
                <a:sym typeface="Symbol" pitchFamily="18" charset="2"/>
              </a:rPr>
              <a:t>=&gt;sin (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  <a:sym typeface="Symbol" pitchFamily="18" charset="2"/>
              </a:rPr>
              <a:t>)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y’</a:t>
            </a:r>
            <a:r>
              <a:rPr lang="en-US">
                <a:cs typeface="Times New Roman" pitchFamily="18" charset="0"/>
                <a:sym typeface="Symbol" pitchFamily="18" charset="2"/>
              </a:rPr>
              <a:t>/r</a:t>
            </a:r>
          </a:p>
          <a:p>
            <a:pPr lvl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US">
                <a:cs typeface="Times New Roman" pitchFamily="18" charset="0"/>
                <a:sym typeface="Symbol" pitchFamily="18" charset="2"/>
              </a:rPr>
              <a:t>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y’</a:t>
            </a:r>
            <a:r>
              <a:rPr lang="en-US">
                <a:cs typeface="Times New Roman" pitchFamily="18" charset="0"/>
                <a:sym typeface="Symbol" pitchFamily="18" charset="2"/>
              </a:rPr>
              <a:t> = r.</a:t>
            </a:r>
            <a:r>
              <a:rPr lang="en-US" b="0">
                <a:cs typeface="Times New Roman" pitchFamily="18" charset="0"/>
                <a:sym typeface="Symbol" pitchFamily="18" charset="2"/>
              </a:rPr>
              <a:t> sin (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y’</a:t>
            </a:r>
            <a:r>
              <a:rPr lang="en-US">
                <a:cs typeface="Times New Roman" pitchFamily="18" charset="0"/>
                <a:sym typeface="Symbol" pitchFamily="18" charset="2"/>
              </a:rPr>
              <a:t> = r</a:t>
            </a:r>
            <a:r>
              <a:rPr lang="en-US" b="0">
                <a:cs typeface="Times New Roman" pitchFamily="18" charset="0"/>
                <a:sym typeface="Symbol" pitchFamily="18" charset="2"/>
              </a:rPr>
              <a:t>.cos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b="0">
                <a:cs typeface="Times New Roman" pitchFamily="18" charset="0"/>
                <a:sym typeface="Symbol" pitchFamily="18" charset="2"/>
              </a:rPr>
              <a:t>sin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cs typeface="Times New Roman" pitchFamily="18" charset="0"/>
                <a:sym typeface="Symbol" pitchFamily="18" charset="2"/>
              </a:rPr>
              <a:t> +  r.</a:t>
            </a:r>
            <a:r>
              <a:rPr lang="en-US" b="0">
                <a:cs typeface="Times New Roman" pitchFamily="18" charset="0"/>
                <a:sym typeface="Symbol" pitchFamily="18" charset="2"/>
              </a:rPr>
              <a:t>sin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b="0">
                <a:cs typeface="Times New Roman" pitchFamily="18" charset="0"/>
                <a:sym typeface="Symbol" pitchFamily="18" charset="2"/>
              </a:rPr>
              <a:t>cos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>
                <a:solidFill>
                  <a:srgbClr val="FF3300"/>
                </a:solidFill>
                <a:sym typeface="Symbol" pitchFamily="18" charset="2"/>
              </a:rPr>
              <a:t>y’ </a:t>
            </a:r>
            <a:r>
              <a:rPr lang="en-US">
                <a:sym typeface="Symbol" pitchFamily="18" charset="2"/>
              </a:rPr>
              <a:t>=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.sin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>
                <a:sym typeface="Symbol" pitchFamily="18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.cos </a:t>
            </a: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/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533400" y="2286000"/>
            <a:ext cx="3276600" cy="1828800"/>
            <a:chOff x="336" y="1440"/>
            <a:chExt cx="2064" cy="1152"/>
          </a:xfrm>
        </p:grpSpPr>
        <p:sp>
          <p:nvSpPr>
            <p:cNvPr id="21524" name="Oval 61"/>
            <p:cNvSpPr>
              <a:spLocks noChangeArrowheads="1"/>
            </p:cNvSpPr>
            <p:nvPr/>
          </p:nvSpPr>
          <p:spPr bwMode="auto">
            <a:xfrm>
              <a:off x="960" y="2352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62"/>
            <p:cNvSpPr>
              <a:spLocks noChangeArrowheads="1"/>
            </p:cNvSpPr>
            <p:nvPr/>
          </p:nvSpPr>
          <p:spPr bwMode="auto">
            <a:xfrm>
              <a:off x="1920" y="2352"/>
              <a:ext cx="48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Freeform 65"/>
            <p:cNvSpPr>
              <a:spLocks/>
            </p:cNvSpPr>
            <p:nvPr/>
          </p:nvSpPr>
          <p:spPr bwMode="auto">
            <a:xfrm>
              <a:off x="336" y="1440"/>
              <a:ext cx="720" cy="912"/>
            </a:xfrm>
            <a:custGeom>
              <a:avLst/>
              <a:gdLst>
                <a:gd name="T0" fmla="*/ 720 w 720"/>
                <a:gd name="T1" fmla="*/ 0 h 960"/>
                <a:gd name="T2" fmla="*/ 144 w 720"/>
                <a:gd name="T3" fmla="*/ 192 h 960"/>
                <a:gd name="T4" fmla="*/ 96 w 720"/>
                <a:gd name="T5" fmla="*/ 768 h 960"/>
                <a:gd name="T6" fmla="*/ 720 w 720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960"/>
                <a:gd name="T14" fmla="*/ 720 w 720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96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66"/>
            <p:cNvSpPr>
              <a:spLocks/>
            </p:cNvSpPr>
            <p:nvPr/>
          </p:nvSpPr>
          <p:spPr bwMode="auto">
            <a:xfrm>
              <a:off x="2160" y="1440"/>
              <a:ext cx="48" cy="912"/>
            </a:xfrm>
            <a:custGeom>
              <a:avLst/>
              <a:gdLst>
                <a:gd name="T0" fmla="*/ 48 w 48"/>
                <a:gd name="T1" fmla="*/ 0 h 912"/>
                <a:gd name="T2" fmla="*/ 0 w 48"/>
                <a:gd name="T3" fmla="*/ 912 h 912"/>
                <a:gd name="T4" fmla="*/ 0 60000 65536"/>
                <a:gd name="T5" fmla="*/ 0 60000 65536"/>
                <a:gd name="T6" fmla="*/ 0 w 48"/>
                <a:gd name="T7" fmla="*/ 0 h 912"/>
                <a:gd name="T8" fmla="*/ 48 w 48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912">
                  <a:moveTo>
                    <a:pt x="48" y="0"/>
                  </a:moveTo>
                  <a:cubicBezTo>
                    <a:pt x="28" y="380"/>
                    <a:pt x="8" y="760"/>
                    <a:pt x="0" y="9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85800" y="2286000"/>
            <a:ext cx="3352800" cy="3962400"/>
            <a:chOff x="432" y="1440"/>
            <a:chExt cx="2112" cy="2496"/>
          </a:xfrm>
        </p:grpSpPr>
        <p:sp>
          <p:nvSpPr>
            <p:cNvPr id="21520" name="Oval 68"/>
            <p:cNvSpPr>
              <a:spLocks noChangeArrowheads="1"/>
            </p:cNvSpPr>
            <p:nvPr/>
          </p:nvSpPr>
          <p:spPr bwMode="auto">
            <a:xfrm>
              <a:off x="960" y="3696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69"/>
            <p:cNvSpPr>
              <a:spLocks noChangeArrowheads="1"/>
            </p:cNvSpPr>
            <p:nvPr/>
          </p:nvSpPr>
          <p:spPr bwMode="auto">
            <a:xfrm>
              <a:off x="1968" y="3696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70"/>
            <p:cNvSpPr>
              <a:spLocks noChangeShapeType="1"/>
            </p:cNvSpPr>
            <p:nvPr/>
          </p:nvSpPr>
          <p:spPr bwMode="auto">
            <a:xfrm>
              <a:off x="225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71"/>
            <p:cNvSpPr>
              <a:spLocks/>
            </p:cNvSpPr>
            <p:nvPr/>
          </p:nvSpPr>
          <p:spPr bwMode="auto">
            <a:xfrm>
              <a:off x="432" y="1440"/>
              <a:ext cx="480" cy="2256"/>
            </a:xfrm>
            <a:custGeom>
              <a:avLst/>
              <a:gdLst>
                <a:gd name="T0" fmla="*/ 720 w 720"/>
                <a:gd name="T1" fmla="*/ 0 h 960"/>
                <a:gd name="T2" fmla="*/ 144 w 720"/>
                <a:gd name="T3" fmla="*/ 192 h 960"/>
                <a:gd name="T4" fmla="*/ 96 w 720"/>
                <a:gd name="T5" fmla="*/ 768 h 960"/>
                <a:gd name="T6" fmla="*/ 720 w 720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960"/>
                <a:gd name="T14" fmla="*/ 720 w 720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96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4267200" y="4038600"/>
            <a:ext cx="3349625" cy="2098675"/>
            <a:chOff x="2688" y="2544"/>
            <a:chExt cx="2110" cy="1322"/>
          </a:xfrm>
        </p:grpSpPr>
        <p:sp>
          <p:nvSpPr>
            <p:cNvPr id="21517" name="Text Box 72"/>
            <p:cNvSpPr txBox="1">
              <a:spLocks noChangeArrowheads="1"/>
            </p:cNvSpPr>
            <p:nvPr/>
          </p:nvSpPr>
          <p:spPr bwMode="auto">
            <a:xfrm>
              <a:off x="3350" y="3578"/>
              <a:ext cx="1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Identity of Trigonometry</a:t>
              </a:r>
              <a:r>
                <a:rPr lang="en-US"/>
                <a:t> </a:t>
              </a:r>
            </a:p>
          </p:txBody>
        </p:sp>
        <p:sp>
          <p:nvSpPr>
            <p:cNvPr id="21518" name="Line 73"/>
            <p:cNvSpPr>
              <a:spLocks noChangeShapeType="1"/>
            </p:cNvSpPr>
            <p:nvPr/>
          </p:nvSpPr>
          <p:spPr bwMode="auto">
            <a:xfrm flipH="1" flipV="1">
              <a:off x="2688" y="2544"/>
              <a:ext cx="72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74"/>
            <p:cNvSpPr>
              <a:spLocks noChangeShapeType="1"/>
            </p:cNvSpPr>
            <p:nvPr/>
          </p:nvSpPr>
          <p:spPr bwMode="auto">
            <a:xfrm flipH="1">
              <a:off x="2880" y="3744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Rotation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838200"/>
            <a:ext cx="457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We can write the components: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'</a:t>
            </a:r>
            <a:r>
              <a:rPr lang="en-US" sz="2000" i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cos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– </a:t>
            </a:r>
            <a:r>
              <a:rPr lang="en-US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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'</a:t>
            </a:r>
            <a:r>
              <a:rPr lang="en-US" sz="2000" i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= </a:t>
            </a:r>
            <a:r>
              <a:rPr lang="en-US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+ </a:t>
            </a:r>
            <a:r>
              <a:rPr lang="en-US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cos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</a:t>
            </a:r>
            <a:endParaRPr lang="en-US" sz="2000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    or in matrix form: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P'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R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•</a:t>
            </a:r>
            <a:r>
              <a:rPr lang="en-US" sz="20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 can be 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clockwise (-</a:t>
            </a:r>
            <a:r>
              <a:rPr lang="en-US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ve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 or 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counterclockwise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 (+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ve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 as our example).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itchFamily="18" charset="2"/>
              </a:rPr>
              <a:t>Rotation matrix 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2075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2095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4" name="Oval 27"/>
          <p:cNvSpPr>
            <a:spLocks noChangeAspect="1" noChangeArrowheads="1"/>
          </p:cNvSpPr>
          <p:nvPr/>
        </p:nvSpPr>
        <p:spPr bwMode="auto"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Oval 28"/>
          <p:cNvSpPr>
            <a:spLocks noChangeAspect="1" noChangeArrowheads="1"/>
          </p:cNvSpPr>
          <p:nvPr/>
        </p:nvSpPr>
        <p:spPr bwMode="auto"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707188" y="3062288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7" name="Freeform 30"/>
          <p:cNvSpPr>
            <a:spLocks/>
          </p:cNvSpPr>
          <p:nvPr/>
        </p:nvSpPr>
        <p:spPr bwMode="auto">
          <a:xfrm>
            <a:off x="5721350" y="2660650"/>
            <a:ext cx="1524000" cy="1547813"/>
          </a:xfrm>
          <a:custGeom>
            <a:avLst/>
            <a:gdLst>
              <a:gd name="T0" fmla="*/ 960 w 960"/>
              <a:gd name="T1" fmla="*/ 975 h 975"/>
              <a:gd name="T2" fmla="*/ 572 w 960"/>
              <a:gd name="T3" fmla="*/ 340 h 975"/>
              <a:gd name="T4" fmla="*/ 0 w 960"/>
              <a:gd name="T5" fmla="*/ 0 h 975"/>
              <a:gd name="T6" fmla="*/ 0 60000 65536"/>
              <a:gd name="T7" fmla="*/ 0 60000 65536"/>
              <a:gd name="T8" fmla="*/ 0 60000 65536"/>
              <a:gd name="T9" fmla="*/ 0 w 960"/>
              <a:gd name="T10" fmla="*/ 0 h 975"/>
              <a:gd name="T11" fmla="*/ 960 w 960"/>
              <a:gd name="T12" fmla="*/ 975 h 9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75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31"/>
          <p:cNvSpPr>
            <a:spLocks noChangeShapeType="1"/>
          </p:cNvSpPr>
          <p:nvPr/>
        </p:nvSpPr>
        <p:spPr bwMode="auto">
          <a:xfrm flipV="1">
            <a:off x="4953000" y="4191000"/>
            <a:ext cx="2286000" cy="762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32"/>
          <p:cNvSpPr>
            <a:spLocks noChangeShapeType="1"/>
          </p:cNvSpPr>
          <p:nvPr/>
        </p:nvSpPr>
        <p:spPr bwMode="auto">
          <a:xfrm flipV="1">
            <a:off x="4953000" y="2667000"/>
            <a:ext cx="762000" cy="2286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Text Box 33"/>
          <p:cNvSpPr txBox="1">
            <a:spLocks noChangeArrowheads="1"/>
          </p:cNvSpPr>
          <p:nvPr/>
        </p:nvSpPr>
        <p:spPr bwMode="auto">
          <a:xfrm>
            <a:off x="7086600" y="3748088"/>
            <a:ext cx="82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P(x,y)</a:t>
            </a:r>
          </a:p>
        </p:txBody>
      </p:sp>
      <p:sp>
        <p:nvSpPr>
          <p:cNvPr id="2061" name="Line 34"/>
          <p:cNvSpPr>
            <a:spLocks noChangeShapeType="1"/>
          </p:cNvSpPr>
          <p:nvPr/>
        </p:nvSpPr>
        <p:spPr bwMode="auto">
          <a:xfrm>
            <a:off x="7239000" y="4267200"/>
            <a:ext cx="0" cy="6096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35"/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3" name="Arc 36"/>
          <p:cNvSpPr>
            <a:spLocks/>
          </p:cNvSpPr>
          <p:nvPr/>
        </p:nvSpPr>
        <p:spPr bwMode="auto">
          <a:xfrm>
            <a:off x="5715000" y="4648200"/>
            <a:ext cx="152400" cy="3048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304800 h 21600"/>
              <a:gd name="T4" fmla="*/ 0 w 21600"/>
              <a:gd name="T5" fmla="*/ 304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Text Box 37"/>
          <p:cNvSpPr txBox="1">
            <a:spLocks noChangeArrowheads="1"/>
          </p:cNvSpPr>
          <p:nvPr/>
        </p:nvSpPr>
        <p:spPr bwMode="auto">
          <a:xfrm>
            <a:off x="5775325" y="4530725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/>
              <a:t> </a:t>
            </a:r>
          </a:p>
        </p:txBody>
      </p:sp>
      <p:sp>
        <p:nvSpPr>
          <p:cNvPr id="2065" name="Text Box 38"/>
          <p:cNvSpPr txBox="1">
            <a:spLocks noChangeArrowheads="1"/>
          </p:cNvSpPr>
          <p:nvPr/>
        </p:nvSpPr>
        <p:spPr bwMode="auto">
          <a:xfrm>
            <a:off x="5943600" y="4953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066" name="Text Box 39"/>
          <p:cNvSpPr txBox="1">
            <a:spLocks noChangeArrowheads="1"/>
          </p:cNvSpPr>
          <p:nvPr/>
        </p:nvSpPr>
        <p:spPr bwMode="auto">
          <a:xfrm>
            <a:off x="7315200" y="4343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2067" name="Text Box 40"/>
          <p:cNvSpPr txBox="1">
            <a:spLocks noChangeArrowheads="1"/>
          </p:cNvSpPr>
          <p:nvPr/>
        </p:nvSpPr>
        <p:spPr bwMode="auto">
          <a:xfrm>
            <a:off x="6157913" y="41910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2068" name="Line 41"/>
          <p:cNvSpPr>
            <a:spLocks noChangeShapeType="1"/>
          </p:cNvSpPr>
          <p:nvPr/>
        </p:nvSpPr>
        <p:spPr bwMode="auto">
          <a:xfrm>
            <a:off x="5715000" y="2667000"/>
            <a:ext cx="0" cy="22098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9" name="Freeform 42"/>
          <p:cNvSpPr>
            <a:spLocks/>
          </p:cNvSpPr>
          <p:nvPr/>
        </p:nvSpPr>
        <p:spPr bwMode="auto">
          <a:xfrm>
            <a:off x="5105400" y="4495800"/>
            <a:ext cx="304800" cy="304800"/>
          </a:xfrm>
          <a:custGeom>
            <a:avLst/>
            <a:gdLst>
              <a:gd name="T0" fmla="*/ 192 w 192"/>
              <a:gd name="T1" fmla="*/ 192 h 192"/>
              <a:gd name="T2" fmla="*/ 144 w 192"/>
              <a:gd name="T3" fmla="*/ 48 h 192"/>
              <a:gd name="T4" fmla="*/ 0 w 192"/>
              <a:gd name="T5" fmla="*/ 0 h 192"/>
              <a:gd name="T6" fmla="*/ 0 60000 65536"/>
              <a:gd name="T7" fmla="*/ 0 60000 65536"/>
              <a:gd name="T8" fmla="*/ 0 60000 65536"/>
              <a:gd name="T9" fmla="*/ 0 w 192"/>
              <a:gd name="T10" fmla="*/ 0 h 192"/>
              <a:gd name="T11" fmla="*/ 192 w 19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43"/>
          <p:cNvSpPr>
            <a:spLocks noChangeShapeType="1"/>
          </p:cNvSpPr>
          <p:nvPr/>
        </p:nvSpPr>
        <p:spPr bwMode="auto">
          <a:xfrm>
            <a:off x="4953000" y="5105400"/>
            <a:ext cx="762000" cy="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" name="Text Box 44"/>
          <p:cNvSpPr txBox="1">
            <a:spLocks noChangeArrowheads="1"/>
          </p:cNvSpPr>
          <p:nvPr/>
        </p:nvSpPr>
        <p:spPr bwMode="auto">
          <a:xfrm>
            <a:off x="5089525" y="50673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x’</a:t>
            </a:r>
          </a:p>
        </p:txBody>
      </p:sp>
      <p:sp>
        <p:nvSpPr>
          <p:cNvPr id="2072" name="Text Box 45"/>
          <p:cNvSpPr txBox="1">
            <a:spLocks noChangeArrowheads="1"/>
          </p:cNvSpPr>
          <p:nvPr/>
        </p:nvSpPr>
        <p:spPr bwMode="auto">
          <a:xfrm>
            <a:off x="5737225" y="364966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y’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5334000" y="4267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4" name="Text Box 47"/>
          <p:cNvSpPr txBox="1">
            <a:spLocks noChangeArrowheads="1"/>
          </p:cNvSpPr>
          <p:nvPr/>
        </p:nvSpPr>
        <p:spPr bwMode="auto">
          <a:xfrm>
            <a:off x="5486400" y="2206625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P’(x’, y’)</a:t>
            </a:r>
          </a:p>
        </p:txBody>
      </p:sp>
      <p:graphicFrame>
        <p:nvGraphicFramePr>
          <p:cNvPr id="205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79081"/>
              </p:ext>
            </p:extLst>
          </p:nvPr>
        </p:nvGraphicFramePr>
        <p:xfrm>
          <a:off x="1295400" y="5057022"/>
          <a:ext cx="220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282680" imgH="457200" progId="Equation.3">
                  <p:embed/>
                </p:oleObj>
              </mc:Choice>
              <mc:Fallback>
                <p:oleObj name="Equation" r:id="rId3" imgW="128268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57022"/>
                        <a:ext cx="2209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transformed point, P’, caused by rotating P= (5, 1) about the origin through an angle of 90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.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590800" y="3352800"/>
          <a:ext cx="35575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2679480" imgH="457200" progId="Equation.3">
                  <p:embed/>
                </p:oleObj>
              </mc:Choice>
              <mc:Fallback>
                <p:oleObj name="Equation" r:id="rId3" imgW="2679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35575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343400" y="4114800"/>
          <a:ext cx="18716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1409400" imgH="457200" progId="Equation.3">
                  <p:embed/>
                </p:oleObj>
              </mc:Choice>
              <mc:Fallback>
                <p:oleObj name="Equation" r:id="rId5" imgW="1409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187166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343400" y="4876800"/>
          <a:ext cx="1079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7" imgW="812520" imgH="457200" progId="Equation.3">
                  <p:embed/>
                </p:oleObj>
              </mc:Choice>
              <mc:Fallback>
                <p:oleObj name="Equation" r:id="rId7" imgW="812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76800"/>
                        <a:ext cx="10795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343400" y="5562600"/>
          <a:ext cx="6064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9" imgW="457200" imgH="457200" progId="Equation.3">
                  <p:embed/>
                </p:oleObj>
              </mc:Choice>
              <mc:Fallback>
                <p:oleObj name="Equation" r:id="rId9" imgW="457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62600"/>
                        <a:ext cx="6064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0" name="Object 0"/>
          <p:cNvGraphicFramePr>
            <a:graphicFrameLocks/>
          </p:cNvGraphicFramePr>
          <p:nvPr/>
        </p:nvGraphicFramePr>
        <p:xfrm>
          <a:off x="3875088" y="1965325"/>
          <a:ext cx="4430712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3" imgW="1384200" imgH="1257120" progId="Equation.3">
                  <p:embed/>
                </p:oleObj>
              </mc:Choice>
              <mc:Fallback>
                <p:oleObj name="Equation" r:id="rId3" imgW="1384200" imgH="12571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965325"/>
                        <a:ext cx="4430712" cy="40211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65188" y="2346325"/>
            <a:ext cx="1801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Translation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46125" y="3581400"/>
            <a:ext cx="266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Rotation [Origin]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822325" y="4953000"/>
            <a:ext cx="250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Scaling [Origin]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600200" y="319465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Matrix Representations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cs typeface="Times New Roman" panose="02020603050405020304" pitchFamily="18" charset="0"/>
              </a:rPr>
              <a:t>Combining transformations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cs typeface="Times New Roman" panose="02020603050405020304" pitchFamily="18" charset="0"/>
              </a:rPr>
              <a:t>We have a general transformation of a point: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solidFill>
                  <a:srgbClr val="FF3300"/>
                </a:solidFill>
                <a:cs typeface="Times New Roman" panose="02020603050405020304" pitchFamily="18" charset="0"/>
              </a:rPr>
              <a:t>			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solidFill>
                  <a:srgbClr val="FF3300"/>
                </a:solidFill>
                <a:cs typeface="Times New Roman" panose="02020603050405020304" pitchFamily="18" charset="0"/>
              </a:rPr>
              <a:t>				P'</a:t>
            </a:r>
            <a:r>
              <a:rPr lang="en-US" sz="2000" b="0" dirty="0">
                <a:cs typeface="Times New Roman" panose="02020603050405020304" pitchFamily="18" charset="0"/>
              </a:rPr>
              <a:t> = </a:t>
            </a:r>
            <a:r>
              <a:rPr lang="en-US" sz="2000" b="0" dirty="0">
                <a:solidFill>
                  <a:srgbClr val="00FF00"/>
                </a:solidFill>
                <a:cs typeface="Times New Roman" panose="02020603050405020304" pitchFamily="18" charset="0"/>
              </a:rPr>
              <a:t>M</a:t>
            </a:r>
            <a:r>
              <a:rPr lang="en-US" sz="2000" b="0" dirty="0">
                <a:cs typeface="Times New Roman" panose="02020603050405020304" pitchFamily="18" charset="0"/>
              </a:rPr>
              <a:t> • </a:t>
            </a:r>
            <a:r>
              <a:rPr lang="en-US" sz="2000" b="0" dirty="0">
                <a:solidFill>
                  <a:schemeClr val="accent2"/>
                </a:solidFill>
                <a:cs typeface="Times New Roman" panose="02020603050405020304" pitchFamily="18" charset="0"/>
              </a:rPr>
              <a:t>P</a:t>
            </a:r>
            <a:r>
              <a:rPr lang="en-US" sz="2000" b="0" dirty="0">
                <a:cs typeface="Times New Roman" panose="02020603050405020304" pitchFamily="18" charset="0"/>
              </a:rPr>
              <a:t> + </a:t>
            </a:r>
            <a:r>
              <a:rPr lang="en-US" sz="2000" b="0" dirty="0">
                <a:solidFill>
                  <a:srgbClr val="00FF00"/>
                </a:solidFill>
                <a:cs typeface="Times New Roman" panose="02020603050405020304" pitchFamily="18" charset="0"/>
              </a:rPr>
              <a:t>A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solidFill>
                <a:srgbClr val="00FF0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cs typeface="Times New Roman" panose="02020603050405020304" pitchFamily="18" charset="0"/>
              </a:rPr>
              <a:t>When we scale or rotate, we set </a:t>
            </a:r>
            <a:r>
              <a:rPr lang="en-US" sz="2000" b="0" dirty="0">
                <a:solidFill>
                  <a:srgbClr val="00FF00"/>
                </a:solidFill>
                <a:cs typeface="Times New Roman" panose="02020603050405020304" pitchFamily="18" charset="0"/>
              </a:rPr>
              <a:t>M</a:t>
            </a:r>
            <a:r>
              <a:rPr lang="en-US" sz="2000" b="0" dirty="0">
                <a:cs typeface="Times New Roman" panose="02020603050405020304" pitchFamily="18" charset="0"/>
              </a:rPr>
              <a:t>, and </a:t>
            </a:r>
            <a:r>
              <a:rPr lang="en-US" sz="2000" b="0" dirty="0">
                <a:solidFill>
                  <a:srgbClr val="00FF00"/>
                </a:solidFill>
                <a:cs typeface="Times New Roman" panose="02020603050405020304" pitchFamily="18" charset="0"/>
              </a:rPr>
              <a:t>A</a:t>
            </a:r>
            <a:r>
              <a:rPr lang="en-US" sz="2000" b="0" dirty="0">
                <a:cs typeface="Times New Roman" panose="02020603050405020304" pitchFamily="18" charset="0"/>
              </a:rPr>
              <a:t> is the additive identity.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cs typeface="Times New Roman" panose="02020603050405020304" pitchFamily="18" charset="0"/>
              </a:rPr>
              <a:t>When we translate, we set </a:t>
            </a:r>
            <a:r>
              <a:rPr lang="en-US" sz="2000" b="0" dirty="0">
                <a:solidFill>
                  <a:srgbClr val="00FF00"/>
                </a:solidFill>
                <a:cs typeface="Times New Roman" panose="02020603050405020304" pitchFamily="18" charset="0"/>
              </a:rPr>
              <a:t>A</a:t>
            </a:r>
            <a:r>
              <a:rPr lang="en-US" sz="2000" b="0" dirty="0">
                <a:cs typeface="Times New Roman" panose="02020603050405020304" pitchFamily="18" charset="0"/>
              </a:rPr>
              <a:t>, and </a:t>
            </a:r>
            <a:r>
              <a:rPr lang="en-US" sz="2000" b="0" dirty="0">
                <a:solidFill>
                  <a:srgbClr val="00FF00"/>
                </a:solidFill>
                <a:cs typeface="Times New Roman" panose="02020603050405020304" pitchFamily="18" charset="0"/>
              </a:rPr>
              <a:t>M</a:t>
            </a:r>
            <a:r>
              <a:rPr lang="en-US" sz="2000" b="0" dirty="0">
                <a:cs typeface="Times New Roman" panose="02020603050405020304" pitchFamily="18" charset="0"/>
              </a:rPr>
              <a:t> is the multiplicative identity.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cs typeface="Times New Roman" panose="02020603050405020304" pitchFamily="18" charset="0"/>
              </a:rPr>
              <a:t>To combine multiple transformations, we must explicitly compute each transformed point.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sz="2000" b="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0" dirty="0">
                <a:cs typeface="Times New Roman" panose="02020603050405020304" pitchFamily="18" charset="0"/>
              </a:rPr>
              <a:t>It’d be nicer if we could use the same matrix operation all the time. But we’d have to combine multiplication and addition into a single operation.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[6]-</a:t>
            </a:r>
            <a:fld id="{692FD128-87FF-4036-BEAC-C9055E5A447E}" type="slidenum">
              <a:rPr lang="ar-SA">
                <a:cs typeface="Arial" charset="0"/>
              </a:rPr>
              <a:pPr/>
              <a:t>19</a:t>
            </a:fld>
            <a:endParaRPr lang="en-US"/>
          </a:p>
        </p:txBody>
      </p:sp>
      <p:pic>
        <p:nvPicPr>
          <p:cNvPr id="191492" name="Picture 4" descr="homo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3810000"/>
            <a:ext cx="4679950" cy="3074988"/>
          </a:xfrm>
          <a:noFill/>
          <a:ln/>
        </p:spPr>
      </p:pic>
      <p:sp>
        <p:nvSpPr>
          <p:cNvPr id="19149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 Coordinates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28600" y="9906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b="0" dirty="0"/>
              <a:t>To obtain square matrices an additional row was added to the matrix and an additional coordinate, the </a:t>
            </a:r>
            <a:r>
              <a:rPr lang="en-US" sz="2000" i="1" dirty="0"/>
              <a:t>w</a:t>
            </a:r>
            <a:r>
              <a:rPr lang="en-US" sz="2000" dirty="0"/>
              <a:t>-coordinate</a:t>
            </a:r>
            <a:r>
              <a:rPr lang="en-US" sz="2000" b="0" dirty="0"/>
              <a:t>, was added to the vector for a point. In this way a point in 2D space is expressed in </a:t>
            </a:r>
            <a:r>
              <a:rPr lang="en-US" sz="2000" dirty="0"/>
              <a:t>three-dimensional homogeneous coordinates.</a:t>
            </a:r>
          </a:p>
          <a:p>
            <a:pPr algn="just"/>
            <a:r>
              <a:rPr lang="en-US" sz="2000" b="0" dirty="0"/>
              <a:t>This technique of representing a point in a space whose dimension is one greater than that of the point is called H</a:t>
            </a:r>
            <a:r>
              <a:rPr lang="en-US" sz="2000" dirty="0"/>
              <a:t>omogeneous Representation</a:t>
            </a:r>
            <a:r>
              <a:rPr lang="en-US" sz="2000" b="0" dirty="0"/>
              <a:t>. It provides a consistent, uniform way of handling affine transformations.</a:t>
            </a:r>
          </a:p>
          <a:p>
            <a:pPr algn="justLow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Transformations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transformations?</a:t>
            </a:r>
          </a:p>
          <a:p>
            <a:pPr lvl="1" algn="just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geometrical changes of an object from a current state to modified state.</a:t>
            </a: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transformations is needed?</a:t>
            </a:r>
          </a:p>
          <a:p>
            <a:pPr lvl="1" algn="just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the initially created object and to display the modified object without having to redraw it.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Homogenous Coordinates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0"/>
            <a:ext cx="8991600" cy="3581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move our problem into 3D.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point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2D be represented by point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 in the new space.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our new point by any value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puts us somewhere along a particular line:  (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in 2D can be represented in many ways in the new space.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4) ----------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(8, 16, 4) or (6, 12, 3) or (2, 4, 1) or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219200" y="1447800"/>
            <a:ext cx="1981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914400" y="20574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2133600" y="1143000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 rot="-5400000">
            <a:off x="5715000" y="1295400"/>
            <a:ext cx="1866900" cy="1485900"/>
          </a:xfrm>
          <a:prstGeom prst="parallelogram">
            <a:avLst>
              <a:gd name="adj" fmla="val 314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 flipV="1">
            <a:off x="5715000" y="990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5105400" y="1905000"/>
            <a:ext cx="1905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V="1">
            <a:off x="5181600" y="1600200"/>
            <a:ext cx="2667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3"/>
          <p:cNvSpPr>
            <a:spLocks noChangeShapeType="1"/>
          </p:cNvSpPr>
          <p:nvPr/>
        </p:nvSpPr>
        <p:spPr bwMode="auto">
          <a:xfrm>
            <a:off x="6324600" y="1905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6629400" y="1828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6019800" y="1981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6934200" y="1752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1981200" y="76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6640" name="Text Box 18"/>
          <p:cNvSpPr txBox="1">
            <a:spLocks noChangeArrowheads="1"/>
          </p:cNvSpPr>
          <p:nvPr/>
        </p:nvSpPr>
        <p:spPr bwMode="auto">
          <a:xfrm>
            <a:off x="5410200" y="76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6641" name="Text Box 19"/>
          <p:cNvSpPr txBox="1">
            <a:spLocks noChangeArrowheads="1"/>
          </p:cNvSpPr>
          <p:nvPr/>
        </p:nvSpPr>
        <p:spPr bwMode="auto">
          <a:xfrm>
            <a:off x="34893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6642" name="Text Box 20"/>
          <p:cNvSpPr txBox="1">
            <a:spLocks noChangeArrowheads="1"/>
          </p:cNvSpPr>
          <p:nvPr/>
        </p:nvSpPr>
        <p:spPr bwMode="auto">
          <a:xfrm>
            <a:off x="69342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6643" name="Text Box 21"/>
          <p:cNvSpPr txBox="1">
            <a:spLocks noChangeArrowheads="1"/>
          </p:cNvSpPr>
          <p:nvPr/>
        </p:nvSpPr>
        <p:spPr bwMode="auto">
          <a:xfrm>
            <a:off x="7756525" y="1336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26644" name="Text Box 22"/>
          <p:cNvSpPr txBox="1">
            <a:spLocks noChangeArrowheads="1"/>
          </p:cNvSpPr>
          <p:nvPr/>
        </p:nvSpPr>
        <p:spPr bwMode="auto">
          <a:xfrm>
            <a:off x="4175125" y="1793875"/>
            <a:ext cx="50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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Homogenous Coordinates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We can always map back to the original 2D point dividing by the last coordinate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(15, 6, 3) ---</a:t>
            </a:r>
            <a:r>
              <a:rPr lang="en-US" b="0" dirty="0">
                <a:sym typeface="Wingdings" pitchFamily="2" charset="2"/>
              </a:rPr>
              <a:t> (5, 2).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0" dirty="0">
                <a:sym typeface="Wingdings" pitchFamily="2" charset="2"/>
              </a:rPr>
              <a:t>(60, 40, 10) - ?</a:t>
            </a:r>
            <a:r>
              <a:rPr lang="en-US" b="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Why do we use 1 for the last coordinate?</a:t>
            </a:r>
          </a:p>
          <a:p>
            <a:pPr marL="342900" indent="-342900">
              <a:spcBef>
                <a:spcPct val="20000"/>
              </a:spcBef>
            </a:pPr>
            <a:endParaRPr lang="en-US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0" dirty="0"/>
              <a:t>The fact that all the points along each line can be mapped back to the same point in 2D gives this coordinate system its name – </a:t>
            </a:r>
            <a:r>
              <a:rPr lang="en-US" b="0" dirty="0">
                <a:solidFill>
                  <a:schemeClr val="tx2"/>
                </a:solidFill>
              </a:rPr>
              <a:t>homogeneous coordinates</a:t>
            </a:r>
            <a:r>
              <a:rPr lang="en-US" b="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in column-vector:	</a:t>
            </a:r>
          </a:p>
          <a:p>
            <a:pPr marL="0" indent="0" eaLnBrk="1" hangingPunct="1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point now has three coordinates. So our matrix is needs to be 3x3.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  <a:p>
            <a:pPr eaLnBrk="1" hangingPunct="1">
              <a:buFontTx/>
              <a:buNone/>
            </a:pPr>
            <a:endParaRPr lang="en-US" sz="2400" b="1" dirty="0"/>
          </a:p>
          <a:p>
            <a:pPr eaLnBrk="1" hangingPunct="1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A7D337-8A99-4509-9C47-C4F249636C13}"/>
              </a:ext>
            </a:extLst>
          </p:cNvPr>
          <p:cNvGrpSpPr/>
          <p:nvPr/>
        </p:nvGrpSpPr>
        <p:grpSpPr>
          <a:xfrm>
            <a:off x="4305300" y="1981200"/>
            <a:ext cx="533400" cy="1219200"/>
            <a:chOff x="2209800" y="1600200"/>
            <a:chExt cx="533400" cy="1219200"/>
          </a:xfrm>
        </p:grpSpPr>
        <p:sp>
          <p:nvSpPr>
            <p:cNvPr id="5125" name="Text Box 4"/>
            <p:cNvSpPr txBox="1">
              <a:spLocks noChangeArrowheads="1"/>
            </p:cNvSpPr>
            <p:nvPr/>
          </p:nvSpPr>
          <p:spPr bwMode="auto">
            <a:xfrm>
              <a:off x="2286000" y="1600200"/>
              <a:ext cx="33655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x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y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126" name="AutoShape 5"/>
            <p:cNvSpPr>
              <a:spLocks noChangeArrowheads="1"/>
            </p:cNvSpPr>
            <p:nvPr/>
          </p:nvSpPr>
          <p:spPr bwMode="auto">
            <a:xfrm>
              <a:off x="2209800" y="1676400"/>
              <a:ext cx="533400" cy="11430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198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04118"/>
              </p:ext>
            </p:extLst>
          </p:nvPr>
        </p:nvGraphicFramePr>
        <p:xfrm>
          <a:off x="3276600" y="4724400"/>
          <a:ext cx="32067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460160" imgH="711000" progId="Equation.3">
                  <p:embed/>
                </p:oleObj>
              </mc:Choice>
              <mc:Fallback>
                <p:oleObj name="Equation" r:id="rId3" imgW="1460160" imgH="71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32067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518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eaLnBrk="1" hangingPunct="1"/>
            <a:endParaRPr lang="en-US" sz="2400" b="1" dirty="0"/>
          </a:p>
          <a:p>
            <a:pPr eaLnBrk="1" hangingPunct="1"/>
            <a:endParaRPr lang="en-US" sz="2400" b="1" dirty="0"/>
          </a:p>
          <a:p>
            <a:pPr eaLnBrk="1" hangingPunct="1"/>
            <a:endParaRPr lang="en-US" sz="2400" b="1" dirty="0"/>
          </a:p>
          <a:p>
            <a:pPr eaLnBrk="1" hangingPunct="1"/>
            <a:endParaRPr lang="en-US" sz="2400" b="1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  <a:p>
            <a:pPr eaLnBrk="1" hangingPunct="1"/>
            <a:endParaRPr lang="en-US" sz="2400" b="1" dirty="0"/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2362200" y="4343400"/>
          <a:ext cx="43529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1981080" imgH="711000" progId="Equation.3">
                  <p:embed/>
                </p:oleObj>
              </mc:Choice>
              <mc:Fallback>
                <p:oleObj name="Equation" r:id="rId3" imgW="1981080" imgH="71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4352925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/>
          <p:cNvGraphicFramePr>
            <a:graphicFrameLocks noChangeAspect="1"/>
          </p:cNvGraphicFramePr>
          <p:nvPr/>
        </p:nvGraphicFramePr>
        <p:xfrm>
          <a:off x="2667000" y="1600200"/>
          <a:ext cx="33766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1536480" imgH="711000" progId="Equation.3">
                  <p:embed/>
                </p:oleObj>
              </mc:Choice>
              <mc:Fallback>
                <p:oleObj name="Equation" r:id="rId5" imgW="153648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3376612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[6]-</a:t>
            </a:r>
            <a:fld id="{337E1E7F-E7F1-4E44-B4B4-7E7884064713}" type="slidenum">
              <a:rPr lang="ar-SA">
                <a:cs typeface="Arial" charset="0"/>
              </a:rPr>
              <a:pPr/>
              <a:t>24</a:t>
            </a:fld>
            <a:endParaRPr lang="en-US"/>
          </a:p>
        </p:txBody>
      </p:sp>
      <p:graphicFrame>
        <p:nvGraphicFramePr>
          <p:cNvPr id="201728" name="Object 0"/>
          <p:cNvGraphicFramePr>
            <a:graphicFrameLocks/>
          </p:cNvGraphicFramePr>
          <p:nvPr/>
        </p:nvGraphicFramePr>
        <p:xfrm>
          <a:off x="3332163" y="1600200"/>
          <a:ext cx="4516437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3" imgW="1562040" imgH="1790640" progId="Equation.3">
                  <p:embed/>
                </p:oleObj>
              </mc:Choice>
              <mc:Fallback>
                <p:oleObj name="Equation" r:id="rId3" imgW="1562040" imgH="17906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600200"/>
                        <a:ext cx="4516437" cy="5181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1017588" y="1905000"/>
            <a:ext cx="2207336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Translation</a:t>
            </a:r>
          </a:p>
          <a:p>
            <a:pPr eaLnBrk="0" hangingPunct="0"/>
            <a:r>
              <a:rPr lang="en-US" sz="2800" b="1" i="1" dirty="0"/>
              <a:t>P’=TP</a:t>
            </a:r>
            <a:endParaRPr lang="en-US" sz="2800" dirty="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981075" y="3581400"/>
            <a:ext cx="2321148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Rotation</a:t>
            </a:r>
            <a:r>
              <a:rPr lang="en-US" sz="2800" dirty="0"/>
              <a:t> [O]</a:t>
            </a:r>
          </a:p>
          <a:p>
            <a:pPr eaLnBrk="0" hangingPunct="0"/>
            <a:r>
              <a:rPr lang="en-US" sz="2800" b="1" i="1" dirty="0"/>
              <a:t>P’=RP</a:t>
            </a:r>
            <a:endParaRPr lang="en-US" sz="2800" dirty="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1138238" y="5410200"/>
            <a:ext cx="2071080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Scaling</a:t>
            </a:r>
            <a:r>
              <a:rPr lang="en-US" sz="2800" dirty="0"/>
              <a:t> [O]</a:t>
            </a:r>
          </a:p>
          <a:p>
            <a:pPr eaLnBrk="0" hangingPunct="0"/>
            <a:r>
              <a:rPr lang="en-US" sz="2800" b="1" i="1" dirty="0"/>
              <a:t>P’=SP</a:t>
            </a:r>
            <a:endParaRPr lang="en-US" sz="2800" dirty="0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2057400" y="838200"/>
            <a:ext cx="4148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 dirty="0"/>
              <a:t>Basic Transformations</a:t>
            </a:r>
            <a:endParaRPr lang="en-US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371600" y="76201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Homogeneous Coordinates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Transformation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1816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any sequence of transformations as a single matrix.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special cases when transforming a point – matrix • vector.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transformations – matrix • matrix.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transformations: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about an arbitrary point – translate, rotate, translate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about an arbitrary point – translate, scale, translate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coordinate systems – translate, rotate, scale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order of operations matter?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matrix multiplication associative?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(A.B).C  =  A.(B.C)</a:t>
            </a:r>
          </a:p>
        </p:txBody>
      </p:sp>
      <p:grpSp>
        <p:nvGrpSpPr>
          <p:cNvPr id="2" name="Group 221"/>
          <p:cNvGrpSpPr>
            <a:grpSpLocks/>
          </p:cNvGrpSpPr>
          <p:nvPr/>
        </p:nvGrpSpPr>
        <p:grpSpPr bwMode="auto">
          <a:xfrm>
            <a:off x="3479800" y="2447925"/>
            <a:ext cx="5243513" cy="1797050"/>
            <a:chOff x="2192" y="1542"/>
            <a:chExt cx="3303" cy="1132"/>
          </a:xfrm>
        </p:grpSpPr>
        <p:sp>
          <p:nvSpPr>
            <p:cNvPr id="29850" name="Rectangle 8"/>
            <p:cNvSpPr>
              <a:spLocks noChangeArrowheads="1"/>
            </p:cNvSpPr>
            <p:nvPr/>
          </p:nvSpPr>
          <p:spPr bwMode="auto">
            <a:xfrm>
              <a:off x="5323" y="2420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851" name="Rectangle 11"/>
            <p:cNvSpPr>
              <a:spLocks noChangeArrowheads="1"/>
            </p:cNvSpPr>
            <p:nvPr/>
          </p:nvSpPr>
          <p:spPr bwMode="auto">
            <a:xfrm>
              <a:off x="2332" y="2434"/>
              <a:ext cx="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grpSp>
          <p:nvGrpSpPr>
            <p:cNvPr id="29852" name="Group 113"/>
            <p:cNvGrpSpPr>
              <a:grpSpLocks/>
            </p:cNvGrpSpPr>
            <p:nvPr/>
          </p:nvGrpSpPr>
          <p:grpSpPr bwMode="auto">
            <a:xfrm>
              <a:off x="2192" y="1542"/>
              <a:ext cx="3303" cy="1090"/>
              <a:chOff x="2192" y="1542"/>
              <a:chExt cx="3303" cy="1090"/>
            </a:xfrm>
          </p:grpSpPr>
          <p:sp>
            <p:nvSpPr>
              <p:cNvPr id="29853" name="Rectangle 7"/>
              <p:cNvSpPr>
                <a:spLocks noChangeArrowheads="1"/>
              </p:cNvSpPr>
              <p:nvPr/>
            </p:nvSpPr>
            <p:spPr bwMode="auto">
              <a:xfrm>
                <a:off x="5323" y="2295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ú</a:t>
                </a:r>
                <a:endParaRPr lang="en-US"/>
              </a:p>
            </p:txBody>
          </p:sp>
          <p:sp>
            <p:nvSpPr>
              <p:cNvPr id="29854" name="Rectangle 9"/>
              <p:cNvSpPr>
                <a:spLocks noChangeArrowheads="1"/>
              </p:cNvSpPr>
              <p:nvPr/>
            </p:nvSpPr>
            <p:spPr bwMode="auto">
              <a:xfrm>
                <a:off x="5323" y="2127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ù</a:t>
                </a:r>
                <a:endParaRPr lang="en-US"/>
              </a:p>
            </p:txBody>
          </p:sp>
          <p:sp>
            <p:nvSpPr>
              <p:cNvPr id="29855" name="Rectangle 10"/>
              <p:cNvSpPr>
                <a:spLocks noChangeArrowheads="1"/>
              </p:cNvSpPr>
              <p:nvPr/>
            </p:nvSpPr>
            <p:spPr bwMode="auto">
              <a:xfrm>
                <a:off x="2332" y="2295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ê</a:t>
                </a:r>
                <a:endParaRPr lang="en-US"/>
              </a:p>
            </p:txBody>
          </p:sp>
          <p:sp>
            <p:nvSpPr>
              <p:cNvPr id="29856" name="Rectangle 12"/>
              <p:cNvSpPr>
                <a:spLocks noChangeArrowheads="1"/>
              </p:cNvSpPr>
              <p:nvPr/>
            </p:nvSpPr>
            <p:spPr bwMode="auto">
              <a:xfrm>
                <a:off x="2332" y="2127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é</a:t>
                </a:r>
                <a:endParaRPr lang="en-US"/>
              </a:p>
            </p:txBody>
          </p:sp>
          <p:sp>
            <p:nvSpPr>
              <p:cNvPr id="29857" name="Rectangle 13"/>
              <p:cNvSpPr>
                <a:spLocks noChangeArrowheads="1"/>
              </p:cNvSpPr>
              <p:nvPr/>
            </p:nvSpPr>
            <p:spPr bwMode="auto">
              <a:xfrm>
                <a:off x="4948" y="2378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58" name="Rectangle 14"/>
              <p:cNvSpPr>
                <a:spLocks noChangeArrowheads="1"/>
              </p:cNvSpPr>
              <p:nvPr/>
            </p:nvSpPr>
            <p:spPr bwMode="auto">
              <a:xfrm>
                <a:off x="4608" y="2378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59" name="Rectangle 15"/>
              <p:cNvSpPr>
                <a:spLocks noChangeArrowheads="1"/>
              </p:cNvSpPr>
              <p:nvPr/>
            </p:nvSpPr>
            <p:spPr bwMode="auto">
              <a:xfrm>
                <a:off x="4218" y="2378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0" name="Rectangle 16"/>
              <p:cNvSpPr>
                <a:spLocks noChangeArrowheads="1"/>
              </p:cNvSpPr>
              <p:nvPr/>
            </p:nvSpPr>
            <p:spPr bwMode="auto">
              <a:xfrm>
                <a:off x="3404" y="2378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1" name="Rectangle 17"/>
              <p:cNvSpPr>
                <a:spLocks noChangeArrowheads="1"/>
              </p:cNvSpPr>
              <p:nvPr/>
            </p:nvSpPr>
            <p:spPr bwMode="auto">
              <a:xfrm>
                <a:off x="3031" y="2378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2" name="Rectangle 18"/>
              <p:cNvSpPr>
                <a:spLocks noChangeArrowheads="1"/>
              </p:cNvSpPr>
              <p:nvPr/>
            </p:nvSpPr>
            <p:spPr bwMode="auto">
              <a:xfrm>
                <a:off x="2644" y="2378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3" name="Rectangle 19"/>
              <p:cNvSpPr>
                <a:spLocks noChangeArrowheads="1"/>
              </p:cNvSpPr>
              <p:nvPr/>
            </p:nvSpPr>
            <p:spPr bwMode="auto">
              <a:xfrm>
                <a:off x="4961" y="2114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4" name="Rectangle 20"/>
              <p:cNvSpPr>
                <a:spLocks noChangeArrowheads="1"/>
              </p:cNvSpPr>
              <p:nvPr/>
            </p:nvSpPr>
            <p:spPr bwMode="auto">
              <a:xfrm>
                <a:off x="4608" y="2114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5" name="Rectangle 21"/>
              <p:cNvSpPr>
                <a:spLocks noChangeArrowheads="1"/>
              </p:cNvSpPr>
              <p:nvPr/>
            </p:nvSpPr>
            <p:spPr bwMode="auto">
              <a:xfrm>
                <a:off x="4224" y="2114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6" name="Rectangle 22"/>
              <p:cNvSpPr>
                <a:spLocks noChangeArrowheads="1"/>
              </p:cNvSpPr>
              <p:nvPr/>
            </p:nvSpPr>
            <p:spPr bwMode="auto">
              <a:xfrm>
                <a:off x="3417" y="2114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7" name="Rectangle 23"/>
              <p:cNvSpPr>
                <a:spLocks noChangeArrowheads="1"/>
              </p:cNvSpPr>
              <p:nvPr/>
            </p:nvSpPr>
            <p:spPr bwMode="auto">
              <a:xfrm>
                <a:off x="3031" y="2114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8" name="Rectangle 24"/>
              <p:cNvSpPr>
                <a:spLocks noChangeArrowheads="1"/>
              </p:cNvSpPr>
              <p:nvPr/>
            </p:nvSpPr>
            <p:spPr bwMode="auto">
              <a:xfrm>
                <a:off x="2650" y="2114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69" name="Rectangle 25"/>
              <p:cNvSpPr>
                <a:spLocks noChangeArrowheads="1"/>
              </p:cNvSpPr>
              <p:nvPr/>
            </p:nvSpPr>
            <p:spPr bwMode="auto">
              <a:xfrm>
                <a:off x="2192" y="2243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/>
              </a:p>
            </p:txBody>
          </p:sp>
          <p:sp>
            <p:nvSpPr>
              <p:cNvPr id="29870" name="Rectangle 26"/>
              <p:cNvSpPr>
                <a:spLocks noChangeArrowheads="1"/>
              </p:cNvSpPr>
              <p:nvPr/>
            </p:nvSpPr>
            <p:spPr bwMode="auto">
              <a:xfrm>
                <a:off x="4213" y="1724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ú</a:t>
                </a:r>
                <a:endParaRPr lang="en-US"/>
              </a:p>
            </p:txBody>
          </p:sp>
          <p:sp>
            <p:nvSpPr>
              <p:cNvPr id="29871" name="Rectangle 27"/>
              <p:cNvSpPr>
                <a:spLocks noChangeArrowheads="1"/>
              </p:cNvSpPr>
              <p:nvPr/>
            </p:nvSpPr>
            <p:spPr bwMode="auto">
              <a:xfrm>
                <a:off x="4213" y="1848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û</a:t>
                </a:r>
                <a:endParaRPr lang="en-US"/>
              </a:p>
            </p:txBody>
          </p:sp>
          <p:sp>
            <p:nvSpPr>
              <p:cNvPr id="29872" name="Rectangle 28"/>
              <p:cNvSpPr>
                <a:spLocks noChangeArrowheads="1"/>
              </p:cNvSpPr>
              <p:nvPr/>
            </p:nvSpPr>
            <p:spPr bwMode="auto">
              <a:xfrm>
                <a:off x="4213" y="1555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ù</a:t>
                </a:r>
                <a:endParaRPr lang="en-US"/>
              </a:p>
            </p:txBody>
          </p:sp>
          <p:sp>
            <p:nvSpPr>
              <p:cNvPr id="29873" name="Rectangle 29"/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ê</a:t>
                </a:r>
                <a:endParaRPr lang="en-US"/>
              </a:p>
            </p:txBody>
          </p:sp>
          <p:sp>
            <p:nvSpPr>
              <p:cNvPr id="29874" name="Rectangle 30"/>
              <p:cNvSpPr>
                <a:spLocks noChangeArrowheads="1"/>
              </p:cNvSpPr>
              <p:nvPr/>
            </p:nvSpPr>
            <p:spPr bwMode="auto">
              <a:xfrm>
                <a:off x="3790" y="1848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ë</a:t>
                </a:r>
                <a:endParaRPr lang="en-US"/>
              </a:p>
            </p:txBody>
          </p:sp>
          <p:sp>
            <p:nvSpPr>
              <p:cNvPr id="29875" name="Rectangle 31"/>
              <p:cNvSpPr>
                <a:spLocks noChangeArrowheads="1"/>
              </p:cNvSpPr>
              <p:nvPr/>
            </p:nvSpPr>
            <p:spPr bwMode="auto">
              <a:xfrm>
                <a:off x="3790" y="1555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é</a:t>
                </a:r>
                <a:endParaRPr lang="en-US"/>
              </a:p>
            </p:txBody>
          </p:sp>
          <p:sp>
            <p:nvSpPr>
              <p:cNvPr id="29876" name="Rectangle 32"/>
              <p:cNvSpPr>
                <a:spLocks noChangeArrowheads="1"/>
              </p:cNvSpPr>
              <p:nvPr/>
            </p:nvSpPr>
            <p:spPr bwMode="auto">
              <a:xfrm>
                <a:off x="3681" y="1671"/>
                <a:ext cx="186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·</a:t>
                </a:r>
                <a:endParaRPr lang="en-US"/>
              </a:p>
            </p:txBody>
          </p:sp>
          <p:sp>
            <p:nvSpPr>
              <p:cNvPr id="29877" name="Rectangle 33"/>
              <p:cNvSpPr>
                <a:spLocks noChangeArrowheads="1"/>
              </p:cNvSpPr>
              <p:nvPr/>
            </p:nvSpPr>
            <p:spPr bwMode="auto">
              <a:xfrm>
                <a:off x="3585" y="1724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ú</a:t>
                </a:r>
                <a:endParaRPr lang="en-US"/>
              </a:p>
            </p:txBody>
          </p:sp>
          <p:sp>
            <p:nvSpPr>
              <p:cNvPr id="29878" name="Rectangle 34"/>
              <p:cNvSpPr>
                <a:spLocks noChangeArrowheads="1"/>
              </p:cNvSpPr>
              <p:nvPr/>
            </p:nvSpPr>
            <p:spPr bwMode="auto">
              <a:xfrm>
                <a:off x="3585" y="1848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û</a:t>
                </a:r>
                <a:endParaRPr lang="en-US"/>
              </a:p>
            </p:txBody>
          </p:sp>
          <p:sp>
            <p:nvSpPr>
              <p:cNvPr id="29879" name="Rectangle 35"/>
              <p:cNvSpPr>
                <a:spLocks noChangeArrowheads="1"/>
              </p:cNvSpPr>
              <p:nvPr/>
            </p:nvSpPr>
            <p:spPr bwMode="auto">
              <a:xfrm>
                <a:off x="3585" y="1555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ù</a:t>
                </a:r>
                <a:endParaRPr lang="en-US"/>
              </a:p>
            </p:txBody>
          </p:sp>
          <p:sp>
            <p:nvSpPr>
              <p:cNvPr id="29880" name="Rectangle 36"/>
              <p:cNvSpPr>
                <a:spLocks noChangeArrowheads="1"/>
              </p:cNvSpPr>
              <p:nvPr/>
            </p:nvSpPr>
            <p:spPr bwMode="auto">
              <a:xfrm>
                <a:off x="2332" y="1724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ê</a:t>
                </a:r>
                <a:endParaRPr lang="en-US"/>
              </a:p>
            </p:txBody>
          </p:sp>
          <p:sp>
            <p:nvSpPr>
              <p:cNvPr id="29881" name="Rectangle 37"/>
              <p:cNvSpPr>
                <a:spLocks noChangeArrowheads="1"/>
              </p:cNvSpPr>
              <p:nvPr/>
            </p:nvSpPr>
            <p:spPr bwMode="auto">
              <a:xfrm>
                <a:off x="2332" y="1848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ë</a:t>
                </a:r>
                <a:endParaRPr lang="en-US"/>
              </a:p>
            </p:txBody>
          </p:sp>
          <p:sp>
            <p:nvSpPr>
              <p:cNvPr id="29882" name="Rectangle 38"/>
              <p:cNvSpPr>
                <a:spLocks noChangeArrowheads="1"/>
              </p:cNvSpPr>
              <p:nvPr/>
            </p:nvSpPr>
            <p:spPr bwMode="auto">
              <a:xfrm>
                <a:off x="2332" y="1555"/>
                <a:ext cx="1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é</a:t>
                </a:r>
                <a:endParaRPr lang="en-US"/>
              </a:p>
            </p:txBody>
          </p:sp>
          <p:sp>
            <p:nvSpPr>
              <p:cNvPr id="29883" name="Rectangle 39"/>
              <p:cNvSpPr>
                <a:spLocks noChangeArrowheads="1"/>
              </p:cNvSpPr>
              <p:nvPr/>
            </p:nvSpPr>
            <p:spPr bwMode="auto">
              <a:xfrm>
                <a:off x="3271" y="1806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84" name="Rectangle 40"/>
              <p:cNvSpPr>
                <a:spLocks noChangeArrowheads="1"/>
              </p:cNvSpPr>
              <p:nvPr/>
            </p:nvSpPr>
            <p:spPr bwMode="auto">
              <a:xfrm>
                <a:off x="2588" y="1806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85" name="Rectangle 41"/>
              <p:cNvSpPr>
                <a:spLocks noChangeArrowheads="1"/>
              </p:cNvSpPr>
              <p:nvPr/>
            </p:nvSpPr>
            <p:spPr bwMode="auto">
              <a:xfrm>
                <a:off x="3280" y="1542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86" name="Rectangle 42"/>
              <p:cNvSpPr>
                <a:spLocks noChangeArrowheads="1"/>
              </p:cNvSpPr>
              <p:nvPr/>
            </p:nvSpPr>
            <p:spPr bwMode="auto">
              <a:xfrm>
                <a:off x="2598" y="1542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29887" name="Rectangle 43"/>
              <p:cNvSpPr>
                <a:spLocks noChangeArrowheads="1"/>
              </p:cNvSpPr>
              <p:nvPr/>
            </p:nvSpPr>
            <p:spPr bwMode="auto">
              <a:xfrm>
                <a:off x="2192" y="1671"/>
                <a:ext cx="20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/>
              </a:p>
            </p:txBody>
          </p:sp>
          <p:sp>
            <p:nvSpPr>
              <p:cNvPr id="29888" name="Rectangle 72"/>
              <p:cNvSpPr>
                <a:spLocks noChangeArrowheads="1"/>
              </p:cNvSpPr>
              <p:nvPr/>
            </p:nvSpPr>
            <p:spPr bwMode="auto">
              <a:xfrm>
                <a:off x="5077" y="2398"/>
                <a:ext cx="2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dhl</a:t>
                </a:r>
                <a:endParaRPr lang="en-US"/>
              </a:p>
            </p:txBody>
          </p:sp>
          <p:sp>
            <p:nvSpPr>
              <p:cNvPr id="29889" name="Rectangle 73"/>
              <p:cNvSpPr>
                <a:spLocks noChangeArrowheads="1"/>
              </p:cNvSpPr>
              <p:nvPr/>
            </p:nvSpPr>
            <p:spPr bwMode="auto">
              <a:xfrm>
                <a:off x="4734" y="2398"/>
                <a:ext cx="17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cfl</a:t>
                </a:r>
                <a:endParaRPr lang="en-US"/>
              </a:p>
            </p:txBody>
          </p:sp>
          <p:sp>
            <p:nvSpPr>
              <p:cNvPr id="29890" name="Rectangle 74"/>
              <p:cNvSpPr>
                <a:spLocks noChangeArrowheads="1"/>
              </p:cNvSpPr>
              <p:nvPr/>
            </p:nvSpPr>
            <p:spPr bwMode="auto">
              <a:xfrm>
                <a:off x="4347" y="2398"/>
                <a:ext cx="2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dgj</a:t>
                </a:r>
                <a:endParaRPr lang="en-US"/>
              </a:p>
            </p:txBody>
          </p:sp>
          <p:sp>
            <p:nvSpPr>
              <p:cNvPr id="29891" name="Rectangle 75"/>
              <p:cNvSpPr>
                <a:spLocks noChangeArrowheads="1"/>
              </p:cNvSpPr>
              <p:nvPr/>
            </p:nvSpPr>
            <p:spPr bwMode="auto">
              <a:xfrm>
                <a:off x="3980" y="2398"/>
                <a:ext cx="20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cej</a:t>
                </a:r>
                <a:endParaRPr lang="en-US"/>
              </a:p>
            </p:txBody>
          </p:sp>
          <p:sp>
            <p:nvSpPr>
              <p:cNvPr id="29892" name="Rectangle 76"/>
              <p:cNvSpPr>
                <a:spLocks noChangeArrowheads="1"/>
              </p:cNvSpPr>
              <p:nvPr/>
            </p:nvSpPr>
            <p:spPr bwMode="auto">
              <a:xfrm>
                <a:off x="3533" y="2398"/>
                <a:ext cx="25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dhk</a:t>
                </a:r>
                <a:endParaRPr lang="en-US"/>
              </a:p>
            </p:txBody>
          </p:sp>
          <p:sp>
            <p:nvSpPr>
              <p:cNvPr id="29893" name="Rectangle 77"/>
              <p:cNvSpPr>
                <a:spLocks noChangeArrowheads="1"/>
              </p:cNvSpPr>
              <p:nvPr/>
            </p:nvSpPr>
            <p:spPr bwMode="auto">
              <a:xfrm>
                <a:off x="3157" y="2398"/>
                <a:ext cx="20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cfk</a:t>
                </a:r>
                <a:endParaRPr lang="en-US"/>
              </a:p>
            </p:txBody>
          </p:sp>
          <p:sp>
            <p:nvSpPr>
              <p:cNvPr id="29894" name="Rectangle 78"/>
              <p:cNvSpPr>
                <a:spLocks noChangeArrowheads="1"/>
              </p:cNvSpPr>
              <p:nvPr/>
            </p:nvSpPr>
            <p:spPr bwMode="auto">
              <a:xfrm>
                <a:off x="2773" y="2398"/>
                <a:ext cx="2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dgi</a:t>
                </a:r>
                <a:endParaRPr lang="en-US"/>
              </a:p>
            </p:txBody>
          </p:sp>
          <p:sp>
            <p:nvSpPr>
              <p:cNvPr id="29895" name="Rectangle 79"/>
              <p:cNvSpPr>
                <a:spLocks noChangeArrowheads="1"/>
              </p:cNvSpPr>
              <p:nvPr/>
            </p:nvSpPr>
            <p:spPr bwMode="auto">
              <a:xfrm>
                <a:off x="2408" y="2398"/>
                <a:ext cx="20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cei</a:t>
                </a:r>
                <a:endParaRPr lang="en-US"/>
              </a:p>
            </p:txBody>
          </p:sp>
          <p:sp>
            <p:nvSpPr>
              <p:cNvPr id="29896" name="Rectangle 80"/>
              <p:cNvSpPr>
                <a:spLocks noChangeArrowheads="1"/>
              </p:cNvSpPr>
              <p:nvPr/>
            </p:nvSpPr>
            <p:spPr bwMode="auto">
              <a:xfrm>
                <a:off x="5085" y="2134"/>
                <a:ext cx="2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bhl</a:t>
                </a:r>
                <a:endParaRPr lang="en-US"/>
              </a:p>
            </p:txBody>
          </p:sp>
          <p:sp>
            <p:nvSpPr>
              <p:cNvPr id="29897" name="Rectangle 81"/>
              <p:cNvSpPr>
                <a:spLocks noChangeArrowheads="1"/>
              </p:cNvSpPr>
              <p:nvPr/>
            </p:nvSpPr>
            <p:spPr bwMode="auto">
              <a:xfrm>
                <a:off x="4737" y="2134"/>
                <a:ext cx="18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afl</a:t>
                </a:r>
                <a:endParaRPr lang="en-US"/>
              </a:p>
            </p:txBody>
          </p:sp>
          <p:sp>
            <p:nvSpPr>
              <p:cNvPr id="29898" name="Rectangle 82"/>
              <p:cNvSpPr>
                <a:spLocks noChangeArrowheads="1"/>
              </p:cNvSpPr>
              <p:nvPr/>
            </p:nvSpPr>
            <p:spPr bwMode="auto">
              <a:xfrm>
                <a:off x="4347" y="2134"/>
                <a:ext cx="2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bgj</a:t>
                </a:r>
                <a:endParaRPr lang="en-US"/>
              </a:p>
            </p:txBody>
          </p:sp>
          <p:sp>
            <p:nvSpPr>
              <p:cNvPr id="29899" name="Rectangle 83"/>
              <p:cNvSpPr>
                <a:spLocks noChangeArrowheads="1"/>
              </p:cNvSpPr>
              <p:nvPr/>
            </p:nvSpPr>
            <p:spPr bwMode="auto">
              <a:xfrm>
                <a:off x="3974" y="2134"/>
                <a:ext cx="21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aej</a:t>
                </a:r>
                <a:endParaRPr lang="en-US"/>
              </a:p>
            </p:txBody>
          </p:sp>
          <p:sp>
            <p:nvSpPr>
              <p:cNvPr id="29900" name="Rectangle 84"/>
              <p:cNvSpPr>
                <a:spLocks noChangeArrowheads="1"/>
              </p:cNvSpPr>
              <p:nvPr/>
            </p:nvSpPr>
            <p:spPr bwMode="auto">
              <a:xfrm>
                <a:off x="3541" y="2134"/>
                <a:ext cx="25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bhk</a:t>
                </a:r>
                <a:endParaRPr lang="en-US"/>
              </a:p>
            </p:txBody>
          </p:sp>
          <p:sp>
            <p:nvSpPr>
              <p:cNvPr id="29901" name="Rectangle 85"/>
              <p:cNvSpPr>
                <a:spLocks noChangeArrowheads="1"/>
              </p:cNvSpPr>
              <p:nvPr/>
            </p:nvSpPr>
            <p:spPr bwMode="auto">
              <a:xfrm>
                <a:off x="3160" y="2134"/>
                <a:ext cx="21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afk</a:t>
                </a:r>
                <a:endParaRPr lang="en-US"/>
              </a:p>
            </p:txBody>
          </p:sp>
          <p:sp>
            <p:nvSpPr>
              <p:cNvPr id="29902" name="Rectangle 86"/>
              <p:cNvSpPr>
                <a:spLocks noChangeArrowheads="1"/>
              </p:cNvSpPr>
              <p:nvPr/>
            </p:nvSpPr>
            <p:spPr bwMode="auto">
              <a:xfrm>
                <a:off x="2773" y="2134"/>
                <a:ext cx="2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bgi</a:t>
                </a:r>
                <a:endParaRPr lang="en-US"/>
              </a:p>
            </p:txBody>
          </p:sp>
          <p:sp>
            <p:nvSpPr>
              <p:cNvPr id="29903" name="Rectangle 87"/>
              <p:cNvSpPr>
                <a:spLocks noChangeArrowheads="1"/>
              </p:cNvSpPr>
              <p:nvPr/>
            </p:nvSpPr>
            <p:spPr bwMode="auto">
              <a:xfrm>
                <a:off x="2403" y="2134"/>
                <a:ext cx="21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aei</a:t>
                </a:r>
                <a:endParaRPr lang="en-US"/>
              </a:p>
            </p:txBody>
          </p:sp>
          <p:sp>
            <p:nvSpPr>
              <p:cNvPr id="29904" name="Rectangle 88"/>
              <p:cNvSpPr>
                <a:spLocks noChangeArrowheads="1"/>
              </p:cNvSpPr>
              <p:nvPr/>
            </p:nvSpPr>
            <p:spPr bwMode="auto">
              <a:xfrm>
                <a:off x="4132" y="1826"/>
                <a:ext cx="11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l</a:t>
                </a:r>
                <a:endParaRPr lang="en-US"/>
              </a:p>
            </p:txBody>
          </p:sp>
          <p:sp>
            <p:nvSpPr>
              <p:cNvPr id="29905" name="Rectangle 89"/>
              <p:cNvSpPr>
                <a:spLocks noChangeArrowheads="1"/>
              </p:cNvSpPr>
              <p:nvPr/>
            </p:nvSpPr>
            <p:spPr bwMode="auto">
              <a:xfrm>
                <a:off x="3862" y="1826"/>
                <a:ext cx="1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k</a:t>
                </a:r>
                <a:endParaRPr lang="en-US"/>
              </a:p>
            </p:txBody>
          </p:sp>
          <p:sp>
            <p:nvSpPr>
              <p:cNvPr id="29906" name="Rectangle 90"/>
              <p:cNvSpPr>
                <a:spLocks noChangeArrowheads="1"/>
              </p:cNvSpPr>
              <p:nvPr/>
            </p:nvSpPr>
            <p:spPr bwMode="auto">
              <a:xfrm>
                <a:off x="4152" y="1562"/>
                <a:ext cx="11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j</a:t>
                </a:r>
                <a:endParaRPr lang="en-US"/>
              </a:p>
            </p:txBody>
          </p:sp>
          <p:sp>
            <p:nvSpPr>
              <p:cNvPr id="29907" name="Rectangle 91"/>
              <p:cNvSpPr>
                <a:spLocks noChangeArrowheads="1"/>
              </p:cNvSpPr>
              <p:nvPr/>
            </p:nvSpPr>
            <p:spPr bwMode="auto">
              <a:xfrm>
                <a:off x="3878" y="1562"/>
                <a:ext cx="11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i</a:t>
                </a:r>
                <a:endParaRPr lang="en-US"/>
              </a:p>
            </p:txBody>
          </p:sp>
          <p:sp>
            <p:nvSpPr>
              <p:cNvPr id="29908" name="Rectangle 92"/>
              <p:cNvSpPr>
                <a:spLocks noChangeArrowheads="1"/>
              </p:cNvSpPr>
              <p:nvPr/>
            </p:nvSpPr>
            <p:spPr bwMode="auto">
              <a:xfrm>
                <a:off x="3400" y="1826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dh</a:t>
                </a:r>
                <a:endParaRPr lang="en-US"/>
              </a:p>
            </p:txBody>
          </p:sp>
          <p:sp>
            <p:nvSpPr>
              <p:cNvPr id="29909" name="Rectangle 93"/>
              <p:cNvSpPr>
                <a:spLocks noChangeArrowheads="1"/>
              </p:cNvSpPr>
              <p:nvPr/>
            </p:nvSpPr>
            <p:spPr bwMode="auto">
              <a:xfrm>
                <a:off x="3076" y="1826"/>
                <a:ext cx="12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cf</a:t>
                </a:r>
                <a:endParaRPr lang="en-US"/>
              </a:p>
            </p:txBody>
          </p:sp>
          <p:sp>
            <p:nvSpPr>
              <p:cNvPr id="29910" name="Rectangle 94"/>
              <p:cNvSpPr>
                <a:spLocks noChangeArrowheads="1"/>
              </p:cNvSpPr>
              <p:nvPr/>
            </p:nvSpPr>
            <p:spPr bwMode="auto">
              <a:xfrm>
                <a:off x="2717" y="1826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dg</a:t>
                </a:r>
                <a:endParaRPr lang="en-US"/>
              </a:p>
            </p:txBody>
          </p:sp>
          <p:sp>
            <p:nvSpPr>
              <p:cNvPr id="29911" name="Rectangle 95"/>
              <p:cNvSpPr>
                <a:spLocks noChangeArrowheads="1"/>
              </p:cNvSpPr>
              <p:nvPr/>
            </p:nvSpPr>
            <p:spPr bwMode="auto">
              <a:xfrm>
                <a:off x="2404" y="1826"/>
                <a:ext cx="15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ce</a:t>
                </a:r>
                <a:endParaRPr lang="en-US"/>
              </a:p>
            </p:txBody>
          </p:sp>
          <p:sp>
            <p:nvSpPr>
              <p:cNvPr id="29912" name="Rectangle 96"/>
              <p:cNvSpPr>
                <a:spLocks noChangeArrowheads="1"/>
              </p:cNvSpPr>
              <p:nvPr/>
            </p:nvSpPr>
            <p:spPr bwMode="auto">
              <a:xfrm>
                <a:off x="3404" y="1562"/>
                <a:ext cx="17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bh</a:t>
                </a:r>
                <a:endParaRPr lang="en-US"/>
              </a:p>
            </p:txBody>
          </p:sp>
          <p:sp>
            <p:nvSpPr>
              <p:cNvPr id="29913" name="Rectangle 97"/>
              <p:cNvSpPr>
                <a:spLocks noChangeArrowheads="1"/>
              </p:cNvSpPr>
              <p:nvPr/>
            </p:nvSpPr>
            <p:spPr bwMode="auto">
              <a:xfrm>
                <a:off x="3075" y="1562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af</a:t>
                </a:r>
                <a:endParaRPr lang="en-US"/>
              </a:p>
            </p:txBody>
          </p:sp>
          <p:sp>
            <p:nvSpPr>
              <p:cNvPr id="29914" name="Rectangle 98"/>
              <p:cNvSpPr>
                <a:spLocks noChangeArrowheads="1"/>
              </p:cNvSpPr>
              <p:nvPr/>
            </p:nvSpPr>
            <p:spPr bwMode="auto">
              <a:xfrm>
                <a:off x="2721" y="1562"/>
                <a:ext cx="17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bg</a:t>
                </a:r>
                <a:endParaRPr lang="en-US"/>
              </a:p>
            </p:txBody>
          </p:sp>
          <p:sp>
            <p:nvSpPr>
              <p:cNvPr id="29915" name="Rectangle 99"/>
              <p:cNvSpPr>
                <a:spLocks noChangeArrowheads="1"/>
              </p:cNvSpPr>
              <p:nvPr/>
            </p:nvSpPr>
            <p:spPr bwMode="auto">
              <a:xfrm>
                <a:off x="2403" y="1562"/>
                <a:ext cx="16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0" i="1">
                    <a:solidFill>
                      <a:srgbClr val="000000"/>
                    </a:solidFill>
                  </a:rPr>
                  <a:t>ae</a:t>
                </a:r>
                <a:endParaRPr lang="en-US"/>
              </a:p>
            </p:txBody>
          </p:sp>
        </p:grp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261938" y="2444750"/>
            <a:ext cx="3311525" cy="915988"/>
            <a:chOff x="165" y="1540"/>
            <a:chExt cx="2086" cy="577"/>
          </a:xfrm>
        </p:grpSpPr>
        <p:sp>
          <p:nvSpPr>
            <p:cNvPr id="29810" name="Rectangle 44"/>
            <p:cNvSpPr>
              <a:spLocks noChangeArrowheads="1"/>
            </p:cNvSpPr>
            <p:nvPr/>
          </p:nvSpPr>
          <p:spPr bwMode="auto">
            <a:xfrm>
              <a:off x="2079" y="1724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811" name="Rectangle 45"/>
            <p:cNvSpPr>
              <a:spLocks noChangeArrowheads="1"/>
            </p:cNvSpPr>
            <p:nvPr/>
          </p:nvSpPr>
          <p:spPr bwMode="auto">
            <a:xfrm>
              <a:off x="2079" y="1848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812" name="Rectangle 46"/>
            <p:cNvSpPr>
              <a:spLocks noChangeArrowheads="1"/>
            </p:cNvSpPr>
            <p:nvPr/>
          </p:nvSpPr>
          <p:spPr bwMode="auto">
            <a:xfrm>
              <a:off x="2079" y="1555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813" name="Rectangle 47"/>
            <p:cNvSpPr>
              <a:spLocks noChangeArrowheads="1"/>
            </p:cNvSpPr>
            <p:nvPr/>
          </p:nvSpPr>
          <p:spPr bwMode="auto">
            <a:xfrm>
              <a:off x="1657" y="1724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814" name="Rectangle 48"/>
            <p:cNvSpPr>
              <a:spLocks noChangeArrowheads="1"/>
            </p:cNvSpPr>
            <p:nvPr/>
          </p:nvSpPr>
          <p:spPr bwMode="auto">
            <a:xfrm>
              <a:off x="1657" y="1848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815" name="Rectangle 49"/>
            <p:cNvSpPr>
              <a:spLocks noChangeArrowheads="1"/>
            </p:cNvSpPr>
            <p:nvPr/>
          </p:nvSpPr>
          <p:spPr bwMode="auto">
            <a:xfrm>
              <a:off x="1657" y="1555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816" name="Rectangle 50"/>
            <p:cNvSpPr>
              <a:spLocks noChangeArrowheads="1"/>
            </p:cNvSpPr>
            <p:nvPr/>
          </p:nvSpPr>
          <p:spPr bwMode="auto">
            <a:xfrm>
              <a:off x="1547" y="1671"/>
              <a:ext cx="18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/>
            </a:p>
          </p:txBody>
        </p:sp>
        <p:sp>
          <p:nvSpPr>
            <p:cNvPr id="29817" name="Rectangle 51"/>
            <p:cNvSpPr>
              <a:spLocks noChangeArrowheads="1"/>
            </p:cNvSpPr>
            <p:nvPr/>
          </p:nvSpPr>
          <p:spPr bwMode="auto">
            <a:xfrm>
              <a:off x="1457" y="1750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29818" name="Rectangle 52"/>
            <p:cNvSpPr>
              <a:spLocks noChangeArrowheads="1"/>
            </p:cNvSpPr>
            <p:nvPr/>
          </p:nvSpPr>
          <p:spPr bwMode="auto">
            <a:xfrm>
              <a:off x="1457" y="1653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29819" name="Rectangle 53"/>
            <p:cNvSpPr>
              <a:spLocks noChangeArrowheads="1"/>
            </p:cNvSpPr>
            <p:nvPr/>
          </p:nvSpPr>
          <p:spPr bwMode="auto">
            <a:xfrm>
              <a:off x="1457" y="1863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29820" name="Rectangle 54"/>
            <p:cNvSpPr>
              <a:spLocks noChangeArrowheads="1"/>
            </p:cNvSpPr>
            <p:nvPr/>
          </p:nvSpPr>
          <p:spPr bwMode="auto">
            <a:xfrm>
              <a:off x="1457" y="1540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29821" name="Rectangle 55"/>
            <p:cNvSpPr>
              <a:spLocks noChangeArrowheads="1"/>
            </p:cNvSpPr>
            <p:nvPr/>
          </p:nvSpPr>
          <p:spPr bwMode="auto">
            <a:xfrm>
              <a:off x="165" y="1750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29822" name="Rectangle 56"/>
            <p:cNvSpPr>
              <a:spLocks noChangeArrowheads="1"/>
            </p:cNvSpPr>
            <p:nvPr/>
          </p:nvSpPr>
          <p:spPr bwMode="auto">
            <a:xfrm>
              <a:off x="165" y="1653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29823" name="Rectangle 57"/>
            <p:cNvSpPr>
              <a:spLocks noChangeArrowheads="1"/>
            </p:cNvSpPr>
            <p:nvPr/>
          </p:nvSpPr>
          <p:spPr bwMode="auto">
            <a:xfrm>
              <a:off x="165" y="1863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29824" name="Rectangle 58"/>
            <p:cNvSpPr>
              <a:spLocks noChangeArrowheads="1"/>
            </p:cNvSpPr>
            <p:nvPr/>
          </p:nvSpPr>
          <p:spPr bwMode="auto">
            <a:xfrm>
              <a:off x="165" y="1540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29825" name="Rectangle 59"/>
            <p:cNvSpPr>
              <a:spLocks noChangeArrowheads="1"/>
            </p:cNvSpPr>
            <p:nvPr/>
          </p:nvSpPr>
          <p:spPr bwMode="auto">
            <a:xfrm>
              <a:off x="1372" y="1724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826" name="Rectangle 60"/>
            <p:cNvSpPr>
              <a:spLocks noChangeArrowheads="1"/>
            </p:cNvSpPr>
            <p:nvPr/>
          </p:nvSpPr>
          <p:spPr bwMode="auto">
            <a:xfrm>
              <a:off x="1372" y="1848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827" name="Rectangle 61"/>
            <p:cNvSpPr>
              <a:spLocks noChangeArrowheads="1"/>
            </p:cNvSpPr>
            <p:nvPr/>
          </p:nvSpPr>
          <p:spPr bwMode="auto">
            <a:xfrm>
              <a:off x="1372" y="1555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828" name="Rectangle 62"/>
            <p:cNvSpPr>
              <a:spLocks noChangeArrowheads="1"/>
            </p:cNvSpPr>
            <p:nvPr/>
          </p:nvSpPr>
          <p:spPr bwMode="auto">
            <a:xfrm>
              <a:off x="900" y="1724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829" name="Rectangle 63"/>
            <p:cNvSpPr>
              <a:spLocks noChangeArrowheads="1"/>
            </p:cNvSpPr>
            <p:nvPr/>
          </p:nvSpPr>
          <p:spPr bwMode="auto">
            <a:xfrm>
              <a:off x="900" y="1848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dirty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dirty="0"/>
            </a:p>
          </p:txBody>
        </p:sp>
        <p:sp>
          <p:nvSpPr>
            <p:cNvPr id="29830" name="Rectangle 64"/>
            <p:cNvSpPr>
              <a:spLocks noChangeArrowheads="1"/>
            </p:cNvSpPr>
            <p:nvPr/>
          </p:nvSpPr>
          <p:spPr bwMode="auto">
            <a:xfrm>
              <a:off x="900" y="1555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831" name="Rectangle 65"/>
            <p:cNvSpPr>
              <a:spLocks noChangeArrowheads="1"/>
            </p:cNvSpPr>
            <p:nvPr/>
          </p:nvSpPr>
          <p:spPr bwMode="auto">
            <a:xfrm>
              <a:off x="790" y="1671"/>
              <a:ext cx="18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/>
            </a:p>
          </p:txBody>
        </p:sp>
        <p:sp>
          <p:nvSpPr>
            <p:cNvPr id="29832" name="Rectangle 66"/>
            <p:cNvSpPr>
              <a:spLocks noChangeArrowheads="1"/>
            </p:cNvSpPr>
            <p:nvPr/>
          </p:nvSpPr>
          <p:spPr bwMode="auto">
            <a:xfrm>
              <a:off x="694" y="1724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833" name="Rectangle 67"/>
            <p:cNvSpPr>
              <a:spLocks noChangeArrowheads="1"/>
            </p:cNvSpPr>
            <p:nvPr/>
          </p:nvSpPr>
          <p:spPr bwMode="auto">
            <a:xfrm>
              <a:off x="694" y="1848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834" name="Rectangle 68"/>
            <p:cNvSpPr>
              <a:spLocks noChangeArrowheads="1"/>
            </p:cNvSpPr>
            <p:nvPr/>
          </p:nvSpPr>
          <p:spPr bwMode="auto">
            <a:xfrm>
              <a:off x="694" y="1555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835" name="Rectangle 69"/>
            <p:cNvSpPr>
              <a:spLocks noChangeArrowheads="1"/>
            </p:cNvSpPr>
            <p:nvPr/>
          </p:nvSpPr>
          <p:spPr bwMode="auto">
            <a:xfrm>
              <a:off x="256" y="1724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836" name="Rectangle 70"/>
            <p:cNvSpPr>
              <a:spLocks noChangeArrowheads="1"/>
            </p:cNvSpPr>
            <p:nvPr/>
          </p:nvSpPr>
          <p:spPr bwMode="auto">
            <a:xfrm>
              <a:off x="256" y="1848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837" name="Rectangle 71"/>
            <p:cNvSpPr>
              <a:spLocks noChangeArrowheads="1"/>
            </p:cNvSpPr>
            <p:nvPr/>
          </p:nvSpPr>
          <p:spPr bwMode="auto">
            <a:xfrm>
              <a:off x="256" y="1555"/>
              <a:ext cx="17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838" name="Rectangle 100"/>
            <p:cNvSpPr>
              <a:spLocks noChangeArrowheads="1"/>
            </p:cNvSpPr>
            <p:nvPr/>
          </p:nvSpPr>
          <p:spPr bwMode="auto">
            <a:xfrm>
              <a:off x="1998" y="1826"/>
              <a:ext cx="1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29839" name="Rectangle 101"/>
            <p:cNvSpPr>
              <a:spLocks noChangeArrowheads="1"/>
            </p:cNvSpPr>
            <p:nvPr/>
          </p:nvSpPr>
          <p:spPr bwMode="auto">
            <a:xfrm>
              <a:off x="1728" y="1826"/>
              <a:ext cx="1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k</a:t>
              </a:r>
              <a:endParaRPr lang="en-US"/>
            </a:p>
          </p:txBody>
        </p:sp>
        <p:sp>
          <p:nvSpPr>
            <p:cNvPr id="29840" name="Rectangle 102"/>
            <p:cNvSpPr>
              <a:spLocks noChangeArrowheads="1"/>
            </p:cNvSpPr>
            <p:nvPr/>
          </p:nvSpPr>
          <p:spPr bwMode="auto">
            <a:xfrm>
              <a:off x="2019" y="1562"/>
              <a:ext cx="1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j</a:t>
              </a:r>
              <a:endParaRPr lang="en-US"/>
            </a:p>
          </p:txBody>
        </p:sp>
        <p:sp>
          <p:nvSpPr>
            <p:cNvPr id="29841" name="Rectangle 103"/>
            <p:cNvSpPr>
              <a:spLocks noChangeArrowheads="1"/>
            </p:cNvSpPr>
            <p:nvPr/>
          </p:nvSpPr>
          <p:spPr bwMode="auto">
            <a:xfrm>
              <a:off x="1745" y="1562"/>
              <a:ext cx="1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29842" name="Rectangle 104"/>
            <p:cNvSpPr>
              <a:spLocks noChangeArrowheads="1"/>
            </p:cNvSpPr>
            <p:nvPr/>
          </p:nvSpPr>
          <p:spPr bwMode="auto">
            <a:xfrm>
              <a:off x="1262" y="1826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h</a:t>
              </a:r>
              <a:endParaRPr lang="en-US"/>
            </a:p>
          </p:txBody>
        </p:sp>
        <p:sp>
          <p:nvSpPr>
            <p:cNvPr id="29843" name="Rectangle 105"/>
            <p:cNvSpPr>
              <a:spLocks noChangeArrowheads="1"/>
            </p:cNvSpPr>
            <p:nvPr/>
          </p:nvSpPr>
          <p:spPr bwMode="auto">
            <a:xfrm>
              <a:off x="980" y="1826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29844" name="Rectangle 106"/>
            <p:cNvSpPr>
              <a:spLocks noChangeArrowheads="1"/>
            </p:cNvSpPr>
            <p:nvPr/>
          </p:nvSpPr>
          <p:spPr bwMode="auto">
            <a:xfrm>
              <a:off x="1278" y="1562"/>
              <a:ext cx="1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29845" name="Rectangle 107"/>
            <p:cNvSpPr>
              <a:spLocks noChangeArrowheads="1"/>
            </p:cNvSpPr>
            <p:nvPr/>
          </p:nvSpPr>
          <p:spPr bwMode="auto">
            <a:xfrm>
              <a:off x="985" y="1562"/>
              <a:ext cx="1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29846" name="Rectangle 108"/>
            <p:cNvSpPr>
              <a:spLocks noChangeArrowheads="1"/>
            </p:cNvSpPr>
            <p:nvPr/>
          </p:nvSpPr>
          <p:spPr bwMode="auto">
            <a:xfrm>
              <a:off x="585" y="1826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29847" name="Rectangle 109"/>
            <p:cNvSpPr>
              <a:spLocks noChangeArrowheads="1"/>
            </p:cNvSpPr>
            <p:nvPr/>
          </p:nvSpPr>
          <p:spPr bwMode="auto">
            <a:xfrm>
              <a:off x="331" y="1826"/>
              <a:ext cx="1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29848" name="Rectangle 110"/>
            <p:cNvSpPr>
              <a:spLocks noChangeArrowheads="1"/>
            </p:cNvSpPr>
            <p:nvPr/>
          </p:nvSpPr>
          <p:spPr bwMode="auto">
            <a:xfrm>
              <a:off x="590" y="1562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29849" name="Rectangle 111"/>
            <p:cNvSpPr>
              <a:spLocks noChangeArrowheads="1"/>
            </p:cNvSpPr>
            <p:nvPr/>
          </p:nvSpPr>
          <p:spPr bwMode="auto">
            <a:xfrm>
              <a:off x="327" y="1562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 dirty="0">
                  <a:solidFill>
                    <a:srgbClr val="000000"/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556000" y="4673600"/>
            <a:ext cx="5245100" cy="1797050"/>
            <a:chOff x="2240" y="2944"/>
            <a:chExt cx="3304" cy="1132"/>
          </a:xfrm>
        </p:grpSpPr>
        <p:sp>
          <p:nvSpPr>
            <p:cNvPr id="29745" name="Rectangle 114"/>
            <p:cNvSpPr>
              <a:spLocks noChangeArrowheads="1"/>
            </p:cNvSpPr>
            <p:nvPr/>
          </p:nvSpPr>
          <p:spPr bwMode="auto">
            <a:xfrm>
              <a:off x="5371" y="369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746" name="Rectangle 115"/>
            <p:cNvSpPr>
              <a:spLocks noChangeArrowheads="1"/>
            </p:cNvSpPr>
            <p:nvPr/>
          </p:nvSpPr>
          <p:spPr bwMode="auto">
            <a:xfrm>
              <a:off x="5371" y="3821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747" name="Rectangle 116"/>
            <p:cNvSpPr>
              <a:spLocks noChangeArrowheads="1"/>
            </p:cNvSpPr>
            <p:nvPr/>
          </p:nvSpPr>
          <p:spPr bwMode="auto">
            <a:xfrm>
              <a:off x="5371" y="3528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748" name="Rectangle 117"/>
            <p:cNvSpPr>
              <a:spLocks noChangeArrowheads="1"/>
            </p:cNvSpPr>
            <p:nvPr/>
          </p:nvSpPr>
          <p:spPr bwMode="auto">
            <a:xfrm>
              <a:off x="2380" y="369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749" name="Rectangle 118"/>
            <p:cNvSpPr>
              <a:spLocks noChangeArrowheads="1"/>
            </p:cNvSpPr>
            <p:nvPr/>
          </p:nvSpPr>
          <p:spPr bwMode="auto">
            <a:xfrm>
              <a:off x="2380" y="3821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750" name="Rectangle 119"/>
            <p:cNvSpPr>
              <a:spLocks noChangeArrowheads="1"/>
            </p:cNvSpPr>
            <p:nvPr/>
          </p:nvSpPr>
          <p:spPr bwMode="auto">
            <a:xfrm>
              <a:off x="2380" y="3528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751" name="Rectangle 120"/>
            <p:cNvSpPr>
              <a:spLocks noChangeArrowheads="1"/>
            </p:cNvSpPr>
            <p:nvPr/>
          </p:nvSpPr>
          <p:spPr bwMode="auto">
            <a:xfrm>
              <a:off x="4996" y="3779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2" name="Rectangle 121"/>
            <p:cNvSpPr>
              <a:spLocks noChangeArrowheads="1"/>
            </p:cNvSpPr>
            <p:nvPr/>
          </p:nvSpPr>
          <p:spPr bwMode="auto">
            <a:xfrm>
              <a:off x="4606" y="3779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3" name="Rectangle 122"/>
            <p:cNvSpPr>
              <a:spLocks noChangeArrowheads="1"/>
            </p:cNvSpPr>
            <p:nvPr/>
          </p:nvSpPr>
          <p:spPr bwMode="auto">
            <a:xfrm>
              <a:off x="4266" y="3779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4" name="Rectangle 123"/>
            <p:cNvSpPr>
              <a:spLocks noChangeArrowheads="1"/>
            </p:cNvSpPr>
            <p:nvPr/>
          </p:nvSpPr>
          <p:spPr bwMode="auto">
            <a:xfrm>
              <a:off x="3452" y="3779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5" name="Rectangle 124"/>
            <p:cNvSpPr>
              <a:spLocks noChangeArrowheads="1"/>
            </p:cNvSpPr>
            <p:nvPr/>
          </p:nvSpPr>
          <p:spPr bwMode="auto">
            <a:xfrm>
              <a:off x="3065" y="3779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6" name="Rectangle 125"/>
            <p:cNvSpPr>
              <a:spLocks noChangeArrowheads="1"/>
            </p:cNvSpPr>
            <p:nvPr/>
          </p:nvSpPr>
          <p:spPr bwMode="auto">
            <a:xfrm>
              <a:off x="2692" y="3779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7" name="Rectangle 126"/>
            <p:cNvSpPr>
              <a:spLocks noChangeArrowheads="1"/>
            </p:cNvSpPr>
            <p:nvPr/>
          </p:nvSpPr>
          <p:spPr bwMode="auto">
            <a:xfrm>
              <a:off x="5009" y="3515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8" name="Rectangle 127"/>
            <p:cNvSpPr>
              <a:spLocks noChangeArrowheads="1"/>
            </p:cNvSpPr>
            <p:nvPr/>
          </p:nvSpPr>
          <p:spPr bwMode="auto">
            <a:xfrm>
              <a:off x="4626" y="3515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59" name="Rectangle 128"/>
            <p:cNvSpPr>
              <a:spLocks noChangeArrowheads="1"/>
            </p:cNvSpPr>
            <p:nvPr/>
          </p:nvSpPr>
          <p:spPr bwMode="auto">
            <a:xfrm>
              <a:off x="4272" y="3515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60" name="Rectangle 129"/>
            <p:cNvSpPr>
              <a:spLocks noChangeArrowheads="1"/>
            </p:cNvSpPr>
            <p:nvPr/>
          </p:nvSpPr>
          <p:spPr bwMode="auto">
            <a:xfrm>
              <a:off x="3465" y="3515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61" name="Rectangle 130"/>
            <p:cNvSpPr>
              <a:spLocks noChangeArrowheads="1"/>
            </p:cNvSpPr>
            <p:nvPr/>
          </p:nvSpPr>
          <p:spPr bwMode="auto">
            <a:xfrm>
              <a:off x="3084" y="3515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62" name="Rectangle 131"/>
            <p:cNvSpPr>
              <a:spLocks noChangeArrowheads="1"/>
            </p:cNvSpPr>
            <p:nvPr/>
          </p:nvSpPr>
          <p:spPr bwMode="auto">
            <a:xfrm>
              <a:off x="2698" y="3515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63" name="Rectangle 132"/>
            <p:cNvSpPr>
              <a:spLocks noChangeArrowheads="1"/>
            </p:cNvSpPr>
            <p:nvPr/>
          </p:nvSpPr>
          <p:spPr bwMode="auto">
            <a:xfrm>
              <a:off x="2240" y="3644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29764" name="Rectangle 133"/>
            <p:cNvSpPr>
              <a:spLocks noChangeArrowheads="1"/>
            </p:cNvSpPr>
            <p:nvPr/>
          </p:nvSpPr>
          <p:spPr bwMode="auto">
            <a:xfrm>
              <a:off x="4209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765" name="Rectangle 134"/>
            <p:cNvSpPr>
              <a:spLocks noChangeArrowheads="1"/>
            </p:cNvSpPr>
            <p:nvPr/>
          </p:nvSpPr>
          <p:spPr bwMode="auto">
            <a:xfrm>
              <a:off x="4209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766" name="Rectangle 135"/>
            <p:cNvSpPr>
              <a:spLocks noChangeArrowheads="1"/>
            </p:cNvSpPr>
            <p:nvPr/>
          </p:nvSpPr>
          <p:spPr bwMode="auto">
            <a:xfrm>
              <a:off x="4209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767" name="Rectangle 136"/>
            <p:cNvSpPr>
              <a:spLocks noChangeArrowheads="1"/>
            </p:cNvSpPr>
            <p:nvPr/>
          </p:nvSpPr>
          <p:spPr bwMode="auto">
            <a:xfrm>
              <a:off x="3024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768" name="Rectangle 137"/>
            <p:cNvSpPr>
              <a:spLocks noChangeArrowheads="1"/>
            </p:cNvSpPr>
            <p:nvPr/>
          </p:nvSpPr>
          <p:spPr bwMode="auto">
            <a:xfrm>
              <a:off x="3024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769" name="Rectangle 138"/>
            <p:cNvSpPr>
              <a:spLocks noChangeArrowheads="1"/>
            </p:cNvSpPr>
            <p:nvPr/>
          </p:nvSpPr>
          <p:spPr bwMode="auto">
            <a:xfrm>
              <a:off x="3024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770" name="Rectangle 139"/>
            <p:cNvSpPr>
              <a:spLocks noChangeArrowheads="1"/>
            </p:cNvSpPr>
            <p:nvPr/>
          </p:nvSpPr>
          <p:spPr bwMode="auto">
            <a:xfrm>
              <a:off x="3929" y="3208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71" name="Rectangle 140"/>
            <p:cNvSpPr>
              <a:spLocks noChangeArrowheads="1"/>
            </p:cNvSpPr>
            <p:nvPr/>
          </p:nvSpPr>
          <p:spPr bwMode="auto">
            <a:xfrm>
              <a:off x="3274" y="3208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72" name="Rectangle 141"/>
            <p:cNvSpPr>
              <a:spLocks noChangeArrowheads="1"/>
            </p:cNvSpPr>
            <p:nvPr/>
          </p:nvSpPr>
          <p:spPr bwMode="auto">
            <a:xfrm>
              <a:off x="3921" y="2944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73" name="Rectangle 142"/>
            <p:cNvSpPr>
              <a:spLocks noChangeArrowheads="1"/>
            </p:cNvSpPr>
            <p:nvPr/>
          </p:nvSpPr>
          <p:spPr bwMode="auto">
            <a:xfrm>
              <a:off x="3265" y="2944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774" name="Rectangle 143"/>
            <p:cNvSpPr>
              <a:spLocks noChangeArrowheads="1"/>
            </p:cNvSpPr>
            <p:nvPr/>
          </p:nvSpPr>
          <p:spPr bwMode="auto">
            <a:xfrm>
              <a:off x="2914" y="3073"/>
              <a:ext cx="18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/>
            </a:p>
          </p:txBody>
        </p:sp>
        <p:sp>
          <p:nvSpPr>
            <p:cNvPr id="29775" name="Rectangle 144"/>
            <p:cNvSpPr>
              <a:spLocks noChangeArrowheads="1"/>
            </p:cNvSpPr>
            <p:nvPr/>
          </p:nvSpPr>
          <p:spPr bwMode="auto">
            <a:xfrm>
              <a:off x="2818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776" name="Rectangle 145"/>
            <p:cNvSpPr>
              <a:spLocks noChangeArrowheads="1"/>
            </p:cNvSpPr>
            <p:nvPr/>
          </p:nvSpPr>
          <p:spPr bwMode="auto">
            <a:xfrm>
              <a:off x="2818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777" name="Rectangle 146"/>
            <p:cNvSpPr>
              <a:spLocks noChangeArrowheads="1"/>
            </p:cNvSpPr>
            <p:nvPr/>
          </p:nvSpPr>
          <p:spPr bwMode="auto">
            <a:xfrm>
              <a:off x="2818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778" name="Rectangle 147"/>
            <p:cNvSpPr>
              <a:spLocks noChangeArrowheads="1"/>
            </p:cNvSpPr>
            <p:nvPr/>
          </p:nvSpPr>
          <p:spPr bwMode="auto">
            <a:xfrm>
              <a:off x="2380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779" name="Rectangle 148"/>
            <p:cNvSpPr>
              <a:spLocks noChangeArrowheads="1"/>
            </p:cNvSpPr>
            <p:nvPr/>
          </p:nvSpPr>
          <p:spPr bwMode="auto">
            <a:xfrm>
              <a:off x="2380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780" name="Rectangle 149"/>
            <p:cNvSpPr>
              <a:spLocks noChangeArrowheads="1"/>
            </p:cNvSpPr>
            <p:nvPr/>
          </p:nvSpPr>
          <p:spPr bwMode="auto">
            <a:xfrm>
              <a:off x="2380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781" name="Rectangle 150"/>
            <p:cNvSpPr>
              <a:spLocks noChangeArrowheads="1"/>
            </p:cNvSpPr>
            <p:nvPr/>
          </p:nvSpPr>
          <p:spPr bwMode="auto">
            <a:xfrm>
              <a:off x="2240" y="3073"/>
              <a:ext cx="20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29782" name="Rectangle 179"/>
            <p:cNvSpPr>
              <a:spLocks noChangeArrowheads="1"/>
            </p:cNvSpPr>
            <p:nvPr/>
          </p:nvSpPr>
          <p:spPr bwMode="auto">
            <a:xfrm>
              <a:off x="5125" y="3799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dhl</a:t>
              </a:r>
              <a:endParaRPr lang="en-US"/>
            </a:p>
          </p:txBody>
        </p:sp>
        <p:sp>
          <p:nvSpPr>
            <p:cNvPr id="29783" name="Rectangle 180"/>
            <p:cNvSpPr>
              <a:spLocks noChangeArrowheads="1"/>
            </p:cNvSpPr>
            <p:nvPr/>
          </p:nvSpPr>
          <p:spPr bwMode="auto">
            <a:xfrm>
              <a:off x="4735" y="3799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dgj</a:t>
              </a:r>
              <a:endParaRPr lang="en-US"/>
            </a:p>
          </p:txBody>
        </p:sp>
        <p:sp>
          <p:nvSpPr>
            <p:cNvPr id="29784" name="Rectangle 181"/>
            <p:cNvSpPr>
              <a:spLocks noChangeArrowheads="1"/>
            </p:cNvSpPr>
            <p:nvPr/>
          </p:nvSpPr>
          <p:spPr bwMode="auto">
            <a:xfrm>
              <a:off x="4392" y="3799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cfl</a:t>
              </a:r>
              <a:endParaRPr lang="en-US"/>
            </a:p>
          </p:txBody>
        </p:sp>
        <p:sp>
          <p:nvSpPr>
            <p:cNvPr id="29785" name="Rectangle 182"/>
            <p:cNvSpPr>
              <a:spLocks noChangeArrowheads="1"/>
            </p:cNvSpPr>
            <p:nvPr/>
          </p:nvSpPr>
          <p:spPr bwMode="auto">
            <a:xfrm>
              <a:off x="4028" y="3799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cej</a:t>
              </a:r>
              <a:endParaRPr lang="en-US"/>
            </a:p>
          </p:txBody>
        </p:sp>
        <p:sp>
          <p:nvSpPr>
            <p:cNvPr id="29786" name="Rectangle 183"/>
            <p:cNvSpPr>
              <a:spLocks noChangeArrowheads="1"/>
            </p:cNvSpPr>
            <p:nvPr/>
          </p:nvSpPr>
          <p:spPr bwMode="auto">
            <a:xfrm>
              <a:off x="3581" y="3799"/>
              <a:ext cx="25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dhk</a:t>
              </a:r>
              <a:endParaRPr lang="en-US"/>
            </a:p>
          </p:txBody>
        </p:sp>
        <p:sp>
          <p:nvSpPr>
            <p:cNvPr id="29787" name="Rectangle 184"/>
            <p:cNvSpPr>
              <a:spLocks noChangeArrowheads="1"/>
            </p:cNvSpPr>
            <p:nvPr/>
          </p:nvSpPr>
          <p:spPr bwMode="auto">
            <a:xfrm>
              <a:off x="3194" y="3799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dgi</a:t>
              </a:r>
              <a:endParaRPr lang="en-US"/>
            </a:p>
          </p:txBody>
        </p:sp>
        <p:sp>
          <p:nvSpPr>
            <p:cNvPr id="29788" name="Rectangle 185"/>
            <p:cNvSpPr>
              <a:spLocks noChangeArrowheads="1"/>
            </p:cNvSpPr>
            <p:nvPr/>
          </p:nvSpPr>
          <p:spPr bwMode="auto">
            <a:xfrm>
              <a:off x="2818" y="3799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cfk</a:t>
              </a:r>
              <a:endParaRPr lang="en-US"/>
            </a:p>
          </p:txBody>
        </p:sp>
        <p:sp>
          <p:nvSpPr>
            <p:cNvPr id="29789" name="Rectangle 186"/>
            <p:cNvSpPr>
              <a:spLocks noChangeArrowheads="1"/>
            </p:cNvSpPr>
            <p:nvPr/>
          </p:nvSpPr>
          <p:spPr bwMode="auto">
            <a:xfrm>
              <a:off x="2456" y="3799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cei</a:t>
              </a:r>
              <a:endParaRPr lang="en-US"/>
            </a:p>
          </p:txBody>
        </p:sp>
        <p:sp>
          <p:nvSpPr>
            <p:cNvPr id="29790" name="Rectangle 187"/>
            <p:cNvSpPr>
              <a:spLocks noChangeArrowheads="1"/>
            </p:cNvSpPr>
            <p:nvPr/>
          </p:nvSpPr>
          <p:spPr bwMode="auto">
            <a:xfrm>
              <a:off x="5133" y="3535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bhl</a:t>
              </a:r>
              <a:endParaRPr lang="en-US"/>
            </a:p>
          </p:txBody>
        </p:sp>
        <p:sp>
          <p:nvSpPr>
            <p:cNvPr id="29791" name="Rectangle 188"/>
            <p:cNvSpPr>
              <a:spLocks noChangeArrowheads="1"/>
            </p:cNvSpPr>
            <p:nvPr/>
          </p:nvSpPr>
          <p:spPr bwMode="auto">
            <a:xfrm>
              <a:off x="4749" y="3535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bgj</a:t>
              </a:r>
              <a:endParaRPr lang="en-US"/>
            </a:p>
          </p:txBody>
        </p:sp>
        <p:sp>
          <p:nvSpPr>
            <p:cNvPr id="29792" name="Rectangle 189"/>
            <p:cNvSpPr>
              <a:spLocks noChangeArrowheads="1"/>
            </p:cNvSpPr>
            <p:nvPr/>
          </p:nvSpPr>
          <p:spPr bwMode="auto">
            <a:xfrm>
              <a:off x="4401" y="3535"/>
              <a:ext cx="18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afl</a:t>
              </a:r>
              <a:endParaRPr lang="en-US"/>
            </a:p>
          </p:txBody>
        </p:sp>
        <p:sp>
          <p:nvSpPr>
            <p:cNvPr id="29793" name="Rectangle 190"/>
            <p:cNvSpPr>
              <a:spLocks noChangeArrowheads="1"/>
            </p:cNvSpPr>
            <p:nvPr/>
          </p:nvSpPr>
          <p:spPr bwMode="auto">
            <a:xfrm>
              <a:off x="4022" y="3535"/>
              <a:ext cx="21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aej</a:t>
              </a:r>
              <a:endParaRPr lang="en-US"/>
            </a:p>
          </p:txBody>
        </p:sp>
        <p:sp>
          <p:nvSpPr>
            <p:cNvPr id="29794" name="Rectangle 191"/>
            <p:cNvSpPr>
              <a:spLocks noChangeArrowheads="1"/>
            </p:cNvSpPr>
            <p:nvPr/>
          </p:nvSpPr>
          <p:spPr bwMode="auto">
            <a:xfrm>
              <a:off x="3589" y="3535"/>
              <a:ext cx="25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bhk</a:t>
              </a:r>
              <a:endParaRPr lang="en-US"/>
            </a:p>
          </p:txBody>
        </p:sp>
        <p:sp>
          <p:nvSpPr>
            <p:cNvPr id="29795" name="Rectangle 192"/>
            <p:cNvSpPr>
              <a:spLocks noChangeArrowheads="1"/>
            </p:cNvSpPr>
            <p:nvPr/>
          </p:nvSpPr>
          <p:spPr bwMode="auto">
            <a:xfrm>
              <a:off x="3208" y="3535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bgi</a:t>
              </a:r>
              <a:endParaRPr lang="en-US"/>
            </a:p>
          </p:txBody>
        </p:sp>
        <p:sp>
          <p:nvSpPr>
            <p:cNvPr id="29796" name="Rectangle 193"/>
            <p:cNvSpPr>
              <a:spLocks noChangeArrowheads="1"/>
            </p:cNvSpPr>
            <p:nvPr/>
          </p:nvSpPr>
          <p:spPr bwMode="auto">
            <a:xfrm>
              <a:off x="2827" y="3535"/>
              <a:ext cx="21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afk</a:t>
              </a:r>
              <a:endParaRPr lang="en-US"/>
            </a:p>
          </p:txBody>
        </p:sp>
        <p:sp>
          <p:nvSpPr>
            <p:cNvPr id="29797" name="Rectangle 194"/>
            <p:cNvSpPr>
              <a:spLocks noChangeArrowheads="1"/>
            </p:cNvSpPr>
            <p:nvPr/>
          </p:nvSpPr>
          <p:spPr bwMode="auto">
            <a:xfrm>
              <a:off x="2451" y="3535"/>
              <a:ext cx="21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aei</a:t>
              </a:r>
              <a:endParaRPr lang="en-US"/>
            </a:p>
          </p:txBody>
        </p:sp>
        <p:sp>
          <p:nvSpPr>
            <p:cNvPr id="29798" name="Rectangle 195"/>
            <p:cNvSpPr>
              <a:spLocks noChangeArrowheads="1"/>
            </p:cNvSpPr>
            <p:nvPr/>
          </p:nvSpPr>
          <p:spPr bwMode="auto">
            <a:xfrm>
              <a:off x="4058" y="3228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hl</a:t>
              </a:r>
              <a:endParaRPr lang="en-US"/>
            </a:p>
          </p:txBody>
        </p:sp>
        <p:sp>
          <p:nvSpPr>
            <p:cNvPr id="29799" name="Rectangle 196"/>
            <p:cNvSpPr>
              <a:spLocks noChangeArrowheads="1"/>
            </p:cNvSpPr>
            <p:nvPr/>
          </p:nvSpPr>
          <p:spPr bwMode="auto">
            <a:xfrm>
              <a:off x="3756" y="3228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gj</a:t>
              </a:r>
              <a:endParaRPr lang="en-US"/>
            </a:p>
          </p:txBody>
        </p:sp>
        <p:sp>
          <p:nvSpPr>
            <p:cNvPr id="29800" name="Rectangle 197"/>
            <p:cNvSpPr>
              <a:spLocks noChangeArrowheads="1"/>
            </p:cNvSpPr>
            <p:nvPr/>
          </p:nvSpPr>
          <p:spPr bwMode="auto">
            <a:xfrm>
              <a:off x="3402" y="3228"/>
              <a:ext cx="1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hk</a:t>
              </a:r>
              <a:endParaRPr lang="en-US"/>
            </a:p>
          </p:txBody>
        </p:sp>
        <p:sp>
          <p:nvSpPr>
            <p:cNvPr id="29801" name="Rectangle 198"/>
            <p:cNvSpPr>
              <a:spLocks noChangeArrowheads="1"/>
            </p:cNvSpPr>
            <p:nvPr/>
          </p:nvSpPr>
          <p:spPr bwMode="auto">
            <a:xfrm>
              <a:off x="3103" y="3228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gi</a:t>
              </a:r>
              <a:endParaRPr lang="en-US"/>
            </a:p>
          </p:txBody>
        </p:sp>
        <p:sp>
          <p:nvSpPr>
            <p:cNvPr id="29802" name="Rectangle 199"/>
            <p:cNvSpPr>
              <a:spLocks noChangeArrowheads="1"/>
            </p:cNvSpPr>
            <p:nvPr/>
          </p:nvSpPr>
          <p:spPr bwMode="auto">
            <a:xfrm>
              <a:off x="4083" y="2964"/>
              <a:ext cx="1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fl</a:t>
              </a:r>
              <a:endParaRPr lang="en-US"/>
            </a:p>
          </p:txBody>
        </p:sp>
        <p:sp>
          <p:nvSpPr>
            <p:cNvPr id="29803" name="Rectangle 200"/>
            <p:cNvSpPr>
              <a:spLocks noChangeArrowheads="1"/>
            </p:cNvSpPr>
            <p:nvPr/>
          </p:nvSpPr>
          <p:spPr bwMode="auto">
            <a:xfrm>
              <a:off x="3759" y="2964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ej</a:t>
              </a:r>
              <a:endParaRPr lang="en-US"/>
            </a:p>
          </p:txBody>
        </p:sp>
        <p:sp>
          <p:nvSpPr>
            <p:cNvPr id="29804" name="Rectangle 201"/>
            <p:cNvSpPr>
              <a:spLocks noChangeArrowheads="1"/>
            </p:cNvSpPr>
            <p:nvPr/>
          </p:nvSpPr>
          <p:spPr bwMode="auto">
            <a:xfrm>
              <a:off x="3427" y="2964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fk</a:t>
              </a:r>
              <a:endParaRPr lang="en-US"/>
            </a:p>
          </p:txBody>
        </p:sp>
        <p:sp>
          <p:nvSpPr>
            <p:cNvPr id="29805" name="Rectangle 202"/>
            <p:cNvSpPr>
              <a:spLocks noChangeArrowheads="1"/>
            </p:cNvSpPr>
            <p:nvPr/>
          </p:nvSpPr>
          <p:spPr bwMode="auto">
            <a:xfrm>
              <a:off x="3106" y="2964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ei</a:t>
              </a:r>
              <a:endParaRPr lang="en-US"/>
            </a:p>
          </p:txBody>
        </p:sp>
        <p:sp>
          <p:nvSpPr>
            <p:cNvPr id="29806" name="Rectangle 203"/>
            <p:cNvSpPr>
              <a:spLocks noChangeArrowheads="1"/>
            </p:cNvSpPr>
            <p:nvPr/>
          </p:nvSpPr>
          <p:spPr bwMode="auto">
            <a:xfrm>
              <a:off x="2709" y="3228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29807" name="Rectangle 204"/>
            <p:cNvSpPr>
              <a:spLocks noChangeArrowheads="1"/>
            </p:cNvSpPr>
            <p:nvPr/>
          </p:nvSpPr>
          <p:spPr bwMode="auto">
            <a:xfrm>
              <a:off x="2455" y="3228"/>
              <a:ext cx="1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29808" name="Rectangle 205"/>
            <p:cNvSpPr>
              <a:spLocks noChangeArrowheads="1"/>
            </p:cNvSpPr>
            <p:nvPr/>
          </p:nvSpPr>
          <p:spPr bwMode="auto">
            <a:xfrm>
              <a:off x="2714" y="2964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29809" name="Rectangle 206"/>
            <p:cNvSpPr>
              <a:spLocks noChangeArrowheads="1"/>
            </p:cNvSpPr>
            <p:nvPr/>
          </p:nvSpPr>
          <p:spPr bwMode="auto">
            <a:xfrm>
              <a:off x="2451" y="2964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</p:grpSp>
      <p:grpSp>
        <p:nvGrpSpPr>
          <p:cNvPr id="6" name="Group 219"/>
          <p:cNvGrpSpPr>
            <a:grpSpLocks/>
          </p:cNvGrpSpPr>
          <p:nvPr/>
        </p:nvGrpSpPr>
        <p:grpSpPr bwMode="auto">
          <a:xfrm>
            <a:off x="350838" y="4670425"/>
            <a:ext cx="3309937" cy="915988"/>
            <a:chOff x="221" y="2942"/>
            <a:chExt cx="2085" cy="577"/>
          </a:xfrm>
        </p:grpSpPr>
        <p:sp>
          <p:nvSpPr>
            <p:cNvPr id="29705" name="Rectangle 151"/>
            <p:cNvSpPr>
              <a:spLocks noChangeArrowheads="1"/>
            </p:cNvSpPr>
            <p:nvPr/>
          </p:nvSpPr>
          <p:spPr bwMode="auto">
            <a:xfrm>
              <a:off x="2133" y="3152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29706" name="Rectangle 152"/>
            <p:cNvSpPr>
              <a:spLocks noChangeArrowheads="1"/>
            </p:cNvSpPr>
            <p:nvPr/>
          </p:nvSpPr>
          <p:spPr bwMode="auto">
            <a:xfrm>
              <a:off x="2133" y="305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US"/>
            </a:p>
          </p:txBody>
        </p:sp>
        <p:sp>
          <p:nvSpPr>
            <p:cNvPr id="29707" name="Rectangle 153"/>
            <p:cNvSpPr>
              <a:spLocks noChangeArrowheads="1"/>
            </p:cNvSpPr>
            <p:nvPr/>
          </p:nvSpPr>
          <p:spPr bwMode="auto">
            <a:xfrm>
              <a:off x="2133" y="3264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/>
            </a:p>
          </p:txBody>
        </p:sp>
        <p:sp>
          <p:nvSpPr>
            <p:cNvPr id="29708" name="Rectangle 154"/>
            <p:cNvSpPr>
              <a:spLocks noChangeArrowheads="1"/>
            </p:cNvSpPr>
            <p:nvPr/>
          </p:nvSpPr>
          <p:spPr bwMode="auto">
            <a:xfrm>
              <a:off x="2133" y="2942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/>
            </a:p>
          </p:txBody>
        </p:sp>
        <p:sp>
          <p:nvSpPr>
            <p:cNvPr id="29709" name="Rectangle 155"/>
            <p:cNvSpPr>
              <a:spLocks noChangeArrowheads="1"/>
            </p:cNvSpPr>
            <p:nvPr/>
          </p:nvSpPr>
          <p:spPr bwMode="auto">
            <a:xfrm>
              <a:off x="857" y="3152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29710" name="Rectangle 156"/>
            <p:cNvSpPr>
              <a:spLocks noChangeArrowheads="1"/>
            </p:cNvSpPr>
            <p:nvPr/>
          </p:nvSpPr>
          <p:spPr bwMode="auto">
            <a:xfrm>
              <a:off x="857" y="305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US"/>
            </a:p>
          </p:txBody>
        </p:sp>
        <p:sp>
          <p:nvSpPr>
            <p:cNvPr id="29711" name="Rectangle 157"/>
            <p:cNvSpPr>
              <a:spLocks noChangeArrowheads="1"/>
            </p:cNvSpPr>
            <p:nvPr/>
          </p:nvSpPr>
          <p:spPr bwMode="auto">
            <a:xfrm>
              <a:off x="857" y="3264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/>
            </a:p>
          </p:txBody>
        </p:sp>
        <p:sp>
          <p:nvSpPr>
            <p:cNvPr id="29712" name="Rectangle 158"/>
            <p:cNvSpPr>
              <a:spLocks noChangeArrowheads="1"/>
            </p:cNvSpPr>
            <p:nvPr/>
          </p:nvSpPr>
          <p:spPr bwMode="auto">
            <a:xfrm>
              <a:off x="857" y="2942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/>
            </a:p>
          </p:txBody>
        </p:sp>
        <p:sp>
          <p:nvSpPr>
            <p:cNvPr id="29713" name="Rectangle 159"/>
            <p:cNvSpPr>
              <a:spLocks noChangeArrowheads="1"/>
            </p:cNvSpPr>
            <p:nvPr/>
          </p:nvSpPr>
          <p:spPr bwMode="auto">
            <a:xfrm>
              <a:off x="2048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714" name="Rectangle 160"/>
            <p:cNvSpPr>
              <a:spLocks noChangeArrowheads="1"/>
            </p:cNvSpPr>
            <p:nvPr/>
          </p:nvSpPr>
          <p:spPr bwMode="auto">
            <a:xfrm>
              <a:off x="2048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715" name="Rectangle 161"/>
            <p:cNvSpPr>
              <a:spLocks noChangeArrowheads="1"/>
            </p:cNvSpPr>
            <p:nvPr/>
          </p:nvSpPr>
          <p:spPr bwMode="auto">
            <a:xfrm>
              <a:off x="2048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716" name="Rectangle 162"/>
            <p:cNvSpPr>
              <a:spLocks noChangeArrowheads="1"/>
            </p:cNvSpPr>
            <p:nvPr/>
          </p:nvSpPr>
          <p:spPr bwMode="auto">
            <a:xfrm>
              <a:off x="1625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717" name="Rectangle 163"/>
            <p:cNvSpPr>
              <a:spLocks noChangeArrowheads="1"/>
            </p:cNvSpPr>
            <p:nvPr/>
          </p:nvSpPr>
          <p:spPr bwMode="auto">
            <a:xfrm>
              <a:off x="1625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718" name="Rectangle 164"/>
            <p:cNvSpPr>
              <a:spLocks noChangeArrowheads="1"/>
            </p:cNvSpPr>
            <p:nvPr/>
          </p:nvSpPr>
          <p:spPr bwMode="auto">
            <a:xfrm>
              <a:off x="1625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719" name="Rectangle 165"/>
            <p:cNvSpPr>
              <a:spLocks noChangeArrowheads="1"/>
            </p:cNvSpPr>
            <p:nvPr/>
          </p:nvSpPr>
          <p:spPr bwMode="auto">
            <a:xfrm>
              <a:off x="1516" y="3073"/>
              <a:ext cx="18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/>
            </a:p>
          </p:txBody>
        </p:sp>
        <p:sp>
          <p:nvSpPr>
            <p:cNvPr id="29720" name="Rectangle 166"/>
            <p:cNvSpPr>
              <a:spLocks noChangeArrowheads="1"/>
            </p:cNvSpPr>
            <p:nvPr/>
          </p:nvSpPr>
          <p:spPr bwMode="auto">
            <a:xfrm>
              <a:off x="1420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721" name="Rectangle 167"/>
            <p:cNvSpPr>
              <a:spLocks noChangeArrowheads="1"/>
            </p:cNvSpPr>
            <p:nvPr/>
          </p:nvSpPr>
          <p:spPr bwMode="auto">
            <a:xfrm>
              <a:off x="1420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722" name="Rectangle 168"/>
            <p:cNvSpPr>
              <a:spLocks noChangeArrowheads="1"/>
            </p:cNvSpPr>
            <p:nvPr/>
          </p:nvSpPr>
          <p:spPr bwMode="auto">
            <a:xfrm>
              <a:off x="1420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723" name="Rectangle 169"/>
            <p:cNvSpPr>
              <a:spLocks noChangeArrowheads="1"/>
            </p:cNvSpPr>
            <p:nvPr/>
          </p:nvSpPr>
          <p:spPr bwMode="auto">
            <a:xfrm>
              <a:off x="948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724" name="Rectangle 170"/>
            <p:cNvSpPr>
              <a:spLocks noChangeArrowheads="1"/>
            </p:cNvSpPr>
            <p:nvPr/>
          </p:nvSpPr>
          <p:spPr bwMode="auto">
            <a:xfrm>
              <a:off x="948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725" name="Rectangle 171"/>
            <p:cNvSpPr>
              <a:spLocks noChangeArrowheads="1"/>
            </p:cNvSpPr>
            <p:nvPr/>
          </p:nvSpPr>
          <p:spPr bwMode="auto">
            <a:xfrm>
              <a:off x="948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726" name="Rectangle 172"/>
            <p:cNvSpPr>
              <a:spLocks noChangeArrowheads="1"/>
            </p:cNvSpPr>
            <p:nvPr/>
          </p:nvSpPr>
          <p:spPr bwMode="auto">
            <a:xfrm>
              <a:off x="756" y="3073"/>
              <a:ext cx="18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·</a:t>
              </a:r>
              <a:endParaRPr lang="en-US"/>
            </a:p>
          </p:txBody>
        </p:sp>
        <p:sp>
          <p:nvSpPr>
            <p:cNvPr id="29727" name="Rectangle 173"/>
            <p:cNvSpPr>
              <a:spLocks noChangeArrowheads="1"/>
            </p:cNvSpPr>
            <p:nvPr/>
          </p:nvSpPr>
          <p:spPr bwMode="auto">
            <a:xfrm>
              <a:off x="660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ú</a:t>
              </a:r>
              <a:endParaRPr lang="en-US"/>
            </a:p>
          </p:txBody>
        </p:sp>
        <p:sp>
          <p:nvSpPr>
            <p:cNvPr id="29728" name="Rectangle 174"/>
            <p:cNvSpPr>
              <a:spLocks noChangeArrowheads="1"/>
            </p:cNvSpPr>
            <p:nvPr/>
          </p:nvSpPr>
          <p:spPr bwMode="auto">
            <a:xfrm>
              <a:off x="660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/>
            </a:p>
          </p:txBody>
        </p:sp>
        <p:sp>
          <p:nvSpPr>
            <p:cNvPr id="29729" name="Rectangle 175"/>
            <p:cNvSpPr>
              <a:spLocks noChangeArrowheads="1"/>
            </p:cNvSpPr>
            <p:nvPr/>
          </p:nvSpPr>
          <p:spPr bwMode="auto">
            <a:xfrm>
              <a:off x="660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ù</a:t>
              </a:r>
              <a:endParaRPr lang="en-US"/>
            </a:p>
          </p:txBody>
        </p:sp>
        <p:sp>
          <p:nvSpPr>
            <p:cNvPr id="29730" name="Rectangle 176"/>
            <p:cNvSpPr>
              <a:spLocks noChangeArrowheads="1"/>
            </p:cNvSpPr>
            <p:nvPr/>
          </p:nvSpPr>
          <p:spPr bwMode="auto">
            <a:xfrm>
              <a:off x="221" y="3125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ê</a:t>
              </a:r>
              <a:endParaRPr lang="en-US"/>
            </a:p>
          </p:txBody>
        </p:sp>
        <p:sp>
          <p:nvSpPr>
            <p:cNvPr id="29731" name="Rectangle 177"/>
            <p:cNvSpPr>
              <a:spLocks noChangeArrowheads="1"/>
            </p:cNvSpPr>
            <p:nvPr/>
          </p:nvSpPr>
          <p:spPr bwMode="auto">
            <a:xfrm>
              <a:off x="221" y="3250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/>
            </a:p>
          </p:txBody>
        </p:sp>
        <p:sp>
          <p:nvSpPr>
            <p:cNvPr id="29732" name="Rectangle 178"/>
            <p:cNvSpPr>
              <a:spLocks noChangeArrowheads="1"/>
            </p:cNvSpPr>
            <p:nvPr/>
          </p:nvSpPr>
          <p:spPr bwMode="auto">
            <a:xfrm>
              <a:off x="221" y="2957"/>
              <a:ext cx="173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>
                  <a:solidFill>
                    <a:srgbClr val="000000"/>
                  </a:solidFill>
                  <a:latin typeface="Symbol" pitchFamily="18" charset="2"/>
                </a:rPr>
                <a:t>é</a:t>
              </a:r>
              <a:endParaRPr lang="en-US"/>
            </a:p>
          </p:txBody>
        </p:sp>
        <p:sp>
          <p:nvSpPr>
            <p:cNvPr id="29733" name="Rectangle 207"/>
            <p:cNvSpPr>
              <a:spLocks noChangeArrowheads="1"/>
            </p:cNvSpPr>
            <p:nvPr/>
          </p:nvSpPr>
          <p:spPr bwMode="auto">
            <a:xfrm>
              <a:off x="1967" y="3228"/>
              <a:ext cx="1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l</a:t>
              </a:r>
              <a:endParaRPr lang="en-US"/>
            </a:p>
          </p:txBody>
        </p:sp>
        <p:sp>
          <p:nvSpPr>
            <p:cNvPr id="29734" name="Rectangle 208"/>
            <p:cNvSpPr>
              <a:spLocks noChangeArrowheads="1"/>
            </p:cNvSpPr>
            <p:nvPr/>
          </p:nvSpPr>
          <p:spPr bwMode="auto">
            <a:xfrm>
              <a:off x="1697" y="3228"/>
              <a:ext cx="1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k</a:t>
              </a:r>
              <a:endParaRPr lang="en-US"/>
            </a:p>
          </p:txBody>
        </p:sp>
        <p:sp>
          <p:nvSpPr>
            <p:cNvPr id="29735" name="Rectangle 209"/>
            <p:cNvSpPr>
              <a:spLocks noChangeArrowheads="1"/>
            </p:cNvSpPr>
            <p:nvPr/>
          </p:nvSpPr>
          <p:spPr bwMode="auto">
            <a:xfrm>
              <a:off x="1987" y="2964"/>
              <a:ext cx="1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j</a:t>
              </a:r>
              <a:endParaRPr lang="en-US"/>
            </a:p>
          </p:txBody>
        </p:sp>
        <p:sp>
          <p:nvSpPr>
            <p:cNvPr id="29736" name="Rectangle 210"/>
            <p:cNvSpPr>
              <a:spLocks noChangeArrowheads="1"/>
            </p:cNvSpPr>
            <p:nvPr/>
          </p:nvSpPr>
          <p:spPr bwMode="auto">
            <a:xfrm>
              <a:off x="1713" y="2964"/>
              <a:ext cx="1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29737" name="Rectangle 211"/>
            <p:cNvSpPr>
              <a:spLocks noChangeArrowheads="1"/>
            </p:cNvSpPr>
            <p:nvPr/>
          </p:nvSpPr>
          <p:spPr bwMode="auto">
            <a:xfrm>
              <a:off x="1310" y="3228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h</a:t>
              </a:r>
              <a:endParaRPr lang="en-US"/>
            </a:p>
          </p:txBody>
        </p:sp>
        <p:sp>
          <p:nvSpPr>
            <p:cNvPr id="29738" name="Rectangle 212"/>
            <p:cNvSpPr>
              <a:spLocks noChangeArrowheads="1"/>
            </p:cNvSpPr>
            <p:nvPr/>
          </p:nvSpPr>
          <p:spPr bwMode="auto">
            <a:xfrm>
              <a:off x="1028" y="3228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g</a:t>
              </a:r>
              <a:endParaRPr lang="en-US"/>
            </a:p>
          </p:txBody>
        </p:sp>
        <p:sp>
          <p:nvSpPr>
            <p:cNvPr id="29739" name="Rectangle 213"/>
            <p:cNvSpPr>
              <a:spLocks noChangeArrowheads="1"/>
            </p:cNvSpPr>
            <p:nvPr/>
          </p:nvSpPr>
          <p:spPr bwMode="auto">
            <a:xfrm>
              <a:off x="1326" y="2964"/>
              <a:ext cx="1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29740" name="Rectangle 214"/>
            <p:cNvSpPr>
              <a:spLocks noChangeArrowheads="1"/>
            </p:cNvSpPr>
            <p:nvPr/>
          </p:nvSpPr>
          <p:spPr bwMode="auto">
            <a:xfrm>
              <a:off x="1033" y="2964"/>
              <a:ext cx="1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29741" name="Rectangle 215"/>
            <p:cNvSpPr>
              <a:spLocks noChangeArrowheads="1"/>
            </p:cNvSpPr>
            <p:nvPr/>
          </p:nvSpPr>
          <p:spPr bwMode="auto">
            <a:xfrm>
              <a:off x="550" y="3228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29742" name="Rectangle 216"/>
            <p:cNvSpPr>
              <a:spLocks noChangeArrowheads="1"/>
            </p:cNvSpPr>
            <p:nvPr/>
          </p:nvSpPr>
          <p:spPr bwMode="auto">
            <a:xfrm>
              <a:off x="297" y="3228"/>
              <a:ext cx="1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29743" name="Rectangle 217"/>
            <p:cNvSpPr>
              <a:spLocks noChangeArrowheads="1"/>
            </p:cNvSpPr>
            <p:nvPr/>
          </p:nvSpPr>
          <p:spPr bwMode="auto">
            <a:xfrm>
              <a:off x="556" y="2964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29744" name="Rectangle 218"/>
            <p:cNvSpPr>
              <a:spLocks noChangeArrowheads="1"/>
            </p:cNvSpPr>
            <p:nvPr/>
          </p:nvSpPr>
          <p:spPr bwMode="auto">
            <a:xfrm>
              <a:off x="293" y="2964"/>
              <a:ext cx="1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0" i="1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</p:grp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2819400" y="15732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Properties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matrix multiplication commutative?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. B = B . A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286000" y="1524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?</a:t>
            </a:r>
          </a:p>
        </p:txBody>
      </p:sp>
      <p:graphicFrame>
        <p:nvGraphicFramePr>
          <p:cNvPr id="44032" name="Object 0"/>
          <p:cNvGraphicFramePr>
            <a:graphicFrameLocks noChangeAspect="1"/>
          </p:cNvGraphicFramePr>
          <p:nvPr/>
        </p:nvGraphicFramePr>
        <p:xfrm>
          <a:off x="1690688" y="2565400"/>
          <a:ext cx="57007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565400"/>
                        <a:ext cx="5700712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676400" y="4029075"/>
          <a:ext cx="5715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5" imgW="2425680" imgH="457200" progId="Equation.3">
                  <p:embed/>
                </p:oleObj>
              </mc:Choice>
              <mc:Fallback>
                <p:oleObj name="Equation" r:id="rId5" imgW="24256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29075"/>
                        <a:ext cx="57150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52400" y="533400"/>
            <a:ext cx="87630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/>
              <a:t>In composite transformations, the order of transformations is very important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Order of Transformations</a:t>
            </a: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990600" y="3505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 flipV="1">
            <a:off x="9906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28" name="AutoShape 12"/>
          <p:cNvSpPr>
            <a:spLocks noChangeArrowheads="1"/>
          </p:cNvSpPr>
          <p:nvPr/>
        </p:nvSpPr>
        <p:spPr bwMode="auto">
          <a:xfrm>
            <a:off x="533400" y="27432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>
            <a:off x="3733800" y="3505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 flipV="1">
            <a:off x="37338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31" name="AutoShape 15"/>
          <p:cNvSpPr>
            <a:spLocks noChangeArrowheads="1"/>
          </p:cNvSpPr>
          <p:nvPr/>
        </p:nvSpPr>
        <p:spPr bwMode="auto">
          <a:xfrm rot="-2085787">
            <a:off x="3048000" y="28194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>
            <a:off x="6477000" y="3505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 flipV="1">
            <a:off x="64770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35" name="AutoShape 19"/>
          <p:cNvSpPr>
            <a:spLocks noChangeArrowheads="1"/>
          </p:cNvSpPr>
          <p:nvPr/>
        </p:nvSpPr>
        <p:spPr bwMode="auto">
          <a:xfrm rot="-2085787">
            <a:off x="7391400" y="28194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>
            <a:off x="990600" y="6172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 flipV="1">
            <a:off x="990600" y="4724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38" name="AutoShape 22"/>
          <p:cNvSpPr>
            <a:spLocks noChangeArrowheads="1"/>
          </p:cNvSpPr>
          <p:nvPr/>
        </p:nvSpPr>
        <p:spPr bwMode="auto">
          <a:xfrm>
            <a:off x="533400" y="54102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>
            <a:off x="3733800" y="6172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V="1">
            <a:off x="3733800" y="4724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6477000" y="6172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V="1">
            <a:off x="6477000" y="4724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445" name="AutoShape 29"/>
          <p:cNvSpPr>
            <a:spLocks noChangeArrowheads="1"/>
          </p:cNvSpPr>
          <p:nvPr/>
        </p:nvSpPr>
        <p:spPr bwMode="auto">
          <a:xfrm>
            <a:off x="4572000" y="54102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446" name="AutoShape 30"/>
          <p:cNvSpPr>
            <a:spLocks noChangeArrowheads="1"/>
          </p:cNvSpPr>
          <p:nvPr/>
        </p:nvSpPr>
        <p:spPr bwMode="auto">
          <a:xfrm rot="-1682455">
            <a:off x="7162800" y="48768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447" name="Text Box 31"/>
          <p:cNvSpPr txBox="1">
            <a:spLocks noChangeArrowheads="1"/>
          </p:cNvSpPr>
          <p:nvPr/>
        </p:nvSpPr>
        <p:spPr bwMode="auto">
          <a:xfrm>
            <a:off x="0" y="1524000"/>
            <a:ext cx="431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Rotation followed by Translation:</a:t>
            </a:r>
          </a:p>
        </p:txBody>
      </p:sp>
      <p:sp>
        <p:nvSpPr>
          <p:cNvPr id="188448" name="Text Box 32"/>
          <p:cNvSpPr txBox="1">
            <a:spLocks noChangeArrowheads="1"/>
          </p:cNvSpPr>
          <p:nvPr/>
        </p:nvSpPr>
        <p:spPr bwMode="auto">
          <a:xfrm>
            <a:off x="25400" y="4114800"/>
            <a:ext cx="431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Translation followed by Rotation: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Order of operations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So, it does matter. Let’s look at an example: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667000"/>
            <a:ext cx="685800" cy="685800"/>
            <a:chOff x="1842" y="2508"/>
            <a:chExt cx="432" cy="432"/>
          </a:xfrm>
        </p:grpSpPr>
        <p:sp>
          <p:nvSpPr>
            <p:cNvPr id="30772" name="Oval 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Freeform 6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Oval 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Oval 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Oval 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Oval 1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11"/>
          <p:cNvGrpSpPr>
            <a:grpSpLocks/>
          </p:cNvGrpSpPr>
          <p:nvPr/>
        </p:nvGrpSpPr>
        <p:grpSpPr bwMode="auto">
          <a:xfrm>
            <a:off x="685800" y="2133600"/>
            <a:ext cx="3657600" cy="3124200"/>
            <a:chOff x="432" y="1488"/>
            <a:chExt cx="2304" cy="1968"/>
          </a:xfrm>
        </p:grpSpPr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584" y="148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432" y="244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924175" y="3981450"/>
            <a:ext cx="685800" cy="685800"/>
            <a:chOff x="1842" y="2508"/>
            <a:chExt cx="432" cy="432"/>
          </a:xfrm>
        </p:grpSpPr>
        <p:sp>
          <p:nvSpPr>
            <p:cNvPr id="30764" name="Oval 1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Freeform 16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Oval 1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Oval 1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1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Oval 2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1806575" y="3030538"/>
            <a:ext cx="1470025" cy="1312862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924175" y="2667000"/>
            <a:ext cx="685800" cy="685800"/>
            <a:chOff x="1842" y="1680"/>
            <a:chExt cx="432" cy="432"/>
          </a:xfrm>
        </p:grpSpPr>
        <p:sp>
          <p:nvSpPr>
            <p:cNvPr id="30758" name="Oval 23"/>
            <p:cNvSpPr>
              <a:spLocks noChangeArrowheads="1"/>
            </p:cNvSpPr>
            <p:nvPr/>
          </p:nvSpPr>
          <p:spPr bwMode="auto">
            <a:xfrm rot="-5400000">
              <a:off x="1842" y="1680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Freeform 24"/>
            <p:cNvSpPr>
              <a:spLocks/>
            </p:cNvSpPr>
            <p:nvPr/>
          </p:nvSpPr>
          <p:spPr bwMode="auto">
            <a:xfrm rot="-5400000">
              <a:off x="2045" y="1863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Oval 25"/>
            <p:cNvSpPr>
              <a:spLocks noChangeArrowheads="1"/>
            </p:cNvSpPr>
            <p:nvPr/>
          </p:nvSpPr>
          <p:spPr bwMode="auto">
            <a:xfrm rot="-5400000">
              <a:off x="2009" y="1895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Oval 26"/>
            <p:cNvSpPr>
              <a:spLocks noChangeArrowheads="1"/>
            </p:cNvSpPr>
            <p:nvPr/>
          </p:nvSpPr>
          <p:spPr bwMode="auto">
            <a:xfrm rot="-5400000">
              <a:off x="2009" y="1799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27"/>
            <p:cNvSpPr>
              <a:spLocks noChangeArrowheads="1"/>
            </p:cNvSpPr>
            <p:nvPr/>
          </p:nvSpPr>
          <p:spPr bwMode="auto">
            <a:xfrm rot="-5400000">
              <a:off x="2033" y="1919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Oval 28"/>
            <p:cNvSpPr>
              <a:spLocks noChangeArrowheads="1"/>
            </p:cNvSpPr>
            <p:nvPr/>
          </p:nvSpPr>
          <p:spPr bwMode="auto">
            <a:xfrm rot="-5400000">
              <a:off x="2033" y="1823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7" name="Freeform 29"/>
          <p:cNvSpPr>
            <a:spLocks/>
          </p:cNvSpPr>
          <p:nvPr/>
        </p:nvSpPr>
        <p:spPr bwMode="auto">
          <a:xfrm>
            <a:off x="3276600" y="2971800"/>
            <a:ext cx="274638" cy="1366838"/>
          </a:xfrm>
          <a:custGeom>
            <a:avLst/>
            <a:gdLst>
              <a:gd name="T0" fmla="*/ 0 w 173"/>
              <a:gd name="T1" fmla="*/ 861 h 861"/>
              <a:gd name="T2" fmla="*/ 173 w 173"/>
              <a:gd name="T3" fmla="*/ 425 h 861"/>
              <a:gd name="T4" fmla="*/ 16 w 173"/>
              <a:gd name="T5" fmla="*/ 0 h 861"/>
              <a:gd name="T6" fmla="*/ 0 60000 65536"/>
              <a:gd name="T7" fmla="*/ 0 60000 65536"/>
              <a:gd name="T8" fmla="*/ 0 60000 65536"/>
              <a:gd name="T9" fmla="*/ 0 w 173"/>
              <a:gd name="T10" fmla="*/ 0 h 861"/>
              <a:gd name="T11" fmla="*/ 173 w 173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861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30" name="Group 30"/>
          <p:cNvGrpSpPr>
            <a:grpSpLocks/>
          </p:cNvGrpSpPr>
          <p:nvPr/>
        </p:nvGrpSpPr>
        <p:grpSpPr bwMode="auto">
          <a:xfrm>
            <a:off x="4800600" y="2133600"/>
            <a:ext cx="3657600" cy="3124200"/>
            <a:chOff x="432" y="1488"/>
            <a:chExt cx="2304" cy="1968"/>
          </a:xfrm>
        </p:grpSpPr>
        <p:sp>
          <p:nvSpPr>
            <p:cNvPr id="30756" name="Line 31"/>
            <p:cNvSpPr>
              <a:spLocks noChangeShapeType="1"/>
            </p:cNvSpPr>
            <p:nvPr/>
          </p:nvSpPr>
          <p:spPr bwMode="auto">
            <a:xfrm>
              <a:off x="1584" y="148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32"/>
            <p:cNvSpPr>
              <a:spLocks noChangeShapeType="1"/>
            </p:cNvSpPr>
            <p:nvPr/>
          </p:nvSpPr>
          <p:spPr bwMode="auto">
            <a:xfrm>
              <a:off x="432" y="244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562600" y="2638425"/>
            <a:ext cx="685800" cy="685800"/>
            <a:chOff x="1842" y="2508"/>
            <a:chExt cx="432" cy="432"/>
          </a:xfrm>
        </p:grpSpPr>
        <p:sp>
          <p:nvSpPr>
            <p:cNvPr id="30750" name="Oval 34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Freeform 35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Oval 36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Oval 37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Oval 38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Oval 39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 rot="-5400000">
            <a:off x="5562600" y="4029075"/>
            <a:ext cx="685800" cy="685800"/>
            <a:chOff x="1842" y="2508"/>
            <a:chExt cx="432" cy="432"/>
          </a:xfrm>
        </p:grpSpPr>
        <p:sp>
          <p:nvSpPr>
            <p:cNvPr id="30744" name="Oval 41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Freeform 42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Oval 43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Oval 44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Oval 45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Oval 46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 rot="-5400000">
            <a:off x="7010400" y="5314950"/>
            <a:ext cx="685800" cy="685800"/>
            <a:chOff x="1842" y="2508"/>
            <a:chExt cx="432" cy="432"/>
          </a:xfrm>
        </p:grpSpPr>
        <p:sp>
          <p:nvSpPr>
            <p:cNvPr id="30738" name="Oval 48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Freeform 49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Oval 50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Oval 51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Oval 52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Oval 53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02" name="Freeform 54"/>
          <p:cNvSpPr>
            <a:spLocks/>
          </p:cNvSpPr>
          <p:nvPr/>
        </p:nvSpPr>
        <p:spPr bwMode="auto">
          <a:xfrm rot="10800000">
            <a:off x="5638800" y="3000375"/>
            <a:ext cx="274638" cy="1366838"/>
          </a:xfrm>
          <a:custGeom>
            <a:avLst/>
            <a:gdLst>
              <a:gd name="T0" fmla="*/ 0 w 173"/>
              <a:gd name="T1" fmla="*/ 861 h 861"/>
              <a:gd name="T2" fmla="*/ 173 w 173"/>
              <a:gd name="T3" fmla="*/ 425 h 861"/>
              <a:gd name="T4" fmla="*/ 16 w 173"/>
              <a:gd name="T5" fmla="*/ 0 h 861"/>
              <a:gd name="T6" fmla="*/ 0 60000 65536"/>
              <a:gd name="T7" fmla="*/ 0 60000 65536"/>
              <a:gd name="T8" fmla="*/ 0 60000 65536"/>
              <a:gd name="T9" fmla="*/ 0 w 173"/>
              <a:gd name="T10" fmla="*/ 0 h 861"/>
              <a:gd name="T11" fmla="*/ 173 w 173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861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5867400" y="4343400"/>
            <a:ext cx="1470025" cy="1312863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Text Box 56"/>
          <p:cNvSpPr txBox="1">
            <a:spLocks noChangeArrowheads="1"/>
          </p:cNvSpPr>
          <p:nvPr/>
        </p:nvSpPr>
        <p:spPr bwMode="auto">
          <a:xfrm>
            <a:off x="609600" y="1878013"/>
            <a:ext cx="1684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/>
              <a:t>Translate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Rotate </a:t>
            </a:r>
          </a:p>
        </p:txBody>
      </p:sp>
      <p:sp>
        <p:nvSpPr>
          <p:cNvPr id="30737" name="Text Box 57"/>
          <p:cNvSpPr txBox="1">
            <a:spLocks noChangeArrowheads="1"/>
          </p:cNvSpPr>
          <p:nvPr/>
        </p:nvSpPr>
        <p:spPr bwMode="auto">
          <a:xfrm>
            <a:off x="6918325" y="1766888"/>
            <a:ext cx="1760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/>
              <a:t>Rotate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Translate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9" grpId="0" animBg="1"/>
      <p:bldP spid="27677" grpId="0" animBg="1"/>
      <p:bldP spid="27702" grpId="0" animBg="1"/>
      <p:bldP spid="277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44285" y="1447800"/>
            <a:ext cx="8229600" cy="452596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Transformation</a:t>
            </a:r>
          </a:p>
          <a:p>
            <a:pPr lvl="2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coordinates descriptions an object</a:t>
            </a:r>
          </a:p>
          <a:p>
            <a:pPr lvl="2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Translation, rotation, scaling etc.</a:t>
            </a:r>
          </a:p>
          <a:p>
            <a:pPr lvl="2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unchanged</a:t>
            </a:r>
          </a:p>
          <a:p>
            <a:pPr lvl="1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transformation</a:t>
            </a:r>
          </a:p>
          <a:p>
            <a:pPr lvl="2" eaLnBrk="1" hangingPunct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a different coordinate system</a:t>
            </a:r>
          </a:p>
          <a:p>
            <a:pPr lvl="2" eaLnBrk="1" hangingPunct="1">
              <a:buNone/>
            </a:pPr>
            <a:endParaRPr lang="en-US" dirty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901485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2D Transformations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762000" y="4419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 flipV="1">
            <a:off x="7620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Freeform 4"/>
          <p:cNvSpPr>
            <a:spLocks/>
          </p:cNvSpPr>
          <p:nvPr/>
        </p:nvSpPr>
        <p:spPr bwMode="auto">
          <a:xfrm>
            <a:off x="2192338" y="2209800"/>
            <a:ext cx="992187" cy="1373188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624" y="864"/>
              </a:cxn>
              <a:cxn ang="0">
                <a:pos x="336" y="0"/>
              </a:cxn>
              <a:cxn ang="0">
                <a:pos x="0" y="864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600200" y="3505200"/>
            <a:ext cx="140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(x</a:t>
            </a:r>
            <a:r>
              <a:rPr lang="en-US" baseline="-25000"/>
              <a:t>p</a:t>
            </a:r>
            <a:r>
              <a:rPr lang="en-US"/>
              <a:t> , y</a:t>
            </a:r>
            <a:r>
              <a:rPr lang="en-US" baseline="-25000"/>
              <a:t>p</a:t>
            </a:r>
            <a:r>
              <a:rPr lang="en-US"/>
              <a:t>)</a:t>
            </a:r>
          </a:p>
        </p:txBody>
      </p:sp>
      <p:graphicFrame>
        <p:nvGraphicFramePr>
          <p:cNvPr id="193536" name="Object 0"/>
          <p:cNvGraphicFramePr>
            <a:graphicFrameLocks/>
          </p:cNvGraphicFramePr>
          <p:nvPr/>
        </p:nvGraphicFramePr>
        <p:xfrm>
          <a:off x="3719513" y="4800600"/>
          <a:ext cx="23479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3" imgW="711000" imgH="558720" progId="Equation.3">
                  <p:embed/>
                </p:oleObj>
              </mc:Choice>
              <mc:Fallback>
                <p:oleObj name="Equation" r:id="rId3" imgW="711000" imgH="5587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800600"/>
                        <a:ext cx="2347912" cy="13700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Freeform 8"/>
          <p:cNvSpPr>
            <a:spLocks/>
          </p:cNvSpPr>
          <p:nvPr/>
        </p:nvSpPr>
        <p:spPr bwMode="auto">
          <a:xfrm>
            <a:off x="6519863" y="2963863"/>
            <a:ext cx="992187" cy="1373187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624" y="864"/>
              </a:cxn>
              <a:cxn ang="0">
                <a:pos x="336" y="0"/>
              </a:cxn>
              <a:cxn ang="0">
                <a:pos x="0" y="864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6537325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6537325" y="2133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2727325" y="1870075"/>
            <a:ext cx="768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(x,y)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7070725" y="2667000"/>
            <a:ext cx="1692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(x1, y1)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33400" y="1219200"/>
            <a:ext cx="73787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u="sng" dirty="0"/>
              <a:t>STEP-1: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chemeClr val="tx2"/>
                </a:solidFill>
              </a:rPr>
              <a:t>Translate the pivot point to the origin</a:t>
            </a:r>
            <a:endParaRPr lang="en-US" sz="2800" b="1" u="sng" dirty="0"/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4114800" y="3048000"/>
            <a:ext cx="12192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Rotation About a Pivot Point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0" name="Object 0"/>
          <p:cNvGraphicFramePr>
            <a:graphicFrameLocks/>
          </p:cNvGraphicFramePr>
          <p:nvPr/>
        </p:nvGraphicFramePr>
        <p:xfrm>
          <a:off x="2568575" y="4554538"/>
          <a:ext cx="391953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3" imgW="1422360" imgH="507960" progId="Equation.3">
                  <p:embed/>
                </p:oleObj>
              </mc:Choice>
              <mc:Fallback>
                <p:oleObj name="Equation" r:id="rId3" imgW="1422360" imgH="50796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554538"/>
                        <a:ext cx="3919538" cy="11604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Freeform 4"/>
          <p:cNvSpPr>
            <a:spLocks/>
          </p:cNvSpPr>
          <p:nvPr/>
        </p:nvSpPr>
        <p:spPr bwMode="auto">
          <a:xfrm>
            <a:off x="4021138" y="2735263"/>
            <a:ext cx="992187" cy="1373187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624" y="864"/>
              </a:cxn>
              <a:cxn ang="0">
                <a:pos x="336" y="0"/>
              </a:cxn>
              <a:cxn ang="0">
                <a:pos x="0" y="864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49" name="Freeform 5"/>
          <p:cNvSpPr>
            <a:spLocks/>
          </p:cNvSpPr>
          <p:nvPr/>
        </p:nvSpPr>
        <p:spPr bwMode="auto">
          <a:xfrm>
            <a:off x="3581400" y="2711450"/>
            <a:ext cx="1219200" cy="1403350"/>
          </a:xfrm>
          <a:custGeom>
            <a:avLst/>
            <a:gdLst/>
            <a:ahLst/>
            <a:cxnLst>
              <a:cxn ang="0">
                <a:pos x="282" y="883"/>
              </a:cxn>
              <a:cxn ang="0">
                <a:pos x="767" y="490"/>
              </a:cxn>
              <a:cxn ang="0">
                <a:pos x="0" y="0"/>
              </a:cxn>
              <a:cxn ang="0">
                <a:pos x="282" y="883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0" name="Arc 6"/>
          <p:cNvSpPr>
            <a:spLocks/>
          </p:cNvSpPr>
          <p:nvPr/>
        </p:nvSpPr>
        <p:spPr bwMode="auto">
          <a:xfrm rot="18900000">
            <a:off x="3944938" y="2432050"/>
            <a:ext cx="458787" cy="381000"/>
          </a:xfrm>
          <a:custGeom>
            <a:avLst/>
            <a:gdLst>
              <a:gd name="G0" fmla="+- 75 0 0"/>
              <a:gd name="G1" fmla="+- 21600 0 0"/>
              <a:gd name="G2" fmla="+- 21600 0 0"/>
              <a:gd name="T0" fmla="*/ 0 w 21675"/>
              <a:gd name="T1" fmla="*/ 0 h 21600"/>
              <a:gd name="T2" fmla="*/ 21675 w 21675"/>
              <a:gd name="T3" fmla="*/ 21600 h 21600"/>
              <a:gd name="T4" fmla="*/ 75 w 21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038600" y="4114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4038600" y="19050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495800" y="23622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(x1, y1)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33400" y="1219200"/>
            <a:ext cx="51958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u="sng" dirty="0"/>
              <a:t>STEP-2: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chemeClr val="tx2"/>
                </a:solidFill>
              </a:rPr>
              <a:t>Rotate about the origin</a:t>
            </a:r>
            <a:endParaRPr lang="en-US" sz="2800" b="1" u="sng" dirty="0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2819400" y="22860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(x2, y2)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Rotation About a Pivot Point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Line 2"/>
          <p:cNvSpPr>
            <a:spLocks noChangeShapeType="1"/>
          </p:cNvSpPr>
          <p:nvPr/>
        </p:nvSpPr>
        <p:spPr bwMode="auto">
          <a:xfrm>
            <a:off x="1371600" y="4419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 flipV="1">
            <a:off x="13716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5584" name="Object 0"/>
          <p:cNvGraphicFramePr>
            <a:graphicFrameLocks/>
          </p:cNvGraphicFramePr>
          <p:nvPr/>
        </p:nvGraphicFramePr>
        <p:xfrm>
          <a:off x="3616325" y="5029200"/>
          <a:ext cx="25527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3" imgW="774360" imgH="558720" progId="Equation.3">
                  <p:embed/>
                </p:oleObj>
              </mc:Choice>
              <mc:Fallback>
                <p:oleObj name="Equation" r:id="rId3" imgW="774360" imgH="5587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5029200"/>
                        <a:ext cx="2552700" cy="13700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5867400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5867400" y="2209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381000" y="1143000"/>
            <a:ext cx="83867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u="sng" dirty="0"/>
              <a:t>STEP-3: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chemeClr val="tx2"/>
                </a:solidFill>
              </a:rPr>
              <a:t>Translate the pivot point to original position</a:t>
            </a:r>
            <a:endParaRPr lang="en-US" sz="2800" b="1" u="sng" dirty="0"/>
          </a:p>
        </p:txBody>
      </p:sp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3657600" y="3048000"/>
            <a:ext cx="12192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Freeform 10"/>
          <p:cNvSpPr>
            <a:spLocks/>
          </p:cNvSpPr>
          <p:nvPr/>
        </p:nvSpPr>
        <p:spPr bwMode="auto">
          <a:xfrm>
            <a:off x="914400" y="3016250"/>
            <a:ext cx="1219200" cy="1403350"/>
          </a:xfrm>
          <a:custGeom>
            <a:avLst/>
            <a:gdLst/>
            <a:ahLst/>
            <a:cxnLst>
              <a:cxn ang="0">
                <a:pos x="282" y="883"/>
              </a:cxn>
              <a:cxn ang="0">
                <a:pos x="767" y="490"/>
              </a:cxn>
              <a:cxn ang="0">
                <a:pos x="0" y="0"/>
              </a:cxn>
              <a:cxn ang="0">
                <a:pos x="282" y="883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12725" y="2555875"/>
            <a:ext cx="1149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(x2, y2)</a:t>
            </a:r>
          </a:p>
        </p:txBody>
      </p:sp>
      <p:sp>
        <p:nvSpPr>
          <p:cNvPr id="160780" name="Freeform 12"/>
          <p:cNvSpPr>
            <a:spLocks/>
          </p:cNvSpPr>
          <p:nvPr/>
        </p:nvSpPr>
        <p:spPr bwMode="auto">
          <a:xfrm>
            <a:off x="6858000" y="2101850"/>
            <a:ext cx="1219200" cy="1403350"/>
          </a:xfrm>
          <a:custGeom>
            <a:avLst/>
            <a:gdLst/>
            <a:ahLst/>
            <a:cxnLst>
              <a:cxn ang="0">
                <a:pos x="282" y="883"/>
              </a:cxn>
              <a:cxn ang="0">
                <a:pos x="767" y="490"/>
              </a:cxn>
              <a:cxn ang="0">
                <a:pos x="0" y="0"/>
              </a:cxn>
              <a:cxn ang="0">
                <a:pos x="282" y="883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6705600" y="3429000"/>
            <a:ext cx="1143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5867400" y="1752600"/>
            <a:ext cx="1047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(x’, y’)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Rotation About a Pivot Point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Composite Transformation Matrix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200" y="990600"/>
            <a:ext cx="861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2000" b="0" dirty="0"/>
              <a:t>Arrange the transformation matrices in order from right to left.</a:t>
            </a:r>
          </a:p>
          <a:p>
            <a:pPr marL="457200" indent="-457200">
              <a:buFontTx/>
              <a:buChar char="•"/>
            </a:pPr>
            <a:r>
              <a:rPr lang="en-US" sz="2000" b="0" dirty="0"/>
              <a:t>General Pivot- Point Rotation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/>
              <a:t>Operation :-</a:t>
            </a:r>
          </a:p>
          <a:p>
            <a:pPr marL="1371600" lvl="2" indent="-457200">
              <a:buFontTx/>
              <a:buAutoNum type="arabicPeriod"/>
            </a:pPr>
            <a:r>
              <a:rPr lang="en-US" sz="2000" b="0" dirty="0"/>
              <a:t>Translate (pivot point is moved to origin)</a:t>
            </a:r>
          </a:p>
          <a:p>
            <a:pPr marL="1371600" lvl="2" indent="-457200">
              <a:buFontTx/>
              <a:buAutoNum type="arabicPeriod"/>
            </a:pPr>
            <a:r>
              <a:rPr lang="en-US" sz="2000" b="0" dirty="0"/>
              <a:t>Rotate about origin</a:t>
            </a:r>
          </a:p>
          <a:p>
            <a:pPr marL="1371600" lvl="2" indent="-457200">
              <a:buFontTx/>
              <a:buAutoNum type="arabicPeriod"/>
            </a:pPr>
            <a:r>
              <a:rPr lang="en-US" sz="2000" b="0" dirty="0"/>
              <a:t>Translate (pivot point is returned to original position)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6076950" y="3952875"/>
            <a:ext cx="2686050" cy="1722438"/>
            <a:chOff x="3888" y="864"/>
            <a:chExt cx="1056" cy="768"/>
          </a:xfrm>
        </p:grpSpPr>
        <p:sp>
          <p:nvSpPr>
            <p:cNvPr id="31786" name="Line 5"/>
            <p:cNvSpPr>
              <a:spLocks noChangeShapeType="1"/>
            </p:cNvSpPr>
            <p:nvPr/>
          </p:nvSpPr>
          <p:spPr bwMode="auto">
            <a:xfrm>
              <a:off x="3888" y="86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6"/>
            <p:cNvSpPr>
              <a:spLocks noChangeShapeType="1"/>
            </p:cNvSpPr>
            <p:nvPr/>
          </p:nvSpPr>
          <p:spPr bwMode="auto">
            <a:xfrm>
              <a:off x="3888" y="163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64450" y="4168775"/>
            <a:ext cx="609600" cy="860425"/>
            <a:chOff x="4512" y="960"/>
            <a:chExt cx="240" cy="384"/>
          </a:xfrm>
        </p:grpSpPr>
        <p:sp>
          <p:nvSpPr>
            <p:cNvPr id="31784" name="AutoShape 8"/>
            <p:cNvSpPr>
              <a:spLocks noChangeArrowheads="1"/>
            </p:cNvSpPr>
            <p:nvPr/>
          </p:nvSpPr>
          <p:spPr bwMode="auto">
            <a:xfrm>
              <a:off x="4512" y="960"/>
              <a:ext cx="240" cy="38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Oval 9"/>
            <p:cNvSpPr>
              <a:spLocks noChangeArrowheads="1"/>
            </p:cNvSpPr>
            <p:nvPr/>
          </p:nvSpPr>
          <p:spPr bwMode="auto"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0" name="Text Box 19"/>
          <p:cNvSpPr txBox="1">
            <a:spLocks noChangeArrowheads="1"/>
          </p:cNvSpPr>
          <p:nvPr/>
        </p:nvSpPr>
        <p:spPr bwMode="auto">
          <a:xfrm>
            <a:off x="0" y="2985153"/>
            <a:ext cx="565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          T(pivot) </a:t>
            </a:r>
            <a:r>
              <a:rPr lang="en-US" sz="2000" dirty="0">
                <a:cs typeface="Times New Roman" pitchFamily="18" charset="0"/>
              </a:rPr>
              <a:t>• </a:t>
            </a:r>
            <a:r>
              <a:rPr lang="en-US" sz="2000" dirty="0"/>
              <a:t>R(</a:t>
            </a:r>
            <a:r>
              <a:rPr lang="en-US" sz="2000" dirty="0">
                <a:sym typeface="Symbol" pitchFamily="18" charset="2"/>
              </a:rPr>
              <a:t></a:t>
            </a:r>
            <a:r>
              <a:rPr lang="en-US" sz="2000" dirty="0"/>
              <a:t>) </a:t>
            </a:r>
            <a:r>
              <a:rPr lang="en-US" sz="2000" dirty="0">
                <a:cs typeface="Times New Roman" pitchFamily="18" charset="0"/>
              </a:rPr>
              <a:t>• </a:t>
            </a:r>
            <a:r>
              <a:rPr lang="en-US" sz="2000" dirty="0"/>
              <a:t>T(–pivot)</a:t>
            </a: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381000" y="3581400"/>
            <a:ext cx="4572000" cy="915988"/>
            <a:chOff x="240" y="2256"/>
            <a:chExt cx="2880" cy="577"/>
          </a:xfrm>
        </p:grpSpPr>
        <p:sp>
          <p:nvSpPr>
            <p:cNvPr id="31776" name="AutoShape 71"/>
            <p:cNvSpPr>
              <a:spLocks noChangeArrowheads="1"/>
            </p:cNvSpPr>
            <p:nvPr/>
          </p:nvSpPr>
          <p:spPr bwMode="auto">
            <a:xfrm>
              <a:off x="2304" y="2256"/>
              <a:ext cx="81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Text Box 72"/>
            <p:cNvSpPr txBox="1">
              <a:spLocks noChangeArrowheads="1"/>
            </p:cNvSpPr>
            <p:nvPr/>
          </p:nvSpPr>
          <p:spPr bwMode="auto">
            <a:xfrm>
              <a:off x="2352" y="2304"/>
              <a:ext cx="768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1     0     -t</a:t>
              </a:r>
              <a:r>
                <a:rPr lang="en-US" sz="1800" b="0" baseline="-10000"/>
                <a:t>x</a:t>
              </a:r>
            </a:p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0     1     -t</a:t>
              </a:r>
              <a:r>
                <a:rPr lang="en-US" sz="1800" b="0" baseline="-10000"/>
                <a:t>y</a:t>
              </a:r>
            </a:p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0     0     1</a:t>
              </a:r>
            </a:p>
          </p:txBody>
        </p:sp>
        <p:sp>
          <p:nvSpPr>
            <p:cNvPr id="31778" name="AutoShape 91"/>
            <p:cNvSpPr>
              <a:spLocks noChangeArrowheads="1"/>
            </p:cNvSpPr>
            <p:nvPr/>
          </p:nvSpPr>
          <p:spPr bwMode="auto">
            <a:xfrm>
              <a:off x="1152" y="2256"/>
              <a:ext cx="105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Text Box 92"/>
            <p:cNvSpPr txBox="1">
              <a:spLocks noChangeArrowheads="1"/>
            </p:cNvSpPr>
            <p:nvPr/>
          </p:nvSpPr>
          <p:spPr bwMode="auto">
            <a:xfrm>
              <a:off x="1152" y="2256"/>
              <a:ext cx="103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/>
                <a:t>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-sin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0</a:t>
              </a:r>
            </a:p>
            <a:p>
              <a:r>
                <a:rPr lang="en-US" sz="1800" b="0"/>
                <a:t>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 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0</a:t>
              </a:r>
            </a:p>
            <a:p>
              <a:r>
                <a:rPr lang="en-US" sz="1800" b="0"/>
                <a:t>  0         0        1</a:t>
              </a:r>
            </a:p>
          </p:txBody>
        </p:sp>
        <p:sp>
          <p:nvSpPr>
            <p:cNvPr id="31780" name="AutoShape 93"/>
            <p:cNvSpPr>
              <a:spLocks noChangeArrowheads="1"/>
            </p:cNvSpPr>
            <p:nvPr/>
          </p:nvSpPr>
          <p:spPr bwMode="auto">
            <a:xfrm>
              <a:off x="240" y="2256"/>
              <a:ext cx="81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Text Box 94"/>
            <p:cNvSpPr txBox="1">
              <a:spLocks noChangeArrowheads="1"/>
            </p:cNvSpPr>
            <p:nvPr/>
          </p:nvSpPr>
          <p:spPr bwMode="auto">
            <a:xfrm>
              <a:off x="288" y="2304"/>
              <a:ext cx="768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1     0     t</a:t>
              </a:r>
              <a:r>
                <a:rPr lang="en-US" sz="1800" b="0" baseline="-10000"/>
                <a:t>x</a:t>
              </a:r>
            </a:p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0     1     t</a:t>
              </a:r>
              <a:r>
                <a:rPr lang="en-US" sz="1800" b="0" baseline="-10000"/>
                <a:t>y</a:t>
              </a:r>
            </a:p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0     0     1</a:t>
              </a:r>
            </a:p>
          </p:txBody>
        </p:sp>
        <p:sp>
          <p:nvSpPr>
            <p:cNvPr id="31782" name="Text Box 95"/>
            <p:cNvSpPr txBox="1">
              <a:spLocks noChangeArrowheads="1"/>
            </p:cNvSpPr>
            <p:nvPr/>
          </p:nvSpPr>
          <p:spPr bwMode="auto">
            <a:xfrm>
              <a:off x="1022" y="2448"/>
              <a:ext cx="22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.</a:t>
              </a:r>
            </a:p>
          </p:txBody>
        </p:sp>
        <p:sp>
          <p:nvSpPr>
            <p:cNvPr id="31783" name="Text Box 96"/>
            <p:cNvSpPr txBox="1">
              <a:spLocks noChangeArrowheads="1"/>
            </p:cNvSpPr>
            <p:nvPr/>
          </p:nvSpPr>
          <p:spPr bwMode="auto">
            <a:xfrm>
              <a:off x="2174" y="2448"/>
              <a:ext cx="22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.</a:t>
              </a:r>
            </a:p>
          </p:txBody>
        </p:sp>
      </p:grp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381000" y="5791200"/>
            <a:ext cx="3733800" cy="990600"/>
            <a:chOff x="240" y="3648"/>
            <a:chExt cx="2016" cy="624"/>
          </a:xfrm>
        </p:grpSpPr>
        <p:sp>
          <p:nvSpPr>
            <p:cNvPr id="31774" name="AutoShape 99"/>
            <p:cNvSpPr>
              <a:spLocks noChangeArrowheads="1"/>
            </p:cNvSpPr>
            <p:nvPr/>
          </p:nvSpPr>
          <p:spPr bwMode="auto">
            <a:xfrm>
              <a:off x="240" y="3648"/>
              <a:ext cx="196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Text Box 100"/>
            <p:cNvSpPr txBox="1">
              <a:spLocks noChangeArrowheads="1"/>
            </p:cNvSpPr>
            <p:nvPr/>
          </p:nvSpPr>
          <p:spPr bwMode="auto">
            <a:xfrm>
              <a:off x="288" y="3648"/>
              <a:ext cx="196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0"/>
                <a:t>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-sin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-t</a:t>
              </a:r>
              <a:r>
                <a:rPr lang="en-US" sz="1800" b="0" baseline="-10000"/>
                <a:t>x </a:t>
              </a:r>
              <a:r>
                <a:rPr lang="en-US" sz="1800" b="0"/>
                <a:t>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+ </a:t>
              </a:r>
              <a:r>
                <a:rPr lang="en-US" sz="1800" b="0"/>
                <a:t>t</a:t>
              </a:r>
              <a:r>
                <a:rPr lang="en-US" sz="1800" b="0" baseline="-10000"/>
                <a:t>y </a:t>
              </a:r>
              <a:r>
                <a:rPr lang="en-US" sz="1800" b="0"/>
                <a:t>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 + </a:t>
              </a:r>
              <a:r>
                <a:rPr lang="en-US" sz="1800" b="0"/>
                <a:t>t</a:t>
              </a:r>
              <a:r>
                <a:rPr lang="en-US" sz="1800" b="0" baseline="-10000"/>
                <a:t>x</a:t>
              </a:r>
              <a:endParaRPr lang="en-US" sz="1800" b="0"/>
            </a:p>
            <a:p>
              <a:r>
                <a:rPr lang="en-US" sz="1800" b="0"/>
                <a:t>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 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-t</a:t>
              </a:r>
              <a:r>
                <a:rPr lang="en-US" sz="1800" b="0" baseline="-10000"/>
                <a:t>x </a:t>
              </a:r>
              <a:r>
                <a:rPr lang="en-US" sz="1800" b="0"/>
                <a:t>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- t</a:t>
              </a:r>
              <a:r>
                <a:rPr lang="en-US" sz="1800" b="0" baseline="-10000"/>
                <a:t>y </a:t>
              </a:r>
              <a:r>
                <a:rPr lang="en-US" sz="1800" b="0"/>
                <a:t>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 + </a:t>
              </a:r>
              <a:r>
                <a:rPr lang="en-US" sz="1800" b="0"/>
                <a:t>t</a:t>
              </a:r>
              <a:r>
                <a:rPr lang="en-US" sz="1800" b="0" baseline="-10000"/>
                <a:t>y</a:t>
              </a:r>
              <a:endParaRPr lang="en-US" sz="1800" b="0"/>
            </a:p>
            <a:p>
              <a:r>
                <a:rPr lang="en-US" sz="1800" b="0"/>
                <a:t>  0         0        	1</a:t>
              </a:r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381000" y="4724400"/>
            <a:ext cx="4800600" cy="990600"/>
            <a:chOff x="240" y="2976"/>
            <a:chExt cx="3024" cy="624"/>
          </a:xfrm>
        </p:grpSpPr>
        <p:sp>
          <p:nvSpPr>
            <p:cNvPr id="31769" name="AutoShape 97"/>
            <p:cNvSpPr>
              <a:spLocks noChangeArrowheads="1"/>
            </p:cNvSpPr>
            <p:nvPr/>
          </p:nvSpPr>
          <p:spPr bwMode="auto">
            <a:xfrm>
              <a:off x="1248" y="2976"/>
              <a:ext cx="196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Text Box 98"/>
            <p:cNvSpPr txBox="1">
              <a:spLocks noChangeArrowheads="1"/>
            </p:cNvSpPr>
            <p:nvPr/>
          </p:nvSpPr>
          <p:spPr bwMode="auto">
            <a:xfrm>
              <a:off x="1296" y="2976"/>
              <a:ext cx="196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0"/>
                <a:t>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-sin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-t</a:t>
              </a:r>
              <a:r>
                <a:rPr lang="en-US" sz="1800" b="0" baseline="-10000"/>
                <a:t>x </a:t>
              </a:r>
              <a:r>
                <a:rPr lang="en-US" sz="1800" b="0"/>
                <a:t>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+ </a:t>
              </a:r>
              <a:r>
                <a:rPr lang="en-US" sz="1800" b="0"/>
                <a:t>t</a:t>
              </a:r>
              <a:r>
                <a:rPr lang="en-US" sz="1800" b="0" baseline="-10000"/>
                <a:t>y </a:t>
              </a:r>
              <a:r>
                <a:rPr lang="en-US" sz="1800" b="0"/>
                <a:t>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</a:t>
              </a:r>
            </a:p>
            <a:p>
              <a:r>
                <a:rPr lang="en-US" sz="1800" b="0"/>
                <a:t>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 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   -t</a:t>
              </a:r>
              <a:r>
                <a:rPr lang="en-US" sz="1800" b="0" baseline="-10000"/>
                <a:t>x </a:t>
              </a:r>
              <a:r>
                <a:rPr lang="en-US" sz="1800" b="0"/>
                <a:t>sin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r>
                <a:rPr lang="en-US" sz="1800" b="0"/>
                <a:t> - t</a:t>
              </a:r>
              <a:r>
                <a:rPr lang="en-US" sz="1800" b="0" baseline="-10000"/>
                <a:t>y </a:t>
              </a:r>
              <a:r>
                <a:rPr lang="en-US" sz="1800" b="0"/>
                <a:t>cos</a:t>
              </a:r>
              <a:r>
                <a:rPr lang="en-US" sz="1800" b="0">
                  <a:cs typeface="Times New Roman" pitchFamily="18" charset="0"/>
                  <a:sym typeface="Symbol" pitchFamily="18" charset="2"/>
                </a:rPr>
                <a:t></a:t>
              </a:r>
              <a:endParaRPr lang="en-US" sz="1800" b="0"/>
            </a:p>
            <a:p>
              <a:r>
                <a:rPr lang="en-US" sz="1800" b="0"/>
                <a:t>  0         0        	1</a:t>
              </a:r>
            </a:p>
          </p:txBody>
        </p:sp>
        <p:sp>
          <p:nvSpPr>
            <p:cNvPr id="31771" name="AutoShape 101"/>
            <p:cNvSpPr>
              <a:spLocks noChangeArrowheads="1"/>
            </p:cNvSpPr>
            <p:nvPr/>
          </p:nvSpPr>
          <p:spPr bwMode="auto">
            <a:xfrm>
              <a:off x="240" y="2976"/>
              <a:ext cx="81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Text Box 102"/>
            <p:cNvSpPr txBox="1">
              <a:spLocks noChangeArrowheads="1"/>
            </p:cNvSpPr>
            <p:nvPr/>
          </p:nvSpPr>
          <p:spPr bwMode="auto">
            <a:xfrm>
              <a:off x="288" y="3024"/>
              <a:ext cx="768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1     0     t</a:t>
              </a:r>
              <a:r>
                <a:rPr lang="en-US" sz="1800" b="0" baseline="-10000"/>
                <a:t>x</a:t>
              </a:r>
            </a:p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0     1     t</a:t>
              </a:r>
              <a:r>
                <a:rPr lang="en-US" sz="1800" b="0" baseline="-10000"/>
                <a:t>y</a:t>
              </a:r>
            </a:p>
            <a:p>
              <a:pPr marL="457200" indent="-457200"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 b="0"/>
                <a:t>0     0     1</a:t>
              </a:r>
            </a:p>
          </p:txBody>
        </p:sp>
        <p:sp>
          <p:nvSpPr>
            <p:cNvPr id="31773" name="Text Box 103"/>
            <p:cNvSpPr txBox="1">
              <a:spLocks noChangeArrowheads="1"/>
            </p:cNvSpPr>
            <p:nvPr/>
          </p:nvSpPr>
          <p:spPr bwMode="auto">
            <a:xfrm>
              <a:off x="1056" y="3168"/>
              <a:ext cx="22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.</a:t>
              </a:r>
            </a:p>
          </p:txBody>
        </p:sp>
      </p:grpSp>
      <p:grpSp>
        <p:nvGrpSpPr>
          <p:cNvPr id="7" name="Group 111"/>
          <p:cNvGrpSpPr>
            <a:grpSpLocks/>
          </p:cNvGrpSpPr>
          <p:nvPr/>
        </p:nvGrpSpPr>
        <p:grpSpPr bwMode="auto">
          <a:xfrm>
            <a:off x="5770563" y="4724400"/>
            <a:ext cx="2230437" cy="1219200"/>
            <a:chOff x="3635" y="2976"/>
            <a:chExt cx="1405" cy="768"/>
          </a:xfrm>
        </p:grpSpPr>
        <p:grpSp>
          <p:nvGrpSpPr>
            <p:cNvPr id="31765" name="Group 10"/>
            <p:cNvGrpSpPr>
              <a:grpSpLocks/>
            </p:cNvGrpSpPr>
            <p:nvPr/>
          </p:nvGrpSpPr>
          <p:grpSpPr bwMode="auto">
            <a:xfrm>
              <a:off x="3635" y="3202"/>
              <a:ext cx="385" cy="542"/>
              <a:chOff x="4512" y="960"/>
              <a:chExt cx="240" cy="384"/>
            </a:xfrm>
          </p:grpSpPr>
          <p:sp>
            <p:nvSpPr>
              <p:cNvPr id="31767" name="AutoShape 11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8" name="Oval 12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66" name="Line 104"/>
            <p:cNvSpPr>
              <a:spLocks noChangeShapeType="1"/>
            </p:cNvSpPr>
            <p:nvPr/>
          </p:nvSpPr>
          <p:spPr bwMode="auto">
            <a:xfrm flipH="1">
              <a:off x="3840" y="2976"/>
              <a:ext cx="1200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5410200" y="4953000"/>
            <a:ext cx="985838" cy="990600"/>
            <a:chOff x="3408" y="3120"/>
            <a:chExt cx="621" cy="624"/>
          </a:xfrm>
        </p:grpSpPr>
        <p:grpSp>
          <p:nvGrpSpPr>
            <p:cNvPr id="31761" name="Group 13"/>
            <p:cNvGrpSpPr>
              <a:grpSpLocks/>
            </p:cNvGrpSpPr>
            <p:nvPr/>
          </p:nvGrpSpPr>
          <p:grpSpPr bwMode="auto">
            <a:xfrm rot="-5400000">
              <a:off x="3552" y="3267"/>
              <a:ext cx="339" cy="615"/>
              <a:chOff x="4512" y="960"/>
              <a:chExt cx="240" cy="384"/>
            </a:xfrm>
          </p:grpSpPr>
          <p:sp>
            <p:nvSpPr>
              <p:cNvPr id="31763" name="AutoShape 14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4" name="Oval 15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62" name="Arc 105"/>
            <p:cNvSpPr>
              <a:spLocks/>
            </p:cNvSpPr>
            <p:nvPr/>
          </p:nvSpPr>
          <p:spPr bwMode="auto">
            <a:xfrm flipH="1">
              <a:off x="3408" y="3120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288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6096000" y="4495800"/>
            <a:ext cx="2193925" cy="1143000"/>
            <a:chOff x="3840" y="2832"/>
            <a:chExt cx="1382" cy="720"/>
          </a:xfrm>
        </p:grpSpPr>
        <p:grpSp>
          <p:nvGrpSpPr>
            <p:cNvPr id="31757" name="Group 16"/>
            <p:cNvGrpSpPr>
              <a:grpSpLocks/>
            </p:cNvGrpSpPr>
            <p:nvPr/>
          </p:nvGrpSpPr>
          <p:grpSpPr bwMode="auto">
            <a:xfrm rot="-5400000">
              <a:off x="4744" y="2694"/>
              <a:ext cx="339" cy="616"/>
              <a:chOff x="4512" y="960"/>
              <a:chExt cx="240" cy="384"/>
            </a:xfrm>
          </p:grpSpPr>
          <p:sp>
            <p:nvSpPr>
              <p:cNvPr id="31759" name="AutoShape 17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0" name="Oval 18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8" name="Line 106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Transformation Matrix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Perform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rotation of a point P(2, 5) about a pivot point (1,2). Find  P’?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2895600"/>
            <a:ext cx="4495800" cy="1066800"/>
            <a:chOff x="912" y="1824"/>
            <a:chExt cx="2400" cy="672"/>
          </a:xfrm>
        </p:grpSpPr>
        <p:grpSp>
          <p:nvGrpSpPr>
            <p:cNvPr id="32791" name="Group 5"/>
            <p:cNvGrpSpPr>
              <a:grpSpLocks/>
            </p:cNvGrpSpPr>
            <p:nvPr/>
          </p:nvGrpSpPr>
          <p:grpSpPr bwMode="auto">
            <a:xfrm>
              <a:off x="912" y="1872"/>
              <a:ext cx="2016" cy="624"/>
              <a:chOff x="240" y="3648"/>
              <a:chExt cx="2016" cy="624"/>
            </a:xfrm>
          </p:grpSpPr>
          <p:sp>
            <p:nvSpPr>
              <p:cNvPr id="32795" name="AutoShape 6"/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1968" cy="62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288" y="3648"/>
                <a:ext cx="1968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 b="0"/>
                  <a:t>cos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sz="1800" b="0"/>
                  <a:t>    -sin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sz="1800" b="0"/>
                  <a:t>    -t</a:t>
                </a:r>
                <a:r>
                  <a:rPr lang="en-US" sz="1800" b="0" baseline="-10000"/>
                  <a:t>x </a:t>
                </a:r>
                <a:r>
                  <a:rPr lang="en-US" sz="1800" b="0"/>
                  <a:t>cos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+ </a:t>
                </a:r>
                <a:r>
                  <a:rPr lang="en-US" sz="1800" b="0"/>
                  <a:t>t</a:t>
                </a:r>
                <a:r>
                  <a:rPr lang="en-US" sz="1800" b="0" baseline="-10000"/>
                  <a:t>y </a:t>
                </a:r>
                <a:r>
                  <a:rPr lang="en-US" sz="1800" b="0"/>
                  <a:t>sin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sz="1800" b="0"/>
                  <a:t> 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+ </a:t>
                </a:r>
                <a:r>
                  <a:rPr lang="en-US" sz="1800" b="0"/>
                  <a:t>t</a:t>
                </a:r>
                <a:r>
                  <a:rPr lang="en-US" sz="1800" b="0" baseline="-10000"/>
                  <a:t>x</a:t>
                </a:r>
                <a:endParaRPr lang="en-US" sz="1800" b="0"/>
              </a:p>
              <a:p>
                <a:r>
                  <a:rPr lang="en-US" sz="1800" b="0"/>
                  <a:t>sin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sz="1800" b="0"/>
                  <a:t>     cos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sz="1800" b="0"/>
                  <a:t>    -t</a:t>
                </a:r>
                <a:r>
                  <a:rPr lang="en-US" sz="1800" b="0" baseline="-10000"/>
                  <a:t>x </a:t>
                </a:r>
                <a:r>
                  <a:rPr lang="en-US" sz="1800" b="0"/>
                  <a:t>sin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en-US" sz="1800" b="0"/>
                  <a:t> - t</a:t>
                </a:r>
                <a:r>
                  <a:rPr lang="en-US" sz="1800" b="0" baseline="-10000"/>
                  <a:t>y </a:t>
                </a:r>
                <a:r>
                  <a:rPr lang="en-US" sz="1800" b="0"/>
                  <a:t>cos</a:t>
                </a:r>
                <a:r>
                  <a:rPr lang="en-US" sz="1800" b="0">
                    <a:cs typeface="Times New Roman" pitchFamily="18" charset="0"/>
                    <a:sym typeface="Symbol" pitchFamily="18" charset="2"/>
                  </a:rPr>
                  <a:t>  + </a:t>
                </a:r>
                <a:r>
                  <a:rPr lang="en-US" sz="1800" b="0"/>
                  <a:t>t</a:t>
                </a:r>
                <a:r>
                  <a:rPr lang="en-US" sz="1800" b="0" baseline="-10000"/>
                  <a:t>y</a:t>
                </a:r>
                <a:endParaRPr lang="en-US" sz="1800" b="0"/>
              </a:p>
              <a:p>
                <a:r>
                  <a:rPr lang="en-US" sz="1800" b="0"/>
                  <a:t>  0         0        	1</a:t>
                </a:r>
              </a:p>
            </p:txBody>
          </p:sp>
        </p:grpSp>
        <p:sp>
          <p:nvSpPr>
            <p:cNvPr id="32792" name="Text Box 8"/>
            <p:cNvSpPr txBox="1">
              <a:spLocks noChangeArrowheads="1"/>
            </p:cNvSpPr>
            <p:nvPr/>
          </p:nvSpPr>
          <p:spPr bwMode="auto">
            <a:xfrm>
              <a:off x="3072" y="1824"/>
              <a:ext cx="15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  <a:p>
              <a:r>
                <a:rPr lang="en-US" sz="1800"/>
                <a:t>y</a:t>
              </a:r>
            </a:p>
            <a:p>
              <a:r>
                <a:rPr lang="en-US" sz="1800"/>
                <a:t>1</a:t>
              </a:r>
            </a:p>
          </p:txBody>
        </p:sp>
        <p:sp>
          <p:nvSpPr>
            <p:cNvPr id="32793" name="AutoShape 9"/>
            <p:cNvSpPr>
              <a:spLocks noChangeArrowheads="1"/>
            </p:cNvSpPr>
            <p:nvPr/>
          </p:nvSpPr>
          <p:spPr bwMode="auto">
            <a:xfrm>
              <a:off x="3024" y="1872"/>
              <a:ext cx="28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10"/>
            <p:cNvSpPr txBox="1">
              <a:spLocks noChangeArrowheads="1"/>
            </p:cNvSpPr>
            <p:nvPr/>
          </p:nvSpPr>
          <p:spPr bwMode="auto">
            <a:xfrm>
              <a:off x="2880" y="1932"/>
              <a:ext cx="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.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447799" y="4343400"/>
            <a:ext cx="4861197" cy="990600"/>
            <a:chOff x="912" y="2736"/>
            <a:chExt cx="1776" cy="624"/>
          </a:xfrm>
        </p:grpSpPr>
        <p:sp>
          <p:nvSpPr>
            <p:cNvPr id="32786" name="AutoShape 11"/>
            <p:cNvSpPr>
              <a:spLocks noChangeArrowheads="1"/>
            </p:cNvSpPr>
            <p:nvPr/>
          </p:nvSpPr>
          <p:spPr bwMode="auto">
            <a:xfrm>
              <a:off x="912" y="2736"/>
              <a:ext cx="129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Text Box 12"/>
            <p:cNvSpPr txBox="1">
              <a:spLocks noChangeArrowheads="1"/>
            </p:cNvSpPr>
            <p:nvPr/>
          </p:nvSpPr>
          <p:spPr bwMode="auto">
            <a:xfrm>
              <a:off x="950" y="2760"/>
              <a:ext cx="159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0"/>
                <a:t>0.5       -0.866  -1.0.5 + 2.0.866 + 1                </a:t>
              </a:r>
            </a:p>
            <a:p>
              <a:pPr marL="457200" indent="-457200"/>
              <a:r>
                <a:rPr lang="en-US" sz="1800" b="0"/>
                <a:t>0.866     0.5     -1.0.866- 2.0.5  + 2</a:t>
              </a:r>
            </a:p>
            <a:p>
              <a:pPr marL="457200" indent="-457200"/>
              <a:r>
                <a:rPr lang="en-US" sz="1800" b="0"/>
                <a:t>0             0            1</a:t>
              </a:r>
            </a:p>
          </p:txBody>
        </p:sp>
        <p:sp>
          <p:nvSpPr>
            <p:cNvPr id="32788" name="Text Box 13"/>
            <p:cNvSpPr txBox="1">
              <a:spLocks noChangeArrowheads="1"/>
            </p:cNvSpPr>
            <p:nvPr/>
          </p:nvSpPr>
          <p:spPr bwMode="auto">
            <a:xfrm>
              <a:off x="2486" y="2736"/>
              <a:ext cx="11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  <a:p>
              <a:r>
                <a:rPr lang="en-US" sz="1800"/>
                <a:t>5</a:t>
              </a:r>
            </a:p>
            <a:p>
              <a:r>
                <a:rPr lang="en-US" sz="1800"/>
                <a:t>1</a:t>
              </a:r>
            </a:p>
          </p:txBody>
        </p:sp>
        <p:sp>
          <p:nvSpPr>
            <p:cNvPr id="32789" name="AutoShape 14"/>
            <p:cNvSpPr>
              <a:spLocks noChangeArrowheads="1"/>
            </p:cNvSpPr>
            <p:nvPr/>
          </p:nvSpPr>
          <p:spPr bwMode="auto">
            <a:xfrm>
              <a:off x="2400" y="2736"/>
              <a:ext cx="28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15"/>
            <p:cNvSpPr txBox="1">
              <a:spLocks noChangeArrowheads="1"/>
            </p:cNvSpPr>
            <p:nvPr/>
          </p:nvSpPr>
          <p:spPr bwMode="auto">
            <a:xfrm>
              <a:off x="2256" y="2844"/>
              <a:ext cx="1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.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521590" y="5562600"/>
            <a:ext cx="3126611" cy="990600"/>
            <a:chOff x="959" y="3504"/>
            <a:chExt cx="1297" cy="624"/>
          </a:xfrm>
        </p:grpSpPr>
        <p:sp>
          <p:nvSpPr>
            <p:cNvPr id="32781" name="AutoShape 16"/>
            <p:cNvSpPr>
              <a:spLocks noChangeArrowheads="1"/>
            </p:cNvSpPr>
            <p:nvPr/>
          </p:nvSpPr>
          <p:spPr bwMode="auto">
            <a:xfrm>
              <a:off x="960" y="3504"/>
              <a:ext cx="864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959" y="3527"/>
              <a:ext cx="89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0" dirty="0"/>
                <a:t>0.5     - 0.866   2.232 </a:t>
              </a:r>
            </a:p>
            <a:p>
              <a:pPr marL="457200" indent="-457200"/>
              <a:r>
                <a:rPr lang="en-US" sz="1800" b="0" dirty="0"/>
                <a:t>0.866    0.5      0.134</a:t>
              </a:r>
            </a:p>
            <a:p>
              <a:pPr marL="457200" indent="-457200"/>
              <a:r>
                <a:rPr lang="en-US" sz="1800" b="0" dirty="0"/>
                <a:t>0            0          1</a:t>
              </a:r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2056" y="3511"/>
              <a:ext cx="12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  <a:p>
              <a:r>
                <a:rPr lang="en-US" sz="1800" dirty="0"/>
                <a:t>5</a:t>
              </a:r>
            </a:p>
            <a:p>
              <a:r>
                <a:rPr lang="en-US" sz="1800" dirty="0"/>
                <a:t>1</a:t>
              </a:r>
            </a:p>
          </p:txBody>
        </p:sp>
        <p:sp>
          <p:nvSpPr>
            <p:cNvPr id="32784" name="AutoShape 19"/>
            <p:cNvSpPr>
              <a:spLocks noChangeArrowheads="1"/>
            </p:cNvSpPr>
            <p:nvPr/>
          </p:nvSpPr>
          <p:spPr bwMode="auto">
            <a:xfrm>
              <a:off x="1968" y="3504"/>
              <a:ext cx="28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Text Box 20"/>
            <p:cNvSpPr txBox="1">
              <a:spLocks noChangeArrowheads="1"/>
            </p:cNvSpPr>
            <p:nvPr/>
          </p:nvSpPr>
          <p:spPr bwMode="auto">
            <a:xfrm>
              <a:off x="1824" y="3552"/>
              <a:ext cx="1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.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818146" y="5562600"/>
            <a:ext cx="1502364" cy="990600"/>
            <a:chOff x="2502" y="3504"/>
            <a:chExt cx="522" cy="624"/>
          </a:xfrm>
        </p:grpSpPr>
        <p:sp>
          <p:nvSpPr>
            <p:cNvPr id="32778" name="Text Box 21"/>
            <p:cNvSpPr txBox="1">
              <a:spLocks noChangeArrowheads="1"/>
            </p:cNvSpPr>
            <p:nvPr/>
          </p:nvSpPr>
          <p:spPr bwMode="auto">
            <a:xfrm>
              <a:off x="2502" y="3611"/>
              <a:ext cx="1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32779" name="Text Box 22"/>
            <p:cNvSpPr txBox="1">
              <a:spLocks noChangeArrowheads="1"/>
            </p:cNvSpPr>
            <p:nvPr/>
          </p:nvSpPr>
          <p:spPr bwMode="auto">
            <a:xfrm>
              <a:off x="2751" y="3504"/>
              <a:ext cx="26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-1.098</a:t>
              </a:r>
            </a:p>
            <a:p>
              <a:r>
                <a:rPr lang="en-US" sz="1800" dirty="0"/>
                <a:t>4.366</a:t>
              </a:r>
            </a:p>
            <a:p>
              <a:r>
                <a:rPr lang="en-US" sz="1800" dirty="0"/>
                <a:t>   1</a:t>
              </a:r>
            </a:p>
          </p:txBody>
        </p:sp>
        <p:sp>
          <p:nvSpPr>
            <p:cNvPr id="32780" name="AutoShape 23"/>
            <p:cNvSpPr>
              <a:spLocks noChangeArrowheads="1"/>
            </p:cNvSpPr>
            <p:nvPr/>
          </p:nvSpPr>
          <p:spPr bwMode="auto">
            <a:xfrm>
              <a:off x="2736" y="3504"/>
              <a:ext cx="28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6781800" y="5791200"/>
            <a:ext cx="155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 = (-1, 4)</a:t>
            </a:r>
          </a:p>
        </p:txBody>
      </p:sp>
      <p:sp>
        <p:nvSpPr>
          <p:cNvPr id="32777" name="Text Box 29"/>
          <p:cNvSpPr txBox="1">
            <a:spLocks noChangeArrowheads="1"/>
          </p:cNvSpPr>
          <p:nvPr/>
        </p:nvSpPr>
        <p:spPr bwMode="auto">
          <a:xfrm>
            <a:off x="6192838" y="2895600"/>
            <a:ext cx="2480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Sin 60 =  0.8660   </a:t>
            </a:r>
          </a:p>
          <a:p>
            <a:r>
              <a:rPr lang="en-US" dirty="0"/>
              <a:t>Cos 60 = 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using composite homogenous matrix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Perform </a:t>
            </a:r>
            <a:r>
              <a:rPr lang="en-US" dirty="0"/>
              <a:t>90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dirty="0"/>
              <a:t> rotation of a point P(5, 1) about a pivot point (2, 2). Find  P’?</a:t>
            </a:r>
          </a:p>
          <a:p>
            <a:pPr eaLnBrk="1" hangingPunct="1"/>
            <a:r>
              <a:rPr lang="en-US" sz="2400" dirty="0"/>
              <a:t>1. Translate pivot point ( </a:t>
            </a:r>
            <a:r>
              <a:rPr lang="en-US" sz="2400" dirty="0" err="1"/>
              <a:t>tx</a:t>
            </a:r>
            <a:r>
              <a:rPr lang="en-US" sz="2400" dirty="0"/>
              <a:t> = -2, ty = -2)</a:t>
            </a:r>
          </a:p>
          <a:p>
            <a:pPr lvl="1" eaLnBrk="1" hangingPunct="1"/>
            <a:r>
              <a:rPr lang="en-US" sz="2000" dirty="0"/>
              <a:t>P(5, 1 ) </a:t>
            </a:r>
            <a:r>
              <a:rPr lang="en-US" sz="2000" dirty="0">
                <a:sym typeface="Wingdings" pitchFamily="2" charset="2"/>
              </a:rPr>
              <a:t>   P’ (3, -1)</a:t>
            </a:r>
          </a:p>
          <a:p>
            <a:pPr eaLnBrk="1" hangingPunct="1"/>
            <a:r>
              <a:rPr lang="en-US" sz="2400" dirty="0"/>
              <a:t>2. Rotate  P ‘ = 90 degree</a:t>
            </a:r>
          </a:p>
          <a:p>
            <a:pPr eaLnBrk="1" hangingPunct="1"/>
            <a:r>
              <a:rPr lang="en-US" sz="2400" dirty="0"/>
              <a:t>     P’(3, -1) -- &gt; </a:t>
            </a:r>
            <a:r>
              <a:rPr lang="en-US" sz="2400" dirty="0" err="1"/>
              <a:t>cos</a:t>
            </a:r>
            <a:r>
              <a:rPr lang="en-US" sz="2400" dirty="0"/>
              <a:t> 90    -sin 90     3    =   0      -1    3     =   1</a:t>
            </a:r>
          </a:p>
          <a:p>
            <a:pPr eaLnBrk="1" hangingPunct="1"/>
            <a:r>
              <a:rPr lang="en-US" sz="2400" dirty="0"/>
              <a:t>                           sin 90     </a:t>
            </a:r>
            <a:r>
              <a:rPr lang="en-US" sz="2400" dirty="0" err="1"/>
              <a:t>cos</a:t>
            </a:r>
            <a:r>
              <a:rPr lang="en-US" sz="2400" dirty="0"/>
              <a:t> 90    -1         1       0    -1         3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3. Translate back </a:t>
            </a:r>
            <a:r>
              <a:rPr lang="en-US" sz="2400" dirty="0" err="1"/>
              <a:t>ke</a:t>
            </a:r>
            <a:r>
              <a:rPr lang="en-US" sz="2400" dirty="0"/>
              <a:t> pivot point (</a:t>
            </a:r>
            <a:r>
              <a:rPr lang="en-US" sz="2400" dirty="0" err="1"/>
              <a:t>tx</a:t>
            </a:r>
            <a:r>
              <a:rPr lang="en-US" sz="2400" dirty="0"/>
              <a:t> = 2 , </a:t>
            </a:r>
            <a:r>
              <a:rPr lang="en-US" sz="2400" dirty="0" err="1"/>
              <a:t>ty</a:t>
            </a:r>
            <a:r>
              <a:rPr lang="en-US" sz="2400" dirty="0"/>
              <a:t> = 2)</a:t>
            </a:r>
          </a:p>
          <a:p>
            <a:pPr eaLnBrk="1" hangingPunct="1"/>
            <a:r>
              <a:rPr lang="en-US" sz="2400" dirty="0"/>
              <a:t>    (1, 3 ) </a:t>
            </a:r>
            <a:r>
              <a:rPr lang="en-US" sz="2400" dirty="0">
                <a:sym typeface="Wingdings" pitchFamily="2" charset="2"/>
              </a:rPr>
              <a:t> (3, 5)</a:t>
            </a:r>
            <a:endParaRPr lang="en-US" sz="2400" dirty="0"/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2514600" y="4038600"/>
            <a:ext cx="2057400" cy="990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4648200" y="4038600"/>
            <a:ext cx="457200" cy="990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5410200" y="3810000"/>
            <a:ext cx="1066800" cy="1371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6553200" y="3886200"/>
            <a:ext cx="533400" cy="1295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AutoShape 9"/>
          <p:cNvSpPr>
            <a:spLocks noChangeArrowheads="1"/>
          </p:cNvSpPr>
          <p:nvPr/>
        </p:nvSpPr>
        <p:spPr bwMode="auto">
          <a:xfrm>
            <a:off x="7391400" y="3886200"/>
            <a:ext cx="5334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Transformation Matrix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441325" y="981075"/>
            <a:ext cx="73985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3200" dirty="0"/>
              <a:t>General Fixed-Point Scaling</a:t>
            </a:r>
          </a:p>
          <a:p>
            <a:pPr marL="457200" indent="-457200"/>
            <a:r>
              <a:rPr lang="en-US" sz="2800" dirty="0"/>
              <a:t>	 </a:t>
            </a:r>
            <a:r>
              <a:rPr lang="en-US" sz="2000" dirty="0"/>
              <a:t>Operation :-</a:t>
            </a:r>
          </a:p>
          <a:p>
            <a:pPr marL="1371600" lvl="2" indent="-457200">
              <a:buFontTx/>
              <a:buAutoNum type="arabicPeriod"/>
            </a:pPr>
            <a:r>
              <a:rPr lang="en-US" sz="2000" dirty="0"/>
              <a:t>Translate (fixed point is moved to origin)</a:t>
            </a:r>
          </a:p>
          <a:p>
            <a:pPr marL="1371600" lvl="2" indent="-457200">
              <a:buFontTx/>
              <a:buAutoNum type="arabicPeriod"/>
            </a:pPr>
            <a:r>
              <a:rPr lang="en-US" sz="2000" dirty="0"/>
              <a:t>Scale with respect to origin</a:t>
            </a:r>
          </a:p>
          <a:p>
            <a:pPr marL="1371600" lvl="2" indent="-457200">
              <a:buFontTx/>
              <a:buAutoNum type="arabicPeriod"/>
            </a:pPr>
            <a:r>
              <a:rPr lang="en-US" sz="2000" dirty="0"/>
              <a:t>Translate (fixed point is returned to original position)</a:t>
            </a: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6107113" y="3733800"/>
            <a:ext cx="2427287" cy="1706563"/>
            <a:chOff x="3888" y="864"/>
            <a:chExt cx="1056" cy="768"/>
          </a:xfrm>
        </p:grpSpPr>
        <p:sp>
          <p:nvSpPr>
            <p:cNvPr id="34839" name="Line 6"/>
            <p:cNvSpPr>
              <a:spLocks noChangeShapeType="1"/>
            </p:cNvSpPr>
            <p:nvPr/>
          </p:nvSpPr>
          <p:spPr bwMode="auto">
            <a:xfrm>
              <a:off x="3888" y="86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7"/>
            <p:cNvSpPr>
              <a:spLocks noChangeShapeType="1"/>
            </p:cNvSpPr>
            <p:nvPr/>
          </p:nvSpPr>
          <p:spPr bwMode="auto">
            <a:xfrm>
              <a:off x="3888" y="163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638800" y="4640263"/>
            <a:ext cx="938213" cy="1227137"/>
            <a:chOff x="4416" y="2160"/>
            <a:chExt cx="408" cy="552"/>
          </a:xfrm>
        </p:grpSpPr>
        <p:sp>
          <p:nvSpPr>
            <p:cNvPr id="34837" name="AutoShape 12"/>
            <p:cNvSpPr>
              <a:spLocks noChangeArrowheads="1"/>
            </p:cNvSpPr>
            <p:nvPr/>
          </p:nvSpPr>
          <p:spPr bwMode="auto">
            <a:xfrm>
              <a:off x="4416" y="2160"/>
              <a:ext cx="408" cy="55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Oval 13"/>
            <p:cNvSpPr>
              <a:spLocks noChangeArrowheads="1"/>
            </p:cNvSpPr>
            <p:nvPr/>
          </p:nvSpPr>
          <p:spPr bwMode="auto">
            <a:xfrm>
              <a:off x="4596" y="2496"/>
              <a:ext cx="48" cy="4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20000" y="4191000"/>
            <a:ext cx="381000" cy="609600"/>
            <a:chOff x="4512" y="960"/>
            <a:chExt cx="240" cy="384"/>
          </a:xfrm>
        </p:grpSpPr>
        <p:sp>
          <p:nvSpPr>
            <p:cNvPr id="34835" name="AutoShape 16"/>
            <p:cNvSpPr>
              <a:spLocks noChangeArrowheads="1"/>
            </p:cNvSpPr>
            <p:nvPr/>
          </p:nvSpPr>
          <p:spPr bwMode="auto">
            <a:xfrm>
              <a:off x="4512" y="960"/>
              <a:ext cx="240" cy="38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Oval 17"/>
            <p:cNvSpPr>
              <a:spLocks noChangeArrowheads="1"/>
            </p:cNvSpPr>
            <p:nvPr/>
          </p:nvSpPr>
          <p:spPr bwMode="auto"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066800" y="3048000"/>
            <a:ext cx="331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T(fixed)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S(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scale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•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T(–fixed)</a:t>
            </a:r>
          </a:p>
        </p:txBody>
      </p:sp>
      <p:sp>
        <p:nvSpPr>
          <p:cNvPr id="34824" name="Text Box 22"/>
          <p:cNvSpPr txBox="1">
            <a:spLocks noChangeArrowheads="1"/>
          </p:cNvSpPr>
          <p:nvPr/>
        </p:nvSpPr>
        <p:spPr bwMode="auto">
          <a:xfrm>
            <a:off x="457200" y="3622675"/>
            <a:ext cx="502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Find the matrix that represents scaling of an object with respect to any fixed point?</a:t>
            </a:r>
          </a:p>
          <a:p>
            <a:endParaRPr lang="en-US" sz="2000" dirty="0"/>
          </a:p>
          <a:p>
            <a:r>
              <a:rPr lang="en-US" sz="2000" dirty="0"/>
              <a:t>Given P(6, 8) , </a:t>
            </a:r>
            <a:r>
              <a:rPr lang="en-US" sz="2000" dirty="0" err="1"/>
              <a:t>Sx</a:t>
            </a:r>
            <a:r>
              <a:rPr lang="en-US" sz="2000" dirty="0"/>
              <a:t> = 2, </a:t>
            </a:r>
            <a:r>
              <a:rPr lang="en-US" sz="2000" dirty="0" err="1"/>
              <a:t>Sy</a:t>
            </a:r>
            <a:r>
              <a:rPr lang="en-US" sz="2000" dirty="0"/>
              <a:t> = 3 and fixed point (2, 2). Use that matrix to find P’?</a:t>
            </a:r>
          </a:p>
          <a:p>
            <a:endParaRPr lang="en-US" sz="2000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905500" y="4572000"/>
            <a:ext cx="1866900" cy="1066800"/>
            <a:chOff x="3720" y="2880"/>
            <a:chExt cx="1176" cy="672"/>
          </a:xfrm>
        </p:grpSpPr>
        <p:grpSp>
          <p:nvGrpSpPr>
            <p:cNvPr id="34831" name="Group 18"/>
            <p:cNvGrpSpPr>
              <a:grpSpLocks/>
            </p:cNvGrpSpPr>
            <p:nvPr/>
          </p:nvGrpSpPr>
          <p:grpSpPr bwMode="auto">
            <a:xfrm>
              <a:off x="3720" y="3168"/>
              <a:ext cx="240" cy="384"/>
              <a:chOff x="4008" y="2184"/>
              <a:chExt cx="240" cy="384"/>
            </a:xfrm>
          </p:grpSpPr>
          <p:sp>
            <p:nvSpPr>
              <p:cNvPr id="34833" name="AutoShape 19"/>
              <p:cNvSpPr>
                <a:spLocks noChangeArrowheads="1"/>
              </p:cNvSpPr>
              <p:nvPr/>
            </p:nvSpPr>
            <p:spPr bwMode="auto">
              <a:xfrm>
                <a:off x="4008" y="2184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4" name="Oval 20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2" name="Line 23"/>
            <p:cNvSpPr>
              <a:spLocks noChangeShapeType="1"/>
            </p:cNvSpPr>
            <p:nvPr/>
          </p:nvSpPr>
          <p:spPr bwMode="auto">
            <a:xfrm flipH="1">
              <a:off x="3840" y="2880"/>
              <a:ext cx="1056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172200" y="3733800"/>
            <a:ext cx="2127250" cy="1676400"/>
            <a:chOff x="3888" y="2352"/>
            <a:chExt cx="1340" cy="1056"/>
          </a:xfrm>
        </p:grpSpPr>
        <p:grpSp>
          <p:nvGrpSpPr>
            <p:cNvPr id="34827" name="Group 8"/>
            <p:cNvGrpSpPr>
              <a:grpSpLocks/>
            </p:cNvGrpSpPr>
            <p:nvPr/>
          </p:nvGrpSpPr>
          <p:grpSpPr bwMode="auto">
            <a:xfrm>
              <a:off x="4638" y="2352"/>
              <a:ext cx="590" cy="773"/>
              <a:chOff x="4416" y="2160"/>
              <a:chExt cx="408" cy="552"/>
            </a:xfrm>
          </p:grpSpPr>
          <p:sp>
            <p:nvSpPr>
              <p:cNvPr id="34829" name="AutoShape 9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408" cy="55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Oval 10"/>
              <p:cNvSpPr>
                <a:spLocks noChangeArrowheads="1"/>
              </p:cNvSpPr>
              <p:nvPr/>
            </p:nvSpPr>
            <p:spPr bwMode="auto">
              <a:xfrm>
                <a:off x="4596" y="2496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8" name="Line 25"/>
            <p:cNvSpPr>
              <a:spLocks noChangeShapeType="1"/>
            </p:cNvSpPr>
            <p:nvPr/>
          </p:nvSpPr>
          <p:spPr bwMode="auto">
            <a:xfrm flipV="1">
              <a:off x="3888" y="2880"/>
              <a:ext cx="1008" cy="52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Line 2"/>
          <p:cNvSpPr>
            <a:spLocks noChangeShapeType="1"/>
          </p:cNvSpPr>
          <p:nvPr/>
        </p:nvSpPr>
        <p:spPr bwMode="auto">
          <a:xfrm>
            <a:off x="685800" y="44196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3" name="Line 3"/>
          <p:cNvSpPr>
            <a:spLocks noChangeShapeType="1"/>
          </p:cNvSpPr>
          <p:nvPr/>
        </p:nvSpPr>
        <p:spPr bwMode="auto">
          <a:xfrm flipV="1">
            <a:off x="6858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Freeform 4"/>
          <p:cNvSpPr>
            <a:spLocks/>
          </p:cNvSpPr>
          <p:nvPr/>
        </p:nvSpPr>
        <p:spPr bwMode="auto">
          <a:xfrm>
            <a:off x="1387475" y="2184400"/>
            <a:ext cx="992188" cy="1373188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624" y="864"/>
              </a:cxn>
              <a:cxn ang="0">
                <a:pos x="336" y="0"/>
              </a:cxn>
              <a:cxn ang="0">
                <a:pos x="0" y="864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45" name="Freeform 5"/>
          <p:cNvSpPr>
            <a:spLocks/>
          </p:cNvSpPr>
          <p:nvPr/>
        </p:nvSpPr>
        <p:spPr bwMode="auto">
          <a:xfrm>
            <a:off x="1387475" y="2794000"/>
            <a:ext cx="2439988" cy="763588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1536" y="480"/>
              </a:cxn>
              <a:cxn ang="0">
                <a:pos x="827" y="0"/>
              </a:cxn>
              <a:cxn ang="0">
                <a:pos x="0" y="480"/>
              </a:cxn>
            </a:cxnLst>
            <a:rect l="0" t="0" r="r" b="b"/>
            <a:pathLst>
              <a:path w="1537" h="481">
                <a:moveTo>
                  <a:pt x="0" y="480"/>
                </a:moveTo>
                <a:lnTo>
                  <a:pt x="1536" y="480"/>
                </a:lnTo>
                <a:lnTo>
                  <a:pt x="827" y="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914400" y="3463925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(x</a:t>
            </a:r>
            <a:r>
              <a:rPr lang="en-US" baseline="-25000"/>
              <a:t>f</a:t>
            </a:r>
            <a:r>
              <a:rPr lang="en-US"/>
              <a:t> , y</a:t>
            </a:r>
            <a:r>
              <a:rPr lang="en-US" baseline="-25000"/>
              <a:t>f</a:t>
            </a:r>
            <a:r>
              <a:rPr lang="en-US"/>
              <a:t> )</a:t>
            </a:r>
          </a:p>
        </p:txBody>
      </p:sp>
      <p:graphicFrame>
        <p:nvGraphicFramePr>
          <p:cNvPr id="197632" name="Object 0"/>
          <p:cNvGraphicFramePr>
            <a:graphicFrameLocks/>
          </p:cNvGraphicFramePr>
          <p:nvPr/>
        </p:nvGraphicFramePr>
        <p:xfrm>
          <a:off x="2408238" y="4800600"/>
          <a:ext cx="40068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4" name="Equation" r:id="rId3" imgW="1104840" imgH="419040" progId="Equation.3">
                  <p:embed/>
                </p:oleObj>
              </mc:Choice>
              <mc:Fallback>
                <p:oleObj name="Equation" r:id="rId3" imgW="1104840" imgH="4190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800600"/>
                        <a:ext cx="4006850" cy="13938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431925" y="1752600"/>
            <a:ext cx="768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(x,y)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2422525" y="2362200"/>
            <a:ext cx="971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(x’,y’)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3581400" y="1524000"/>
            <a:ext cx="5410200" cy="1569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dirty="0"/>
              <a:t> Translate the fixed point to origin</a:t>
            </a:r>
          </a:p>
          <a:p>
            <a:pPr eaLnBrk="0" hangingPunct="0">
              <a:buFontTx/>
              <a:buChar char="•"/>
            </a:pPr>
            <a:r>
              <a:rPr lang="en-US" dirty="0"/>
              <a:t> Scale with respect to the origin</a:t>
            </a:r>
          </a:p>
          <a:p>
            <a:pPr eaLnBrk="0" hangingPunct="0">
              <a:buFontTx/>
              <a:buChar char="•"/>
            </a:pPr>
            <a:r>
              <a:rPr lang="en-US" dirty="0"/>
              <a:t>Translate the fixed point to its original</a:t>
            </a:r>
          </a:p>
          <a:p>
            <a:pPr eaLnBrk="0" hangingPunct="0"/>
            <a:r>
              <a:rPr lang="en-US" dirty="0"/>
              <a:t>  position.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400" b="1" dirty="0">
                <a:solidFill>
                  <a:schemeClr val="tx2"/>
                </a:solidFill>
                <a:cs typeface="Times New Roman" panose="02020603050405020304" pitchFamily="18" charset="0"/>
              </a:rPr>
              <a:t>Scaling About a Fixed Point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3581400" y="990600"/>
            <a:ext cx="12954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657600" y="1085850"/>
            <a:ext cx="12192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1     0     -t</a:t>
            </a:r>
            <a:r>
              <a:rPr lang="en-US" sz="1800" b="0" baseline="-10000"/>
              <a:t>x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0     1     -t</a:t>
            </a:r>
            <a:r>
              <a:rPr lang="en-US" sz="1800" b="0" baseline="-10000"/>
              <a:t>y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0     0     1</a:t>
            </a:r>
          </a:p>
        </p:txBody>
      </p:sp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1905000" y="990600"/>
            <a:ext cx="14478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905000" y="995363"/>
            <a:ext cx="1282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Sx     0      0</a:t>
            </a:r>
          </a:p>
          <a:p>
            <a:r>
              <a:rPr lang="en-US" sz="1800" b="0"/>
              <a:t> 0     Sy     0</a:t>
            </a:r>
          </a:p>
          <a:p>
            <a:r>
              <a:rPr lang="en-US" sz="1800" b="0"/>
              <a:t> 0      0      1</a:t>
            </a:r>
          </a:p>
        </p:txBody>
      </p:sp>
      <p:sp>
        <p:nvSpPr>
          <p:cNvPr id="35847" name="AutoShape 8"/>
          <p:cNvSpPr>
            <a:spLocks noChangeArrowheads="1"/>
          </p:cNvSpPr>
          <p:nvPr/>
        </p:nvSpPr>
        <p:spPr bwMode="auto">
          <a:xfrm>
            <a:off x="457200" y="990600"/>
            <a:ext cx="12954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533400" y="1085850"/>
            <a:ext cx="1219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1     0     t</a:t>
            </a:r>
            <a:r>
              <a:rPr lang="en-US" sz="1800" b="0" baseline="-10000"/>
              <a:t>x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0     1     t</a:t>
            </a:r>
            <a:r>
              <a:rPr lang="en-US" sz="1800" b="0" baseline="-10000"/>
              <a:t>y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0     0     1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698625" y="1371600"/>
            <a:ext cx="35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3352800" y="1371600"/>
            <a:ext cx="35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35851" name="AutoShape 16"/>
          <p:cNvSpPr>
            <a:spLocks noChangeArrowheads="1"/>
          </p:cNvSpPr>
          <p:nvPr/>
        </p:nvSpPr>
        <p:spPr bwMode="auto">
          <a:xfrm>
            <a:off x="1955800" y="2190750"/>
            <a:ext cx="1778000" cy="11620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7"/>
          <p:cNvSpPr txBox="1">
            <a:spLocks noChangeArrowheads="1"/>
          </p:cNvSpPr>
          <p:nvPr/>
        </p:nvSpPr>
        <p:spPr bwMode="auto">
          <a:xfrm>
            <a:off x="2057400" y="2133600"/>
            <a:ext cx="19319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Sx     0 	-t</a:t>
            </a:r>
            <a:r>
              <a:rPr lang="en-US" sz="1800" b="0" baseline="-10000"/>
              <a:t>x </a:t>
            </a:r>
            <a:r>
              <a:rPr lang="en-US" sz="1800" b="0"/>
              <a:t>Sx </a:t>
            </a:r>
          </a:p>
          <a:p>
            <a:r>
              <a:rPr lang="en-US" sz="1800" b="0"/>
              <a:t>  0    Sy    -t</a:t>
            </a:r>
            <a:r>
              <a:rPr lang="en-US" sz="1800" b="0" baseline="-10000"/>
              <a:t>y </a:t>
            </a:r>
            <a:r>
              <a:rPr lang="en-US" sz="1800" b="0"/>
              <a:t>Sy</a:t>
            </a:r>
          </a:p>
          <a:p>
            <a:r>
              <a:rPr lang="en-US" sz="1800" b="0"/>
              <a:t>  0     0   	    1</a:t>
            </a:r>
          </a:p>
        </p:txBody>
      </p:sp>
      <p:sp>
        <p:nvSpPr>
          <p:cNvPr id="35853" name="AutoShape 18"/>
          <p:cNvSpPr>
            <a:spLocks noChangeArrowheads="1"/>
          </p:cNvSpPr>
          <p:nvPr/>
        </p:nvSpPr>
        <p:spPr bwMode="auto">
          <a:xfrm>
            <a:off x="381000" y="2190750"/>
            <a:ext cx="1274763" cy="10731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9"/>
          <p:cNvSpPr txBox="1">
            <a:spLocks noChangeArrowheads="1"/>
          </p:cNvSpPr>
          <p:nvPr/>
        </p:nvSpPr>
        <p:spPr bwMode="auto">
          <a:xfrm>
            <a:off x="455613" y="2279650"/>
            <a:ext cx="120015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 dirty="0"/>
              <a:t>1     0     </a:t>
            </a:r>
            <a:r>
              <a:rPr lang="en-US" sz="1800" b="0" dirty="0" err="1"/>
              <a:t>t</a:t>
            </a:r>
            <a:r>
              <a:rPr lang="en-US" sz="1800" b="0" baseline="-10000" dirty="0" err="1"/>
              <a:t>x</a:t>
            </a:r>
            <a:endParaRPr lang="en-US" sz="1800" b="0" baseline="-10000" dirty="0"/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 dirty="0"/>
              <a:t>0     1     t</a:t>
            </a:r>
            <a:r>
              <a:rPr lang="en-US" sz="1800" b="0" baseline="-10000" dirty="0"/>
              <a:t>y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 dirty="0"/>
              <a:t>0     0     1</a:t>
            </a:r>
          </a:p>
        </p:txBody>
      </p:sp>
      <p:sp>
        <p:nvSpPr>
          <p:cNvPr id="35855" name="Text Box 20"/>
          <p:cNvSpPr txBox="1">
            <a:spLocks noChangeArrowheads="1"/>
          </p:cNvSpPr>
          <p:nvPr/>
        </p:nvSpPr>
        <p:spPr bwMode="auto">
          <a:xfrm>
            <a:off x="1655763" y="2547938"/>
            <a:ext cx="352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35856" name="Text Box 21"/>
          <p:cNvSpPr txBox="1">
            <a:spLocks noChangeArrowheads="1"/>
          </p:cNvSpPr>
          <p:nvPr/>
        </p:nvSpPr>
        <p:spPr bwMode="auto">
          <a:xfrm>
            <a:off x="4724400" y="2479675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5857" name="Text Box 22"/>
          <p:cNvSpPr txBox="1">
            <a:spLocks noChangeArrowheads="1"/>
          </p:cNvSpPr>
          <p:nvPr/>
        </p:nvSpPr>
        <p:spPr bwMode="auto">
          <a:xfrm>
            <a:off x="593725" y="3394075"/>
            <a:ext cx="367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 =6, y = 8, Sx = 2, Sy = 3, </a:t>
            </a:r>
            <a:r>
              <a:rPr lang="en-US" sz="1800"/>
              <a:t>t</a:t>
            </a:r>
            <a:r>
              <a:rPr lang="en-US" sz="1800" baseline="-10000"/>
              <a:t>x</a:t>
            </a:r>
            <a:r>
              <a:rPr lang="en-US" sz="1600"/>
              <a:t> =2, </a:t>
            </a:r>
            <a:r>
              <a:rPr lang="en-US" sz="1800"/>
              <a:t>t</a:t>
            </a:r>
            <a:r>
              <a:rPr lang="en-US" sz="1800" baseline="-10000"/>
              <a:t>y</a:t>
            </a:r>
            <a:r>
              <a:rPr lang="en-US" sz="1600"/>
              <a:t> = 2</a:t>
            </a:r>
            <a:r>
              <a:rPr lang="en-US"/>
              <a:t>   </a:t>
            </a:r>
          </a:p>
        </p:txBody>
      </p:sp>
      <p:sp>
        <p:nvSpPr>
          <p:cNvPr id="35858" name="AutoShape 26"/>
          <p:cNvSpPr>
            <a:spLocks noChangeArrowheads="1"/>
          </p:cNvSpPr>
          <p:nvPr/>
        </p:nvSpPr>
        <p:spPr bwMode="auto">
          <a:xfrm>
            <a:off x="5106988" y="2209800"/>
            <a:ext cx="2208212" cy="11620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Text Box 27"/>
          <p:cNvSpPr txBox="1">
            <a:spLocks noChangeArrowheads="1"/>
          </p:cNvSpPr>
          <p:nvPr/>
        </p:nvSpPr>
        <p:spPr bwMode="auto">
          <a:xfrm>
            <a:off x="5181600" y="2286000"/>
            <a:ext cx="228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Sx     0 	-t</a:t>
            </a:r>
            <a:r>
              <a:rPr lang="en-US" sz="1800" b="0" baseline="-10000"/>
              <a:t>x </a:t>
            </a:r>
            <a:r>
              <a:rPr lang="en-US" sz="1800" b="0"/>
              <a:t>Sx + t</a:t>
            </a:r>
            <a:r>
              <a:rPr lang="en-US" sz="1800" b="0" baseline="-10000"/>
              <a:t>x</a:t>
            </a:r>
            <a:endParaRPr lang="en-US" sz="1800" b="0"/>
          </a:p>
          <a:p>
            <a:r>
              <a:rPr lang="en-US" sz="1800" b="0"/>
              <a:t>  0    Sy    -t</a:t>
            </a:r>
            <a:r>
              <a:rPr lang="en-US" sz="1800" b="0" baseline="-10000"/>
              <a:t>y </a:t>
            </a:r>
            <a:r>
              <a:rPr lang="en-US" sz="1800" b="0"/>
              <a:t>Sy + t</a:t>
            </a:r>
            <a:r>
              <a:rPr lang="en-US" sz="1800" b="0" baseline="-10000"/>
              <a:t>y</a:t>
            </a:r>
            <a:endParaRPr lang="en-US" sz="1800" b="0"/>
          </a:p>
          <a:p>
            <a:r>
              <a:rPr lang="en-US" sz="1800" b="0"/>
              <a:t>  0     0   	    1</a:t>
            </a:r>
          </a:p>
        </p:txBody>
      </p:sp>
      <p:sp>
        <p:nvSpPr>
          <p:cNvPr id="35860" name="AutoShape 28"/>
          <p:cNvSpPr>
            <a:spLocks noChangeArrowheads="1"/>
          </p:cNvSpPr>
          <p:nvPr/>
        </p:nvSpPr>
        <p:spPr bwMode="auto">
          <a:xfrm>
            <a:off x="382588" y="3962400"/>
            <a:ext cx="2208212" cy="11620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9"/>
          <p:cNvSpPr txBox="1">
            <a:spLocks noChangeArrowheads="1"/>
          </p:cNvSpPr>
          <p:nvPr/>
        </p:nvSpPr>
        <p:spPr bwMode="auto">
          <a:xfrm>
            <a:off x="457200" y="4038600"/>
            <a:ext cx="228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2     0 	-2(</a:t>
            </a:r>
            <a:r>
              <a:rPr lang="en-US" sz="1800" b="0" baseline="-10000"/>
              <a:t> </a:t>
            </a:r>
            <a:r>
              <a:rPr lang="en-US" sz="1800" b="0"/>
              <a:t>2) + 2</a:t>
            </a:r>
          </a:p>
          <a:p>
            <a:r>
              <a:rPr lang="en-US" sz="1800" b="0"/>
              <a:t>0     3   	-2(3) + 2</a:t>
            </a:r>
          </a:p>
          <a:p>
            <a:r>
              <a:rPr lang="en-US" sz="1800" b="0"/>
              <a:t>0     0   	    1</a:t>
            </a:r>
          </a:p>
        </p:txBody>
      </p:sp>
      <p:sp>
        <p:nvSpPr>
          <p:cNvPr id="35862" name="Text Box 30"/>
          <p:cNvSpPr txBox="1">
            <a:spLocks noChangeArrowheads="1"/>
          </p:cNvSpPr>
          <p:nvPr/>
        </p:nvSpPr>
        <p:spPr bwMode="auto">
          <a:xfrm>
            <a:off x="2667000" y="4267200"/>
            <a:ext cx="352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35863" name="Text Box 33"/>
          <p:cNvSpPr txBox="1">
            <a:spLocks noChangeArrowheads="1"/>
          </p:cNvSpPr>
          <p:nvPr/>
        </p:nvSpPr>
        <p:spPr bwMode="auto">
          <a:xfrm>
            <a:off x="3048000" y="4038600"/>
            <a:ext cx="298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  <a:p>
            <a:r>
              <a:rPr lang="en-US" sz="1800"/>
              <a:t>8</a:t>
            </a:r>
          </a:p>
          <a:p>
            <a:r>
              <a:rPr lang="en-US" sz="1800"/>
              <a:t>1</a:t>
            </a:r>
          </a:p>
        </p:txBody>
      </p:sp>
      <p:sp>
        <p:nvSpPr>
          <p:cNvPr id="35864" name="AutoShape 34"/>
          <p:cNvSpPr>
            <a:spLocks noChangeArrowheads="1"/>
          </p:cNvSpPr>
          <p:nvPr/>
        </p:nvSpPr>
        <p:spPr bwMode="auto">
          <a:xfrm>
            <a:off x="2971800" y="4038600"/>
            <a:ext cx="457200" cy="990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Text Box 35"/>
          <p:cNvSpPr txBox="1">
            <a:spLocks noChangeArrowheads="1"/>
          </p:cNvSpPr>
          <p:nvPr/>
        </p:nvSpPr>
        <p:spPr bwMode="auto">
          <a:xfrm>
            <a:off x="3733800" y="42672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5866" name="AutoShape 36"/>
          <p:cNvSpPr>
            <a:spLocks noChangeArrowheads="1"/>
          </p:cNvSpPr>
          <p:nvPr/>
        </p:nvSpPr>
        <p:spPr bwMode="auto">
          <a:xfrm>
            <a:off x="4116388" y="3962400"/>
            <a:ext cx="608012" cy="11620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37"/>
          <p:cNvSpPr txBox="1">
            <a:spLocks noChangeArrowheads="1"/>
          </p:cNvSpPr>
          <p:nvPr/>
        </p:nvSpPr>
        <p:spPr bwMode="auto">
          <a:xfrm>
            <a:off x="4191000" y="4038600"/>
            <a:ext cx="533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10     20 1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1"/>
          <p:cNvGrpSpPr>
            <a:grpSpLocks/>
          </p:cNvGrpSpPr>
          <p:nvPr/>
        </p:nvGrpSpPr>
        <p:grpSpPr bwMode="auto">
          <a:xfrm>
            <a:off x="5724525" y="3505200"/>
            <a:ext cx="2505075" cy="2130425"/>
            <a:chOff x="3888" y="864"/>
            <a:chExt cx="1056" cy="768"/>
          </a:xfrm>
        </p:grpSpPr>
        <p:sp>
          <p:nvSpPr>
            <p:cNvPr id="36889" name="Line 22"/>
            <p:cNvSpPr>
              <a:spLocks noChangeShapeType="1"/>
            </p:cNvSpPr>
            <p:nvPr/>
          </p:nvSpPr>
          <p:spPr bwMode="auto">
            <a:xfrm>
              <a:off x="3888" y="86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3"/>
            <p:cNvSpPr>
              <a:spLocks noChangeShapeType="1"/>
            </p:cNvSpPr>
            <p:nvPr/>
          </p:nvSpPr>
          <p:spPr bwMode="auto">
            <a:xfrm>
              <a:off x="3888" y="163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76200" y="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cs typeface="Times New Roman" panose="02020603050405020304" pitchFamily="18" charset="0"/>
              </a:rPr>
              <a:t>Composite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  <a:cs typeface="Times New Roman" panose="02020603050405020304" pitchFamily="18" charset="0"/>
              </a:rPr>
              <a:t>Transformation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  <a:cs typeface="Times New Roman" panose="02020603050405020304" pitchFamily="18" charset="0"/>
              </a:rPr>
              <a:t>Matrix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41325" y="1057275"/>
            <a:ext cx="75247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800"/>
              <a:t>General Scaling Direction</a:t>
            </a:r>
          </a:p>
          <a:p>
            <a:pPr marL="457200" indent="-457200"/>
            <a:r>
              <a:rPr lang="en-US" sz="2800"/>
              <a:t>	 </a:t>
            </a:r>
            <a:r>
              <a:rPr lang="en-US" sz="2000"/>
              <a:t>Operation :-</a:t>
            </a:r>
          </a:p>
          <a:p>
            <a:pPr marL="457200" indent="-457200"/>
            <a:r>
              <a:rPr lang="en-US" sz="2000"/>
              <a:t>		1.  Rotate (scaling direction align with the coordinate axes)</a:t>
            </a:r>
          </a:p>
          <a:p>
            <a:pPr marL="457200" indent="-457200"/>
            <a:r>
              <a:rPr lang="en-US" sz="2000"/>
              <a:t>		2.  Scale with respect to origin</a:t>
            </a:r>
          </a:p>
          <a:p>
            <a:pPr marL="457200" indent="-457200"/>
            <a:r>
              <a:rPr lang="en-US" sz="2000"/>
              <a:t>		3.  Rotate (scaling direction is returned to original position</a:t>
            </a:r>
            <a:r>
              <a:rPr lang="en-US"/>
              <a:t>)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85800" y="3276600"/>
            <a:ext cx="47482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R(–</a:t>
            </a:r>
            <a:r>
              <a:rPr lang="en-US" sz="2000">
                <a:sym typeface="Symbol" pitchFamily="18" charset="2"/>
              </a:rPr>
              <a:t></a:t>
            </a:r>
            <a:r>
              <a:rPr lang="en-US" sz="2000"/>
              <a:t>) </a:t>
            </a:r>
            <a:r>
              <a:rPr lang="en-US" sz="2000">
                <a:cs typeface="Times New Roman" pitchFamily="18" charset="0"/>
              </a:rPr>
              <a:t>• </a:t>
            </a:r>
            <a:r>
              <a:rPr lang="en-US" sz="2000"/>
              <a:t>S(</a:t>
            </a:r>
            <a:r>
              <a:rPr lang="en-US" sz="2000">
                <a:sym typeface="Symbol" pitchFamily="18" charset="2"/>
              </a:rPr>
              <a:t>scale</a:t>
            </a:r>
            <a:r>
              <a:rPr lang="en-US" sz="2000"/>
              <a:t>) </a:t>
            </a:r>
            <a:r>
              <a:rPr lang="en-US" sz="2000">
                <a:cs typeface="Times New Roman" pitchFamily="18" charset="0"/>
              </a:rPr>
              <a:t>• </a:t>
            </a:r>
            <a:r>
              <a:rPr lang="en-US" sz="2000"/>
              <a:t>R(</a:t>
            </a:r>
            <a:r>
              <a:rPr lang="en-US" sz="2000">
                <a:sym typeface="Symbol" pitchFamily="18" charset="2"/>
              </a:rPr>
              <a:t></a:t>
            </a:r>
            <a:r>
              <a:rPr lang="en-US" sz="2000"/>
              <a:t>)</a:t>
            </a:r>
          </a:p>
          <a:p>
            <a:endParaRPr lang="en-US" sz="2000"/>
          </a:p>
          <a:p>
            <a:r>
              <a:rPr lang="en-US" sz="2000"/>
              <a:t>Find the composite transformation matrix</a:t>
            </a:r>
          </a:p>
          <a:p>
            <a:r>
              <a:rPr lang="en-US" sz="2000"/>
              <a:t>by yourself !! </a:t>
            </a:r>
          </a:p>
        </p:txBody>
      </p:sp>
      <p:sp>
        <p:nvSpPr>
          <p:cNvPr id="31769" name="Freeform 25"/>
          <p:cNvSpPr>
            <a:spLocks/>
          </p:cNvSpPr>
          <p:nvPr/>
        </p:nvSpPr>
        <p:spPr bwMode="auto">
          <a:xfrm>
            <a:off x="5181600" y="4038600"/>
            <a:ext cx="1198563" cy="1570038"/>
          </a:xfrm>
          <a:custGeom>
            <a:avLst/>
            <a:gdLst>
              <a:gd name="T0" fmla="*/ 192 w 409"/>
              <a:gd name="T1" fmla="*/ 814 h 814"/>
              <a:gd name="T2" fmla="*/ 0 w 409"/>
              <a:gd name="T3" fmla="*/ 414 h 814"/>
              <a:gd name="T4" fmla="*/ 196 w 409"/>
              <a:gd name="T5" fmla="*/ 0 h 814"/>
              <a:gd name="T6" fmla="*/ 409 w 409"/>
              <a:gd name="T7" fmla="*/ 414 h 814"/>
              <a:gd name="T8" fmla="*/ 192 w 409"/>
              <a:gd name="T9" fmla="*/ 814 h 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9"/>
              <a:gd name="T16" fmla="*/ 0 h 814"/>
              <a:gd name="T17" fmla="*/ 409 w 409"/>
              <a:gd name="T18" fmla="*/ 814 h 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9" h="814">
                <a:moveTo>
                  <a:pt x="192" y="814"/>
                </a:moveTo>
                <a:lnTo>
                  <a:pt x="0" y="414"/>
                </a:lnTo>
                <a:lnTo>
                  <a:pt x="196" y="0"/>
                </a:lnTo>
                <a:lnTo>
                  <a:pt x="409" y="414"/>
                </a:lnTo>
                <a:lnTo>
                  <a:pt x="192" y="814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715000" y="4267200"/>
            <a:ext cx="1219200" cy="2209800"/>
            <a:chOff x="3600" y="2688"/>
            <a:chExt cx="768" cy="1392"/>
          </a:xfrm>
        </p:grpSpPr>
        <p:sp>
          <p:nvSpPr>
            <p:cNvPr id="36886" name="Line 30"/>
            <p:cNvSpPr>
              <a:spLocks noChangeShapeType="1"/>
            </p:cNvSpPr>
            <p:nvPr/>
          </p:nvSpPr>
          <p:spPr bwMode="auto">
            <a:xfrm rot="309698">
              <a:off x="3600" y="3552"/>
              <a:ext cx="672" cy="528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31"/>
            <p:cNvSpPr>
              <a:spLocks noChangeShapeType="1"/>
            </p:cNvSpPr>
            <p:nvPr/>
          </p:nvSpPr>
          <p:spPr bwMode="auto">
            <a:xfrm rot="139010" flipV="1">
              <a:off x="3600" y="2688"/>
              <a:ext cx="768" cy="864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32"/>
            <p:cNvSpPr>
              <a:spLocks/>
            </p:cNvSpPr>
            <p:nvPr/>
          </p:nvSpPr>
          <p:spPr bwMode="auto">
            <a:xfrm rot="93968">
              <a:off x="3600" y="3168"/>
              <a:ext cx="336" cy="384"/>
            </a:xfrm>
            <a:custGeom>
              <a:avLst/>
              <a:gdLst>
                <a:gd name="T0" fmla="*/ 0 w 288"/>
                <a:gd name="T1" fmla="*/ 288 h 288"/>
                <a:gd name="T2" fmla="*/ 0 w 288"/>
                <a:gd name="T3" fmla="*/ 0 h 288"/>
                <a:gd name="T4" fmla="*/ 288 w 288"/>
                <a:gd name="T5" fmla="*/ 0 h 288"/>
                <a:gd name="T6" fmla="*/ 288 w 288"/>
                <a:gd name="T7" fmla="*/ 288 h 288"/>
                <a:gd name="T8" fmla="*/ 0 w 28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638800" y="3962400"/>
            <a:ext cx="1198563" cy="2514600"/>
            <a:chOff x="3552" y="2496"/>
            <a:chExt cx="755" cy="1584"/>
          </a:xfrm>
        </p:grpSpPr>
        <p:grpSp>
          <p:nvGrpSpPr>
            <p:cNvPr id="36880" name="Group 58"/>
            <p:cNvGrpSpPr>
              <a:grpSpLocks/>
            </p:cNvGrpSpPr>
            <p:nvPr/>
          </p:nvGrpSpPr>
          <p:grpSpPr bwMode="auto">
            <a:xfrm>
              <a:off x="3552" y="2496"/>
              <a:ext cx="755" cy="1584"/>
              <a:chOff x="3552" y="2496"/>
              <a:chExt cx="755" cy="1584"/>
            </a:xfrm>
          </p:grpSpPr>
          <p:sp>
            <p:nvSpPr>
              <p:cNvPr id="36883" name="Freeform 38"/>
              <p:cNvSpPr>
                <a:spLocks/>
              </p:cNvSpPr>
              <p:nvPr/>
            </p:nvSpPr>
            <p:spPr bwMode="auto">
              <a:xfrm rot="2601918">
                <a:off x="3552" y="2688"/>
                <a:ext cx="755" cy="989"/>
              </a:xfrm>
              <a:custGeom>
                <a:avLst/>
                <a:gdLst>
                  <a:gd name="T0" fmla="*/ 192 w 409"/>
                  <a:gd name="T1" fmla="*/ 814 h 814"/>
                  <a:gd name="T2" fmla="*/ 0 w 409"/>
                  <a:gd name="T3" fmla="*/ 414 h 814"/>
                  <a:gd name="T4" fmla="*/ 196 w 409"/>
                  <a:gd name="T5" fmla="*/ 0 h 814"/>
                  <a:gd name="T6" fmla="*/ 409 w 409"/>
                  <a:gd name="T7" fmla="*/ 414 h 814"/>
                  <a:gd name="T8" fmla="*/ 192 w 409"/>
                  <a:gd name="T9" fmla="*/ 814 h 8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814"/>
                  <a:gd name="T17" fmla="*/ 409 w 409"/>
                  <a:gd name="T18" fmla="*/ 814 h 8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814">
                    <a:moveTo>
                      <a:pt x="192" y="814"/>
                    </a:moveTo>
                    <a:lnTo>
                      <a:pt x="0" y="414"/>
                    </a:lnTo>
                    <a:lnTo>
                      <a:pt x="196" y="0"/>
                    </a:lnTo>
                    <a:lnTo>
                      <a:pt x="409" y="414"/>
                    </a:lnTo>
                    <a:lnTo>
                      <a:pt x="192" y="814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4" name="Line 40"/>
              <p:cNvSpPr>
                <a:spLocks noChangeShapeType="1"/>
              </p:cNvSpPr>
              <p:nvPr/>
            </p:nvSpPr>
            <p:spPr bwMode="auto">
              <a:xfrm rot="309698">
                <a:off x="3600" y="3552"/>
                <a:ext cx="672" cy="528"/>
              </a:xfrm>
              <a:prstGeom prst="line">
                <a:avLst/>
              </a:prstGeom>
              <a:noFill/>
              <a:ln w="25400">
                <a:solidFill>
                  <a:srgbClr val="99CC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 rot="2602732" flipV="1">
                <a:off x="3984" y="2496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99CC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1" name="Arc 59"/>
            <p:cNvSpPr>
              <a:spLocks/>
            </p:cNvSpPr>
            <p:nvPr/>
          </p:nvSpPr>
          <p:spPr bwMode="auto">
            <a:xfrm flipV="1">
              <a:off x="3984" y="3600"/>
              <a:ext cx="144" cy="192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92 h 21600"/>
                <a:gd name="T4" fmla="*/ 0 w 21600"/>
                <a:gd name="T5" fmla="*/ 1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Arc 60"/>
            <p:cNvSpPr>
              <a:spLocks/>
            </p:cNvSpPr>
            <p:nvPr/>
          </p:nvSpPr>
          <p:spPr bwMode="auto">
            <a:xfrm>
              <a:off x="3696" y="2544"/>
              <a:ext cx="288" cy="192"/>
            </a:xfrm>
            <a:custGeom>
              <a:avLst/>
              <a:gdLst>
                <a:gd name="T0" fmla="*/ 0 w 21600"/>
                <a:gd name="T1" fmla="*/ 0 h 21600"/>
                <a:gd name="T2" fmla="*/ 288 w 21600"/>
                <a:gd name="T3" fmla="*/ 192 h 21600"/>
                <a:gd name="T4" fmla="*/ 0 w 21600"/>
                <a:gd name="T5" fmla="*/ 1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486400" y="4038600"/>
            <a:ext cx="1600200" cy="1981200"/>
            <a:chOff x="3456" y="2544"/>
            <a:chExt cx="1008" cy="1248"/>
          </a:xfrm>
        </p:grpSpPr>
        <p:grpSp>
          <p:nvGrpSpPr>
            <p:cNvPr id="36874" name="Group 63"/>
            <p:cNvGrpSpPr>
              <a:grpSpLocks/>
            </p:cNvGrpSpPr>
            <p:nvPr/>
          </p:nvGrpSpPr>
          <p:grpSpPr bwMode="auto">
            <a:xfrm>
              <a:off x="3456" y="2544"/>
              <a:ext cx="672" cy="1248"/>
              <a:chOff x="2160" y="2544"/>
              <a:chExt cx="672" cy="1248"/>
            </a:xfrm>
          </p:grpSpPr>
          <p:sp>
            <p:nvSpPr>
              <p:cNvPr id="36877" name="Freeform 33"/>
              <p:cNvSpPr>
                <a:spLocks/>
              </p:cNvSpPr>
              <p:nvPr/>
            </p:nvSpPr>
            <p:spPr bwMode="auto">
              <a:xfrm rot="-2551372">
                <a:off x="2160" y="3120"/>
                <a:ext cx="336" cy="384"/>
              </a:xfrm>
              <a:custGeom>
                <a:avLst/>
                <a:gdLst>
                  <a:gd name="T0" fmla="*/ 0 w 288"/>
                  <a:gd name="T1" fmla="*/ 288 h 288"/>
                  <a:gd name="T2" fmla="*/ 0 w 288"/>
                  <a:gd name="T3" fmla="*/ 0 h 288"/>
                  <a:gd name="T4" fmla="*/ 288 w 288"/>
                  <a:gd name="T5" fmla="*/ 0 h 288"/>
                  <a:gd name="T6" fmla="*/ 288 w 288"/>
                  <a:gd name="T7" fmla="*/ 288 h 288"/>
                  <a:gd name="T8" fmla="*/ 0 w 288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288"/>
                  <a:gd name="T17" fmla="*/ 288 w 28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288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8" name="Arc 52"/>
              <p:cNvSpPr>
                <a:spLocks/>
              </p:cNvSpPr>
              <p:nvPr/>
            </p:nvSpPr>
            <p:spPr bwMode="auto">
              <a:xfrm flipV="1">
                <a:off x="2688" y="3600"/>
                <a:ext cx="144" cy="19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92 h 21600"/>
                  <a:gd name="T4" fmla="*/ 0 w 21600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99CC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9" name="Arc 53"/>
              <p:cNvSpPr>
                <a:spLocks/>
              </p:cNvSpPr>
              <p:nvPr/>
            </p:nvSpPr>
            <p:spPr bwMode="auto">
              <a:xfrm>
                <a:off x="2448" y="2544"/>
                <a:ext cx="288" cy="192"/>
              </a:xfrm>
              <a:custGeom>
                <a:avLst/>
                <a:gdLst>
                  <a:gd name="T0" fmla="*/ 0 w 21600"/>
                  <a:gd name="T1" fmla="*/ 0 h 21600"/>
                  <a:gd name="T2" fmla="*/ 288 w 21600"/>
                  <a:gd name="T3" fmla="*/ 192 h 21600"/>
                  <a:gd name="T4" fmla="*/ 0 w 21600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99CC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75" name="Line 64"/>
            <p:cNvSpPr>
              <a:spLocks noChangeShapeType="1"/>
            </p:cNvSpPr>
            <p:nvPr/>
          </p:nvSpPr>
          <p:spPr bwMode="auto">
            <a:xfrm>
              <a:off x="3600" y="3552"/>
              <a:ext cx="864" cy="0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65"/>
            <p:cNvSpPr>
              <a:spLocks noChangeShapeType="1"/>
            </p:cNvSpPr>
            <p:nvPr/>
          </p:nvSpPr>
          <p:spPr bwMode="auto">
            <a:xfrm flipV="1">
              <a:off x="3600" y="2592"/>
              <a:ext cx="0" cy="960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utoUpdateAnimBg="0"/>
      <p:bldP spid="317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Transformations</a:t>
            </a:r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lnSpcReduction="10000"/>
          </a:bodyPr>
          <a:lstStyle/>
          <a:p>
            <a:pPr marL="444500" indent="-444500" defTabSz="1300163">
              <a:spcBef>
                <a:spcPts val="7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Basic Transformations </a:t>
            </a:r>
          </a:p>
          <a:p>
            <a:pPr marL="715963" lvl="1" indent="-258763" defTabSz="1300163">
              <a:spcBef>
                <a:spcPts val="6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Translation </a:t>
            </a:r>
          </a:p>
          <a:p>
            <a:pPr marL="715963" lvl="1" indent="-258763" defTabSz="1300163">
              <a:spcBef>
                <a:spcPts val="6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Scaling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Arial" pitchFamily="34" charset="0"/>
            </a:endParaRPr>
          </a:p>
          <a:p>
            <a:pPr marL="715963" lvl="1" indent="-258763" defTabSz="1300163">
              <a:spcBef>
                <a:spcPts val="6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Rotation</a:t>
            </a:r>
          </a:p>
          <a:p>
            <a:pPr marL="444500" indent="-444500" defTabSz="1300163">
              <a:spcBef>
                <a:spcPts val="7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Other transformations </a:t>
            </a:r>
          </a:p>
          <a:p>
            <a:pPr marL="715963" lvl="1" indent="-258763" defTabSz="1300163">
              <a:spcBef>
                <a:spcPts val="6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Reflection </a:t>
            </a:r>
          </a:p>
          <a:p>
            <a:pPr marL="715963" lvl="1" indent="-258763" defTabSz="1300163">
              <a:spcBef>
                <a:spcPts val="6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Shear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Arial" pitchFamily="34" charset="0"/>
            </a:endParaRPr>
          </a:p>
          <a:p>
            <a:pPr marL="444500" indent="-444500" defTabSz="1300163">
              <a:spcBef>
                <a:spcPts val="700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itchFamily="34" charset="0"/>
              </a:rPr>
              <a:t>Composite Transformations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581400" y="990600"/>
            <a:ext cx="15240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581400" y="1066800"/>
            <a:ext cx="1828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800" b="0"/>
              <a:t>cos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  -sin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0</a:t>
            </a:r>
          </a:p>
          <a:p>
            <a:pPr marL="457200" indent="-457200"/>
            <a:r>
              <a:rPr lang="en-US" sz="1800" b="0"/>
              <a:t>sin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   cos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0</a:t>
            </a:r>
          </a:p>
          <a:p>
            <a:pPr marL="457200" indent="-457200"/>
            <a:r>
              <a:rPr lang="en-US" sz="1800" b="0"/>
              <a:t>  0         0       1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905000" y="990600"/>
            <a:ext cx="14478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1282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Sx     0      0</a:t>
            </a:r>
          </a:p>
          <a:p>
            <a:r>
              <a:rPr lang="en-US" sz="1800" b="0"/>
              <a:t> 0     Sy     0</a:t>
            </a:r>
          </a:p>
          <a:p>
            <a:r>
              <a:rPr lang="en-US" sz="1800" b="0"/>
              <a:t> 0      0      1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57200" y="990600"/>
            <a:ext cx="12954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981200" y="1143000"/>
            <a:ext cx="1219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1     0     t</a:t>
            </a:r>
            <a:r>
              <a:rPr lang="en-US" sz="1800" b="0" baseline="-10000"/>
              <a:t>x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0     1     t</a:t>
            </a:r>
            <a:r>
              <a:rPr lang="en-US" sz="1800" b="0" baseline="-10000"/>
              <a:t>y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0     0     1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698625" y="1371600"/>
            <a:ext cx="35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352800" y="1371600"/>
            <a:ext cx="35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898525" y="422275"/>
            <a:ext cx="344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         .        T         .       R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1905000" y="2362200"/>
            <a:ext cx="17526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81200" y="2438400"/>
            <a:ext cx="2971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800" b="0"/>
              <a:t>cos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  -sin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t</a:t>
            </a:r>
            <a:r>
              <a:rPr lang="en-US" sz="1800" b="0" baseline="-10000"/>
              <a:t>x</a:t>
            </a:r>
            <a:endParaRPr lang="en-US" sz="1800" b="0"/>
          </a:p>
          <a:p>
            <a:pPr marL="457200" indent="-457200"/>
            <a:r>
              <a:rPr lang="en-US" sz="1800" b="0"/>
              <a:t>sin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   cos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800" b="0"/>
              <a:t>  t</a:t>
            </a:r>
            <a:r>
              <a:rPr lang="en-US" sz="1800" b="0" baseline="-10000"/>
              <a:t>y</a:t>
            </a:r>
            <a:endParaRPr lang="en-US" sz="1800" b="0"/>
          </a:p>
          <a:p>
            <a:pPr marL="457200" indent="-457200"/>
            <a:r>
              <a:rPr lang="en-US" sz="1800" b="0"/>
              <a:t>  0         0       1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457200" y="2438400"/>
            <a:ext cx="1282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Sx     0      0</a:t>
            </a:r>
          </a:p>
          <a:p>
            <a:r>
              <a:rPr lang="en-US" sz="1800" b="0"/>
              <a:t> 0     Sy     0</a:t>
            </a:r>
          </a:p>
          <a:p>
            <a:r>
              <a:rPr lang="en-US" sz="1800" b="0"/>
              <a:t> 0      0      1</a:t>
            </a:r>
          </a:p>
        </p:txBody>
      </p:sp>
      <p:sp>
        <p:nvSpPr>
          <p:cNvPr id="38926" name="AutoShape 15"/>
          <p:cNvSpPr>
            <a:spLocks noChangeArrowheads="1"/>
          </p:cNvSpPr>
          <p:nvPr/>
        </p:nvSpPr>
        <p:spPr bwMode="auto">
          <a:xfrm>
            <a:off x="457200" y="2362200"/>
            <a:ext cx="12954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1698625" y="2743200"/>
            <a:ext cx="35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38928" name="Text Box 19"/>
          <p:cNvSpPr txBox="1">
            <a:spLocks noChangeArrowheads="1"/>
          </p:cNvSpPr>
          <p:nvPr/>
        </p:nvSpPr>
        <p:spPr bwMode="auto">
          <a:xfrm>
            <a:off x="533400" y="3733800"/>
            <a:ext cx="3048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Sxcos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 	</a:t>
            </a:r>
            <a:r>
              <a:rPr lang="en-US" sz="1800" b="0"/>
              <a:t>Sx(-sin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)	   </a:t>
            </a:r>
            <a:r>
              <a:rPr lang="en-US" sz="1800" b="0"/>
              <a:t>Sx t</a:t>
            </a:r>
            <a:r>
              <a:rPr lang="en-US" sz="1800" b="0" baseline="-10000"/>
              <a:t>x</a:t>
            </a:r>
            <a:r>
              <a:rPr lang="en-US" sz="1800" b="0"/>
              <a:t>      Sy sin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	</a:t>
            </a:r>
            <a:r>
              <a:rPr lang="en-US" sz="1800" b="0"/>
              <a:t> Sy cos</a:t>
            </a:r>
            <a:r>
              <a:rPr lang="en-US" sz="1800" b="0">
                <a:cs typeface="Times New Roman" pitchFamily="18" charset="0"/>
                <a:sym typeface="Symbol" pitchFamily="18" charset="2"/>
              </a:rPr>
              <a:t>     </a:t>
            </a:r>
            <a:r>
              <a:rPr lang="en-US" sz="1800" b="0"/>
              <a:t>Sy t</a:t>
            </a:r>
            <a:r>
              <a:rPr lang="en-US" sz="1800" b="0" baseline="-10000"/>
              <a:t>y</a:t>
            </a:r>
            <a:r>
              <a:rPr lang="en-US" sz="1800" b="0"/>
              <a:t> </a:t>
            </a:r>
          </a:p>
          <a:p>
            <a:r>
              <a:rPr lang="en-US" sz="1800" b="0"/>
              <a:t>    0                0              1</a:t>
            </a:r>
          </a:p>
        </p:txBody>
      </p:sp>
      <p:sp>
        <p:nvSpPr>
          <p:cNvPr id="38929" name="AutoShape 20"/>
          <p:cNvSpPr>
            <a:spLocks noChangeArrowheads="1"/>
          </p:cNvSpPr>
          <p:nvPr/>
        </p:nvSpPr>
        <p:spPr bwMode="auto">
          <a:xfrm>
            <a:off x="533400" y="3657600"/>
            <a:ext cx="27432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1219200" y="3581400"/>
            <a:ext cx="708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 flipV="1">
            <a:off x="4495800" y="762000"/>
            <a:ext cx="0" cy="579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15000" y="1371600"/>
            <a:ext cx="1676400" cy="1905000"/>
            <a:chOff x="3840" y="720"/>
            <a:chExt cx="1056" cy="1200"/>
          </a:xfrm>
        </p:grpSpPr>
        <p:sp>
          <p:nvSpPr>
            <p:cNvPr id="181255" name="AutoShape 7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" name="AutoShape 8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" name="Rectangle 10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1752600" y="1371600"/>
            <a:ext cx="1676400" cy="1905000"/>
            <a:chOff x="3840" y="720"/>
            <a:chExt cx="1056" cy="1200"/>
          </a:xfrm>
        </p:grpSpPr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2" name="AutoShape 14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3" name="Rectangle 15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 flipH="1" flipV="1">
            <a:off x="1752600" y="3886200"/>
            <a:ext cx="1676400" cy="1905000"/>
            <a:chOff x="3840" y="720"/>
            <a:chExt cx="1056" cy="1200"/>
          </a:xfrm>
        </p:grpSpPr>
        <p:sp>
          <p:nvSpPr>
            <p:cNvPr id="181265" name="AutoShape 17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6" name="AutoShape 18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7" name="Rectangle 19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V="1">
            <a:off x="5715000" y="3886200"/>
            <a:ext cx="1676400" cy="1905000"/>
            <a:chOff x="3840" y="720"/>
            <a:chExt cx="1056" cy="1200"/>
          </a:xfrm>
        </p:grpSpPr>
        <p:sp>
          <p:nvSpPr>
            <p:cNvPr id="181269" name="AutoShape 21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70" name="AutoShape 22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71" name="Rectangle 23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6613525" y="1108075"/>
            <a:ext cx="995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Initial</a:t>
            </a:r>
          </a:p>
          <a:p>
            <a:r>
              <a:rPr lang="en-US"/>
              <a:t>Object</a:t>
            </a:r>
          </a:p>
        </p:txBody>
      </p:sp>
      <p:sp>
        <p:nvSpPr>
          <p:cNvPr id="181273" name="Text Box 25"/>
          <p:cNvSpPr txBox="1">
            <a:spLocks noChangeArrowheads="1"/>
          </p:cNvSpPr>
          <p:nvPr/>
        </p:nvSpPr>
        <p:spPr bwMode="auto">
          <a:xfrm>
            <a:off x="6553200" y="5029200"/>
            <a:ext cx="243205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Reflection about x</a:t>
            </a:r>
          </a:p>
          <a:p>
            <a:r>
              <a:rPr lang="en-US" sz="3200" i="1"/>
              <a:t> y</a:t>
            </a:r>
            <a:r>
              <a:rPr lang="en-US" sz="3200">
                <a:sym typeface="Symbol" pitchFamily="18" charset="2"/>
              </a:rPr>
              <a:t> =  </a:t>
            </a:r>
            <a:r>
              <a:rPr lang="en-US" sz="3200" i="1">
                <a:sym typeface="Symbol" pitchFamily="18" charset="2"/>
              </a:rPr>
              <a:t>y</a:t>
            </a:r>
            <a:endParaRPr lang="en-US"/>
          </a:p>
        </p:txBody>
      </p:sp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8366125" y="329565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/>
              <a:t>x</a:t>
            </a:r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4648200" y="609600"/>
            <a:ext cx="441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i="1" dirty="0"/>
              <a:t>y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304800" y="4495800"/>
            <a:ext cx="243205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Reflection about</a:t>
            </a:r>
          </a:p>
          <a:p>
            <a:r>
              <a:rPr lang="en-US"/>
              <a:t>origin</a:t>
            </a:r>
          </a:p>
          <a:p>
            <a:r>
              <a:rPr lang="en-US" sz="3200" i="1"/>
              <a:t> x</a:t>
            </a:r>
            <a:r>
              <a:rPr lang="en-US" sz="3200">
                <a:sym typeface="Symbol" pitchFamily="18" charset="2"/>
              </a:rPr>
              <a:t> =  </a:t>
            </a:r>
            <a:r>
              <a:rPr lang="en-US" sz="3200" i="1">
                <a:sym typeface="Symbol" pitchFamily="18" charset="2"/>
              </a:rPr>
              <a:t>x</a:t>
            </a:r>
            <a:endParaRPr lang="en-US"/>
          </a:p>
          <a:p>
            <a:r>
              <a:rPr lang="en-US" sz="3200" i="1"/>
              <a:t> y</a:t>
            </a:r>
            <a:r>
              <a:rPr lang="en-US" sz="3200">
                <a:sym typeface="Symbol" pitchFamily="18" charset="2"/>
              </a:rPr>
              <a:t> =  </a:t>
            </a:r>
            <a:r>
              <a:rPr lang="en-US" sz="3200" i="1">
                <a:sym typeface="Symbol" pitchFamily="18" charset="2"/>
              </a:rPr>
              <a:t>y</a:t>
            </a: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304800" y="1143000"/>
            <a:ext cx="243205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Reflection about y</a:t>
            </a:r>
          </a:p>
          <a:p>
            <a:r>
              <a:rPr lang="en-US" sz="3200" i="1"/>
              <a:t> x</a:t>
            </a:r>
            <a:r>
              <a:rPr lang="en-US" sz="3200">
                <a:sym typeface="Symbol" pitchFamily="18" charset="2"/>
              </a:rPr>
              <a:t> =  </a:t>
            </a:r>
            <a:r>
              <a:rPr lang="en-US" sz="3200" i="1">
                <a:sym typeface="Symbol" pitchFamily="18" charset="2"/>
              </a:rPr>
              <a:t>x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>
                <a:solidFill>
                  <a:schemeClr val="accent2"/>
                </a:solidFill>
              </a:rPr>
              <a:t>Other transformations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Reflection: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    x-axis				y-axis</a:t>
            </a: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762000" y="2362200"/>
            <a:ext cx="3276600" cy="2895600"/>
            <a:chOff x="336" y="1296"/>
            <a:chExt cx="2064" cy="1824"/>
          </a:xfrm>
        </p:grpSpPr>
        <p:sp>
          <p:nvSpPr>
            <p:cNvPr id="8230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143000" y="2768600"/>
          <a:ext cx="774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774360" imgH="711000" progId="Equation.3">
                  <p:embed/>
                </p:oleObj>
              </mc:Choice>
              <mc:Fallback>
                <p:oleObj name="Equation" r:id="rId3" imgW="7743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68600"/>
                        <a:ext cx="774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8"/>
          <p:cNvGrpSpPr>
            <a:grpSpLocks/>
          </p:cNvGrpSpPr>
          <p:nvPr/>
        </p:nvGrpSpPr>
        <p:grpSpPr bwMode="auto">
          <a:xfrm>
            <a:off x="5029200" y="2362200"/>
            <a:ext cx="3276600" cy="2895600"/>
            <a:chOff x="336" y="1296"/>
            <a:chExt cx="2064" cy="1824"/>
          </a:xfrm>
        </p:grpSpPr>
        <p:sp>
          <p:nvSpPr>
            <p:cNvPr id="8228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10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5" name="Object 11"/>
          <p:cNvGraphicFramePr>
            <a:graphicFrameLocks noChangeAspect="1"/>
          </p:cNvGraphicFramePr>
          <p:nvPr/>
        </p:nvGraphicFramePr>
        <p:xfrm>
          <a:off x="6997700" y="4114800"/>
          <a:ext cx="774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774360" imgH="711000" progId="Equation.3">
                  <p:embed/>
                </p:oleObj>
              </mc:Choice>
              <mc:Fallback>
                <p:oleObj name="Equation" r:id="rId5" imgW="77436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4114800"/>
                        <a:ext cx="774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Group 12"/>
          <p:cNvGrpSpPr>
            <a:grpSpLocks/>
          </p:cNvGrpSpPr>
          <p:nvPr/>
        </p:nvGrpSpPr>
        <p:grpSpPr bwMode="auto">
          <a:xfrm>
            <a:off x="2743200" y="2819400"/>
            <a:ext cx="685800" cy="685800"/>
            <a:chOff x="1842" y="2508"/>
            <a:chExt cx="432" cy="432"/>
          </a:xfrm>
        </p:grpSpPr>
        <p:sp>
          <p:nvSpPr>
            <p:cNvPr id="8222" name="Oval 13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Freeform 14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Oval 15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Oval 16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Oval 17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Oval 18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2743200" y="4114800"/>
            <a:ext cx="685800" cy="685800"/>
            <a:chOff x="1842" y="2508"/>
            <a:chExt cx="432" cy="432"/>
          </a:xfrm>
        </p:grpSpPr>
        <p:sp>
          <p:nvSpPr>
            <p:cNvPr id="8216" name="Oval 20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Freeform 21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Oval 22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3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4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5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26"/>
          <p:cNvGrpSpPr>
            <a:grpSpLocks/>
          </p:cNvGrpSpPr>
          <p:nvPr/>
        </p:nvGrpSpPr>
        <p:grpSpPr bwMode="auto">
          <a:xfrm>
            <a:off x="7010400" y="2819400"/>
            <a:ext cx="685800" cy="685800"/>
            <a:chOff x="1842" y="2508"/>
            <a:chExt cx="432" cy="432"/>
          </a:xfrm>
        </p:grpSpPr>
        <p:sp>
          <p:nvSpPr>
            <p:cNvPr id="8210" name="Oval 27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Freeform 28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Oval 29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30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31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32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 flipH="1">
            <a:off x="5562600" y="2819400"/>
            <a:ext cx="685800" cy="685800"/>
            <a:chOff x="1842" y="2508"/>
            <a:chExt cx="432" cy="432"/>
          </a:xfrm>
        </p:grpSpPr>
        <p:sp>
          <p:nvSpPr>
            <p:cNvPr id="8204" name="Oval 34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Freeform 35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Oval 36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37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38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39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 dirty="0">
                <a:solidFill>
                  <a:schemeClr val="tx2"/>
                </a:solidFill>
              </a:rPr>
              <a:t>Other transformations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Reflection: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     origin			            line x=y</a:t>
            </a: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762000" y="2362200"/>
            <a:ext cx="3276600" cy="2895600"/>
            <a:chOff x="336" y="1296"/>
            <a:chExt cx="2064" cy="1824"/>
          </a:xfrm>
        </p:grpSpPr>
        <p:sp>
          <p:nvSpPr>
            <p:cNvPr id="9255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1143000" y="2692400"/>
          <a:ext cx="850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850680" imgH="711000" progId="Equation.3">
                  <p:embed/>
                </p:oleObj>
              </mc:Choice>
              <mc:Fallback>
                <p:oleObj name="Equation" r:id="rId3" imgW="85068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92400"/>
                        <a:ext cx="850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8"/>
          <p:cNvGrpSpPr>
            <a:grpSpLocks/>
          </p:cNvGrpSpPr>
          <p:nvPr/>
        </p:nvGrpSpPr>
        <p:grpSpPr bwMode="auto">
          <a:xfrm>
            <a:off x="5029200" y="2362200"/>
            <a:ext cx="3276600" cy="2895600"/>
            <a:chOff x="336" y="1296"/>
            <a:chExt cx="2064" cy="1824"/>
          </a:xfrm>
        </p:grpSpPr>
        <p:sp>
          <p:nvSpPr>
            <p:cNvPr id="9253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0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11"/>
          <p:cNvGraphicFramePr>
            <a:graphicFrameLocks noChangeAspect="1"/>
          </p:cNvGraphicFramePr>
          <p:nvPr/>
        </p:nvGraphicFramePr>
        <p:xfrm>
          <a:off x="5486400" y="2667000"/>
          <a:ext cx="68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67000"/>
                        <a:ext cx="685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12"/>
          <p:cNvGrpSpPr>
            <a:grpSpLocks/>
          </p:cNvGrpSpPr>
          <p:nvPr/>
        </p:nvGrpSpPr>
        <p:grpSpPr bwMode="auto">
          <a:xfrm rot="2866306">
            <a:off x="2438400" y="3048000"/>
            <a:ext cx="685800" cy="685800"/>
            <a:chOff x="1842" y="2508"/>
            <a:chExt cx="432" cy="432"/>
          </a:xfrm>
        </p:grpSpPr>
        <p:sp>
          <p:nvSpPr>
            <p:cNvPr id="9247" name="Oval 13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Freeform 14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Oval 15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16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17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18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6705600" y="2362200"/>
            <a:ext cx="685800" cy="685800"/>
            <a:chOff x="1842" y="2508"/>
            <a:chExt cx="432" cy="432"/>
          </a:xfrm>
        </p:grpSpPr>
        <p:sp>
          <p:nvSpPr>
            <p:cNvPr id="9241" name="Oval 20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Freeform 21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Oval 22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3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24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25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 rot="2866306" flipH="1" flipV="1">
            <a:off x="1600200" y="3886200"/>
            <a:ext cx="685800" cy="685800"/>
            <a:chOff x="1842" y="2508"/>
            <a:chExt cx="432" cy="432"/>
          </a:xfrm>
        </p:grpSpPr>
        <p:sp>
          <p:nvSpPr>
            <p:cNvPr id="9235" name="Oval 27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Freeform 28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Oval 29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30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Oval 31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32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7" name="Line 33"/>
          <p:cNvSpPr>
            <a:spLocks noChangeShapeType="1"/>
          </p:cNvSpPr>
          <p:nvPr/>
        </p:nvSpPr>
        <p:spPr bwMode="auto">
          <a:xfrm flipV="1">
            <a:off x="5181600" y="2362200"/>
            <a:ext cx="2895600" cy="2895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 rot="5400000" flipH="1">
            <a:off x="7391400" y="3048000"/>
            <a:ext cx="685800" cy="685800"/>
            <a:chOff x="1842" y="2508"/>
            <a:chExt cx="432" cy="432"/>
          </a:xfrm>
        </p:grpSpPr>
        <p:sp>
          <p:nvSpPr>
            <p:cNvPr id="9229" name="Oval 3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Freeform 36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Oval 3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3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3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4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83" y="-5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Shear</a:t>
            </a:r>
          </a:p>
        </p:txBody>
      </p:sp>
      <p:pic>
        <p:nvPicPr>
          <p:cNvPr id="183299" name="Picture 3" descr="she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990600"/>
            <a:ext cx="4343400" cy="3098800"/>
          </a:xfrm>
          <a:prstGeom prst="rect">
            <a:avLst/>
          </a:prstGeom>
          <a:noFill/>
        </p:spPr>
      </p:pic>
      <p:graphicFrame>
        <p:nvGraphicFramePr>
          <p:cNvPr id="198656" name="Object 0"/>
          <p:cNvGraphicFramePr>
            <a:graphicFrameLocks/>
          </p:cNvGraphicFramePr>
          <p:nvPr/>
        </p:nvGraphicFramePr>
        <p:xfrm>
          <a:off x="6096000" y="2667000"/>
          <a:ext cx="27432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4" imgW="660240" imgH="368280" progId="Equation.3">
                  <p:embed/>
                </p:oleObj>
              </mc:Choice>
              <mc:Fallback>
                <p:oleObj name="Equation" r:id="rId4" imgW="660240" imgH="3682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67000"/>
                        <a:ext cx="2743200" cy="14081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426742" y="4509097"/>
            <a:ext cx="871725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buFontTx/>
              <a:buChar char="•"/>
            </a:pPr>
            <a:r>
              <a:rPr lang="en-US" sz="3200" b="0" dirty="0"/>
              <a:t> A shear transformation in the x-direction (along  x)</a:t>
            </a:r>
          </a:p>
          <a:p>
            <a:pPr algn="just"/>
            <a:r>
              <a:rPr lang="en-US" sz="3200" b="0" dirty="0"/>
              <a:t>  shifts the points in the x-direction  proportional</a:t>
            </a:r>
          </a:p>
          <a:p>
            <a:pPr algn="just"/>
            <a:r>
              <a:rPr lang="en-US" sz="3200" b="0" dirty="0"/>
              <a:t>  to the y-coordinate.  </a:t>
            </a:r>
          </a:p>
          <a:p>
            <a:pPr algn="just">
              <a:buFontTx/>
              <a:buChar char="•"/>
            </a:pPr>
            <a:r>
              <a:rPr lang="en-US" sz="3200" b="0" dirty="0"/>
              <a:t> The y-coordinate of each point is unaffected.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 dirty="0">
                <a:solidFill>
                  <a:schemeClr val="tx2"/>
                </a:solidFill>
              </a:rPr>
              <a:t>Other transformations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Shear: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x-direction			         y-direction</a:t>
            </a: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762000" y="2362200"/>
            <a:ext cx="3276600" cy="2895600"/>
            <a:chOff x="336" y="1296"/>
            <a:chExt cx="2064" cy="1824"/>
          </a:xfrm>
        </p:grpSpPr>
        <p:sp>
          <p:nvSpPr>
            <p:cNvPr id="10254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168400" y="2667000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812520" imgH="711000" progId="Equation.3">
                  <p:embed/>
                </p:oleObj>
              </mc:Choice>
              <mc:Fallback>
                <p:oleObj name="Equation" r:id="rId3" imgW="81252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667000"/>
                        <a:ext cx="812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362200" y="3124200"/>
            <a:ext cx="685800" cy="685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2362200" y="3124200"/>
            <a:ext cx="990600" cy="685800"/>
          </a:xfrm>
          <a:prstGeom prst="parallelogram">
            <a:avLst>
              <a:gd name="adj" fmla="val 43521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9" name="Group 10"/>
          <p:cNvGrpSpPr>
            <a:grpSpLocks/>
          </p:cNvGrpSpPr>
          <p:nvPr/>
        </p:nvGrpSpPr>
        <p:grpSpPr bwMode="auto">
          <a:xfrm>
            <a:off x="5029200" y="2362200"/>
            <a:ext cx="3276600" cy="2895600"/>
            <a:chOff x="336" y="1296"/>
            <a:chExt cx="2064" cy="1824"/>
          </a:xfrm>
        </p:grpSpPr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629400" y="3124200"/>
            <a:ext cx="685800" cy="685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3" name="Object 14"/>
          <p:cNvGraphicFramePr>
            <a:graphicFrameLocks noChangeAspect="1"/>
          </p:cNvGraphicFramePr>
          <p:nvPr/>
        </p:nvGraphicFramePr>
        <p:xfrm>
          <a:off x="5410200" y="2692400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812520" imgH="711000" progId="Equation.3">
                  <p:embed/>
                </p:oleObj>
              </mc:Choice>
              <mc:Fallback>
                <p:oleObj name="Equation" r:id="rId5" imgW="81252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92400"/>
                        <a:ext cx="812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AutoShape 15"/>
          <p:cNvSpPr>
            <a:spLocks noChangeArrowheads="1"/>
          </p:cNvSpPr>
          <p:nvPr/>
        </p:nvSpPr>
        <p:spPr bwMode="auto">
          <a:xfrm rot="5400000" flipH="1">
            <a:off x="6477000" y="2971800"/>
            <a:ext cx="990600" cy="685800"/>
          </a:xfrm>
          <a:prstGeom prst="parallelogram">
            <a:avLst>
              <a:gd name="adj" fmla="val 43521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  <p:bldP spid="34825" grpId="0" animBg="1"/>
      <p:bldP spid="34829" grpId="0" animBg="1"/>
      <p:bldP spid="348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304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Coordinate System Transformations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just">
              <a:spcBef>
                <a:spcPct val="20000"/>
              </a:spcBef>
              <a:buFontTx/>
              <a:buChar char="•"/>
            </a:pPr>
            <a:r>
              <a:rPr lang="en-US" sz="2800" b="0" dirty="0"/>
              <a:t>We often need to transform points from one coordinate system to another:</a:t>
            </a:r>
          </a:p>
          <a:p>
            <a:pPr marL="800100" lvl="1" indent="-342900" algn="just">
              <a:spcBef>
                <a:spcPct val="20000"/>
              </a:spcBef>
              <a:buFontTx/>
              <a:buAutoNum type="arabicPeriod"/>
            </a:pPr>
            <a:r>
              <a:rPr lang="en-US" sz="2800" b="0" dirty="0"/>
              <a:t>We might model an object in non-Cartesian space (polar)</a:t>
            </a:r>
          </a:p>
          <a:p>
            <a:pPr marL="800100" lvl="1" indent="-342900" algn="just">
              <a:spcBef>
                <a:spcPct val="20000"/>
              </a:spcBef>
              <a:buFontTx/>
              <a:buAutoNum type="arabicPeriod"/>
            </a:pPr>
            <a:r>
              <a:rPr lang="en-US" sz="2800" b="0" dirty="0"/>
              <a:t>Objects may be described in their own local system</a:t>
            </a:r>
          </a:p>
          <a:p>
            <a:pPr marL="800100" lvl="1" indent="-342900" algn="just">
              <a:spcBef>
                <a:spcPct val="20000"/>
              </a:spcBef>
              <a:buFontTx/>
              <a:buAutoNum type="arabicPeriod"/>
            </a:pPr>
            <a:r>
              <a:rPr lang="en-US" sz="2800" b="0" dirty="0"/>
              <a:t>Other reasons: textures, display, </a:t>
            </a:r>
            <a:r>
              <a:rPr lang="en-US" sz="2800" b="0" dirty="0" err="1"/>
              <a:t>etc</a:t>
            </a:r>
            <a:endParaRPr lang="en-US" sz="2800" b="0" dirty="0"/>
          </a:p>
        </p:txBody>
      </p:sp>
      <p:sp>
        <p:nvSpPr>
          <p:cNvPr id="39941" name="Line 12"/>
          <p:cNvSpPr>
            <a:spLocks noChangeShapeType="1"/>
          </p:cNvSpPr>
          <p:nvPr/>
        </p:nvSpPr>
        <p:spPr bwMode="auto">
          <a:xfrm>
            <a:off x="5837049" y="4770732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13"/>
          <p:cNvSpPr>
            <a:spLocks noChangeShapeType="1"/>
          </p:cNvSpPr>
          <p:nvPr/>
        </p:nvSpPr>
        <p:spPr bwMode="auto">
          <a:xfrm>
            <a:off x="5069382" y="560041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E0ACC-0E10-45A2-83AC-77747BC533A9}"/>
              </a:ext>
            </a:extLst>
          </p:cNvPr>
          <p:cNvGrpSpPr/>
          <p:nvPr/>
        </p:nvGrpSpPr>
        <p:grpSpPr>
          <a:xfrm>
            <a:off x="1670733" y="4473075"/>
            <a:ext cx="5238750" cy="2347913"/>
            <a:chOff x="1828800" y="3276600"/>
            <a:chExt cx="5238750" cy="2347913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1828800" y="3581400"/>
              <a:ext cx="1752600" cy="1752600"/>
              <a:chOff x="528" y="2256"/>
              <a:chExt cx="1104" cy="1104"/>
            </a:xfrm>
          </p:grpSpPr>
          <p:sp>
            <p:nvSpPr>
              <p:cNvPr id="39984" name="Oval 5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912" cy="9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5" name="Oval 6"/>
              <p:cNvSpPr>
                <a:spLocks noChangeArrowheads="1"/>
              </p:cNvSpPr>
              <p:nvPr/>
            </p:nvSpPr>
            <p:spPr bwMode="auto">
              <a:xfrm>
                <a:off x="720" y="2448"/>
                <a:ext cx="720" cy="7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Oval 7"/>
              <p:cNvSpPr>
                <a:spLocks noChangeArrowheads="1"/>
              </p:cNvSpPr>
              <p:nvPr/>
            </p:nvSpPr>
            <p:spPr bwMode="auto">
              <a:xfrm>
                <a:off x="816" y="2544"/>
                <a:ext cx="528" cy="5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Oval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8" name="Oval 9"/>
              <p:cNvSpPr>
                <a:spLocks noChangeArrowheads="1"/>
              </p:cNvSpPr>
              <p:nvPr/>
            </p:nvSpPr>
            <p:spPr bwMode="auto">
              <a:xfrm>
                <a:off x="1008" y="2736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9" name="Line 10"/>
              <p:cNvSpPr>
                <a:spLocks noChangeShapeType="1"/>
              </p:cNvSpPr>
              <p:nvPr/>
            </p:nvSpPr>
            <p:spPr bwMode="auto">
              <a:xfrm>
                <a:off x="1083" y="2256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0" name="Line 11"/>
              <p:cNvSpPr>
                <a:spLocks noChangeShapeType="1"/>
              </p:cNvSpPr>
              <p:nvPr/>
            </p:nvSpPr>
            <p:spPr bwMode="auto">
              <a:xfrm>
                <a:off x="528" y="2805"/>
                <a:ext cx="1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43" name="Group 14"/>
            <p:cNvGrpSpPr>
              <a:grpSpLocks/>
            </p:cNvGrpSpPr>
            <p:nvPr/>
          </p:nvGrpSpPr>
          <p:grpSpPr bwMode="auto">
            <a:xfrm>
              <a:off x="5924550" y="3276600"/>
              <a:ext cx="990600" cy="1052513"/>
              <a:chOff x="2976" y="2025"/>
              <a:chExt cx="624" cy="663"/>
            </a:xfrm>
          </p:grpSpPr>
          <p:sp>
            <p:nvSpPr>
              <p:cNvPr id="39975" name="Line 15"/>
              <p:cNvSpPr>
                <a:spLocks noChangeShapeType="1"/>
              </p:cNvSpPr>
              <p:nvPr/>
            </p:nvSpPr>
            <p:spPr bwMode="auto">
              <a:xfrm>
                <a:off x="2976" y="225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6" name="Line 16"/>
              <p:cNvSpPr>
                <a:spLocks noChangeShapeType="1"/>
              </p:cNvSpPr>
              <p:nvPr/>
            </p:nvSpPr>
            <p:spPr bwMode="auto">
              <a:xfrm flipV="1">
                <a:off x="3168" y="225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77" name="Group 17"/>
              <p:cNvGrpSpPr>
                <a:grpSpLocks/>
              </p:cNvGrpSpPr>
              <p:nvPr/>
            </p:nvGrpSpPr>
            <p:grpSpPr bwMode="auto">
              <a:xfrm rot="-2689735">
                <a:off x="3072" y="2025"/>
                <a:ext cx="432" cy="432"/>
                <a:chOff x="1842" y="2508"/>
                <a:chExt cx="432" cy="432"/>
              </a:xfrm>
            </p:grpSpPr>
            <p:sp>
              <p:nvSpPr>
                <p:cNvPr id="39978" name="Oval 18"/>
                <p:cNvSpPr>
                  <a:spLocks noChangeArrowheads="1"/>
                </p:cNvSpPr>
                <p:nvPr/>
              </p:nvSpPr>
              <p:spPr bwMode="auto"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Freeform 19"/>
                <p:cNvSpPr>
                  <a:spLocks/>
                </p:cNvSpPr>
                <p:nvPr/>
              </p:nvSpPr>
              <p:spPr bwMode="auto">
                <a:xfrm>
                  <a:off x="1950" y="2796"/>
                  <a:ext cx="224" cy="56"/>
                </a:xfrm>
                <a:custGeom>
                  <a:avLst/>
                  <a:gdLst>
                    <a:gd name="T0" fmla="*/ 16 w 224"/>
                    <a:gd name="T1" fmla="*/ 8 h 56"/>
                    <a:gd name="T2" fmla="*/ 112 w 224"/>
                    <a:gd name="T3" fmla="*/ 56 h 56"/>
                    <a:gd name="T4" fmla="*/ 208 w 224"/>
                    <a:gd name="T5" fmla="*/ 8 h 56"/>
                    <a:gd name="T6" fmla="*/ 16 w 224"/>
                    <a:gd name="T7" fmla="*/ 8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4"/>
                    <a:gd name="T13" fmla="*/ 0 h 56"/>
                    <a:gd name="T14" fmla="*/ 224 w 224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4" h="56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Oval 20"/>
                <p:cNvSpPr>
                  <a:spLocks noChangeArrowheads="1"/>
                </p:cNvSpPr>
                <p:nvPr/>
              </p:nvSpPr>
              <p:spPr bwMode="auto"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1" name="Oval 21"/>
                <p:cNvSpPr>
                  <a:spLocks noChangeArrowheads="1"/>
                </p:cNvSpPr>
                <p:nvPr/>
              </p:nvSpPr>
              <p:spPr bwMode="auto"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2" name="Oval 22"/>
                <p:cNvSpPr>
                  <a:spLocks noChangeArrowheads="1"/>
                </p:cNvSpPr>
                <p:nvPr/>
              </p:nvSpPr>
              <p:spPr bwMode="auto"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3" name="Oval 23"/>
                <p:cNvSpPr>
                  <a:spLocks noChangeArrowheads="1"/>
                </p:cNvSpPr>
                <p:nvPr/>
              </p:nvSpPr>
              <p:spPr bwMode="auto"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4" name="Group 24"/>
            <p:cNvGrpSpPr>
              <a:grpSpLocks/>
            </p:cNvGrpSpPr>
            <p:nvPr/>
          </p:nvGrpSpPr>
          <p:grpSpPr bwMode="auto">
            <a:xfrm rot="1595475">
              <a:off x="4781550" y="4481513"/>
              <a:ext cx="990600" cy="1052512"/>
              <a:chOff x="2976" y="2025"/>
              <a:chExt cx="624" cy="663"/>
            </a:xfrm>
          </p:grpSpPr>
          <p:sp>
            <p:nvSpPr>
              <p:cNvPr id="39966" name="Line 25"/>
              <p:cNvSpPr>
                <a:spLocks noChangeShapeType="1"/>
              </p:cNvSpPr>
              <p:nvPr/>
            </p:nvSpPr>
            <p:spPr bwMode="auto">
              <a:xfrm>
                <a:off x="2976" y="225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7" name="Line 26"/>
              <p:cNvSpPr>
                <a:spLocks noChangeShapeType="1"/>
              </p:cNvSpPr>
              <p:nvPr/>
            </p:nvSpPr>
            <p:spPr bwMode="auto">
              <a:xfrm flipV="1">
                <a:off x="3168" y="225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68" name="Group 27"/>
              <p:cNvGrpSpPr>
                <a:grpSpLocks/>
              </p:cNvGrpSpPr>
              <p:nvPr/>
            </p:nvGrpSpPr>
            <p:grpSpPr bwMode="auto">
              <a:xfrm rot="-2689735">
                <a:off x="3072" y="2025"/>
                <a:ext cx="432" cy="432"/>
                <a:chOff x="1842" y="2508"/>
                <a:chExt cx="432" cy="432"/>
              </a:xfrm>
            </p:grpSpPr>
            <p:sp>
              <p:nvSpPr>
                <p:cNvPr id="39969" name="Oval 28"/>
                <p:cNvSpPr>
                  <a:spLocks noChangeArrowheads="1"/>
                </p:cNvSpPr>
                <p:nvPr/>
              </p:nvSpPr>
              <p:spPr bwMode="auto"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0" name="Freeform 29"/>
                <p:cNvSpPr>
                  <a:spLocks/>
                </p:cNvSpPr>
                <p:nvPr/>
              </p:nvSpPr>
              <p:spPr bwMode="auto">
                <a:xfrm>
                  <a:off x="1950" y="2796"/>
                  <a:ext cx="224" cy="56"/>
                </a:xfrm>
                <a:custGeom>
                  <a:avLst/>
                  <a:gdLst>
                    <a:gd name="T0" fmla="*/ 16 w 224"/>
                    <a:gd name="T1" fmla="*/ 8 h 56"/>
                    <a:gd name="T2" fmla="*/ 112 w 224"/>
                    <a:gd name="T3" fmla="*/ 56 h 56"/>
                    <a:gd name="T4" fmla="*/ 208 w 224"/>
                    <a:gd name="T5" fmla="*/ 8 h 56"/>
                    <a:gd name="T6" fmla="*/ 16 w 224"/>
                    <a:gd name="T7" fmla="*/ 8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4"/>
                    <a:gd name="T13" fmla="*/ 0 h 56"/>
                    <a:gd name="T14" fmla="*/ 224 w 224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4" h="56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1" name="Oval 30"/>
                <p:cNvSpPr>
                  <a:spLocks noChangeArrowheads="1"/>
                </p:cNvSpPr>
                <p:nvPr/>
              </p:nvSpPr>
              <p:spPr bwMode="auto"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2" name="Oval 31"/>
                <p:cNvSpPr>
                  <a:spLocks noChangeArrowheads="1"/>
                </p:cNvSpPr>
                <p:nvPr/>
              </p:nvSpPr>
              <p:spPr bwMode="auto"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3" name="Oval 32"/>
                <p:cNvSpPr>
                  <a:spLocks noChangeArrowheads="1"/>
                </p:cNvSpPr>
                <p:nvPr/>
              </p:nvSpPr>
              <p:spPr bwMode="auto"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4" name="Oval 33"/>
                <p:cNvSpPr>
                  <a:spLocks noChangeArrowheads="1"/>
                </p:cNvSpPr>
                <p:nvPr/>
              </p:nvSpPr>
              <p:spPr bwMode="auto"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34"/>
            <p:cNvGrpSpPr>
              <a:grpSpLocks/>
            </p:cNvGrpSpPr>
            <p:nvPr/>
          </p:nvGrpSpPr>
          <p:grpSpPr bwMode="auto">
            <a:xfrm rot="-10136057">
              <a:off x="6076950" y="4572000"/>
              <a:ext cx="990600" cy="1052513"/>
              <a:chOff x="2976" y="2025"/>
              <a:chExt cx="624" cy="663"/>
            </a:xfrm>
          </p:grpSpPr>
          <p:sp>
            <p:nvSpPr>
              <p:cNvPr id="39957" name="Line 35"/>
              <p:cNvSpPr>
                <a:spLocks noChangeShapeType="1"/>
              </p:cNvSpPr>
              <p:nvPr/>
            </p:nvSpPr>
            <p:spPr bwMode="auto">
              <a:xfrm>
                <a:off x="2976" y="225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8" name="Line 36"/>
              <p:cNvSpPr>
                <a:spLocks noChangeShapeType="1"/>
              </p:cNvSpPr>
              <p:nvPr/>
            </p:nvSpPr>
            <p:spPr bwMode="auto">
              <a:xfrm flipV="1">
                <a:off x="3168" y="2256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59" name="Group 37"/>
              <p:cNvGrpSpPr>
                <a:grpSpLocks/>
              </p:cNvGrpSpPr>
              <p:nvPr/>
            </p:nvGrpSpPr>
            <p:grpSpPr bwMode="auto">
              <a:xfrm rot="-2689735">
                <a:off x="3072" y="2025"/>
                <a:ext cx="432" cy="432"/>
                <a:chOff x="1842" y="2508"/>
                <a:chExt cx="432" cy="432"/>
              </a:xfrm>
            </p:grpSpPr>
            <p:sp>
              <p:nvSpPr>
                <p:cNvPr id="39960" name="Oval 38"/>
                <p:cNvSpPr>
                  <a:spLocks noChangeArrowheads="1"/>
                </p:cNvSpPr>
                <p:nvPr/>
              </p:nvSpPr>
              <p:spPr bwMode="auto"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1" name="Freeform 39"/>
                <p:cNvSpPr>
                  <a:spLocks/>
                </p:cNvSpPr>
                <p:nvPr/>
              </p:nvSpPr>
              <p:spPr bwMode="auto">
                <a:xfrm>
                  <a:off x="1950" y="2796"/>
                  <a:ext cx="224" cy="56"/>
                </a:xfrm>
                <a:custGeom>
                  <a:avLst/>
                  <a:gdLst>
                    <a:gd name="T0" fmla="*/ 16 w 224"/>
                    <a:gd name="T1" fmla="*/ 8 h 56"/>
                    <a:gd name="T2" fmla="*/ 112 w 224"/>
                    <a:gd name="T3" fmla="*/ 56 h 56"/>
                    <a:gd name="T4" fmla="*/ 208 w 224"/>
                    <a:gd name="T5" fmla="*/ 8 h 56"/>
                    <a:gd name="T6" fmla="*/ 16 w 224"/>
                    <a:gd name="T7" fmla="*/ 8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4"/>
                    <a:gd name="T13" fmla="*/ 0 h 56"/>
                    <a:gd name="T14" fmla="*/ 224 w 224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4" h="56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Oval 40"/>
                <p:cNvSpPr>
                  <a:spLocks noChangeArrowheads="1"/>
                </p:cNvSpPr>
                <p:nvPr/>
              </p:nvSpPr>
              <p:spPr bwMode="auto"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3" name="Oval 41"/>
                <p:cNvSpPr>
                  <a:spLocks noChangeArrowheads="1"/>
                </p:cNvSpPr>
                <p:nvPr/>
              </p:nvSpPr>
              <p:spPr bwMode="auto"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4" name="Oval 42"/>
                <p:cNvSpPr>
                  <a:spLocks noChangeArrowheads="1"/>
                </p:cNvSpPr>
                <p:nvPr/>
              </p:nvSpPr>
              <p:spPr bwMode="auto"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5" name="Oval 43"/>
                <p:cNvSpPr>
                  <a:spLocks noChangeArrowheads="1"/>
                </p:cNvSpPr>
                <p:nvPr/>
              </p:nvSpPr>
              <p:spPr bwMode="auto"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6" name="Group 44"/>
            <p:cNvGrpSpPr>
              <a:grpSpLocks/>
            </p:cNvGrpSpPr>
            <p:nvPr/>
          </p:nvGrpSpPr>
          <p:grpSpPr bwMode="auto">
            <a:xfrm>
              <a:off x="4724400" y="3360738"/>
              <a:ext cx="1047750" cy="1058862"/>
              <a:chOff x="2250" y="2535"/>
              <a:chExt cx="660" cy="667"/>
            </a:xfrm>
          </p:grpSpPr>
          <p:sp>
            <p:nvSpPr>
              <p:cNvPr id="39948" name="Line 45"/>
              <p:cNvSpPr>
                <a:spLocks noChangeShapeType="1"/>
              </p:cNvSpPr>
              <p:nvPr/>
            </p:nvSpPr>
            <p:spPr bwMode="auto">
              <a:xfrm rot="2716083">
                <a:off x="2250" y="2633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46"/>
              <p:cNvSpPr>
                <a:spLocks noChangeShapeType="1"/>
              </p:cNvSpPr>
              <p:nvPr/>
            </p:nvSpPr>
            <p:spPr bwMode="auto">
              <a:xfrm rot="2716083" flipV="1">
                <a:off x="2385" y="2770"/>
                <a:ext cx="43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50" name="Group 47"/>
              <p:cNvGrpSpPr>
                <a:grpSpLocks/>
              </p:cNvGrpSpPr>
              <p:nvPr/>
            </p:nvGrpSpPr>
            <p:grpSpPr bwMode="auto">
              <a:xfrm>
                <a:off x="2478" y="2535"/>
                <a:ext cx="432" cy="432"/>
                <a:chOff x="1842" y="2508"/>
                <a:chExt cx="432" cy="432"/>
              </a:xfrm>
            </p:grpSpPr>
            <p:sp>
              <p:nvSpPr>
                <p:cNvPr id="39951" name="Oval 48"/>
                <p:cNvSpPr>
                  <a:spLocks noChangeArrowheads="1"/>
                </p:cNvSpPr>
                <p:nvPr/>
              </p:nvSpPr>
              <p:spPr bwMode="auto">
                <a:xfrm>
                  <a:off x="1842" y="2508"/>
                  <a:ext cx="432" cy="43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52" name="Freeform 49"/>
                <p:cNvSpPr>
                  <a:spLocks/>
                </p:cNvSpPr>
                <p:nvPr/>
              </p:nvSpPr>
              <p:spPr bwMode="auto">
                <a:xfrm>
                  <a:off x="1950" y="2796"/>
                  <a:ext cx="224" cy="56"/>
                </a:xfrm>
                <a:custGeom>
                  <a:avLst/>
                  <a:gdLst>
                    <a:gd name="T0" fmla="*/ 16 w 224"/>
                    <a:gd name="T1" fmla="*/ 8 h 56"/>
                    <a:gd name="T2" fmla="*/ 112 w 224"/>
                    <a:gd name="T3" fmla="*/ 56 h 56"/>
                    <a:gd name="T4" fmla="*/ 208 w 224"/>
                    <a:gd name="T5" fmla="*/ 8 h 56"/>
                    <a:gd name="T6" fmla="*/ 16 w 224"/>
                    <a:gd name="T7" fmla="*/ 8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4"/>
                    <a:gd name="T13" fmla="*/ 0 h 56"/>
                    <a:gd name="T14" fmla="*/ 224 w 224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4" h="56">
                      <a:moveTo>
                        <a:pt x="16" y="8"/>
                      </a:moveTo>
                      <a:cubicBezTo>
                        <a:pt x="0" y="16"/>
                        <a:pt x="80" y="56"/>
                        <a:pt x="112" y="56"/>
                      </a:cubicBezTo>
                      <a:cubicBezTo>
                        <a:pt x="144" y="56"/>
                        <a:pt x="224" y="16"/>
                        <a:pt x="208" y="8"/>
                      </a:cubicBezTo>
                      <a:cubicBezTo>
                        <a:pt x="192" y="0"/>
                        <a:pt x="32" y="0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3" name="Oval 50"/>
                <p:cNvSpPr>
                  <a:spLocks noChangeArrowheads="1"/>
                </p:cNvSpPr>
                <p:nvPr/>
              </p:nvSpPr>
              <p:spPr bwMode="auto">
                <a:xfrm>
                  <a:off x="1986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54" name="Oval 51"/>
                <p:cNvSpPr>
                  <a:spLocks noChangeArrowheads="1"/>
                </p:cNvSpPr>
                <p:nvPr/>
              </p:nvSpPr>
              <p:spPr bwMode="auto">
                <a:xfrm>
                  <a:off x="2082" y="2652"/>
                  <a:ext cx="48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55" name="Oval 52"/>
                <p:cNvSpPr>
                  <a:spLocks noChangeArrowheads="1"/>
                </p:cNvSpPr>
                <p:nvPr/>
              </p:nvSpPr>
              <p:spPr bwMode="auto">
                <a:xfrm>
                  <a:off x="1986" y="270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56" name="Oval 53"/>
                <p:cNvSpPr>
                  <a:spLocks noChangeArrowheads="1"/>
                </p:cNvSpPr>
                <p:nvPr/>
              </p:nvSpPr>
              <p:spPr bwMode="auto">
                <a:xfrm>
                  <a:off x="2082" y="2700"/>
                  <a:ext cx="48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4955802" y="4884068"/>
            <a:ext cx="1828800" cy="1371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Translation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4419600" cy="495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translation moves all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object along the same straight-line path to new </a:t>
            </a:r>
            <a:r>
              <a:rPr 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is represented by a vector, called the </a:t>
            </a:r>
            <a:r>
              <a:rPr lang="en-US" sz="20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the components:</a:t>
            </a:r>
          </a:p>
          <a:p>
            <a:pPr algn="ctr" eaLnBrk="1" hangingPunct="1">
              <a:buFontTx/>
              <a:buNone/>
            </a:pPr>
            <a:r>
              <a:rPr lang="en-US" sz="20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i="1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-25000" dirty="0" err="1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b="1" i="1" baseline="-250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sz="20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i="1" baseline="-25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i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-250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baseline="-250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 matrix form:</a:t>
            </a:r>
          </a:p>
          <a:p>
            <a:pPr algn="ctr" eaLnBrk="1" hangingPunct="1"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pSp>
        <p:nvGrpSpPr>
          <p:cNvPr id="19460" name="Group 13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sp>
          <p:nvSpPr>
            <p:cNvPr id="19502" name="Line 14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15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1" name="Line 16"/>
          <p:cNvSpPr>
            <a:spLocks noChangeShapeType="1"/>
          </p:cNvSpPr>
          <p:nvPr/>
        </p:nvSpPr>
        <p:spPr bwMode="auto">
          <a:xfrm>
            <a:off x="52578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17"/>
          <p:cNvSpPr>
            <a:spLocks noChangeShapeType="1"/>
          </p:cNvSpPr>
          <p:nvPr/>
        </p:nvSpPr>
        <p:spPr bwMode="auto">
          <a:xfrm>
            <a:off x="55626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18"/>
          <p:cNvSpPr>
            <a:spLocks noChangeShapeType="1"/>
          </p:cNvSpPr>
          <p:nvPr/>
        </p:nvSpPr>
        <p:spPr bwMode="auto">
          <a:xfrm>
            <a:off x="5867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19"/>
          <p:cNvSpPr>
            <a:spLocks noChangeShapeType="1"/>
          </p:cNvSpPr>
          <p:nvPr/>
        </p:nvSpPr>
        <p:spPr bwMode="auto">
          <a:xfrm>
            <a:off x="61722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20"/>
          <p:cNvSpPr>
            <a:spLocks noChangeShapeType="1"/>
          </p:cNvSpPr>
          <p:nvPr/>
        </p:nvSpPr>
        <p:spPr bwMode="auto">
          <a:xfrm>
            <a:off x="6477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21"/>
          <p:cNvSpPr>
            <a:spLocks noChangeShapeType="1"/>
          </p:cNvSpPr>
          <p:nvPr/>
        </p:nvSpPr>
        <p:spPr bwMode="auto">
          <a:xfrm>
            <a:off x="67818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22"/>
          <p:cNvSpPr>
            <a:spLocks noChangeShapeType="1"/>
          </p:cNvSpPr>
          <p:nvPr/>
        </p:nvSpPr>
        <p:spPr bwMode="auto">
          <a:xfrm>
            <a:off x="70866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23"/>
          <p:cNvSpPr>
            <a:spLocks noChangeShapeType="1"/>
          </p:cNvSpPr>
          <p:nvPr/>
        </p:nvSpPr>
        <p:spPr bwMode="auto">
          <a:xfrm>
            <a:off x="7391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24"/>
          <p:cNvSpPr>
            <a:spLocks noChangeShapeType="1"/>
          </p:cNvSpPr>
          <p:nvPr/>
        </p:nvSpPr>
        <p:spPr bwMode="auto">
          <a:xfrm>
            <a:off x="76962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5"/>
          <p:cNvSpPr>
            <a:spLocks noChangeShapeType="1"/>
          </p:cNvSpPr>
          <p:nvPr/>
        </p:nvSpPr>
        <p:spPr bwMode="auto">
          <a:xfrm>
            <a:off x="8001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26"/>
          <p:cNvSpPr>
            <a:spLocks noChangeShapeType="1"/>
          </p:cNvSpPr>
          <p:nvPr/>
        </p:nvSpPr>
        <p:spPr bwMode="auto">
          <a:xfrm>
            <a:off x="49530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27"/>
          <p:cNvSpPr>
            <a:spLocks noChangeShapeType="1"/>
          </p:cNvSpPr>
          <p:nvPr/>
        </p:nvSpPr>
        <p:spPr bwMode="auto">
          <a:xfrm>
            <a:off x="4953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4953000" y="4038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29"/>
          <p:cNvSpPr>
            <a:spLocks noChangeShapeType="1"/>
          </p:cNvSpPr>
          <p:nvPr/>
        </p:nvSpPr>
        <p:spPr bwMode="auto">
          <a:xfrm>
            <a:off x="4953000" y="3733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30"/>
          <p:cNvSpPr>
            <a:spLocks noChangeShapeType="1"/>
          </p:cNvSpPr>
          <p:nvPr/>
        </p:nvSpPr>
        <p:spPr bwMode="auto">
          <a:xfrm>
            <a:off x="4953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31"/>
          <p:cNvSpPr>
            <a:spLocks noChangeShapeType="1"/>
          </p:cNvSpPr>
          <p:nvPr/>
        </p:nvSpPr>
        <p:spPr bwMode="auto">
          <a:xfrm>
            <a:off x="4953000" y="3124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32"/>
          <p:cNvSpPr>
            <a:spLocks noChangeShapeType="1"/>
          </p:cNvSpPr>
          <p:nvPr/>
        </p:nvSpPr>
        <p:spPr bwMode="auto">
          <a:xfrm>
            <a:off x="4953000" y="2819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33"/>
          <p:cNvSpPr>
            <a:spLocks noChangeShapeType="1"/>
          </p:cNvSpPr>
          <p:nvPr/>
        </p:nvSpPr>
        <p:spPr bwMode="auto">
          <a:xfrm>
            <a:off x="4953000" y="251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34"/>
          <p:cNvSpPr>
            <a:spLocks noChangeShapeType="1"/>
          </p:cNvSpPr>
          <p:nvPr/>
        </p:nvSpPr>
        <p:spPr bwMode="auto">
          <a:xfrm>
            <a:off x="4953000" y="2209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spect="1" noChangeArrowheads="1"/>
          </p:cNvSpPr>
          <p:nvPr/>
        </p:nvSpPr>
        <p:spPr bwMode="auto">
          <a:xfrm>
            <a:off x="5594350" y="407193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Oval 36"/>
          <p:cNvSpPr>
            <a:spLocks noChangeAspect="1" noChangeArrowheads="1"/>
          </p:cNvSpPr>
          <p:nvPr/>
        </p:nvSpPr>
        <p:spPr bwMode="auto">
          <a:xfrm>
            <a:off x="7424738" y="285273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V="1">
            <a:off x="5715000" y="2971800"/>
            <a:ext cx="1828800" cy="1219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867400" y="4125913"/>
            <a:ext cx="1676400" cy="396875"/>
            <a:chOff x="3696" y="2599"/>
            <a:chExt cx="1056" cy="250"/>
          </a:xfrm>
        </p:grpSpPr>
        <p:sp>
          <p:nvSpPr>
            <p:cNvPr id="19500" name="Line 38"/>
            <p:cNvSpPr>
              <a:spLocks noChangeShapeType="1"/>
            </p:cNvSpPr>
            <p:nvPr/>
          </p:nvSpPr>
          <p:spPr bwMode="auto">
            <a:xfrm>
              <a:off x="3696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Text Box 40"/>
            <p:cNvSpPr txBox="1">
              <a:spLocks noChangeArrowheads="1"/>
            </p:cNvSpPr>
            <p:nvPr/>
          </p:nvSpPr>
          <p:spPr bwMode="auto">
            <a:xfrm>
              <a:off x="4070" y="2599"/>
              <a:ext cx="2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 </a:t>
              </a:r>
              <a:r>
                <a:rPr lang="en-US" sz="2000" i="1">
                  <a:solidFill>
                    <a:srgbClr val="66FF33"/>
                  </a:solidFill>
                  <a:latin typeface="Arial" charset="0"/>
                </a:rPr>
                <a:t>t</a:t>
              </a:r>
              <a:r>
                <a:rPr lang="en-US" sz="2000" i="1" baseline="-25000">
                  <a:solidFill>
                    <a:srgbClr val="66FF33"/>
                  </a:solidFill>
                  <a:latin typeface="Arial" charset="0"/>
                </a:rPr>
                <a:t>x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27925" y="3124200"/>
            <a:ext cx="546100" cy="990600"/>
            <a:chOff x="4742" y="1968"/>
            <a:chExt cx="344" cy="624"/>
          </a:xfrm>
        </p:grpSpPr>
        <p:sp>
          <p:nvSpPr>
            <p:cNvPr id="19498" name="Line 39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Text Box 41"/>
            <p:cNvSpPr txBox="1">
              <a:spLocks noChangeArrowheads="1"/>
            </p:cNvSpPr>
            <p:nvPr/>
          </p:nvSpPr>
          <p:spPr bwMode="auto">
            <a:xfrm>
              <a:off x="4742" y="2167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 </a:t>
              </a:r>
              <a:r>
                <a:rPr lang="en-US" sz="2000" i="1">
                  <a:solidFill>
                    <a:srgbClr val="66FF33"/>
                  </a:solidFill>
                  <a:latin typeface="Arial" charset="0"/>
                </a:rPr>
                <a:t>t</a:t>
              </a:r>
              <a:r>
                <a:rPr lang="en-US" sz="2000" i="1" baseline="-25000">
                  <a:solidFill>
                    <a:srgbClr val="66FF33"/>
                  </a:solidFill>
                  <a:latin typeface="Arial" charset="0"/>
                </a:rPr>
                <a:t>y</a:t>
              </a:r>
              <a:r>
                <a:rPr lang="en-US" sz="2000" i="1" baseline="-25000">
                  <a:solidFill>
                    <a:schemeClr val="accent2"/>
                  </a:solidFill>
                  <a:latin typeface="Arial" charset="0"/>
                </a:rPr>
                <a:t> </a:t>
              </a:r>
              <a:r>
                <a:rPr lang="en-US" sz="2000">
                  <a:latin typeface="Arial" charset="0"/>
                </a:rPr>
                <a:t> </a:t>
              </a:r>
            </a:p>
          </p:txBody>
        </p:sp>
      </p:grpSp>
      <p:sp>
        <p:nvSpPr>
          <p:cNvPr id="19485" name="AutoShape 42"/>
          <p:cNvSpPr>
            <a:spLocks noChangeArrowheads="1"/>
          </p:cNvSpPr>
          <p:nvPr/>
        </p:nvSpPr>
        <p:spPr bwMode="auto">
          <a:xfrm>
            <a:off x="16002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Text Box 43"/>
          <p:cNvSpPr txBox="1">
            <a:spLocks noChangeArrowheads="1"/>
          </p:cNvSpPr>
          <p:nvPr/>
        </p:nvSpPr>
        <p:spPr bwMode="auto">
          <a:xfrm>
            <a:off x="1676400" y="5257800"/>
            <a:ext cx="43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x’</a:t>
            </a:r>
          </a:p>
          <a:p>
            <a:r>
              <a:rPr lang="en-US">
                <a:solidFill>
                  <a:srgbClr val="FF3300"/>
                </a:solidFill>
              </a:rPr>
              <a:t>y’</a:t>
            </a:r>
          </a:p>
        </p:txBody>
      </p:sp>
      <p:sp>
        <p:nvSpPr>
          <p:cNvPr id="19487" name="AutoShape 44"/>
          <p:cNvSpPr>
            <a:spLocks noChangeArrowheads="1"/>
          </p:cNvSpPr>
          <p:nvPr/>
        </p:nvSpPr>
        <p:spPr bwMode="auto">
          <a:xfrm>
            <a:off x="25146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Text Box 45"/>
          <p:cNvSpPr txBox="1">
            <a:spLocks noChangeArrowheads="1"/>
          </p:cNvSpPr>
          <p:nvPr/>
        </p:nvSpPr>
        <p:spPr bwMode="auto">
          <a:xfrm>
            <a:off x="2590800" y="5257800"/>
            <a:ext cx="33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x</a:t>
            </a:r>
          </a:p>
          <a:p>
            <a:r>
              <a:rPr lang="en-US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9489" name="AutoShape 46"/>
          <p:cNvSpPr>
            <a:spLocks noChangeArrowheads="1"/>
          </p:cNvSpPr>
          <p:nvPr/>
        </p:nvSpPr>
        <p:spPr bwMode="auto">
          <a:xfrm>
            <a:off x="33528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Text Box 47"/>
          <p:cNvSpPr txBox="1">
            <a:spLocks noChangeArrowheads="1"/>
          </p:cNvSpPr>
          <p:nvPr/>
        </p:nvSpPr>
        <p:spPr bwMode="auto">
          <a:xfrm>
            <a:off x="3429000" y="5303838"/>
            <a:ext cx="40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>
                <a:solidFill>
                  <a:srgbClr val="66FF33"/>
                </a:solidFill>
                <a:latin typeface="Arial" charset="0"/>
              </a:rPr>
              <a:t>t</a:t>
            </a:r>
            <a:r>
              <a:rPr lang="en-US" sz="2000" i="1" baseline="-25000">
                <a:solidFill>
                  <a:srgbClr val="66FF33"/>
                </a:solidFill>
                <a:latin typeface="Arial" charset="0"/>
              </a:rPr>
              <a:t>x</a:t>
            </a:r>
            <a:endParaRPr lang="en-US" sz="2000" i="1" baseline="-25000">
              <a:solidFill>
                <a:schemeClr val="hlink"/>
              </a:solidFill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000" i="1">
                <a:solidFill>
                  <a:srgbClr val="66FF33"/>
                </a:solidFill>
                <a:latin typeface="Arial" charset="0"/>
              </a:rPr>
              <a:t>t</a:t>
            </a:r>
            <a:r>
              <a:rPr lang="en-US" sz="2000" i="1" baseline="-25000">
                <a:solidFill>
                  <a:srgbClr val="66FF33"/>
                </a:solidFill>
                <a:latin typeface="Arial" charset="0"/>
              </a:rPr>
              <a:t>y</a:t>
            </a:r>
            <a:r>
              <a:rPr lang="en-US" sz="2000" i="1" baseline="-25000">
                <a:solidFill>
                  <a:schemeClr val="accent2"/>
                </a:solidFill>
                <a:latin typeface="Arial" charset="0"/>
              </a:rPr>
              <a:t> 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9491" name="Text Box 48"/>
          <p:cNvSpPr txBox="1">
            <a:spLocks noChangeArrowheads="1"/>
          </p:cNvSpPr>
          <p:nvPr/>
        </p:nvSpPr>
        <p:spPr bwMode="auto">
          <a:xfrm>
            <a:off x="2133600" y="5562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=         +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318125" y="2438400"/>
            <a:ext cx="2835275" cy="2151063"/>
            <a:chOff x="3350" y="1536"/>
            <a:chExt cx="1786" cy="1355"/>
          </a:xfrm>
        </p:grpSpPr>
        <p:grpSp>
          <p:nvGrpSpPr>
            <p:cNvPr id="19493" name="Group 54"/>
            <p:cNvGrpSpPr>
              <a:grpSpLocks/>
            </p:cNvGrpSpPr>
            <p:nvPr/>
          </p:nvGrpSpPr>
          <p:grpSpPr bwMode="auto">
            <a:xfrm>
              <a:off x="3350" y="2151"/>
              <a:ext cx="1786" cy="740"/>
              <a:chOff x="3350" y="2151"/>
              <a:chExt cx="1786" cy="740"/>
            </a:xfrm>
          </p:grpSpPr>
          <p:sp>
            <p:nvSpPr>
              <p:cNvPr id="19495" name="Text Box 51"/>
              <p:cNvSpPr txBox="1">
                <a:spLocks noChangeArrowheads="1"/>
              </p:cNvSpPr>
              <p:nvPr/>
            </p:nvSpPr>
            <p:spPr bwMode="auto">
              <a:xfrm>
                <a:off x="3350" y="2679"/>
                <a:ext cx="3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(2, 2)</a:t>
                </a:r>
              </a:p>
            </p:txBody>
          </p:sp>
          <p:sp>
            <p:nvSpPr>
              <p:cNvPr id="19496" name="Text Box 52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2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= 6</a:t>
                </a:r>
              </a:p>
            </p:txBody>
          </p:sp>
          <p:sp>
            <p:nvSpPr>
              <p:cNvPr id="19497" name="Text Box 53"/>
              <p:cNvSpPr txBox="1">
                <a:spLocks noChangeArrowheads="1"/>
              </p:cNvSpPr>
              <p:nvPr/>
            </p:nvSpPr>
            <p:spPr bwMode="auto">
              <a:xfrm>
                <a:off x="4883" y="2151"/>
                <a:ext cx="25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=4</a:t>
                </a:r>
              </a:p>
            </p:txBody>
          </p:sp>
        </p:grpSp>
        <p:sp>
          <p:nvSpPr>
            <p:cNvPr id="19494" name="Text Box 55"/>
            <p:cNvSpPr txBox="1">
              <a:spLocks noChangeArrowheads="1"/>
            </p:cNvSpPr>
            <p:nvPr/>
          </p:nvSpPr>
          <p:spPr bwMode="auto">
            <a:xfrm>
              <a:off x="4704" y="1536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nimBg="1"/>
      <p:bldP spid="11300" grpId="0" animBg="1"/>
      <p:bldP spid="113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6E3-4538-40C2-BF12-B12D875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BAEF-0B95-4AEF-9BF7-C0862DE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59157" indent="-59157" defTabSz="914145">
              <a:spcBef>
                <a:spcPts val="492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b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Translation transformation </a:t>
            </a:r>
          </a:p>
          <a:p>
            <a:pPr marL="59157" indent="-59157" defTabSz="914145">
              <a:spcBef>
                <a:spcPts val="492"/>
              </a:spcBef>
            </a:pPr>
            <a:endParaRPr lang="en-US" b="1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30842" lvl="1" indent="-109385" defTabSz="914145">
              <a:spcBef>
                <a:spcPts val="422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 Translation vector or shift vector T = (</a:t>
            </a:r>
            <a:r>
              <a:rPr lang="en-US" sz="3200" b="1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sz="3200" b="1" baseline="-19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x</a:t>
            </a:r>
            <a:r>
              <a:rPr lang="en-US" sz="32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, t</a:t>
            </a:r>
            <a:r>
              <a:rPr lang="en-US" sz="3200" b="1" baseline="-19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y</a:t>
            </a:r>
            <a:r>
              <a:rPr lang="en-US" sz="32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) </a:t>
            </a:r>
          </a:p>
          <a:p>
            <a:pPr marL="430842" lvl="1" indent="-109385" defTabSz="914145">
              <a:spcBef>
                <a:spcPts val="422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Rigid-body transformation</a:t>
            </a:r>
          </a:p>
          <a:p>
            <a:pPr marL="430842" lvl="1" indent="-109385" defTabSz="914145">
              <a:spcBef>
                <a:spcPts val="422"/>
              </a:spcBef>
              <a:buClr>
                <a:srgbClr val="FF0000"/>
              </a:buClr>
              <a:buSzPct val="120000"/>
              <a:buFont typeface="TimesNewRomanPSMT" charset="0"/>
              <a:buChar char="•"/>
            </a:pPr>
            <a:r>
              <a:rPr lang="en-US" sz="32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itchFamily="18" charset="0"/>
                <a:sym typeface="Times New Roman" pitchFamily="18" charset="0"/>
              </a:rPr>
              <a:t> Moves objects without deformation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110" descr="image.png">
            <a:extLst>
              <a:ext uri="{FF2B5EF4-FFF2-40B4-BE49-F238E27FC236}">
                <a16:creationId xmlns:a16="http://schemas.microsoft.com/office/drawing/2014/main" id="{05C2FABD-C182-4A45-9200-FF431C7503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1599530" cy="60721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5" name="Picture 111" descr="image.png">
            <a:extLst>
              <a:ext uri="{FF2B5EF4-FFF2-40B4-BE49-F238E27FC236}">
                <a16:creationId xmlns:a16="http://schemas.microsoft.com/office/drawing/2014/main" id="{505DE3FF-729E-429F-B3A5-302B5F42E3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74503"/>
            <a:ext cx="1600646" cy="613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grpSp>
        <p:nvGrpSpPr>
          <p:cNvPr id="6" name="Group 130">
            <a:extLst>
              <a:ext uri="{FF2B5EF4-FFF2-40B4-BE49-F238E27FC236}">
                <a16:creationId xmlns:a16="http://schemas.microsoft.com/office/drawing/2014/main" id="{5D2E1E51-EE73-4743-8AF7-22B420C89C67}"/>
              </a:ext>
            </a:extLst>
          </p:cNvPr>
          <p:cNvGrpSpPr/>
          <p:nvPr/>
        </p:nvGrpSpPr>
        <p:grpSpPr>
          <a:xfrm>
            <a:off x="1141884" y="4343177"/>
            <a:ext cx="2896567" cy="2057176"/>
            <a:chOff x="1624013" y="6176963"/>
            <a:chExt cx="4119562" cy="2925762"/>
          </a:xfrm>
        </p:grpSpPr>
        <p:sp>
          <p:nvSpPr>
            <p:cNvPr id="7" name="Line 112">
              <a:extLst>
                <a:ext uri="{FF2B5EF4-FFF2-40B4-BE49-F238E27FC236}">
                  <a16:creationId xmlns:a16="http://schemas.microsoft.com/office/drawing/2014/main" id="{5289FA89-9BC3-4B58-A9E3-13676ED93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550" y="8669338"/>
              <a:ext cx="3467100" cy="0"/>
            </a:xfrm>
            <a:prstGeom prst="line">
              <a:avLst/>
            </a:prstGeom>
            <a:noFill/>
            <a:ln w="13546" cap="flat" cmpd="sng">
              <a:solidFill>
                <a:srgbClr val="003366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3">
              <a:extLst>
                <a:ext uri="{FF2B5EF4-FFF2-40B4-BE49-F238E27FC236}">
                  <a16:creationId xmlns:a16="http://schemas.microsoft.com/office/drawing/2014/main" id="{ADD4C3F1-F202-4BC1-A1D1-791591040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938" y="6610350"/>
              <a:ext cx="0" cy="2492375"/>
            </a:xfrm>
            <a:prstGeom prst="line">
              <a:avLst/>
            </a:prstGeom>
            <a:noFill/>
            <a:ln w="13546" cap="flat" cmpd="sng">
              <a:solidFill>
                <a:srgbClr val="003366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114">
              <a:extLst>
                <a:ext uri="{FF2B5EF4-FFF2-40B4-BE49-F238E27FC236}">
                  <a16:creationId xmlns:a16="http://schemas.microsoft.com/office/drawing/2014/main" id="{CA6FC636-58EE-4E7C-BA62-7E036D5F6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8343900"/>
              <a:ext cx="542925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127000" tIns="76200" rIns="127000" bIns="76200"/>
            <a:lstStyle/>
            <a:p>
              <a:pPr defTabSz="914145">
                <a:spcBef>
                  <a:spcPts val="703"/>
                </a:spcBef>
              </a:pPr>
              <a:r>
                <a:rPr lang="en-US" sz="1800" dirty="0">
                  <a:solidFill>
                    <a:srgbClr val="003366"/>
                  </a:solidFill>
                  <a:cs typeface="Times New Roman" pitchFamily="18" charset="0"/>
                  <a:sym typeface="Times New Roman" pitchFamily="18" charset="0"/>
                </a:rPr>
                <a:t>x</a:t>
              </a:r>
              <a:endParaRPr lang="en-US" dirty="0"/>
            </a:p>
          </p:txBody>
        </p:sp>
        <p:sp>
          <p:nvSpPr>
            <p:cNvPr id="10" name="AutoShape 115">
              <a:extLst>
                <a:ext uri="{FF2B5EF4-FFF2-40B4-BE49-F238E27FC236}">
                  <a16:creationId xmlns:a16="http://schemas.microsoft.com/office/drawing/2014/main" id="{7BA63169-18E5-4FBF-95B6-21E9144EA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013" y="6176963"/>
              <a:ext cx="542925" cy="6492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127000" tIns="76200" rIns="127000" bIns="76200"/>
            <a:lstStyle/>
            <a:p>
              <a:pPr defTabSz="914145">
                <a:spcBef>
                  <a:spcPts val="703"/>
                </a:spcBef>
              </a:pPr>
              <a:r>
                <a:rPr lang="en-US" sz="1800" dirty="0">
                  <a:solidFill>
                    <a:srgbClr val="003366"/>
                  </a:solidFill>
                  <a:cs typeface="Times New Roman" pitchFamily="18" charset="0"/>
                  <a:sym typeface="Times New Roman" pitchFamily="18" charset="0"/>
                </a:rPr>
                <a:t>y</a:t>
              </a:r>
              <a:endParaRPr lang="en-US" dirty="0"/>
            </a:p>
          </p:txBody>
        </p:sp>
        <p:sp>
          <p:nvSpPr>
            <p:cNvPr id="11" name="AutoShape 117">
              <a:extLst>
                <a:ext uri="{FF2B5EF4-FFF2-40B4-BE49-F238E27FC236}">
                  <a16:creationId xmlns:a16="http://schemas.microsoft.com/office/drawing/2014/main" id="{1131DD92-B017-4255-A109-1828513A4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7097713"/>
              <a:ext cx="107950" cy="107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3"/>
                    <a:pt x="4835" y="21600"/>
                    <a:pt x="10800" y="21600"/>
                  </a:cubicBezTo>
                  <a:cubicBezTo>
                    <a:pt x="16763" y="21600"/>
                    <a:pt x="21600" y="16763"/>
                    <a:pt x="21600" y="10800"/>
                  </a:cubicBezTo>
                  <a:cubicBezTo>
                    <a:pt x="21600" y="4835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0000FF"/>
            </a:solidFill>
            <a:ln w="13546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endParaRPr lang="en-US" sz="1700" dirty="0">
                <a:solidFill>
                  <a:srgbClr val="FFFFFF"/>
                </a:solidFill>
              </a:endParaRPr>
            </a:p>
          </p:txBody>
        </p:sp>
        <p:sp>
          <p:nvSpPr>
            <p:cNvPr id="12" name="Line 118">
              <a:extLst>
                <a:ext uri="{FF2B5EF4-FFF2-40B4-BE49-F238E27FC236}">
                  <a16:creationId xmlns:a16="http://schemas.microsoft.com/office/drawing/2014/main" id="{74B14600-41F9-48BF-9C8D-648617585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763" y="7151688"/>
              <a:ext cx="1408112" cy="866775"/>
            </a:xfrm>
            <a:prstGeom prst="line">
              <a:avLst/>
            </a:prstGeom>
            <a:noFill/>
            <a:ln w="4064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19">
              <a:extLst>
                <a:ext uri="{FF2B5EF4-FFF2-40B4-BE49-F238E27FC236}">
                  <a16:creationId xmlns:a16="http://schemas.microsoft.com/office/drawing/2014/main" id="{BA2368BA-A949-4662-B28A-27BAECCAC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275" y="7910513"/>
              <a:ext cx="542925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127000" tIns="76200" rIns="127000" bIns="76200"/>
            <a:lstStyle/>
            <a:p>
              <a:pPr defTabSz="914145">
                <a:spcBef>
                  <a:spcPts val="703"/>
                </a:spcBef>
              </a:pPr>
              <a:r>
                <a:rPr lang="en-US" sz="1800" dirty="0">
                  <a:solidFill>
                    <a:srgbClr val="003366"/>
                  </a:solidFill>
                  <a:cs typeface="Times New Roman" pitchFamily="18" charset="0"/>
                  <a:sym typeface="Times New Roman" pitchFamily="18" charset="0"/>
                </a:rPr>
                <a:t>p</a:t>
              </a:r>
              <a:endParaRPr lang="en-US" dirty="0"/>
            </a:p>
          </p:txBody>
        </p:sp>
        <p:sp>
          <p:nvSpPr>
            <p:cNvPr id="14" name="AutoShape 120">
              <a:extLst>
                <a:ext uri="{FF2B5EF4-FFF2-40B4-BE49-F238E27FC236}">
                  <a16:creationId xmlns:a16="http://schemas.microsoft.com/office/drawing/2014/main" id="{7FC5EC1A-E545-4A8F-B8FB-C454BD46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25" y="6935788"/>
              <a:ext cx="976313" cy="6492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127000" tIns="76200" rIns="127000" bIns="76200"/>
            <a:lstStyle/>
            <a:p>
              <a:pPr defTabSz="914145">
                <a:spcBef>
                  <a:spcPts val="703"/>
                </a:spcBef>
              </a:pPr>
              <a:r>
                <a:rPr lang="en-US" sz="1800" dirty="0">
                  <a:solidFill>
                    <a:srgbClr val="003366"/>
                  </a:solidFill>
                  <a:cs typeface="Times New Roman" pitchFamily="18" charset="0"/>
                  <a:sym typeface="Times New Roman" pitchFamily="18" charset="0"/>
                </a:rPr>
                <a:t>P’</a:t>
              </a:r>
              <a:endParaRPr lang="en-US" dirty="0"/>
            </a:p>
          </p:txBody>
        </p:sp>
        <p:sp>
          <p:nvSpPr>
            <p:cNvPr id="15" name="AutoShape 121">
              <a:extLst>
                <a:ext uri="{FF2B5EF4-FFF2-40B4-BE49-F238E27FC236}">
                  <a16:creationId xmlns:a16="http://schemas.microsoft.com/office/drawing/2014/main" id="{3DB9BB3D-0C15-477B-A0C5-BAEEBC030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7585075"/>
              <a:ext cx="541338" cy="650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127000" tIns="76200" rIns="127000" bIns="76200"/>
            <a:lstStyle/>
            <a:p>
              <a:pPr defTabSz="914145">
                <a:spcBef>
                  <a:spcPts val="703"/>
                </a:spcBef>
              </a:pPr>
              <a:r>
                <a:rPr lang="en-US" sz="1800" dirty="0">
                  <a:solidFill>
                    <a:srgbClr val="003366"/>
                  </a:solidFill>
                  <a:cs typeface="Times New Roman" pitchFamily="18" charset="0"/>
                  <a:sym typeface="Times New Roman" pitchFamily="18" charset="0"/>
                </a:rPr>
                <a:t>T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D8EDD-0A17-422E-8975-868F0319CA4D}"/>
              </a:ext>
            </a:extLst>
          </p:cNvPr>
          <p:cNvGrpSpPr/>
          <p:nvPr/>
        </p:nvGrpSpPr>
        <p:grpSpPr>
          <a:xfrm>
            <a:off x="5028531" y="4494982"/>
            <a:ext cx="2438921" cy="1905372"/>
            <a:chOff x="5028531" y="4494982"/>
            <a:chExt cx="2438921" cy="1905372"/>
          </a:xfrm>
        </p:grpSpPr>
        <p:sp>
          <p:nvSpPr>
            <p:cNvPr id="17" name="AutoShape 106">
              <a:extLst>
                <a:ext uri="{FF2B5EF4-FFF2-40B4-BE49-F238E27FC236}">
                  <a16:creationId xmlns:a16="http://schemas.microsoft.com/office/drawing/2014/main" id="{ACF9A02B-6C1A-4B91-A378-2A87A14E0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354" y="4494982"/>
              <a:ext cx="990079" cy="6864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99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99"/>
            </a:solidFill>
            <a:ln w="13546" cap="flat" cmpd="sng">
              <a:solidFill>
                <a:srgbClr val="003366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endParaRPr lang="en-US" sz="1700" dirty="0">
                <a:solidFill>
                  <a:srgbClr val="FFFFFF"/>
                </a:solidFill>
              </a:endParaRPr>
            </a:p>
          </p:txBody>
        </p:sp>
        <p:sp>
          <p:nvSpPr>
            <p:cNvPr id="18" name="AutoShape 107">
              <a:extLst>
                <a:ext uri="{FF2B5EF4-FFF2-40B4-BE49-F238E27FC236}">
                  <a16:creationId xmlns:a16="http://schemas.microsoft.com/office/drawing/2014/main" id="{E2BD3808-A08A-48AC-8C29-E128231C7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978" y="5168057"/>
              <a:ext cx="990079" cy="6864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99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99"/>
            </a:solidFill>
            <a:ln w="13546" cap="flat" cmpd="sng">
              <a:solidFill>
                <a:srgbClr val="003366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endParaRPr lang="en-US" sz="1700" dirty="0">
                <a:solidFill>
                  <a:srgbClr val="FFFFFF"/>
                </a:solidFill>
              </a:endParaRPr>
            </a:p>
          </p:txBody>
        </p:sp>
        <p:sp>
          <p:nvSpPr>
            <p:cNvPr id="19" name="Line 122">
              <a:extLst>
                <a:ext uri="{FF2B5EF4-FFF2-40B4-BE49-F238E27FC236}">
                  <a16:creationId xmlns:a16="http://schemas.microsoft.com/office/drawing/2014/main" id="{B1637569-ADDE-4064-8A16-74BB16A11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531" y="6095628"/>
              <a:ext cx="2438921" cy="0"/>
            </a:xfrm>
            <a:prstGeom prst="line">
              <a:avLst/>
            </a:prstGeom>
            <a:noFill/>
            <a:ln w="13546" cap="flat" cmpd="sng">
              <a:solidFill>
                <a:srgbClr val="003366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lIns="64291" tIns="32146" rIns="64291" bIns="32146"/>
            <a:lstStyle/>
            <a:p>
              <a:endParaRPr lang="en-US"/>
            </a:p>
          </p:txBody>
        </p:sp>
        <p:sp>
          <p:nvSpPr>
            <p:cNvPr id="20" name="Line 123">
              <a:extLst>
                <a:ext uri="{FF2B5EF4-FFF2-40B4-BE49-F238E27FC236}">
                  <a16:creationId xmlns:a16="http://schemas.microsoft.com/office/drawing/2014/main" id="{AF775AFF-6121-48D4-A9B5-4E8E97D20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3256" y="4647903"/>
              <a:ext cx="0" cy="1752451"/>
            </a:xfrm>
            <a:prstGeom prst="line">
              <a:avLst/>
            </a:prstGeom>
            <a:noFill/>
            <a:ln w="13546" cap="flat" cmpd="sng">
              <a:solidFill>
                <a:srgbClr val="003366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lIns="64291" tIns="32146" rIns="64291" bIns="32146"/>
            <a:lstStyle/>
            <a:p>
              <a:endParaRPr lang="en-US"/>
            </a:p>
          </p:txBody>
        </p:sp>
      </p:grpSp>
      <p:sp>
        <p:nvSpPr>
          <p:cNvPr id="21" name="Line 128">
            <a:extLst>
              <a:ext uri="{FF2B5EF4-FFF2-40B4-BE49-F238E27FC236}">
                <a16:creationId xmlns:a16="http://schemas.microsoft.com/office/drawing/2014/main" id="{F8CC437A-8E36-48A2-A04F-B5713B8A8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6805" y="5028531"/>
            <a:ext cx="991195" cy="609451"/>
          </a:xfrm>
          <a:prstGeom prst="line">
            <a:avLst/>
          </a:prstGeom>
          <a:noFill/>
          <a:ln w="4064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3" name="AutoShape 126">
            <a:extLst>
              <a:ext uri="{FF2B5EF4-FFF2-40B4-BE49-F238E27FC236}">
                <a16:creationId xmlns:a16="http://schemas.microsoft.com/office/drawing/2014/main" id="{C4E2C6ED-D5E7-4E1C-84AC-A7954A4B9812}"/>
              </a:ext>
            </a:extLst>
          </p:cNvPr>
          <p:cNvSpPr>
            <a:spLocks/>
          </p:cNvSpPr>
          <p:nvPr/>
        </p:nvSpPr>
        <p:spPr bwMode="auto">
          <a:xfrm>
            <a:off x="5790903" y="5637982"/>
            <a:ext cx="75902" cy="770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3"/>
                  <a:pt x="0" y="10800"/>
                </a:cubicBezTo>
                <a:cubicBezTo>
                  <a:pt x="0" y="16763"/>
                  <a:pt x="4835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3"/>
                  <a:pt x="16763" y="0"/>
                  <a:pt x="10800" y="0"/>
                </a:cubicBezTo>
                <a:close/>
              </a:path>
            </a:pathLst>
          </a:custGeom>
          <a:solidFill>
            <a:srgbClr val="0000FF"/>
          </a:solidFill>
          <a:ln w="13546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4" name="AutoShape 127">
            <a:extLst>
              <a:ext uri="{FF2B5EF4-FFF2-40B4-BE49-F238E27FC236}">
                <a16:creationId xmlns:a16="http://schemas.microsoft.com/office/drawing/2014/main" id="{1538D334-6543-4C78-B515-779A25A03B95}"/>
              </a:ext>
            </a:extLst>
          </p:cNvPr>
          <p:cNvSpPr>
            <a:spLocks/>
          </p:cNvSpPr>
          <p:nvPr/>
        </p:nvSpPr>
        <p:spPr bwMode="auto">
          <a:xfrm>
            <a:off x="6858000" y="4990580"/>
            <a:ext cx="75902" cy="759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3"/>
                  <a:pt x="4835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5"/>
                  <a:pt x="16763" y="0"/>
                  <a:pt x="10800" y="0"/>
                </a:cubicBezTo>
                <a:close/>
              </a:path>
            </a:pathLst>
          </a:custGeom>
          <a:solidFill>
            <a:srgbClr val="0000FF"/>
          </a:solidFill>
          <a:ln w="13546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5" name="AutoShape 129">
            <a:extLst>
              <a:ext uri="{FF2B5EF4-FFF2-40B4-BE49-F238E27FC236}">
                <a16:creationId xmlns:a16="http://schemas.microsoft.com/office/drawing/2014/main" id="{987BF20F-B377-4283-9CFD-5274A290917F}"/>
              </a:ext>
            </a:extLst>
          </p:cNvPr>
          <p:cNvSpPr>
            <a:spLocks/>
          </p:cNvSpPr>
          <p:nvPr/>
        </p:nvSpPr>
        <p:spPr bwMode="auto">
          <a:xfrm>
            <a:off x="6247433" y="5333256"/>
            <a:ext cx="381744" cy="4576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9294" tIns="53576" rIns="89294" bIns="53576"/>
          <a:lstStyle/>
          <a:p>
            <a:pPr defTabSz="914145">
              <a:spcBef>
                <a:spcPts val="703"/>
              </a:spcBef>
            </a:pPr>
            <a:r>
              <a:rPr lang="en-US" sz="1800" dirty="0">
                <a:solidFill>
                  <a:srgbClr val="003366"/>
                </a:solidFill>
                <a:cs typeface="Times New Roman" pitchFamily="18" charset="0"/>
                <a:sym typeface="Times New Roman" pitchFamily="18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Freeform 3"/>
          <p:cNvSpPr>
            <a:spLocks/>
          </p:cNvSpPr>
          <p:nvPr/>
        </p:nvSpPr>
        <p:spPr bwMode="auto">
          <a:xfrm>
            <a:off x="1685925" y="2625725"/>
            <a:ext cx="1220788" cy="1982788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768" y="1248"/>
              </a:cxn>
              <a:cxn ang="0">
                <a:pos x="432" y="0"/>
              </a:cxn>
              <a:cxn ang="0">
                <a:pos x="0" y="1248"/>
              </a:cxn>
            </a:cxnLst>
            <a:rect l="0" t="0" r="r" b="b"/>
            <a:pathLst>
              <a:path w="769" h="1249">
                <a:moveTo>
                  <a:pt x="0" y="1248"/>
                </a:moveTo>
                <a:lnTo>
                  <a:pt x="768" y="1248"/>
                </a:lnTo>
                <a:lnTo>
                  <a:pt x="432" y="0"/>
                </a:lnTo>
                <a:lnTo>
                  <a:pt x="0" y="1248"/>
                </a:lnTo>
              </a:path>
            </a:pathLst>
          </a:custGeom>
          <a:solidFill>
            <a:schemeClr val="tx2"/>
          </a:solidFill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628" name="Freeform 4"/>
          <p:cNvSpPr>
            <a:spLocks/>
          </p:cNvSpPr>
          <p:nvPr/>
        </p:nvSpPr>
        <p:spPr bwMode="auto">
          <a:xfrm>
            <a:off x="4124325" y="1177925"/>
            <a:ext cx="1220788" cy="1982788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768" y="1248"/>
              </a:cxn>
              <a:cxn ang="0">
                <a:pos x="432" y="0"/>
              </a:cxn>
              <a:cxn ang="0">
                <a:pos x="0" y="1248"/>
              </a:cxn>
            </a:cxnLst>
            <a:rect l="0" t="0" r="r" b="b"/>
            <a:pathLst>
              <a:path w="769" h="1249">
                <a:moveTo>
                  <a:pt x="0" y="1248"/>
                </a:moveTo>
                <a:lnTo>
                  <a:pt x="768" y="1248"/>
                </a:lnTo>
                <a:lnTo>
                  <a:pt x="432" y="0"/>
                </a:lnTo>
                <a:lnTo>
                  <a:pt x="0" y="1248"/>
                </a:lnTo>
              </a:path>
            </a:pathLst>
          </a:custGeom>
          <a:solidFill>
            <a:schemeClr val="tx2"/>
          </a:solidFill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2295525" y="1177925"/>
            <a:ext cx="25146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2828925" y="3159125"/>
            <a:ext cx="25146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 flipV="1">
            <a:off x="1609725" y="3159125"/>
            <a:ext cx="25146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AutoShape 8"/>
          <p:cNvSpPr>
            <a:spLocks noChangeArrowheads="1"/>
          </p:cNvSpPr>
          <p:nvPr/>
        </p:nvSpPr>
        <p:spPr bwMode="auto">
          <a:xfrm rot="19860000">
            <a:off x="3041650" y="2209800"/>
            <a:ext cx="1054100" cy="368300"/>
          </a:xfrm>
          <a:prstGeom prst="rightArrow">
            <a:avLst>
              <a:gd name="adj1" fmla="val 50000"/>
              <a:gd name="adj2" fmla="val 143117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33" name="Object 9"/>
          <p:cNvGraphicFramePr>
            <a:graphicFrameLocks/>
          </p:cNvGraphicFramePr>
          <p:nvPr/>
        </p:nvGraphicFramePr>
        <p:xfrm>
          <a:off x="6858000" y="4191000"/>
          <a:ext cx="190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4" imgW="571320" imgH="393480" progId="Equation.3">
                  <p:embed/>
                </p:oleObj>
              </mc:Choice>
              <mc:Fallback>
                <p:oleObj name="Equation" r:id="rId4" imgW="571320" imgH="3934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91000"/>
                        <a:ext cx="1905000" cy="1295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609600" y="4572000"/>
            <a:ext cx="920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(10,5)</a:t>
            </a:r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2584450" y="4572000"/>
            <a:ext cx="920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(30,5)</a:t>
            </a:r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1609725" y="2168525"/>
            <a:ext cx="1073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(20,35)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4870450" y="914400"/>
            <a:ext cx="1073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(55,60)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5327650" y="3048000"/>
            <a:ext cx="1073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(65,30)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3117850" y="2819400"/>
            <a:ext cx="1073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(45,30)</a:t>
            </a:r>
          </a:p>
        </p:txBody>
      </p:sp>
      <p:sp>
        <p:nvSpPr>
          <p:cNvPr id="154644" name="Rectangle 20"/>
          <p:cNvSpPr>
            <a:spLocks noGrp="1" noChangeArrowheads="1"/>
          </p:cNvSpPr>
          <p:nvPr>
            <p:ph type="title"/>
          </p:nvPr>
        </p:nvSpPr>
        <p:spPr>
          <a:xfrm>
            <a:off x="533400" y="-5694"/>
            <a:ext cx="8229600" cy="1143000"/>
          </a:xfrm>
          <a:noFill/>
          <a:ln/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3352800" y="5638800"/>
            <a:ext cx="547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/>
              <a:t>The vector (t</a:t>
            </a:r>
            <a:r>
              <a:rPr lang="en-US" baseline="-25000"/>
              <a:t>x</a:t>
            </a:r>
            <a:r>
              <a:rPr lang="en-US"/>
              <a:t>, t</a:t>
            </a:r>
            <a:r>
              <a:rPr lang="en-US" baseline="-25000"/>
              <a:t>y</a:t>
            </a:r>
            <a:r>
              <a:rPr lang="en-US"/>
              <a:t>) is called the </a:t>
            </a:r>
            <a:r>
              <a:rPr lang="en-US" i="1"/>
              <a:t>offset vector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Scaling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700" y="997744"/>
            <a:ext cx="4495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/>
              <a:t>Scaling changes the size of an object and involves two scale factors, </a:t>
            </a:r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0000" dirty="0" err="1"/>
              <a:t>y</a:t>
            </a:r>
            <a:r>
              <a:rPr lang="en-US" dirty="0"/>
              <a:t> for the </a:t>
            </a:r>
          </a:p>
          <a:p>
            <a:pPr algn="just">
              <a:spcBef>
                <a:spcPct val="20000"/>
              </a:spcBef>
            </a:pPr>
            <a:r>
              <a:rPr lang="en-US" dirty="0"/>
              <a:t>     x- and y- coordinates</a:t>
            </a:r>
          </a:p>
          <a:p>
            <a:pPr algn="just">
              <a:spcBef>
                <a:spcPct val="20000"/>
              </a:spcBef>
            </a:pPr>
            <a:r>
              <a:rPr lang="en-US" dirty="0"/>
              <a:t>    respectively.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/>
              <a:t>Scales are about the origin.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/>
              <a:t>We can write the components: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              </a:t>
            </a:r>
            <a:r>
              <a:rPr lang="en-US" i="1" dirty="0">
                <a:solidFill>
                  <a:srgbClr val="FF3300"/>
                </a:solidFill>
              </a:rPr>
              <a:t>p</a:t>
            </a:r>
            <a:r>
              <a:rPr lang="en-US" dirty="0">
                <a:solidFill>
                  <a:srgbClr val="FF3300"/>
                </a:solidFill>
                <a:cs typeface="Arial" charset="0"/>
              </a:rPr>
              <a:t>'</a:t>
            </a:r>
            <a:r>
              <a:rPr lang="en-US" i="1" baseline="-25000" dirty="0">
                <a:solidFill>
                  <a:schemeClr val="hlink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>
                <a:solidFill>
                  <a:srgbClr val="00FF00"/>
                </a:solidFill>
              </a:rPr>
              <a:t>s</a:t>
            </a:r>
            <a:r>
              <a:rPr lang="en-US" i="1" baseline="-25000" dirty="0" err="1">
                <a:solidFill>
                  <a:srgbClr val="00FF00"/>
                </a:solidFill>
              </a:rPr>
              <a:t>x</a:t>
            </a:r>
            <a:r>
              <a:rPr lang="en-US" i="1" baseline="-25000" dirty="0"/>
              <a:t> </a:t>
            </a:r>
            <a:r>
              <a:rPr lang="en-US" dirty="0">
                <a:cs typeface="Arial" charset="0"/>
              </a:rPr>
              <a:t>•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/>
                </a:solidFill>
              </a:rPr>
              <a:t>p</a:t>
            </a:r>
            <a:r>
              <a:rPr lang="en-US" i="1" baseline="-25000" dirty="0">
                <a:solidFill>
                  <a:schemeClr val="accent2"/>
                </a:solidFill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i="1" dirty="0">
                <a:solidFill>
                  <a:srgbClr val="FF3300"/>
                </a:solidFill>
              </a:rPr>
              <a:t>             p</a:t>
            </a:r>
            <a:r>
              <a:rPr lang="en-US" dirty="0">
                <a:solidFill>
                  <a:srgbClr val="FF3300"/>
                </a:solidFill>
                <a:cs typeface="Arial" charset="0"/>
              </a:rPr>
              <a:t>'</a:t>
            </a:r>
            <a:r>
              <a:rPr lang="en-US" dirty="0"/>
              <a:t>= </a:t>
            </a:r>
            <a:r>
              <a:rPr lang="en-US" i="1" dirty="0" err="1">
                <a:solidFill>
                  <a:srgbClr val="00FF00"/>
                </a:solidFill>
              </a:rPr>
              <a:t>s</a:t>
            </a:r>
            <a:r>
              <a:rPr lang="en-US" i="1" baseline="-25000" dirty="0" err="1">
                <a:solidFill>
                  <a:srgbClr val="00FF00"/>
                </a:solidFill>
              </a:rPr>
              <a:t>y</a:t>
            </a:r>
            <a:r>
              <a:rPr lang="en-US" i="1" baseline="-25000" dirty="0"/>
              <a:t> </a:t>
            </a:r>
            <a:r>
              <a:rPr lang="en-US" dirty="0">
                <a:cs typeface="Arial" charset="0"/>
              </a:rPr>
              <a:t>•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/>
                </a:solidFill>
              </a:rPr>
              <a:t>p</a:t>
            </a:r>
            <a:endParaRPr lang="en-US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or in matrix form: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3300"/>
                </a:solidFill>
              </a:rPr>
              <a:t>            P</a:t>
            </a:r>
            <a:r>
              <a:rPr lang="en-US" dirty="0">
                <a:solidFill>
                  <a:srgbClr val="FF3300"/>
                </a:solidFill>
                <a:cs typeface="Arial" charset="0"/>
              </a:rPr>
              <a:t>' </a:t>
            </a:r>
            <a:r>
              <a:rPr lang="en-US" dirty="0"/>
              <a:t>= </a:t>
            </a:r>
            <a:r>
              <a:rPr lang="en-US" dirty="0">
                <a:solidFill>
                  <a:srgbClr val="00FF00"/>
                </a:solidFill>
              </a:rPr>
              <a:t>S </a:t>
            </a:r>
            <a:r>
              <a:rPr lang="en-US" dirty="0">
                <a:cs typeface="Arial" charset="0"/>
              </a:rPr>
              <a:t>•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Scale matrix as: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4124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4144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25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410200" y="2362200"/>
            <a:ext cx="2133600" cy="2133600"/>
            <a:chOff x="3408" y="1488"/>
            <a:chExt cx="1344" cy="1344"/>
          </a:xfrm>
        </p:grpSpPr>
        <p:sp>
          <p:nvSpPr>
            <p:cNvPr id="4121" name="Line 36"/>
            <p:cNvSpPr>
              <a:spLocks noChangeShapeType="1"/>
            </p:cNvSpPr>
            <p:nvPr/>
          </p:nvSpPr>
          <p:spPr bwMode="auto">
            <a:xfrm flipV="1">
              <a:off x="3408" y="1488"/>
              <a:ext cx="576" cy="115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37"/>
            <p:cNvSpPr>
              <a:spLocks noChangeShapeType="1"/>
            </p:cNvSpPr>
            <p:nvPr/>
          </p:nvSpPr>
          <p:spPr bwMode="auto">
            <a:xfrm flipV="1">
              <a:off x="3408" y="2256"/>
              <a:ext cx="576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38"/>
            <p:cNvSpPr>
              <a:spLocks noChangeShapeType="1"/>
            </p:cNvSpPr>
            <p:nvPr/>
          </p:nvSpPr>
          <p:spPr bwMode="auto">
            <a:xfrm flipV="1">
              <a:off x="3600" y="2256"/>
              <a:ext cx="1152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" name="AutoShape 41"/>
          <p:cNvSpPr>
            <a:spLocks noChangeArrowheads="1"/>
          </p:cNvSpPr>
          <p:nvPr/>
        </p:nvSpPr>
        <p:spPr bwMode="auto">
          <a:xfrm>
            <a:off x="5410200" y="4114800"/>
            <a:ext cx="304800" cy="3810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>
            <a:off x="6324600" y="2362200"/>
            <a:ext cx="1219200" cy="12192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953000" y="4191000"/>
            <a:ext cx="762000" cy="762000"/>
            <a:chOff x="3120" y="2640"/>
            <a:chExt cx="480" cy="480"/>
          </a:xfrm>
        </p:grpSpPr>
        <p:sp>
          <p:nvSpPr>
            <p:cNvPr id="4118" name="Line 43"/>
            <p:cNvSpPr>
              <a:spLocks noChangeShapeType="1"/>
            </p:cNvSpPr>
            <p:nvPr/>
          </p:nvSpPr>
          <p:spPr bwMode="auto">
            <a:xfrm flipH="1">
              <a:off x="3120" y="2640"/>
              <a:ext cx="288" cy="48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44"/>
            <p:cNvSpPr>
              <a:spLocks noChangeShapeType="1"/>
            </p:cNvSpPr>
            <p:nvPr/>
          </p:nvSpPr>
          <p:spPr bwMode="auto">
            <a:xfrm flipH="1">
              <a:off x="3120" y="2832"/>
              <a:ext cx="288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45"/>
            <p:cNvSpPr>
              <a:spLocks noChangeShapeType="1"/>
            </p:cNvSpPr>
            <p:nvPr/>
          </p:nvSpPr>
          <p:spPr bwMode="auto">
            <a:xfrm flipH="1">
              <a:off x="3120" y="2832"/>
              <a:ext cx="480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9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51079"/>
              </p:ext>
            </p:extLst>
          </p:nvPr>
        </p:nvGraphicFramePr>
        <p:xfrm>
          <a:off x="1981200" y="5867400"/>
          <a:ext cx="1422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1422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241925" y="3748088"/>
            <a:ext cx="635000" cy="823912"/>
            <a:chOff x="3302" y="2361"/>
            <a:chExt cx="400" cy="519"/>
          </a:xfrm>
        </p:grpSpPr>
        <p:grpSp>
          <p:nvGrpSpPr>
            <p:cNvPr id="4113" name="Group 27"/>
            <p:cNvGrpSpPr>
              <a:grpSpLocks/>
            </p:cNvGrpSpPr>
            <p:nvPr/>
          </p:nvGrpSpPr>
          <p:grpSpPr bwMode="auto">
            <a:xfrm>
              <a:off x="3360" y="2544"/>
              <a:ext cx="342" cy="336"/>
              <a:chOff x="3336" y="2568"/>
              <a:chExt cx="342" cy="336"/>
            </a:xfrm>
          </p:grpSpPr>
          <p:sp>
            <p:nvSpPr>
              <p:cNvPr id="4115" name="Oval 28"/>
              <p:cNvSpPr>
                <a:spLocks noChangeAspect="1" noChangeArrowheads="1"/>
              </p:cNvSpPr>
              <p:nvPr/>
            </p:nvSpPr>
            <p:spPr bwMode="auto">
              <a:xfrm>
                <a:off x="3336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" name="Oval 29"/>
              <p:cNvSpPr>
                <a:spLocks noChangeAspect="1" noChangeArrowheads="1"/>
              </p:cNvSpPr>
              <p:nvPr/>
            </p:nvSpPr>
            <p:spPr bwMode="auto">
              <a:xfrm>
                <a:off x="3534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" name="Oval 30"/>
              <p:cNvSpPr>
                <a:spLocks noChangeAspect="1" noChangeArrowheads="1"/>
              </p:cNvSpPr>
              <p:nvPr/>
            </p:nvSpPr>
            <p:spPr bwMode="auto">
              <a:xfrm>
                <a:off x="3336" y="256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4" name="Text Box 48"/>
            <p:cNvSpPr txBox="1">
              <a:spLocks noChangeArrowheads="1"/>
            </p:cNvSpPr>
            <p:nvPr/>
          </p:nvSpPr>
          <p:spPr bwMode="auto">
            <a:xfrm>
              <a:off x="3302" y="2361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6156325" y="1866900"/>
            <a:ext cx="1463675" cy="1828800"/>
            <a:chOff x="3878" y="1176"/>
            <a:chExt cx="922" cy="1152"/>
          </a:xfrm>
        </p:grpSpPr>
        <p:grpSp>
          <p:nvGrpSpPr>
            <p:cNvPr id="4108" name="Group 31"/>
            <p:cNvGrpSpPr>
              <a:grpSpLocks/>
            </p:cNvGrpSpPr>
            <p:nvPr/>
          </p:nvGrpSpPr>
          <p:grpSpPr bwMode="auto">
            <a:xfrm>
              <a:off x="3888" y="1416"/>
              <a:ext cx="912" cy="912"/>
              <a:chOff x="3912" y="1416"/>
              <a:chExt cx="912" cy="912"/>
            </a:xfrm>
          </p:grpSpPr>
          <p:sp>
            <p:nvSpPr>
              <p:cNvPr id="4110" name="Oval 32"/>
              <p:cNvSpPr>
                <a:spLocks noChangeAspect="1" noChangeArrowheads="1"/>
              </p:cNvSpPr>
              <p:nvPr/>
            </p:nvSpPr>
            <p:spPr bwMode="auto">
              <a:xfrm>
                <a:off x="3912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" name="Oval 33"/>
              <p:cNvSpPr>
                <a:spLocks noChangeAspect="1" noChangeArrowheads="1"/>
              </p:cNvSpPr>
              <p:nvPr/>
            </p:nvSpPr>
            <p:spPr bwMode="auto">
              <a:xfrm>
                <a:off x="4680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Oval 34"/>
              <p:cNvSpPr>
                <a:spLocks noChangeAspect="1" noChangeArrowheads="1"/>
              </p:cNvSpPr>
              <p:nvPr/>
            </p:nvSpPr>
            <p:spPr bwMode="auto">
              <a:xfrm>
                <a:off x="3912" y="14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9" name="Text Box 49"/>
            <p:cNvSpPr txBox="1">
              <a:spLocks noChangeArrowheads="1"/>
            </p:cNvSpPr>
            <p:nvPr/>
          </p:nvSpPr>
          <p:spPr bwMode="auto">
            <a:xfrm>
              <a:off x="3878" y="1176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Scaling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6200" y="1481380"/>
            <a:ext cx="5121276" cy="22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 dirty="0"/>
              <a:t>If the scale factors are in between 0 and 1 </a:t>
            </a:r>
            <a:r>
              <a:rPr lang="en-US" sz="3200" b="0" dirty="0">
                <a:sym typeface="Wingdings" pitchFamily="2" charset="2"/>
              </a:rPr>
              <a:t> the points will be moved closer to the origin  the object will be smaller.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grpSp>
        <p:nvGrpSpPr>
          <p:cNvPr id="22532" name="Group 5"/>
          <p:cNvGrpSpPr>
            <a:grpSpLocks/>
          </p:cNvGrpSpPr>
          <p:nvPr/>
        </p:nvGrpSpPr>
        <p:grpSpPr bwMode="auto">
          <a:xfrm>
            <a:off x="5410200" y="1600200"/>
            <a:ext cx="3352800" cy="3352800"/>
            <a:chOff x="3120" y="1200"/>
            <a:chExt cx="2064" cy="1920"/>
          </a:xfrm>
        </p:grpSpPr>
        <p:sp>
          <p:nvSpPr>
            <p:cNvPr id="22573" name="Line 6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7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5715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9"/>
          <p:cNvSpPr>
            <a:spLocks noChangeShapeType="1"/>
          </p:cNvSpPr>
          <p:nvPr/>
        </p:nvSpPr>
        <p:spPr bwMode="auto">
          <a:xfrm>
            <a:off x="6019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>
            <a:off x="6324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6629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6934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>
            <a:off x="7239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>
            <a:off x="7543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>
            <a:off x="7848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>
            <a:off x="8153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>
            <a:off x="8458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>
            <a:off x="5410200" y="4648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>
            <a:off x="54102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10200" y="4038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>
            <a:off x="54102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22"/>
          <p:cNvSpPr>
            <a:spLocks noChangeShapeType="1"/>
          </p:cNvSpPr>
          <p:nvPr/>
        </p:nvSpPr>
        <p:spPr bwMode="auto">
          <a:xfrm>
            <a:off x="5410200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>
            <a:off x="5410200" y="3124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4"/>
          <p:cNvSpPr>
            <a:spLocks noChangeShapeType="1"/>
          </p:cNvSpPr>
          <p:nvPr/>
        </p:nvSpPr>
        <p:spPr bwMode="auto">
          <a:xfrm>
            <a:off x="5410200" y="2819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>
            <a:off x="5410200" y="2514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26"/>
          <p:cNvSpPr>
            <a:spLocks noChangeShapeType="1"/>
          </p:cNvSpPr>
          <p:nvPr/>
        </p:nvSpPr>
        <p:spPr bwMode="auto">
          <a:xfrm>
            <a:off x="5410200" y="2209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715000" y="3962400"/>
            <a:ext cx="762000" cy="685800"/>
            <a:chOff x="3600" y="2496"/>
            <a:chExt cx="480" cy="432"/>
          </a:xfrm>
        </p:grpSpPr>
        <p:sp>
          <p:nvSpPr>
            <p:cNvPr id="22570" name="Oval 28"/>
            <p:cNvSpPr>
              <a:spLocks noChangeAspect="1"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Oval 29"/>
            <p:cNvSpPr>
              <a:spLocks noChangeAspect="1"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Oval 30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47" name="AutoShape 39"/>
          <p:cNvSpPr>
            <a:spLocks noChangeArrowheads="1"/>
          </p:cNvSpPr>
          <p:nvPr/>
        </p:nvSpPr>
        <p:spPr bwMode="auto">
          <a:xfrm>
            <a:off x="5791200" y="4038600"/>
            <a:ext cx="609600" cy="5334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46"/>
          <p:cNvSpPr>
            <a:spLocks noChangeShapeType="1"/>
          </p:cNvSpPr>
          <p:nvPr/>
        </p:nvSpPr>
        <p:spPr bwMode="auto">
          <a:xfrm>
            <a:off x="8763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47"/>
          <p:cNvSpPr>
            <a:spLocks noChangeShapeType="1"/>
          </p:cNvSpPr>
          <p:nvPr/>
        </p:nvSpPr>
        <p:spPr bwMode="auto">
          <a:xfrm>
            <a:off x="5410200" y="190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Line 48"/>
          <p:cNvSpPr>
            <a:spLocks noChangeShapeType="1"/>
          </p:cNvSpPr>
          <p:nvPr/>
        </p:nvSpPr>
        <p:spPr bwMode="auto">
          <a:xfrm>
            <a:off x="5410200" y="1600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6019800" y="3124200"/>
            <a:ext cx="1219200" cy="1257300"/>
            <a:chOff x="3792" y="1968"/>
            <a:chExt cx="768" cy="792"/>
          </a:xfrm>
        </p:grpSpPr>
        <p:sp>
          <p:nvSpPr>
            <p:cNvPr id="22567" name="Oval 49"/>
            <p:cNvSpPr>
              <a:spLocks noChangeAspect="1" noChangeArrowheads="1"/>
            </p:cNvSpPr>
            <p:nvPr/>
          </p:nvSpPr>
          <p:spPr bwMode="auto"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Oval 50"/>
            <p:cNvSpPr>
              <a:spLocks noChangeAspect="1"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Oval 51"/>
            <p:cNvSpPr>
              <a:spLocks noChangeAspect="1" noChangeArrowheads="1"/>
            </p:cNvSpPr>
            <p:nvPr/>
          </p:nvSpPr>
          <p:spPr bwMode="auto"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8" name="AutoShape 52"/>
          <p:cNvSpPr>
            <a:spLocks noChangeArrowheads="1"/>
          </p:cNvSpPr>
          <p:nvPr/>
        </p:nvSpPr>
        <p:spPr bwMode="auto">
          <a:xfrm>
            <a:off x="6096000" y="3200400"/>
            <a:ext cx="1066800" cy="10668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791200" y="3200400"/>
            <a:ext cx="1371600" cy="1371600"/>
            <a:chOff x="3648" y="2016"/>
            <a:chExt cx="864" cy="864"/>
          </a:xfrm>
        </p:grpSpPr>
        <p:sp>
          <p:nvSpPr>
            <p:cNvPr id="22564" name="Line 53"/>
            <p:cNvSpPr>
              <a:spLocks noChangeShapeType="1"/>
            </p:cNvSpPr>
            <p:nvPr/>
          </p:nvSpPr>
          <p:spPr bwMode="auto">
            <a:xfrm flipH="1">
              <a:off x="3648" y="2688"/>
              <a:ext cx="192" cy="19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Line 54"/>
            <p:cNvSpPr>
              <a:spLocks noChangeShapeType="1"/>
            </p:cNvSpPr>
            <p:nvPr/>
          </p:nvSpPr>
          <p:spPr bwMode="auto">
            <a:xfrm flipH="1">
              <a:off x="3648" y="2016"/>
              <a:ext cx="192" cy="52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57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19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19100" y="2781300"/>
            <a:ext cx="6022975" cy="2695576"/>
            <a:chOff x="264" y="1752"/>
            <a:chExt cx="3794" cy="1698"/>
          </a:xfrm>
        </p:grpSpPr>
        <p:sp>
          <p:nvSpPr>
            <p:cNvPr id="22561" name="Text Box 58"/>
            <p:cNvSpPr txBox="1">
              <a:spLocks noChangeArrowheads="1"/>
            </p:cNvSpPr>
            <p:nvPr/>
          </p:nvSpPr>
          <p:spPr bwMode="auto">
            <a:xfrm>
              <a:off x="3542" y="1752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P(2, 5)</a:t>
              </a:r>
            </a:p>
          </p:txBody>
        </p:sp>
        <p:sp>
          <p:nvSpPr>
            <p:cNvPr id="22562" name="Text Box 59"/>
            <p:cNvSpPr txBox="1">
              <a:spLocks noChangeArrowheads="1"/>
            </p:cNvSpPr>
            <p:nvPr/>
          </p:nvSpPr>
          <p:spPr bwMode="auto">
            <a:xfrm>
              <a:off x="3408" y="2328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</a:p>
          </p:txBody>
        </p:sp>
        <p:sp>
          <p:nvSpPr>
            <p:cNvPr id="22563" name="Text Box 61"/>
            <p:cNvSpPr txBox="1">
              <a:spLocks noChangeArrowheads="1"/>
            </p:cNvSpPr>
            <p:nvPr/>
          </p:nvSpPr>
          <p:spPr bwMode="auto">
            <a:xfrm>
              <a:off x="264" y="2702"/>
              <a:ext cx="288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dirty="0"/>
                <a:t> Example :</a:t>
              </a:r>
            </a:p>
            <a:p>
              <a:pPr lvl="1">
                <a:buFontTx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P(2, 5),</a:t>
              </a:r>
              <a:r>
                <a:rPr lang="en-US" dirty="0"/>
                <a:t> </a:t>
              </a:r>
              <a:r>
                <a:rPr lang="en-US" dirty="0" err="1"/>
                <a:t>Sx</a:t>
              </a:r>
              <a:r>
                <a:rPr lang="en-US" dirty="0"/>
                <a:t> = 0.5, </a:t>
              </a:r>
              <a:r>
                <a:rPr lang="en-US" dirty="0" err="1"/>
                <a:t>Sy</a:t>
              </a:r>
              <a:r>
                <a:rPr lang="en-US" dirty="0"/>
                <a:t> = 0.5</a:t>
              </a:r>
            </a:p>
            <a:p>
              <a:pPr lvl="1">
                <a:buFontTx/>
                <a:buChar char="•"/>
              </a:pPr>
              <a:r>
                <a:rPr lang="en-US" dirty="0"/>
                <a:t>Find </a:t>
              </a:r>
              <a:r>
                <a:rPr lang="en-US" dirty="0">
                  <a:solidFill>
                    <a:srgbClr val="FF3300"/>
                  </a:solidFill>
                </a:rPr>
                <a:t>P’</a:t>
              </a:r>
              <a:r>
                <a:rPr lang="en-US" dirty="0"/>
                <a:t>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7" grpId="0" animBg="1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</TotalTime>
  <Words>2489</Words>
  <Application>Microsoft Office PowerPoint</Application>
  <PresentationFormat>On-screen Show (4:3)</PresentationFormat>
  <Paragraphs>680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Symbol</vt:lpstr>
      <vt:lpstr>Times New Roman</vt:lpstr>
      <vt:lpstr>TimesNewRomanPSMT</vt:lpstr>
      <vt:lpstr>Wingdings</vt:lpstr>
      <vt:lpstr>Theme1</vt:lpstr>
      <vt:lpstr>Equation</vt:lpstr>
      <vt:lpstr>2D TRANSFORMATIONS</vt:lpstr>
      <vt:lpstr>2D Transformations</vt:lpstr>
      <vt:lpstr>PowerPoint Presentation</vt:lpstr>
      <vt:lpstr>2D Transformations </vt:lpstr>
      <vt:lpstr>Translation</vt:lpstr>
      <vt:lpstr>Translation</vt:lpstr>
      <vt:lpstr>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Rotation</vt:lpstr>
      <vt:lpstr>PowerPoint Presentation</vt:lpstr>
      <vt:lpstr>PowerPoint Presentation</vt:lpstr>
      <vt:lpstr>Rotation</vt:lpstr>
      <vt:lpstr>PowerPoint Presentation</vt:lpstr>
      <vt:lpstr>PowerPoint Presentation</vt:lpstr>
      <vt:lpstr>Homogeneous Coordinates</vt:lpstr>
      <vt:lpstr>Homogenous Coordinates</vt:lpstr>
      <vt:lpstr>PowerPoint Presentation</vt:lpstr>
      <vt:lpstr>Matrix Representation</vt:lpstr>
      <vt:lpstr>Matrix Representation</vt:lpstr>
      <vt:lpstr>PowerPoint Presentation</vt:lpstr>
      <vt:lpstr>Composite Transformation</vt:lpstr>
      <vt:lpstr>Composition Properties</vt:lpstr>
      <vt:lpstr>Composition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Composite Transformation Matrix</vt:lpstr>
      <vt:lpstr>Without using composite homogenous matrix</vt:lpstr>
      <vt:lpstr>Composite Transformation Matrix</vt:lpstr>
      <vt:lpstr>PowerPoint Presentation</vt:lpstr>
      <vt:lpstr>Answer</vt:lpstr>
      <vt:lpstr>PowerPoint Presentation</vt:lpstr>
      <vt:lpstr>PowerPoint Presentation</vt:lpstr>
      <vt:lpstr>Reflections</vt:lpstr>
      <vt:lpstr>PowerPoint Presentation</vt:lpstr>
      <vt:lpstr>PowerPoint Presentation</vt:lpstr>
      <vt:lpstr>Shear</vt:lpstr>
      <vt:lpstr>PowerPoint Presentation</vt:lpstr>
      <vt:lpstr>PowerPoint Presentation</vt:lpstr>
    </vt:vector>
  </TitlesOfParts>
  <Company>utm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TRANSFORMATIONS</dc:title>
  <dc:creator>fsksm</dc:creator>
  <cp:lastModifiedBy>alka leekha</cp:lastModifiedBy>
  <cp:revision>66</cp:revision>
  <dcterms:created xsi:type="dcterms:W3CDTF">2003-06-25T09:51:04Z</dcterms:created>
  <dcterms:modified xsi:type="dcterms:W3CDTF">2017-08-29T06:42:19Z</dcterms:modified>
</cp:coreProperties>
</file>