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6E6A34-CE83-45F5-B2F0-6587F2D1E29A}" type="datetimeFigureOut">
              <a:rPr lang="en-US" smtClean="0"/>
              <a:t>9/10/2015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B24B0-F5D0-48EA-BE23-3201747265C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6E6A34-CE83-45F5-B2F0-6587F2D1E29A}" type="datetimeFigureOut">
              <a:rPr lang="en-US" smtClean="0"/>
              <a:t>9/10/2015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B24B0-F5D0-48EA-BE23-3201747265C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6E6A34-CE83-45F5-B2F0-6587F2D1E29A}" type="datetimeFigureOut">
              <a:rPr lang="en-US" smtClean="0"/>
              <a:t>9/10/2015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B24B0-F5D0-48EA-BE23-3201747265C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6E6A34-CE83-45F5-B2F0-6587F2D1E29A}" type="datetimeFigureOut">
              <a:rPr lang="en-US" smtClean="0"/>
              <a:t>9/10/2015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B24B0-F5D0-48EA-BE23-3201747265C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6E6A34-CE83-45F5-B2F0-6587F2D1E29A}" type="datetimeFigureOut">
              <a:rPr lang="en-US" smtClean="0"/>
              <a:t>9/10/2015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B24B0-F5D0-48EA-BE23-3201747265C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6E6A34-CE83-45F5-B2F0-6587F2D1E29A}" type="datetimeFigureOut">
              <a:rPr lang="en-US" smtClean="0"/>
              <a:t>9/10/2015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B24B0-F5D0-48EA-BE23-3201747265C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6E6A34-CE83-45F5-B2F0-6587F2D1E29A}" type="datetimeFigureOut">
              <a:rPr lang="en-US" smtClean="0"/>
              <a:t>9/10/2015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6B24B0-F5D0-48EA-BE23-3201747265C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6E6A34-CE83-45F5-B2F0-6587F2D1E29A}" type="datetimeFigureOut">
              <a:rPr lang="en-US" smtClean="0"/>
              <a:t>9/10/2015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6B24B0-F5D0-48EA-BE23-3201747265C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E6A34-CE83-45F5-B2F0-6587F2D1E29A}" type="datetimeFigureOut">
              <a:rPr lang="en-US" smtClean="0"/>
              <a:t>9/10/2015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6B24B0-F5D0-48EA-BE23-3201747265C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6E6A34-CE83-45F5-B2F0-6587F2D1E29A}" type="datetimeFigureOut">
              <a:rPr lang="en-US" smtClean="0"/>
              <a:t>9/10/2015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B24B0-F5D0-48EA-BE23-3201747265C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6E6A34-CE83-45F5-B2F0-6587F2D1E29A}" type="datetimeFigureOut">
              <a:rPr lang="en-US" smtClean="0"/>
              <a:t>9/10/2015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B24B0-F5D0-48EA-BE23-3201747265C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E6A34-CE83-45F5-B2F0-6587F2D1E29A}" type="datetimeFigureOut">
              <a:rPr lang="en-US" smtClean="0"/>
              <a:t>9/10/2015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B24B0-F5D0-48EA-BE23-3201747265C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Introduction</a:t>
            </a:r>
          </a:p>
        </p:txBody>
      </p:sp>
      <p:sp>
        <p:nvSpPr>
          <p:cNvPr id="7171" name="Rectangle 3"/>
          <p:cNvSpPr txBox="1">
            <a:spLocks noChangeArrowheads="1"/>
          </p:cNvSpPr>
          <p:nvPr/>
        </p:nvSpPr>
        <p:spPr bwMode="auto">
          <a:xfrm>
            <a:off x="304800" y="1066800"/>
            <a:ext cx="8610600" cy="3352800"/>
          </a:xfrm>
          <a:prstGeom prst="rect">
            <a:avLst/>
          </a:prstGeom>
          <a:noFill/>
          <a:ln w="9525">
            <a:noFill/>
            <a:miter lim="800000"/>
            <a:headEnd/>
            <a:tailEnd/>
          </a:ln>
        </p:spPr>
        <p:txBody>
          <a:bodyPr/>
          <a:lstStyle/>
          <a:p>
            <a:pPr marL="342900" indent="-342900">
              <a:lnSpc>
                <a:spcPct val="140000"/>
              </a:lnSpc>
              <a:spcBef>
                <a:spcPct val="20000"/>
              </a:spcBef>
              <a:buFont typeface="Arial" charset="0"/>
              <a:buChar char="•"/>
            </a:pPr>
            <a:r>
              <a:rPr lang="en-US" altLang="en-US" sz="2400">
                <a:latin typeface="Calibri" pitchFamily="34" charset="0"/>
              </a:rPr>
              <a:t>A heap is a specialized tree-based data structure that satisfies the heap property which states that</a:t>
            </a:r>
          </a:p>
          <a:p>
            <a:pPr marL="342900" indent="-342900">
              <a:lnSpc>
                <a:spcPct val="140000"/>
              </a:lnSpc>
              <a:spcBef>
                <a:spcPct val="20000"/>
              </a:spcBef>
              <a:buFont typeface="Arial" charset="0"/>
              <a:buChar char="•"/>
            </a:pPr>
            <a:endParaRPr lang="en-US" altLang="en-US" sz="2400">
              <a:latin typeface="Calibri" pitchFamily="34" charset="0"/>
            </a:endParaRPr>
          </a:p>
          <a:p>
            <a:pPr marL="342900" indent="-342900">
              <a:lnSpc>
                <a:spcPct val="140000"/>
              </a:lnSpc>
              <a:spcBef>
                <a:spcPct val="20000"/>
              </a:spcBef>
              <a:buFont typeface="Arial" charset="0"/>
              <a:buChar char="•"/>
            </a:pPr>
            <a:r>
              <a:rPr lang="en-US" altLang="en-US" sz="2400">
                <a:latin typeface="Calibri" pitchFamily="34" charset="0"/>
              </a:rPr>
              <a:t>If B is a child of A, then key(A) ≥ key(B). </a:t>
            </a:r>
          </a:p>
          <a:p>
            <a:pPr marL="342900" indent="-342900">
              <a:lnSpc>
                <a:spcPct val="140000"/>
              </a:lnSpc>
              <a:spcBef>
                <a:spcPct val="20000"/>
              </a:spcBef>
              <a:buFont typeface="Arial" charset="0"/>
              <a:buChar char="•"/>
            </a:pPr>
            <a:endParaRPr lang="en-US" altLang="en-US" sz="2400">
              <a:latin typeface="Calibri" pitchFamily="34" charset="0"/>
            </a:endParaRPr>
          </a:p>
          <a:p>
            <a:pPr marL="342900" indent="-342900">
              <a:lnSpc>
                <a:spcPct val="140000"/>
              </a:lnSpc>
              <a:spcBef>
                <a:spcPct val="20000"/>
              </a:spcBef>
              <a:buFont typeface="Arial" charset="0"/>
              <a:buChar char="•"/>
            </a:pPr>
            <a:r>
              <a:rPr lang="en-US" altLang="en-US" sz="2400">
                <a:latin typeface="Calibri" pitchFamily="34" charset="0"/>
              </a:rPr>
              <a:t>This implies that the root node has the highest key value in the heap. Such a heap is commonly known as a max-heap. (Alternatively, if the root has the lowest key value, then the resultant heap is called a min-heap.)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Insertion in a Binary Heap</a:t>
            </a:r>
          </a:p>
        </p:txBody>
      </p:sp>
      <p:sp>
        <p:nvSpPr>
          <p:cNvPr id="16387" name="AutoShape 2"/>
          <p:cNvSpPr>
            <a:spLocks noChangeArrowheads="1"/>
          </p:cNvSpPr>
          <p:nvPr/>
        </p:nvSpPr>
        <p:spPr bwMode="auto">
          <a:xfrm>
            <a:off x="457200" y="1295400"/>
            <a:ext cx="8305800" cy="4953000"/>
          </a:xfrm>
          <a:prstGeom prst="bevel">
            <a:avLst>
              <a:gd name="adj" fmla="val 12500"/>
            </a:avLst>
          </a:prstGeom>
          <a:solidFill>
            <a:srgbClr val="FFCC99"/>
          </a:solidFill>
          <a:ln w="9525">
            <a:solidFill>
              <a:srgbClr val="000000"/>
            </a:solidFill>
            <a:miter lim="800000"/>
            <a:headEnd/>
            <a:tailEnd/>
          </a:ln>
        </p:spPr>
        <p:txBody>
          <a:bodyPr/>
          <a:lstStyle/>
          <a:p>
            <a:pPr eaLnBrk="0" hangingPunct="0"/>
            <a:r>
              <a:rPr lang="en-US" altLang="en-US" sz="1100" b="1">
                <a:latin typeface="Courier New" pitchFamily="49" charset="0"/>
              </a:rPr>
              <a:t>Algorithm to delete the root element from the heap- DELETE_HEAP(HEAP, N, VAL)</a:t>
            </a:r>
          </a:p>
          <a:p>
            <a:pPr eaLnBrk="0" hangingPunct="0"/>
            <a:endParaRPr lang="en-US" altLang="en-US" sz="1100" b="1">
              <a:latin typeface="Courier New" pitchFamily="49" charset="0"/>
            </a:endParaRPr>
          </a:p>
          <a:p>
            <a:pPr eaLnBrk="0" hangingPunct="0"/>
            <a:r>
              <a:rPr lang="en-US" altLang="en-US" sz="1100" b="1">
                <a:latin typeface="Courier New" pitchFamily="49" charset="0"/>
              </a:rPr>
              <a:t>Step 1: [ Remove the last node from the heap]</a:t>
            </a:r>
          </a:p>
          <a:p>
            <a:pPr eaLnBrk="0" hangingPunct="0"/>
            <a:r>
              <a:rPr lang="en-US" altLang="en-US" sz="1100" b="1">
                <a:latin typeface="Courier New" pitchFamily="49" charset="0"/>
              </a:rPr>
              <a:t>	SET LAST = HEAP[N], SET N = N – 1</a:t>
            </a:r>
          </a:p>
          <a:p>
            <a:pPr eaLnBrk="0" hangingPunct="0"/>
            <a:r>
              <a:rPr lang="en-US" altLang="en-US" sz="1100" b="1">
                <a:latin typeface="Courier New" pitchFamily="49" charset="0"/>
              </a:rPr>
              <a:t>Step 2: [Initialization]</a:t>
            </a:r>
          </a:p>
          <a:p>
            <a:pPr eaLnBrk="0" hangingPunct="0"/>
            <a:r>
              <a:rPr lang="en-US" altLang="en-US" sz="1100" b="1">
                <a:latin typeface="Courier New" pitchFamily="49" charset="0"/>
              </a:rPr>
              <a:t>	SET PTR = 0, LEFT = 1, RIGHT = 2</a:t>
            </a:r>
          </a:p>
          <a:p>
            <a:pPr eaLnBrk="0" hangingPunct="0"/>
            <a:r>
              <a:rPr lang="en-US" altLang="en-US" sz="1100" b="1">
                <a:latin typeface="Courier New" pitchFamily="49" charset="0"/>
              </a:rPr>
              <a:t>Step 3: SET HEAP[PTR] = LAST</a:t>
            </a:r>
          </a:p>
          <a:p>
            <a:pPr eaLnBrk="0" hangingPunct="0"/>
            <a:r>
              <a:rPr lang="en-US" altLang="en-US" sz="1100" b="1">
                <a:latin typeface="Courier New" pitchFamily="49" charset="0"/>
              </a:rPr>
              <a:t>Step 4: Repeat Steps 5 to 7 while LEFT &lt;= N</a:t>
            </a:r>
          </a:p>
          <a:p>
            <a:pPr eaLnBrk="0" hangingPunct="0"/>
            <a:r>
              <a:rPr lang="en-US" altLang="en-US" sz="1100" b="1">
                <a:latin typeface="Courier New" pitchFamily="49" charset="0"/>
              </a:rPr>
              <a:t>Step 5: 		IF HEAP{PTR] &gt;= HEAP[LEFT] AND HEAP[PTR] &gt;= HEAP[RIGHT], then</a:t>
            </a:r>
          </a:p>
          <a:p>
            <a:pPr eaLnBrk="0" hangingPunct="0"/>
            <a:r>
              <a:rPr lang="en-US" altLang="en-US" sz="1100" b="1">
                <a:latin typeface="Courier New" pitchFamily="49" charset="0"/>
              </a:rPr>
              <a:t>			Go to Step </a:t>
            </a:r>
          </a:p>
          <a:p>
            <a:pPr eaLnBrk="0" hangingPunct="0"/>
            <a:r>
              <a:rPr lang="en-US" altLang="en-US" sz="1100" b="1">
                <a:latin typeface="Courier New" pitchFamily="49" charset="0"/>
              </a:rPr>
              <a:t>		[END OF IF]</a:t>
            </a:r>
          </a:p>
          <a:p>
            <a:pPr eaLnBrk="0" hangingPunct="0"/>
            <a:r>
              <a:rPr lang="en-US" altLang="en-US" sz="1100" b="1">
                <a:latin typeface="Courier New" pitchFamily="49" charset="0"/>
              </a:rPr>
              <a:t>Step 6: 		IF HEAP[RIGHT] &lt;= HEAP[LEFT], then</a:t>
            </a:r>
          </a:p>
          <a:p>
            <a:pPr eaLnBrk="0" hangingPunct="0"/>
            <a:r>
              <a:rPr lang="en-US" altLang="en-US" sz="1100" b="1">
                <a:latin typeface="Courier New" pitchFamily="49" charset="0"/>
              </a:rPr>
              <a:t>			SWAP HEAP[PTR], HEAP[LEFT]</a:t>
            </a:r>
          </a:p>
          <a:p>
            <a:pPr eaLnBrk="0" hangingPunct="0"/>
            <a:r>
              <a:rPr lang="en-US" altLang="en-US" sz="1100" b="1">
                <a:latin typeface="Courier New" pitchFamily="49" charset="0"/>
              </a:rPr>
              <a:t>			SET PTR = LEFT</a:t>
            </a:r>
          </a:p>
          <a:p>
            <a:pPr eaLnBrk="0" hangingPunct="0"/>
            <a:r>
              <a:rPr lang="en-US" altLang="en-US" sz="1100" b="1">
                <a:latin typeface="Courier New" pitchFamily="49" charset="0"/>
              </a:rPr>
              <a:t>		ELSE</a:t>
            </a:r>
          </a:p>
          <a:p>
            <a:pPr lvl="1" eaLnBrk="0" hangingPunct="0"/>
            <a:r>
              <a:rPr lang="en-US" altLang="en-US" sz="1100" b="1">
                <a:latin typeface="Courier New" pitchFamily="49" charset="0"/>
              </a:rPr>
              <a:t>			SWAP HEAP[PTR], HEAP[RIGHT]</a:t>
            </a:r>
          </a:p>
          <a:p>
            <a:pPr eaLnBrk="0" hangingPunct="0"/>
            <a:r>
              <a:rPr lang="en-US" altLang="en-US" sz="1100" b="1">
                <a:latin typeface="Courier New" pitchFamily="49" charset="0"/>
              </a:rPr>
              <a:t>			SET PTR = RIGHT</a:t>
            </a:r>
          </a:p>
          <a:p>
            <a:pPr eaLnBrk="0" hangingPunct="0"/>
            <a:r>
              <a:rPr lang="en-US" altLang="en-US" sz="1100" b="1">
                <a:latin typeface="Courier New" pitchFamily="49" charset="0"/>
              </a:rPr>
              <a:t>		[END OF IF]</a:t>
            </a:r>
          </a:p>
          <a:p>
            <a:pPr eaLnBrk="0" hangingPunct="0"/>
            <a:r>
              <a:rPr lang="en-US" altLang="en-US" sz="1100" b="1">
                <a:latin typeface="Courier New" pitchFamily="49" charset="0"/>
              </a:rPr>
              <a:t>Step 7: 		SET LEFT = 2 * PTR and RIGHT = LEFT + 1</a:t>
            </a:r>
          </a:p>
          <a:p>
            <a:pPr eaLnBrk="0" hangingPunct="0"/>
            <a:r>
              <a:rPr lang="en-US" altLang="en-US" sz="1100" b="1">
                <a:latin typeface="Courier New" pitchFamily="49" charset="0"/>
              </a:rPr>
              <a:t>	[END OF LOOP]</a:t>
            </a:r>
          </a:p>
          <a:p>
            <a:pPr eaLnBrk="0" hangingPunct="0"/>
            <a:r>
              <a:rPr lang="en-US" altLang="en-US" sz="1100" b="1">
                <a:latin typeface="Courier New" pitchFamily="49" charset="0"/>
              </a:rPr>
              <a:t>Step 8: Return</a:t>
            </a:r>
          </a:p>
          <a:p>
            <a:pPr eaLnBrk="0" hangingPunct="0"/>
            <a:r>
              <a:rPr lang="en-US" altLang="en-US" sz="1200" b="1">
                <a:latin typeface="Courier New" pitchFamily="49" charset="0"/>
              </a:rPr>
              <a:t>	</a:t>
            </a:r>
          </a:p>
          <a:p>
            <a:pPr eaLnBrk="0" hangingPunct="0"/>
            <a:r>
              <a:rPr lang="en-US" altLang="en-US" sz="1200" b="1">
                <a:latin typeface="Courier New" pitchFamily="49" charset="0"/>
              </a:rPr>
              <a:t>		</a:t>
            </a:r>
          </a:p>
          <a:p>
            <a:pPr eaLnBrk="0" hangingPunct="0"/>
            <a:endParaRPr lang="en-US" altLang="en-US" sz="1200" b="1">
              <a:latin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mj-lt"/>
              </a:rPr>
              <a:t>Heap Sort</a:t>
            </a:r>
            <a:endParaRPr lang="en-US" sz="4800" dirty="0">
              <a:solidFill>
                <a:schemeClr val="bg1"/>
              </a:solidFill>
              <a:latin typeface="+mj-lt"/>
            </a:endParaRPr>
          </a:p>
        </p:txBody>
      </p:sp>
      <p:sp>
        <p:nvSpPr>
          <p:cNvPr id="4" name="TextBox 3"/>
          <p:cNvSpPr txBox="1"/>
          <p:nvPr/>
        </p:nvSpPr>
        <p:spPr>
          <a:xfrm>
            <a:off x="500034" y="2071678"/>
            <a:ext cx="7929618" cy="2523768"/>
          </a:xfrm>
          <a:prstGeom prst="rect">
            <a:avLst/>
          </a:prstGeom>
          <a:noFill/>
        </p:spPr>
        <p:txBody>
          <a:bodyPr wrap="square" rtlCol="0">
            <a:spAutoFit/>
          </a:bodyPr>
          <a:lstStyle/>
          <a:p>
            <a:r>
              <a:rPr lang="en-IN" sz="2800" dirty="0" err="1" smtClean="0"/>
              <a:t>Heapsort</a:t>
            </a:r>
            <a:r>
              <a:rPr lang="en-IN" sz="2800" dirty="0" smtClean="0"/>
              <a:t> algorithm consists of two following phases:-</a:t>
            </a:r>
          </a:p>
          <a:p>
            <a:endParaRPr lang="en-IN" sz="2800" dirty="0"/>
          </a:p>
          <a:p>
            <a:r>
              <a:rPr lang="en-IN" sz="2800" dirty="0" smtClean="0"/>
              <a:t>Phase A: Build a heap H out of the elements.</a:t>
            </a:r>
          </a:p>
          <a:p>
            <a:endParaRPr lang="en-IN" sz="2800" dirty="0"/>
          </a:p>
          <a:p>
            <a:r>
              <a:rPr lang="en-IN" sz="2800" dirty="0" smtClean="0"/>
              <a:t>Phase B: Repeatedly delete the root elements of H.</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4800" dirty="0">
              <a:solidFill>
                <a:schemeClr val="bg1"/>
              </a:solidFill>
              <a:latin typeface="+mj-lt"/>
            </a:endParaRPr>
          </a:p>
        </p:txBody>
      </p:sp>
      <p:sp>
        <p:nvSpPr>
          <p:cNvPr id="4" name="TextBox 3"/>
          <p:cNvSpPr txBox="1"/>
          <p:nvPr/>
        </p:nvSpPr>
        <p:spPr>
          <a:xfrm>
            <a:off x="214282" y="1285860"/>
            <a:ext cx="7786742" cy="5632311"/>
          </a:xfrm>
          <a:prstGeom prst="rect">
            <a:avLst/>
          </a:prstGeom>
          <a:noFill/>
        </p:spPr>
        <p:txBody>
          <a:bodyPr wrap="square" rtlCol="0">
            <a:spAutoFit/>
          </a:bodyPr>
          <a:lstStyle/>
          <a:p>
            <a:r>
              <a:rPr lang="en-IN" sz="3600" b="1" dirty="0" err="1" smtClean="0"/>
              <a:t>Heapsort</a:t>
            </a:r>
            <a:r>
              <a:rPr lang="en-IN" sz="3600" b="1" dirty="0" smtClean="0"/>
              <a:t>(A,N)</a:t>
            </a:r>
          </a:p>
          <a:p>
            <a:endParaRPr lang="en-IN" sz="3600" b="1" dirty="0" smtClean="0"/>
          </a:p>
          <a:p>
            <a:pPr marL="342900" indent="-342900">
              <a:buAutoNum type="arabicPeriod"/>
            </a:pPr>
            <a:r>
              <a:rPr lang="en-IN" sz="3200" dirty="0" smtClean="0"/>
              <a:t>Repeat J=1 to N-1</a:t>
            </a:r>
          </a:p>
          <a:p>
            <a:pPr marL="342900" indent="-342900"/>
            <a:r>
              <a:rPr lang="en-IN" sz="3200" dirty="0" smtClean="0"/>
              <a:t>       Call </a:t>
            </a:r>
            <a:r>
              <a:rPr lang="en-IN" sz="3200" dirty="0" err="1" smtClean="0"/>
              <a:t>Insertheap</a:t>
            </a:r>
            <a:r>
              <a:rPr lang="en-IN" sz="3200" dirty="0" smtClean="0"/>
              <a:t>()</a:t>
            </a:r>
          </a:p>
          <a:p>
            <a:pPr marL="342900" indent="-342900"/>
            <a:r>
              <a:rPr lang="en-IN" sz="3200" dirty="0"/>
              <a:t>	</a:t>
            </a:r>
            <a:r>
              <a:rPr lang="en-IN" sz="3200" dirty="0" err="1" smtClean="0"/>
              <a:t>Endloop</a:t>
            </a:r>
            <a:endParaRPr lang="en-IN" sz="3200" dirty="0" smtClean="0"/>
          </a:p>
          <a:p>
            <a:pPr marL="342900" indent="-342900">
              <a:buAutoNum type="arabicPeriod" startAt="2"/>
            </a:pPr>
            <a:r>
              <a:rPr lang="en-IN" sz="3200" dirty="0" smtClean="0"/>
              <a:t>Repeat  while N&gt;1</a:t>
            </a:r>
          </a:p>
          <a:p>
            <a:pPr marL="800100" lvl="1" indent="-342900"/>
            <a:r>
              <a:rPr lang="en-IN" sz="3200" dirty="0" smtClean="0"/>
              <a:t>Call </a:t>
            </a:r>
            <a:r>
              <a:rPr lang="en-IN" sz="3200" dirty="0" err="1" smtClean="0"/>
              <a:t>deleteHeap</a:t>
            </a:r>
            <a:r>
              <a:rPr lang="en-IN" sz="3200" dirty="0" smtClean="0"/>
              <a:t>()</a:t>
            </a:r>
          </a:p>
          <a:p>
            <a:pPr marL="800100" lvl="1" indent="-342900"/>
            <a:r>
              <a:rPr lang="en-IN" sz="3200" dirty="0" smtClean="0"/>
              <a:t>Store deleted elements in an array.</a:t>
            </a:r>
          </a:p>
          <a:p>
            <a:pPr marL="800100" lvl="1" indent="-342900"/>
            <a:r>
              <a:rPr lang="en-IN" sz="3200" dirty="0" smtClean="0"/>
              <a:t>End loop</a:t>
            </a:r>
          </a:p>
          <a:p>
            <a:pPr marL="800100" lvl="1" indent="-342900"/>
            <a:endParaRPr lang="en-IN" sz="3200" dirty="0" smtClean="0"/>
          </a:p>
          <a:p>
            <a:pPr marL="342900" indent="-342900">
              <a:buAutoNum type="arabicPeriod"/>
            </a:pPr>
            <a:endParaRPr lang="en-IN"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Binary Heaps</a:t>
            </a:r>
          </a:p>
        </p:txBody>
      </p:sp>
      <p:sp>
        <p:nvSpPr>
          <p:cNvPr id="8195" name="Rectangle 3"/>
          <p:cNvSpPr txBox="1">
            <a:spLocks noChangeArrowheads="1"/>
          </p:cNvSpPr>
          <p:nvPr/>
        </p:nvSpPr>
        <p:spPr bwMode="auto">
          <a:xfrm>
            <a:off x="152400" y="1158875"/>
            <a:ext cx="8839200" cy="447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indent="0" eaLnBrk="1" hangingPunct="1">
              <a:lnSpc>
                <a:spcPct val="95000"/>
              </a:lnSpc>
              <a:spcBef>
                <a:spcPct val="20000"/>
              </a:spcBef>
              <a:defRPr/>
            </a:pPr>
            <a:r>
              <a:rPr lang="en-US" altLang="en-US" sz="2000" dirty="0" smtClean="0">
                <a:latin typeface="Calibri" pitchFamily="34" charset="0"/>
              </a:rPr>
              <a:t>A binary heap is defined as a complete binary tree with elements at every node being either less than (or equal to) the element at its left and the right child. </a:t>
            </a:r>
          </a:p>
          <a:p>
            <a:pPr marL="0" indent="0" eaLnBrk="1" hangingPunct="1">
              <a:lnSpc>
                <a:spcPct val="95000"/>
              </a:lnSpc>
              <a:spcBef>
                <a:spcPct val="20000"/>
              </a:spcBef>
              <a:defRPr/>
            </a:pPr>
            <a:r>
              <a:rPr lang="en-US" altLang="en-US" sz="2000" dirty="0" smtClean="0">
                <a:latin typeface="Calibri" pitchFamily="34" charset="0"/>
              </a:rPr>
              <a:t>It has following properties.</a:t>
            </a:r>
          </a:p>
          <a:p>
            <a:pPr eaLnBrk="1" hangingPunct="1">
              <a:lnSpc>
                <a:spcPct val="95000"/>
              </a:lnSpc>
              <a:spcBef>
                <a:spcPct val="20000"/>
              </a:spcBef>
              <a:buFont typeface="Arial" charset="0"/>
              <a:buChar char="•"/>
              <a:defRPr/>
            </a:pPr>
            <a:r>
              <a:rPr lang="en-US" altLang="en-US" sz="2000" dirty="0" smtClean="0">
                <a:latin typeface="Calibri" pitchFamily="34" charset="0"/>
              </a:rPr>
              <a:t>Since a heap is defined as a complete binary tree, all its elements can be stored sequentially in an array. It follows the same rules of complete binary tree. That is, if an element at position </a:t>
            </a:r>
            <a:r>
              <a:rPr lang="en-US" altLang="en-US" sz="2000" dirty="0" err="1" smtClean="0">
                <a:latin typeface="Calibri" pitchFamily="34" charset="0"/>
              </a:rPr>
              <a:t>i</a:t>
            </a:r>
            <a:r>
              <a:rPr lang="en-US" altLang="en-US" sz="2000" dirty="0" smtClean="0">
                <a:latin typeface="Calibri" pitchFamily="34" charset="0"/>
              </a:rPr>
              <a:t> in the array, has its left child stored at position 2i and its right child at position 2</a:t>
            </a:r>
            <a:r>
              <a:rPr lang="en-US" altLang="en-US" sz="2000" i="1" dirty="0" smtClean="0">
                <a:latin typeface="Calibri" pitchFamily="34" charset="0"/>
              </a:rPr>
              <a:t>i</a:t>
            </a:r>
            <a:r>
              <a:rPr lang="en-US" altLang="en-US" sz="2000" dirty="0" smtClean="0">
                <a:latin typeface="Calibri" pitchFamily="34" charset="0"/>
              </a:rPr>
              <a:t> + 1. Conversely, an element at position </a:t>
            </a:r>
            <a:r>
              <a:rPr lang="en-US" altLang="en-US" sz="2000" i="1" dirty="0" err="1" smtClean="0">
                <a:latin typeface="Calibri" pitchFamily="34" charset="0"/>
              </a:rPr>
              <a:t>i</a:t>
            </a:r>
            <a:r>
              <a:rPr lang="en-US" altLang="en-US" sz="2000" dirty="0" smtClean="0">
                <a:latin typeface="Calibri" pitchFamily="34" charset="0"/>
              </a:rPr>
              <a:t> have its position stored at position </a:t>
            </a:r>
            <a:r>
              <a:rPr lang="en-US" altLang="en-US" sz="2000" i="1" dirty="0" err="1" smtClean="0">
                <a:latin typeface="Calibri" pitchFamily="34" charset="0"/>
              </a:rPr>
              <a:t>i</a:t>
            </a:r>
            <a:r>
              <a:rPr lang="en-US" altLang="en-US" sz="2000" i="1" dirty="0" smtClean="0">
                <a:latin typeface="Calibri" pitchFamily="34" charset="0"/>
              </a:rPr>
              <a:t>/2</a:t>
            </a:r>
            <a:r>
              <a:rPr lang="en-US" altLang="en-US" sz="2000" dirty="0" smtClean="0">
                <a:latin typeface="Calibri" pitchFamily="34" charset="0"/>
              </a:rPr>
              <a:t>. </a:t>
            </a:r>
          </a:p>
          <a:p>
            <a:pPr eaLnBrk="1" hangingPunct="1">
              <a:lnSpc>
                <a:spcPct val="95000"/>
              </a:lnSpc>
              <a:spcBef>
                <a:spcPct val="20000"/>
              </a:spcBef>
              <a:buFont typeface="Arial" charset="0"/>
              <a:buChar char="•"/>
              <a:defRPr/>
            </a:pPr>
            <a:r>
              <a:rPr lang="en-US" altLang="en-US" sz="2000" dirty="0" smtClean="0">
                <a:latin typeface="Calibri" pitchFamily="34" charset="0"/>
              </a:rPr>
              <a:t>Being a complete binary tree, all levels of the tree except the last level are completely filled. </a:t>
            </a:r>
          </a:p>
          <a:p>
            <a:pPr eaLnBrk="1" hangingPunct="1">
              <a:lnSpc>
                <a:spcPct val="95000"/>
              </a:lnSpc>
              <a:spcBef>
                <a:spcPct val="20000"/>
              </a:spcBef>
              <a:buFont typeface="Arial" charset="0"/>
              <a:buChar char="•"/>
              <a:defRPr/>
            </a:pPr>
            <a:r>
              <a:rPr lang="en-US" altLang="en-US" sz="2000" dirty="0" smtClean="0">
                <a:latin typeface="Calibri" pitchFamily="34" charset="0"/>
              </a:rPr>
              <a:t>Height of a binary tree is given as </a:t>
            </a:r>
            <a:r>
              <a:rPr lang="en-US" altLang="en-US" sz="2000" i="1" dirty="0" smtClean="0">
                <a:latin typeface="Calibri" pitchFamily="34" charset="0"/>
              </a:rPr>
              <a:t>log2n</a:t>
            </a:r>
            <a:r>
              <a:rPr lang="en-US" altLang="en-US" sz="2000" dirty="0" smtClean="0">
                <a:latin typeface="Calibri" pitchFamily="34" charset="0"/>
              </a:rPr>
              <a:t>, where </a:t>
            </a:r>
            <a:r>
              <a:rPr lang="en-US" altLang="en-US" sz="2000" i="1" dirty="0" smtClean="0">
                <a:latin typeface="Calibri" pitchFamily="34" charset="0"/>
              </a:rPr>
              <a:t>n</a:t>
            </a:r>
            <a:r>
              <a:rPr lang="en-US" altLang="en-US" sz="2000" dirty="0" smtClean="0">
                <a:latin typeface="Calibri" pitchFamily="34" charset="0"/>
              </a:rPr>
              <a:t> is the number of elements. </a:t>
            </a:r>
          </a:p>
          <a:p>
            <a:pPr eaLnBrk="1" hangingPunct="1">
              <a:lnSpc>
                <a:spcPct val="95000"/>
              </a:lnSpc>
              <a:spcBef>
                <a:spcPct val="20000"/>
              </a:spcBef>
              <a:buFont typeface="Arial" charset="0"/>
              <a:buChar char="•"/>
              <a:defRPr/>
            </a:pPr>
            <a:r>
              <a:rPr lang="en-US" altLang="en-US" sz="2000" dirty="0" smtClean="0">
                <a:latin typeface="Calibri" pitchFamily="34" charset="0"/>
              </a:rPr>
              <a:t>Heaps (also known as partially ordered trees) are a very popular data structure for implementing priority queues. </a:t>
            </a:r>
          </a:p>
          <a:p>
            <a:pPr eaLnBrk="1" hangingPunct="1">
              <a:lnSpc>
                <a:spcPct val="95000"/>
              </a:lnSpc>
              <a:spcBef>
                <a:spcPct val="20000"/>
              </a:spcBef>
              <a:buFont typeface="Arial" charset="0"/>
              <a:buChar char="•"/>
              <a:defRPr/>
            </a:pPr>
            <a:r>
              <a:rPr lang="en-US" altLang="en-US" sz="2000" dirty="0" smtClean="0">
                <a:latin typeface="Calibri" pitchFamily="34" charset="0"/>
              </a:rPr>
              <a:t>A binary heap is a useful data structure in which elements can be added randomly but only the element with highest value is removed (in case of max heap and minimum value in case of mean heap). Although, a binary tree is better, but a binary heap is more space efficient, and simpler.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Binary Heaps</a:t>
            </a:r>
          </a:p>
        </p:txBody>
      </p:sp>
      <p:grpSp>
        <p:nvGrpSpPr>
          <p:cNvPr id="2" name="Group 4"/>
          <p:cNvGrpSpPr>
            <a:grpSpLocks/>
          </p:cNvGrpSpPr>
          <p:nvPr/>
        </p:nvGrpSpPr>
        <p:grpSpPr bwMode="auto">
          <a:xfrm>
            <a:off x="1143000" y="2514600"/>
            <a:ext cx="6934200" cy="2362200"/>
            <a:chOff x="648" y="1187"/>
            <a:chExt cx="3240" cy="1234"/>
          </a:xfrm>
        </p:grpSpPr>
        <p:sp>
          <p:nvSpPr>
            <p:cNvPr id="9222" name="Oval 5"/>
            <p:cNvSpPr>
              <a:spLocks noChangeArrowheads="1"/>
            </p:cNvSpPr>
            <p:nvPr/>
          </p:nvSpPr>
          <p:spPr bwMode="auto">
            <a:xfrm>
              <a:off x="1368" y="1187"/>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4</a:t>
              </a:r>
              <a:endParaRPr lang="en-US" altLang="en-US" b="1">
                <a:solidFill>
                  <a:srgbClr val="993300"/>
                </a:solidFill>
                <a:latin typeface="Tahoma" pitchFamily="34" charset="0"/>
              </a:endParaRPr>
            </a:p>
          </p:txBody>
        </p:sp>
        <p:sp>
          <p:nvSpPr>
            <p:cNvPr id="9223" name="Line 6"/>
            <p:cNvSpPr>
              <a:spLocks noChangeShapeType="1"/>
            </p:cNvSpPr>
            <p:nvPr/>
          </p:nvSpPr>
          <p:spPr bwMode="auto">
            <a:xfrm flipH="1">
              <a:off x="1296" y="1414"/>
              <a:ext cx="144" cy="144"/>
            </a:xfrm>
            <a:prstGeom prst="line">
              <a:avLst/>
            </a:prstGeom>
            <a:noFill/>
            <a:ln w="9525">
              <a:solidFill>
                <a:schemeClr val="tx1"/>
              </a:solidFill>
              <a:round/>
              <a:headEnd/>
              <a:tailEnd/>
            </a:ln>
          </p:spPr>
          <p:txBody>
            <a:bodyPr/>
            <a:lstStyle/>
            <a:p>
              <a:endParaRPr lang="en-IN"/>
            </a:p>
          </p:txBody>
        </p:sp>
        <p:sp>
          <p:nvSpPr>
            <p:cNvPr id="9224" name="Line 7"/>
            <p:cNvSpPr>
              <a:spLocks noChangeShapeType="1"/>
            </p:cNvSpPr>
            <p:nvPr/>
          </p:nvSpPr>
          <p:spPr bwMode="auto">
            <a:xfrm>
              <a:off x="1584" y="1342"/>
              <a:ext cx="144" cy="133"/>
            </a:xfrm>
            <a:prstGeom prst="line">
              <a:avLst/>
            </a:prstGeom>
            <a:noFill/>
            <a:ln w="9525">
              <a:solidFill>
                <a:schemeClr val="tx1"/>
              </a:solidFill>
              <a:round/>
              <a:headEnd/>
              <a:tailEnd/>
            </a:ln>
          </p:spPr>
          <p:txBody>
            <a:bodyPr/>
            <a:lstStyle/>
            <a:p>
              <a:endParaRPr lang="en-IN"/>
            </a:p>
          </p:txBody>
        </p:sp>
        <p:sp>
          <p:nvSpPr>
            <p:cNvPr id="9225" name="Oval 8"/>
            <p:cNvSpPr>
              <a:spLocks noChangeArrowheads="1"/>
            </p:cNvSpPr>
            <p:nvPr/>
          </p:nvSpPr>
          <p:spPr bwMode="auto">
            <a:xfrm>
              <a:off x="1584" y="147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12</a:t>
              </a:r>
              <a:endParaRPr lang="en-US" altLang="en-US" b="1">
                <a:solidFill>
                  <a:srgbClr val="993300"/>
                </a:solidFill>
                <a:latin typeface="Tahoma" pitchFamily="34" charset="0"/>
              </a:endParaRPr>
            </a:p>
          </p:txBody>
        </p:sp>
        <p:sp>
          <p:nvSpPr>
            <p:cNvPr id="9226" name="Oval 9"/>
            <p:cNvSpPr>
              <a:spLocks noChangeArrowheads="1"/>
            </p:cNvSpPr>
            <p:nvPr/>
          </p:nvSpPr>
          <p:spPr bwMode="auto">
            <a:xfrm>
              <a:off x="1152" y="147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6</a:t>
              </a:r>
              <a:endParaRPr lang="en-US" altLang="en-US" b="1">
                <a:solidFill>
                  <a:srgbClr val="993300"/>
                </a:solidFill>
                <a:latin typeface="Tahoma" pitchFamily="34" charset="0"/>
              </a:endParaRPr>
            </a:p>
          </p:txBody>
        </p:sp>
        <p:sp>
          <p:nvSpPr>
            <p:cNvPr id="9227" name="Line 10"/>
            <p:cNvSpPr>
              <a:spLocks noChangeShapeType="1"/>
            </p:cNvSpPr>
            <p:nvPr/>
          </p:nvSpPr>
          <p:spPr bwMode="auto">
            <a:xfrm flipH="1">
              <a:off x="1080" y="1620"/>
              <a:ext cx="72" cy="144"/>
            </a:xfrm>
            <a:prstGeom prst="line">
              <a:avLst/>
            </a:prstGeom>
            <a:noFill/>
            <a:ln w="9525">
              <a:solidFill>
                <a:schemeClr val="tx1"/>
              </a:solidFill>
              <a:round/>
              <a:headEnd/>
              <a:tailEnd/>
            </a:ln>
          </p:spPr>
          <p:txBody>
            <a:bodyPr/>
            <a:lstStyle/>
            <a:p>
              <a:endParaRPr lang="en-IN"/>
            </a:p>
          </p:txBody>
        </p:sp>
        <p:sp>
          <p:nvSpPr>
            <p:cNvPr id="9228" name="Oval 11"/>
            <p:cNvSpPr>
              <a:spLocks noChangeArrowheads="1"/>
            </p:cNvSpPr>
            <p:nvPr/>
          </p:nvSpPr>
          <p:spPr bwMode="auto">
            <a:xfrm>
              <a:off x="936" y="176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7</a:t>
              </a:r>
              <a:endParaRPr lang="en-US" altLang="en-US" b="1">
                <a:solidFill>
                  <a:srgbClr val="993300"/>
                </a:solidFill>
                <a:latin typeface="Tahoma" pitchFamily="34" charset="0"/>
              </a:endParaRPr>
            </a:p>
          </p:txBody>
        </p:sp>
        <p:sp>
          <p:nvSpPr>
            <p:cNvPr id="9229" name="Line 12"/>
            <p:cNvSpPr>
              <a:spLocks noChangeShapeType="1"/>
            </p:cNvSpPr>
            <p:nvPr/>
          </p:nvSpPr>
          <p:spPr bwMode="auto">
            <a:xfrm flipH="1">
              <a:off x="720" y="1918"/>
              <a:ext cx="216" cy="288"/>
            </a:xfrm>
            <a:prstGeom prst="line">
              <a:avLst/>
            </a:prstGeom>
            <a:noFill/>
            <a:ln w="9525">
              <a:solidFill>
                <a:schemeClr val="tx1"/>
              </a:solidFill>
              <a:round/>
              <a:headEnd/>
              <a:tailEnd/>
            </a:ln>
          </p:spPr>
          <p:txBody>
            <a:bodyPr/>
            <a:lstStyle/>
            <a:p>
              <a:endParaRPr lang="en-IN"/>
            </a:p>
          </p:txBody>
        </p:sp>
        <p:sp>
          <p:nvSpPr>
            <p:cNvPr id="9230" name="Oval 13"/>
            <p:cNvSpPr>
              <a:spLocks noChangeArrowheads="1"/>
            </p:cNvSpPr>
            <p:nvPr/>
          </p:nvSpPr>
          <p:spPr bwMode="auto">
            <a:xfrm>
              <a:off x="648" y="220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13</a:t>
              </a:r>
              <a:endParaRPr lang="en-US" altLang="en-US" b="1">
                <a:solidFill>
                  <a:srgbClr val="993300"/>
                </a:solidFill>
                <a:latin typeface="Tahoma" pitchFamily="34" charset="0"/>
              </a:endParaRPr>
            </a:p>
          </p:txBody>
        </p:sp>
        <p:sp>
          <p:nvSpPr>
            <p:cNvPr id="9231" name="Line 14"/>
            <p:cNvSpPr>
              <a:spLocks noChangeShapeType="1"/>
            </p:cNvSpPr>
            <p:nvPr/>
          </p:nvSpPr>
          <p:spPr bwMode="auto">
            <a:xfrm>
              <a:off x="1296" y="1692"/>
              <a:ext cx="72" cy="144"/>
            </a:xfrm>
            <a:prstGeom prst="line">
              <a:avLst/>
            </a:prstGeom>
            <a:noFill/>
            <a:ln w="9525">
              <a:solidFill>
                <a:schemeClr val="tx1"/>
              </a:solidFill>
              <a:round/>
              <a:headEnd/>
              <a:tailEnd/>
            </a:ln>
          </p:spPr>
          <p:txBody>
            <a:bodyPr/>
            <a:lstStyle/>
            <a:p>
              <a:endParaRPr lang="en-IN"/>
            </a:p>
          </p:txBody>
        </p:sp>
        <p:sp>
          <p:nvSpPr>
            <p:cNvPr id="9232" name="Oval 15"/>
            <p:cNvSpPr>
              <a:spLocks noChangeArrowheads="1"/>
            </p:cNvSpPr>
            <p:nvPr/>
          </p:nvSpPr>
          <p:spPr bwMode="auto">
            <a:xfrm>
              <a:off x="1224" y="183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9</a:t>
              </a:r>
              <a:endParaRPr lang="en-US" altLang="en-US" b="1">
                <a:solidFill>
                  <a:srgbClr val="993300"/>
                </a:solidFill>
                <a:latin typeface="Tahoma" pitchFamily="34" charset="0"/>
              </a:endParaRPr>
            </a:p>
          </p:txBody>
        </p:sp>
        <p:sp>
          <p:nvSpPr>
            <p:cNvPr id="9233" name="Line 16"/>
            <p:cNvSpPr>
              <a:spLocks noChangeShapeType="1"/>
            </p:cNvSpPr>
            <p:nvPr/>
          </p:nvSpPr>
          <p:spPr bwMode="auto">
            <a:xfrm flipH="1">
              <a:off x="1584" y="1692"/>
              <a:ext cx="72" cy="144"/>
            </a:xfrm>
            <a:prstGeom prst="line">
              <a:avLst/>
            </a:prstGeom>
            <a:noFill/>
            <a:ln w="9525">
              <a:solidFill>
                <a:schemeClr val="tx1"/>
              </a:solidFill>
              <a:round/>
              <a:headEnd/>
              <a:tailEnd/>
            </a:ln>
          </p:spPr>
          <p:txBody>
            <a:bodyPr/>
            <a:lstStyle/>
            <a:p>
              <a:endParaRPr lang="en-IN"/>
            </a:p>
          </p:txBody>
        </p:sp>
        <p:sp>
          <p:nvSpPr>
            <p:cNvPr id="9234" name="Oval 17"/>
            <p:cNvSpPr>
              <a:spLocks noChangeArrowheads="1"/>
            </p:cNvSpPr>
            <p:nvPr/>
          </p:nvSpPr>
          <p:spPr bwMode="auto">
            <a:xfrm>
              <a:off x="1512" y="184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9235" name="Line 18"/>
            <p:cNvSpPr>
              <a:spLocks noChangeShapeType="1"/>
            </p:cNvSpPr>
            <p:nvPr/>
          </p:nvSpPr>
          <p:spPr bwMode="auto">
            <a:xfrm>
              <a:off x="1728" y="1692"/>
              <a:ext cx="216" cy="144"/>
            </a:xfrm>
            <a:prstGeom prst="line">
              <a:avLst/>
            </a:prstGeom>
            <a:noFill/>
            <a:ln w="9525">
              <a:solidFill>
                <a:schemeClr val="tx1"/>
              </a:solidFill>
              <a:round/>
              <a:headEnd/>
              <a:tailEnd/>
            </a:ln>
          </p:spPr>
          <p:txBody>
            <a:bodyPr/>
            <a:lstStyle/>
            <a:p>
              <a:endParaRPr lang="en-IN"/>
            </a:p>
          </p:txBody>
        </p:sp>
        <p:sp>
          <p:nvSpPr>
            <p:cNvPr id="9236" name="Oval 19"/>
            <p:cNvSpPr>
              <a:spLocks noChangeArrowheads="1"/>
            </p:cNvSpPr>
            <p:nvPr/>
          </p:nvSpPr>
          <p:spPr bwMode="auto">
            <a:xfrm>
              <a:off x="1800" y="183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39</a:t>
              </a:r>
              <a:endParaRPr lang="en-US" altLang="en-US" b="1">
                <a:solidFill>
                  <a:srgbClr val="993300"/>
                </a:solidFill>
                <a:latin typeface="Tahoma" pitchFamily="34" charset="0"/>
              </a:endParaRPr>
            </a:p>
          </p:txBody>
        </p:sp>
        <p:sp>
          <p:nvSpPr>
            <p:cNvPr id="9237" name="Line 20"/>
            <p:cNvSpPr>
              <a:spLocks noChangeShapeType="1"/>
            </p:cNvSpPr>
            <p:nvPr/>
          </p:nvSpPr>
          <p:spPr bwMode="auto">
            <a:xfrm flipH="1">
              <a:off x="1296" y="2061"/>
              <a:ext cx="72" cy="144"/>
            </a:xfrm>
            <a:prstGeom prst="line">
              <a:avLst/>
            </a:prstGeom>
            <a:noFill/>
            <a:ln w="9525">
              <a:solidFill>
                <a:schemeClr val="tx1"/>
              </a:solidFill>
              <a:round/>
              <a:headEnd/>
              <a:tailEnd/>
            </a:ln>
          </p:spPr>
          <p:txBody>
            <a:bodyPr/>
            <a:lstStyle/>
            <a:p>
              <a:endParaRPr lang="en-IN"/>
            </a:p>
          </p:txBody>
        </p:sp>
        <p:sp>
          <p:nvSpPr>
            <p:cNvPr id="9238" name="Oval 21"/>
            <p:cNvSpPr>
              <a:spLocks noChangeArrowheads="1"/>
            </p:cNvSpPr>
            <p:nvPr/>
          </p:nvSpPr>
          <p:spPr bwMode="auto">
            <a:xfrm>
              <a:off x="1224" y="220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10</a:t>
              </a:r>
              <a:endParaRPr lang="en-US" altLang="en-US" b="1">
                <a:solidFill>
                  <a:srgbClr val="993300"/>
                </a:solidFill>
                <a:latin typeface="Tahoma" pitchFamily="34" charset="0"/>
              </a:endParaRPr>
            </a:p>
          </p:txBody>
        </p:sp>
        <p:sp>
          <p:nvSpPr>
            <p:cNvPr id="9239" name="Line 22"/>
            <p:cNvSpPr>
              <a:spLocks noChangeShapeType="1"/>
            </p:cNvSpPr>
            <p:nvPr/>
          </p:nvSpPr>
          <p:spPr bwMode="auto">
            <a:xfrm>
              <a:off x="1008" y="1990"/>
              <a:ext cx="72" cy="216"/>
            </a:xfrm>
            <a:prstGeom prst="line">
              <a:avLst/>
            </a:prstGeom>
            <a:noFill/>
            <a:ln w="9525">
              <a:solidFill>
                <a:schemeClr val="tx1"/>
              </a:solidFill>
              <a:round/>
              <a:headEnd/>
              <a:tailEnd/>
            </a:ln>
          </p:spPr>
          <p:txBody>
            <a:bodyPr/>
            <a:lstStyle/>
            <a:p>
              <a:endParaRPr lang="en-IN"/>
            </a:p>
          </p:txBody>
        </p:sp>
        <p:sp>
          <p:nvSpPr>
            <p:cNvPr id="9240" name="Oval 23"/>
            <p:cNvSpPr>
              <a:spLocks noChangeArrowheads="1"/>
            </p:cNvSpPr>
            <p:nvPr/>
          </p:nvSpPr>
          <p:spPr bwMode="auto">
            <a:xfrm>
              <a:off x="936" y="220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19</a:t>
              </a:r>
              <a:endParaRPr lang="en-US" altLang="en-US" b="1">
                <a:solidFill>
                  <a:srgbClr val="993300"/>
                </a:solidFill>
                <a:latin typeface="Tahoma" pitchFamily="34" charset="0"/>
              </a:endParaRPr>
            </a:p>
          </p:txBody>
        </p:sp>
        <p:sp>
          <p:nvSpPr>
            <p:cNvPr id="9241" name="Oval 24"/>
            <p:cNvSpPr>
              <a:spLocks noChangeArrowheads="1"/>
            </p:cNvSpPr>
            <p:nvPr/>
          </p:nvSpPr>
          <p:spPr bwMode="auto">
            <a:xfrm>
              <a:off x="3240" y="1187"/>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dirty="0" smtClean="0">
                  <a:solidFill>
                    <a:srgbClr val="993300"/>
                  </a:solidFill>
                  <a:latin typeface="Tahoma" pitchFamily="34" charset="0"/>
                </a:rPr>
                <a:t>99</a:t>
              </a:r>
              <a:endParaRPr lang="en-US" altLang="en-US" b="1" dirty="0">
                <a:solidFill>
                  <a:srgbClr val="993300"/>
                </a:solidFill>
                <a:latin typeface="Tahoma" pitchFamily="34" charset="0"/>
              </a:endParaRPr>
            </a:p>
          </p:txBody>
        </p:sp>
        <p:sp>
          <p:nvSpPr>
            <p:cNvPr id="9242" name="Line 25"/>
            <p:cNvSpPr>
              <a:spLocks noChangeShapeType="1"/>
            </p:cNvSpPr>
            <p:nvPr/>
          </p:nvSpPr>
          <p:spPr bwMode="auto">
            <a:xfrm flipH="1">
              <a:off x="3168" y="1414"/>
              <a:ext cx="144" cy="144"/>
            </a:xfrm>
            <a:prstGeom prst="line">
              <a:avLst/>
            </a:prstGeom>
            <a:noFill/>
            <a:ln w="9525">
              <a:solidFill>
                <a:schemeClr val="tx1"/>
              </a:solidFill>
              <a:round/>
              <a:headEnd/>
              <a:tailEnd/>
            </a:ln>
          </p:spPr>
          <p:txBody>
            <a:bodyPr/>
            <a:lstStyle/>
            <a:p>
              <a:endParaRPr lang="en-IN"/>
            </a:p>
          </p:txBody>
        </p:sp>
        <p:sp>
          <p:nvSpPr>
            <p:cNvPr id="9243" name="Line 26"/>
            <p:cNvSpPr>
              <a:spLocks noChangeShapeType="1"/>
            </p:cNvSpPr>
            <p:nvPr/>
          </p:nvSpPr>
          <p:spPr bwMode="auto">
            <a:xfrm>
              <a:off x="3456" y="1342"/>
              <a:ext cx="144" cy="133"/>
            </a:xfrm>
            <a:prstGeom prst="line">
              <a:avLst/>
            </a:prstGeom>
            <a:noFill/>
            <a:ln w="9525">
              <a:solidFill>
                <a:schemeClr val="tx1"/>
              </a:solidFill>
              <a:round/>
              <a:headEnd/>
              <a:tailEnd/>
            </a:ln>
          </p:spPr>
          <p:txBody>
            <a:bodyPr/>
            <a:lstStyle/>
            <a:p>
              <a:endParaRPr lang="en-IN"/>
            </a:p>
          </p:txBody>
        </p:sp>
        <p:sp>
          <p:nvSpPr>
            <p:cNvPr id="9244" name="Oval 27"/>
            <p:cNvSpPr>
              <a:spLocks noChangeArrowheads="1"/>
            </p:cNvSpPr>
            <p:nvPr/>
          </p:nvSpPr>
          <p:spPr bwMode="auto">
            <a:xfrm>
              <a:off x="3456" y="147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dirty="0" smtClean="0">
                  <a:solidFill>
                    <a:srgbClr val="993300"/>
                  </a:solidFill>
                  <a:latin typeface="Tahoma" pitchFamily="34" charset="0"/>
                </a:rPr>
                <a:t>72</a:t>
              </a:r>
              <a:endParaRPr lang="en-US" altLang="en-US" b="1" dirty="0">
                <a:solidFill>
                  <a:srgbClr val="993300"/>
                </a:solidFill>
                <a:latin typeface="Tahoma" pitchFamily="34" charset="0"/>
              </a:endParaRPr>
            </a:p>
          </p:txBody>
        </p:sp>
        <p:sp>
          <p:nvSpPr>
            <p:cNvPr id="9245" name="Oval 28"/>
            <p:cNvSpPr>
              <a:spLocks noChangeArrowheads="1"/>
            </p:cNvSpPr>
            <p:nvPr/>
          </p:nvSpPr>
          <p:spPr bwMode="auto">
            <a:xfrm>
              <a:off x="3024" y="147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dirty="0" smtClean="0">
                  <a:solidFill>
                    <a:srgbClr val="993300"/>
                  </a:solidFill>
                  <a:latin typeface="Tahoma" pitchFamily="34" charset="0"/>
                </a:rPr>
                <a:t>69</a:t>
              </a:r>
              <a:endParaRPr lang="en-US" altLang="en-US" b="1" dirty="0">
                <a:solidFill>
                  <a:srgbClr val="993300"/>
                </a:solidFill>
                <a:latin typeface="Tahoma" pitchFamily="34" charset="0"/>
              </a:endParaRPr>
            </a:p>
          </p:txBody>
        </p:sp>
        <p:sp>
          <p:nvSpPr>
            <p:cNvPr id="9246" name="Line 29"/>
            <p:cNvSpPr>
              <a:spLocks noChangeShapeType="1"/>
            </p:cNvSpPr>
            <p:nvPr/>
          </p:nvSpPr>
          <p:spPr bwMode="auto">
            <a:xfrm flipH="1">
              <a:off x="2952" y="1620"/>
              <a:ext cx="72" cy="144"/>
            </a:xfrm>
            <a:prstGeom prst="line">
              <a:avLst/>
            </a:prstGeom>
            <a:noFill/>
            <a:ln w="9525">
              <a:solidFill>
                <a:schemeClr val="tx1"/>
              </a:solidFill>
              <a:round/>
              <a:headEnd/>
              <a:tailEnd/>
            </a:ln>
          </p:spPr>
          <p:txBody>
            <a:bodyPr/>
            <a:lstStyle/>
            <a:p>
              <a:endParaRPr lang="en-IN"/>
            </a:p>
          </p:txBody>
        </p:sp>
        <p:sp>
          <p:nvSpPr>
            <p:cNvPr id="9247" name="Oval 30"/>
            <p:cNvSpPr>
              <a:spLocks noChangeArrowheads="1"/>
            </p:cNvSpPr>
            <p:nvPr/>
          </p:nvSpPr>
          <p:spPr bwMode="auto">
            <a:xfrm>
              <a:off x="2808" y="1764"/>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45	</a:t>
              </a:r>
              <a:endParaRPr lang="en-US" altLang="en-US" b="1">
                <a:solidFill>
                  <a:srgbClr val="993300"/>
                </a:solidFill>
                <a:latin typeface="Tahoma" pitchFamily="34" charset="0"/>
              </a:endParaRPr>
            </a:p>
          </p:txBody>
        </p:sp>
        <p:sp>
          <p:nvSpPr>
            <p:cNvPr id="9248" name="Line 31"/>
            <p:cNvSpPr>
              <a:spLocks noChangeShapeType="1"/>
            </p:cNvSpPr>
            <p:nvPr/>
          </p:nvSpPr>
          <p:spPr bwMode="auto">
            <a:xfrm flipH="1">
              <a:off x="2592" y="1918"/>
              <a:ext cx="216" cy="288"/>
            </a:xfrm>
            <a:prstGeom prst="line">
              <a:avLst/>
            </a:prstGeom>
            <a:noFill/>
            <a:ln w="9525">
              <a:solidFill>
                <a:schemeClr val="tx1"/>
              </a:solidFill>
              <a:round/>
              <a:headEnd/>
              <a:tailEnd/>
            </a:ln>
          </p:spPr>
          <p:txBody>
            <a:bodyPr/>
            <a:lstStyle/>
            <a:p>
              <a:endParaRPr lang="en-IN"/>
            </a:p>
          </p:txBody>
        </p:sp>
        <p:sp>
          <p:nvSpPr>
            <p:cNvPr id="9249" name="Oval 32"/>
            <p:cNvSpPr>
              <a:spLocks noChangeArrowheads="1"/>
            </p:cNvSpPr>
            <p:nvPr/>
          </p:nvSpPr>
          <p:spPr bwMode="auto">
            <a:xfrm>
              <a:off x="2520" y="220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sp>
          <p:nvSpPr>
            <p:cNvPr id="9250" name="Line 33"/>
            <p:cNvSpPr>
              <a:spLocks noChangeShapeType="1"/>
            </p:cNvSpPr>
            <p:nvPr/>
          </p:nvSpPr>
          <p:spPr bwMode="auto">
            <a:xfrm>
              <a:off x="3168" y="1692"/>
              <a:ext cx="72" cy="144"/>
            </a:xfrm>
            <a:prstGeom prst="line">
              <a:avLst/>
            </a:prstGeom>
            <a:noFill/>
            <a:ln w="9525">
              <a:solidFill>
                <a:schemeClr val="tx1"/>
              </a:solidFill>
              <a:round/>
              <a:headEnd/>
              <a:tailEnd/>
            </a:ln>
          </p:spPr>
          <p:txBody>
            <a:bodyPr/>
            <a:lstStyle/>
            <a:p>
              <a:endParaRPr lang="en-IN"/>
            </a:p>
          </p:txBody>
        </p:sp>
        <p:sp>
          <p:nvSpPr>
            <p:cNvPr id="9251" name="Oval 34"/>
            <p:cNvSpPr>
              <a:spLocks noChangeArrowheads="1"/>
            </p:cNvSpPr>
            <p:nvPr/>
          </p:nvSpPr>
          <p:spPr bwMode="auto">
            <a:xfrm>
              <a:off x="3096" y="183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dirty="0" smtClean="0">
                  <a:solidFill>
                    <a:srgbClr val="993300"/>
                  </a:solidFill>
                  <a:latin typeface="Tahoma" pitchFamily="34" charset="0"/>
                </a:rPr>
                <a:t>63</a:t>
              </a:r>
              <a:endParaRPr lang="en-US" altLang="en-US" b="1" dirty="0">
                <a:solidFill>
                  <a:srgbClr val="993300"/>
                </a:solidFill>
                <a:latin typeface="Tahoma" pitchFamily="34" charset="0"/>
              </a:endParaRPr>
            </a:p>
          </p:txBody>
        </p:sp>
        <p:sp>
          <p:nvSpPr>
            <p:cNvPr id="9252" name="Line 35"/>
            <p:cNvSpPr>
              <a:spLocks noChangeShapeType="1"/>
            </p:cNvSpPr>
            <p:nvPr/>
          </p:nvSpPr>
          <p:spPr bwMode="auto">
            <a:xfrm flipH="1">
              <a:off x="3456" y="1692"/>
              <a:ext cx="72" cy="144"/>
            </a:xfrm>
            <a:prstGeom prst="line">
              <a:avLst/>
            </a:prstGeom>
            <a:noFill/>
            <a:ln w="9525">
              <a:solidFill>
                <a:schemeClr val="tx1"/>
              </a:solidFill>
              <a:round/>
              <a:headEnd/>
              <a:tailEnd/>
            </a:ln>
          </p:spPr>
          <p:txBody>
            <a:bodyPr/>
            <a:lstStyle/>
            <a:p>
              <a:endParaRPr lang="en-IN"/>
            </a:p>
          </p:txBody>
        </p:sp>
        <p:sp>
          <p:nvSpPr>
            <p:cNvPr id="9253" name="Oval 36"/>
            <p:cNvSpPr>
              <a:spLocks noChangeArrowheads="1"/>
            </p:cNvSpPr>
            <p:nvPr/>
          </p:nvSpPr>
          <p:spPr bwMode="auto">
            <a:xfrm>
              <a:off x="3384" y="184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9254" name="Line 37"/>
            <p:cNvSpPr>
              <a:spLocks noChangeShapeType="1"/>
            </p:cNvSpPr>
            <p:nvPr/>
          </p:nvSpPr>
          <p:spPr bwMode="auto">
            <a:xfrm>
              <a:off x="3600" y="1692"/>
              <a:ext cx="216" cy="144"/>
            </a:xfrm>
            <a:prstGeom prst="line">
              <a:avLst/>
            </a:prstGeom>
            <a:noFill/>
            <a:ln w="9525">
              <a:solidFill>
                <a:schemeClr val="tx1"/>
              </a:solidFill>
              <a:round/>
              <a:headEnd/>
              <a:tailEnd/>
            </a:ln>
          </p:spPr>
          <p:txBody>
            <a:bodyPr/>
            <a:lstStyle/>
            <a:p>
              <a:endParaRPr lang="en-IN"/>
            </a:p>
          </p:txBody>
        </p:sp>
        <p:sp>
          <p:nvSpPr>
            <p:cNvPr id="9255" name="Oval 38"/>
            <p:cNvSpPr>
              <a:spLocks noChangeArrowheads="1"/>
            </p:cNvSpPr>
            <p:nvPr/>
          </p:nvSpPr>
          <p:spPr bwMode="auto">
            <a:xfrm>
              <a:off x="3672" y="1836"/>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39</a:t>
              </a:r>
              <a:endParaRPr lang="en-US" altLang="en-US" b="1">
                <a:solidFill>
                  <a:srgbClr val="993300"/>
                </a:solidFill>
                <a:latin typeface="Tahoma" pitchFamily="34" charset="0"/>
              </a:endParaRPr>
            </a:p>
          </p:txBody>
        </p:sp>
        <p:sp>
          <p:nvSpPr>
            <p:cNvPr id="9256" name="Line 39"/>
            <p:cNvSpPr>
              <a:spLocks noChangeShapeType="1"/>
            </p:cNvSpPr>
            <p:nvPr/>
          </p:nvSpPr>
          <p:spPr bwMode="auto">
            <a:xfrm flipH="1">
              <a:off x="3168" y="2061"/>
              <a:ext cx="72" cy="144"/>
            </a:xfrm>
            <a:prstGeom prst="line">
              <a:avLst/>
            </a:prstGeom>
            <a:noFill/>
            <a:ln w="9525">
              <a:solidFill>
                <a:schemeClr val="tx1"/>
              </a:solidFill>
              <a:round/>
              <a:headEnd/>
              <a:tailEnd/>
            </a:ln>
          </p:spPr>
          <p:txBody>
            <a:bodyPr/>
            <a:lstStyle/>
            <a:p>
              <a:endParaRPr lang="en-IN"/>
            </a:p>
          </p:txBody>
        </p:sp>
        <p:sp>
          <p:nvSpPr>
            <p:cNvPr id="9257" name="Oval 40"/>
            <p:cNvSpPr>
              <a:spLocks noChangeArrowheads="1"/>
            </p:cNvSpPr>
            <p:nvPr/>
          </p:nvSpPr>
          <p:spPr bwMode="auto">
            <a:xfrm>
              <a:off x="3096" y="220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54</a:t>
              </a:r>
              <a:endParaRPr lang="en-US" altLang="en-US" b="1">
                <a:solidFill>
                  <a:srgbClr val="993300"/>
                </a:solidFill>
                <a:latin typeface="Tahoma" pitchFamily="34" charset="0"/>
              </a:endParaRPr>
            </a:p>
          </p:txBody>
        </p:sp>
        <p:sp>
          <p:nvSpPr>
            <p:cNvPr id="9258" name="Line 41"/>
            <p:cNvSpPr>
              <a:spLocks noChangeShapeType="1"/>
            </p:cNvSpPr>
            <p:nvPr/>
          </p:nvSpPr>
          <p:spPr bwMode="auto">
            <a:xfrm>
              <a:off x="2880" y="1990"/>
              <a:ext cx="72" cy="216"/>
            </a:xfrm>
            <a:prstGeom prst="line">
              <a:avLst/>
            </a:prstGeom>
            <a:noFill/>
            <a:ln w="9525">
              <a:solidFill>
                <a:schemeClr val="tx1"/>
              </a:solidFill>
              <a:round/>
              <a:headEnd/>
              <a:tailEnd/>
            </a:ln>
          </p:spPr>
          <p:txBody>
            <a:bodyPr/>
            <a:lstStyle/>
            <a:p>
              <a:endParaRPr lang="en-IN"/>
            </a:p>
          </p:txBody>
        </p:sp>
        <p:sp>
          <p:nvSpPr>
            <p:cNvPr id="9259" name="Oval 42"/>
            <p:cNvSpPr>
              <a:spLocks noChangeArrowheads="1"/>
            </p:cNvSpPr>
            <p:nvPr/>
          </p:nvSpPr>
          <p:spPr bwMode="auto">
            <a:xfrm>
              <a:off x="2808" y="2205"/>
              <a:ext cx="216" cy="216"/>
            </a:xfrm>
            <a:prstGeom prst="ellipse">
              <a:avLst/>
            </a:prstGeom>
            <a:solidFill>
              <a:srgbClr val="FFFFCC"/>
            </a:solidFill>
            <a:ln w="9525">
              <a:solidFill>
                <a:schemeClr val="tx1"/>
              </a:solidFill>
              <a:round/>
              <a:headEnd/>
              <a:tailEnd/>
            </a:ln>
          </p:spPr>
          <p:txBody>
            <a:bodyPr/>
            <a:lstStyle/>
            <a:p>
              <a:pPr algn="ct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grpSp>
      <p:sp>
        <p:nvSpPr>
          <p:cNvPr id="45" name="Rectangle 43"/>
          <p:cNvSpPr>
            <a:spLocks noChangeArrowheads="1"/>
          </p:cNvSpPr>
          <p:nvPr/>
        </p:nvSpPr>
        <p:spPr bwMode="auto">
          <a:xfrm>
            <a:off x="762000" y="3028950"/>
            <a:ext cx="1371600" cy="831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r">
              <a:defRPr/>
            </a:pPr>
            <a:r>
              <a:rPr lang="en-US" sz="2400" dirty="0">
                <a:latin typeface="+mn-lt"/>
              </a:rPr>
              <a:t>Min heap	 </a:t>
            </a:r>
          </a:p>
        </p:txBody>
      </p:sp>
      <p:sp>
        <p:nvSpPr>
          <p:cNvPr id="46" name="Rectangle 44"/>
          <p:cNvSpPr>
            <a:spLocks noChangeArrowheads="1"/>
          </p:cNvSpPr>
          <p:nvPr/>
        </p:nvSpPr>
        <p:spPr bwMode="auto">
          <a:xfrm>
            <a:off x="7151688" y="4198938"/>
            <a:ext cx="1763712" cy="830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r">
              <a:defRPr/>
            </a:pPr>
            <a:r>
              <a:rPr lang="en-US" sz="2400" dirty="0">
                <a:latin typeface="+mn-lt"/>
              </a:rPr>
              <a:t>Max heap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Insertion in a Binary Heap</a:t>
            </a:r>
          </a:p>
        </p:txBody>
      </p:sp>
      <p:sp>
        <p:nvSpPr>
          <p:cNvPr id="10243" name="Rectangle 3"/>
          <p:cNvSpPr txBox="1">
            <a:spLocks noChangeArrowheads="1"/>
          </p:cNvSpPr>
          <p:nvPr/>
        </p:nvSpPr>
        <p:spPr bwMode="auto">
          <a:xfrm>
            <a:off x="76200" y="1447800"/>
            <a:ext cx="8915400" cy="2362200"/>
          </a:xfrm>
          <a:prstGeom prst="rect">
            <a:avLst/>
          </a:prstGeom>
          <a:noFill/>
          <a:ln w="9525">
            <a:noFill/>
            <a:miter lim="800000"/>
            <a:headEnd/>
            <a:tailEnd/>
          </a:ln>
        </p:spPr>
        <p:txBody>
          <a:bodyPr/>
          <a:lstStyle/>
          <a:p>
            <a:pPr marL="342900" indent="-342900">
              <a:lnSpc>
                <a:spcPct val="80000"/>
              </a:lnSpc>
              <a:spcBef>
                <a:spcPct val="20000"/>
              </a:spcBef>
              <a:buFont typeface="Arial" charset="0"/>
              <a:buChar char="•"/>
            </a:pPr>
            <a:r>
              <a:rPr lang="en-US" altLang="en-US" sz="2400">
                <a:latin typeface="Calibri" pitchFamily="34" charset="0"/>
              </a:rPr>
              <a:t>Consider a max heap H having n elements. Inserting a new value into the heap is done in two major steps. </a:t>
            </a:r>
          </a:p>
          <a:p>
            <a:pPr marL="342900" indent="-342900">
              <a:lnSpc>
                <a:spcPct val="80000"/>
              </a:lnSpc>
              <a:spcBef>
                <a:spcPct val="20000"/>
              </a:spcBef>
              <a:buFont typeface="Arial" charset="0"/>
              <a:buChar char="•"/>
            </a:pPr>
            <a:endParaRPr lang="en-US" altLang="en-US" sz="2400">
              <a:latin typeface="Calibri" pitchFamily="34" charset="0"/>
            </a:endParaRPr>
          </a:p>
          <a:p>
            <a:pPr marL="342900" indent="-342900">
              <a:lnSpc>
                <a:spcPct val="80000"/>
              </a:lnSpc>
              <a:spcBef>
                <a:spcPct val="20000"/>
              </a:spcBef>
              <a:buFont typeface="Arial" charset="0"/>
              <a:buChar char="•"/>
            </a:pPr>
            <a:r>
              <a:rPr lang="en-US" altLang="en-US" sz="2400">
                <a:latin typeface="Calibri" pitchFamily="34" charset="0"/>
              </a:rPr>
              <a:t>Add the new value at the bottom of H in such a way that H is still a complete binary tree but not necessarily a heap.</a:t>
            </a:r>
          </a:p>
          <a:p>
            <a:pPr marL="342900" indent="-342900">
              <a:lnSpc>
                <a:spcPct val="80000"/>
              </a:lnSpc>
              <a:spcBef>
                <a:spcPct val="20000"/>
              </a:spcBef>
              <a:buFont typeface="Arial" charset="0"/>
              <a:buChar char="•"/>
            </a:pPr>
            <a:endParaRPr lang="en-US" altLang="en-US" sz="2400">
              <a:latin typeface="Calibri" pitchFamily="34" charset="0"/>
            </a:endParaRPr>
          </a:p>
          <a:p>
            <a:pPr marL="342900" indent="-342900">
              <a:lnSpc>
                <a:spcPct val="80000"/>
              </a:lnSpc>
              <a:spcBef>
                <a:spcPct val="20000"/>
              </a:spcBef>
              <a:buFont typeface="Arial" charset="0"/>
              <a:buChar char="•"/>
            </a:pPr>
            <a:r>
              <a:rPr lang="en-US" altLang="en-US" sz="2400">
                <a:latin typeface="Calibri" pitchFamily="34" charset="0"/>
              </a:rPr>
              <a:t>Let the new value rise to its appropriate place in H so that H now becomes a heap as well.</a:t>
            </a:r>
          </a:p>
          <a:p>
            <a:pPr marL="342900" indent="-342900">
              <a:lnSpc>
                <a:spcPct val="80000"/>
              </a:lnSpc>
              <a:spcBef>
                <a:spcPct val="20000"/>
              </a:spcBef>
              <a:buFont typeface="Arial" charset="0"/>
              <a:buChar char="•"/>
            </a:pPr>
            <a:endParaRPr lang="en-US" altLang="en-US" sz="2400">
              <a:latin typeface="Calibri" pitchFamily="34" charset="0"/>
            </a:endParaRPr>
          </a:p>
          <a:p>
            <a:pPr marL="342900" indent="-342900">
              <a:lnSpc>
                <a:spcPct val="80000"/>
              </a:lnSpc>
              <a:spcBef>
                <a:spcPct val="20000"/>
              </a:spcBef>
              <a:buFont typeface="Arial" charset="0"/>
              <a:buChar char="•"/>
            </a:pPr>
            <a:r>
              <a:rPr lang="en-US" altLang="en-US" sz="2400">
                <a:latin typeface="Calibri" pitchFamily="34" charset="0"/>
              </a:rPr>
              <a:t>To do this, compare the new value with its parent; to check if they are in the correct order. If they are in the correct order, then the procedure halts else, the new value and its parent’s value is swapped and step 2 is repeated. </a:t>
            </a:r>
          </a:p>
          <a:p>
            <a:pPr marL="342900" indent="-342900">
              <a:lnSpc>
                <a:spcPct val="80000"/>
              </a:lnSpc>
              <a:spcBef>
                <a:spcPct val="20000"/>
              </a:spcBef>
              <a:buFont typeface="Arial" charset="0"/>
              <a:buChar char="•"/>
            </a:pPr>
            <a:endParaRPr lang="en-US" altLang="en-US" sz="2400" b="1">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Insertion in a Binary Heap</a:t>
            </a:r>
          </a:p>
        </p:txBody>
      </p:sp>
      <p:grpSp>
        <p:nvGrpSpPr>
          <p:cNvPr id="3" name="Group 4"/>
          <p:cNvGrpSpPr>
            <a:grpSpLocks/>
          </p:cNvGrpSpPr>
          <p:nvPr/>
        </p:nvGrpSpPr>
        <p:grpSpPr bwMode="auto">
          <a:xfrm>
            <a:off x="304800" y="1676400"/>
            <a:ext cx="3505200" cy="1714500"/>
            <a:chOff x="0" y="1968"/>
            <a:chExt cx="1656" cy="1080"/>
          </a:xfrm>
        </p:grpSpPr>
        <p:sp>
          <p:nvSpPr>
            <p:cNvPr id="11358" name="Oval 5"/>
            <p:cNvSpPr>
              <a:spLocks noChangeArrowheads="1"/>
            </p:cNvSpPr>
            <p:nvPr/>
          </p:nvSpPr>
          <p:spPr bwMode="auto">
            <a:xfrm>
              <a:off x="936" y="1968"/>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54</a:t>
              </a:r>
              <a:endParaRPr lang="en-US" altLang="en-US" b="1">
                <a:solidFill>
                  <a:srgbClr val="993300"/>
                </a:solidFill>
                <a:latin typeface="Tahoma" pitchFamily="34" charset="0"/>
              </a:endParaRPr>
            </a:p>
          </p:txBody>
        </p:sp>
        <p:sp>
          <p:nvSpPr>
            <p:cNvPr id="11359" name="Line 6"/>
            <p:cNvSpPr>
              <a:spLocks noChangeShapeType="1"/>
            </p:cNvSpPr>
            <p:nvPr/>
          </p:nvSpPr>
          <p:spPr bwMode="auto">
            <a:xfrm flipH="1">
              <a:off x="720" y="2112"/>
              <a:ext cx="216" cy="216"/>
            </a:xfrm>
            <a:prstGeom prst="line">
              <a:avLst/>
            </a:prstGeom>
            <a:noFill/>
            <a:ln w="9525">
              <a:solidFill>
                <a:schemeClr val="tx1"/>
              </a:solidFill>
              <a:round/>
              <a:headEnd/>
              <a:tailEnd/>
            </a:ln>
          </p:spPr>
          <p:txBody>
            <a:bodyPr/>
            <a:lstStyle/>
            <a:p>
              <a:endParaRPr lang="en-IN"/>
            </a:p>
          </p:txBody>
        </p:sp>
        <p:sp>
          <p:nvSpPr>
            <p:cNvPr id="11360" name="Line 7"/>
            <p:cNvSpPr>
              <a:spLocks noChangeShapeType="1"/>
            </p:cNvSpPr>
            <p:nvPr/>
          </p:nvSpPr>
          <p:spPr bwMode="auto">
            <a:xfrm>
              <a:off x="1152" y="2112"/>
              <a:ext cx="216" cy="216"/>
            </a:xfrm>
            <a:prstGeom prst="line">
              <a:avLst/>
            </a:prstGeom>
            <a:noFill/>
            <a:ln w="9525">
              <a:solidFill>
                <a:schemeClr val="tx1"/>
              </a:solidFill>
              <a:round/>
              <a:headEnd/>
              <a:tailEnd/>
            </a:ln>
          </p:spPr>
          <p:txBody>
            <a:bodyPr/>
            <a:lstStyle/>
            <a:p>
              <a:endParaRPr lang="en-IN"/>
            </a:p>
          </p:txBody>
        </p:sp>
        <p:sp>
          <p:nvSpPr>
            <p:cNvPr id="11361" name="Oval 8"/>
            <p:cNvSpPr>
              <a:spLocks noChangeArrowheads="1"/>
            </p:cNvSpPr>
            <p:nvPr/>
          </p:nvSpPr>
          <p:spPr bwMode="auto">
            <a:xfrm>
              <a:off x="576" y="2256"/>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45</a:t>
              </a:r>
              <a:endParaRPr lang="en-US" altLang="en-US" b="1">
                <a:solidFill>
                  <a:srgbClr val="993300"/>
                </a:solidFill>
                <a:latin typeface="Tahoma" pitchFamily="34" charset="0"/>
              </a:endParaRPr>
            </a:p>
          </p:txBody>
        </p:sp>
        <p:sp>
          <p:nvSpPr>
            <p:cNvPr id="11362" name="Oval 9"/>
            <p:cNvSpPr>
              <a:spLocks noChangeArrowheads="1"/>
            </p:cNvSpPr>
            <p:nvPr/>
          </p:nvSpPr>
          <p:spPr bwMode="auto">
            <a:xfrm>
              <a:off x="1224" y="2256"/>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sp>
          <p:nvSpPr>
            <p:cNvPr id="11363" name="Line 10"/>
            <p:cNvSpPr>
              <a:spLocks noChangeShapeType="1"/>
            </p:cNvSpPr>
            <p:nvPr/>
          </p:nvSpPr>
          <p:spPr bwMode="auto">
            <a:xfrm flipH="1">
              <a:off x="432" y="2400"/>
              <a:ext cx="144" cy="144"/>
            </a:xfrm>
            <a:prstGeom prst="line">
              <a:avLst/>
            </a:prstGeom>
            <a:noFill/>
            <a:ln w="9525">
              <a:solidFill>
                <a:schemeClr val="tx1"/>
              </a:solidFill>
              <a:round/>
              <a:headEnd/>
              <a:tailEnd/>
            </a:ln>
          </p:spPr>
          <p:txBody>
            <a:bodyPr/>
            <a:lstStyle/>
            <a:p>
              <a:endParaRPr lang="en-IN"/>
            </a:p>
          </p:txBody>
        </p:sp>
        <p:sp>
          <p:nvSpPr>
            <p:cNvPr id="11364" name="Line 11"/>
            <p:cNvSpPr>
              <a:spLocks noChangeShapeType="1"/>
            </p:cNvSpPr>
            <p:nvPr/>
          </p:nvSpPr>
          <p:spPr bwMode="auto">
            <a:xfrm>
              <a:off x="792" y="2400"/>
              <a:ext cx="144" cy="144"/>
            </a:xfrm>
            <a:prstGeom prst="line">
              <a:avLst/>
            </a:prstGeom>
            <a:noFill/>
            <a:ln w="9525">
              <a:solidFill>
                <a:schemeClr val="tx1"/>
              </a:solidFill>
              <a:round/>
              <a:headEnd/>
              <a:tailEnd/>
            </a:ln>
          </p:spPr>
          <p:txBody>
            <a:bodyPr/>
            <a:lstStyle/>
            <a:p>
              <a:endParaRPr lang="en-IN"/>
            </a:p>
          </p:txBody>
        </p:sp>
        <p:sp>
          <p:nvSpPr>
            <p:cNvPr id="11365" name="Oval 12"/>
            <p:cNvSpPr>
              <a:spLocks noChangeArrowheads="1"/>
            </p:cNvSpPr>
            <p:nvPr/>
          </p:nvSpPr>
          <p:spPr bwMode="auto">
            <a:xfrm>
              <a:off x="288" y="2544"/>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sp>
          <p:nvSpPr>
            <p:cNvPr id="11366" name="Oval 13"/>
            <p:cNvSpPr>
              <a:spLocks noChangeArrowheads="1"/>
            </p:cNvSpPr>
            <p:nvPr/>
          </p:nvSpPr>
          <p:spPr bwMode="auto">
            <a:xfrm>
              <a:off x="792" y="2544"/>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1367" name="Line 14"/>
            <p:cNvSpPr>
              <a:spLocks noChangeShapeType="1"/>
            </p:cNvSpPr>
            <p:nvPr/>
          </p:nvSpPr>
          <p:spPr bwMode="auto">
            <a:xfrm flipH="1">
              <a:off x="1152" y="2472"/>
              <a:ext cx="144" cy="144"/>
            </a:xfrm>
            <a:prstGeom prst="line">
              <a:avLst/>
            </a:prstGeom>
            <a:noFill/>
            <a:ln w="9525">
              <a:solidFill>
                <a:schemeClr val="tx1"/>
              </a:solidFill>
              <a:round/>
              <a:headEnd/>
              <a:tailEnd/>
            </a:ln>
          </p:spPr>
          <p:txBody>
            <a:bodyPr/>
            <a:lstStyle/>
            <a:p>
              <a:endParaRPr lang="en-IN"/>
            </a:p>
          </p:txBody>
        </p:sp>
        <p:sp>
          <p:nvSpPr>
            <p:cNvPr id="11368" name="Oval 15"/>
            <p:cNvSpPr>
              <a:spLocks noChangeArrowheads="1"/>
            </p:cNvSpPr>
            <p:nvPr/>
          </p:nvSpPr>
          <p:spPr bwMode="auto">
            <a:xfrm>
              <a:off x="1080" y="2544"/>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18</a:t>
              </a:r>
              <a:endParaRPr lang="en-US" altLang="en-US" b="1">
                <a:solidFill>
                  <a:srgbClr val="993300"/>
                </a:solidFill>
                <a:latin typeface="Tahoma" pitchFamily="34" charset="0"/>
              </a:endParaRPr>
            </a:p>
          </p:txBody>
        </p:sp>
        <p:sp>
          <p:nvSpPr>
            <p:cNvPr id="11369" name="Line 16"/>
            <p:cNvSpPr>
              <a:spLocks noChangeShapeType="1"/>
            </p:cNvSpPr>
            <p:nvPr/>
          </p:nvSpPr>
          <p:spPr bwMode="auto">
            <a:xfrm>
              <a:off x="1440" y="2400"/>
              <a:ext cx="144" cy="144"/>
            </a:xfrm>
            <a:prstGeom prst="line">
              <a:avLst/>
            </a:prstGeom>
            <a:noFill/>
            <a:ln w="9525">
              <a:solidFill>
                <a:schemeClr val="tx1"/>
              </a:solidFill>
              <a:round/>
              <a:headEnd/>
              <a:tailEnd/>
            </a:ln>
          </p:spPr>
          <p:txBody>
            <a:bodyPr/>
            <a:lstStyle/>
            <a:p>
              <a:endParaRPr lang="en-IN"/>
            </a:p>
          </p:txBody>
        </p:sp>
        <p:sp>
          <p:nvSpPr>
            <p:cNvPr id="11370" name="Oval 17"/>
            <p:cNvSpPr>
              <a:spLocks noChangeArrowheads="1"/>
            </p:cNvSpPr>
            <p:nvPr/>
          </p:nvSpPr>
          <p:spPr bwMode="auto">
            <a:xfrm>
              <a:off x="1440" y="2544"/>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1371" name="Line 18"/>
            <p:cNvSpPr>
              <a:spLocks noChangeShapeType="1"/>
            </p:cNvSpPr>
            <p:nvPr/>
          </p:nvSpPr>
          <p:spPr bwMode="auto">
            <a:xfrm flipH="1">
              <a:off x="144" y="2688"/>
              <a:ext cx="144" cy="144"/>
            </a:xfrm>
            <a:prstGeom prst="line">
              <a:avLst/>
            </a:prstGeom>
            <a:noFill/>
            <a:ln w="9525">
              <a:solidFill>
                <a:schemeClr val="tx1"/>
              </a:solidFill>
              <a:round/>
              <a:headEnd/>
              <a:tailEnd/>
            </a:ln>
          </p:spPr>
          <p:txBody>
            <a:bodyPr/>
            <a:lstStyle/>
            <a:p>
              <a:endParaRPr lang="en-IN"/>
            </a:p>
          </p:txBody>
        </p:sp>
        <p:sp>
          <p:nvSpPr>
            <p:cNvPr id="11372" name="Oval 19"/>
            <p:cNvSpPr>
              <a:spLocks noChangeArrowheads="1"/>
            </p:cNvSpPr>
            <p:nvPr/>
          </p:nvSpPr>
          <p:spPr bwMode="auto">
            <a:xfrm>
              <a:off x="0" y="2832"/>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11</a:t>
              </a:r>
              <a:endParaRPr lang="en-US" altLang="en-US" b="1">
                <a:solidFill>
                  <a:srgbClr val="993300"/>
                </a:solidFill>
                <a:latin typeface="Tahoma" pitchFamily="34" charset="0"/>
              </a:endParaRPr>
            </a:p>
          </p:txBody>
        </p:sp>
      </p:grpSp>
      <p:grpSp>
        <p:nvGrpSpPr>
          <p:cNvPr id="4" name="Group 20"/>
          <p:cNvGrpSpPr>
            <a:grpSpLocks/>
          </p:cNvGrpSpPr>
          <p:nvPr/>
        </p:nvGrpSpPr>
        <p:grpSpPr bwMode="auto">
          <a:xfrm>
            <a:off x="5410200" y="1752600"/>
            <a:ext cx="3657600" cy="1600200"/>
            <a:chOff x="1584" y="1479"/>
            <a:chExt cx="1584" cy="1008"/>
          </a:xfrm>
        </p:grpSpPr>
        <p:sp>
          <p:nvSpPr>
            <p:cNvPr id="11341" name="Line 21"/>
            <p:cNvSpPr>
              <a:spLocks noChangeShapeType="1"/>
            </p:cNvSpPr>
            <p:nvPr/>
          </p:nvSpPr>
          <p:spPr bwMode="auto">
            <a:xfrm flipH="1">
              <a:off x="2232" y="1588"/>
              <a:ext cx="216" cy="216"/>
            </a:xfrm>
            <a:prstGeom prst="line">
              <a:avLst/>
            </a:prstGeom>
            <a:noFill/>
            <a:ln w="9525">
              <a:solidFill>
                <a:schemeClr val="tx1"/>
              </a:solidFill>
              <a:round/>
              <a:headEnd/>
              <a:tailEnd/>
            </a:ln>
          </p:spPr>
          <p:txBody>
            <a:bodyPr/>
            <a:lstStyle/>
            <a:p>
              <a:endParaRPr lang="en-IN"/>
            </a:p>
          </p:txBody>
        </p:sp>
        <p:sp>
          <p:nvSpPr>
            <p:cNvPr id="11342" name="Line 22"/>
            <p:cNvSpPr>
              <a:spLocks noChangeShapeType="1"/>
            </p:cNvSpPr>
            <p:nvPr/>
          </p:nvSpPr>
          <p:spPr bwMode="auto">
            <a:xfrm>
              <a:off x="2664" y="1588"/>
              <a:ext cx="216" cy="216"/>
            </a:xfrm>
            <a:prstGeom prst="line">
              <a:avLst/>
            </a:prstGeom>
            <a:noFill/>
            <a:ln w="9525">
              <a:solidFill>
                <a:schemeClr val="tx1"/>
              </a:solidFill>
              <a:round/>
              <a:headEnd/>
              <a:tailEnd/>
            </a:ln>
          </p:spPr>
          <p:txBody>
            <a:bodyPr/>
            <a:lstStyle/>
            <a:p>
              <a:endParaRPr lang="en-IN"/>
            </a:p>
          </p:txBody>
        </p:sp>
        <p:sp>
          <p:nvSpPr>
            <p:cNvPr id="11343" name="Oval 23"/>
            <p:cNvSpPr>
              <a:spLocks noChangeArrowheads="1"/>
            </p:cNvSpPr>
            <p:nvPr/>
          </p:nvSpPr>
          <p:spPr bwMode="auto">
            <a:xfrm>
              <a:off x="2160" y="176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45</a:t>
              </a:r>
              <a:endParaRPr lang="en-US" altLang="en-US" b="1">
                <a:solidFill>
                  <a:srgbClr val="993300"/>
                </a:solidFill>
                <a:latin typeface="Tahoma" pitchFamily="34" charset="0"/>
              </a:endParaRPr>
            </a:p>
          </p:txBody>
        </p:sp>
        <p:sp>
          <p:nvSpPr>
            <p:cNvPr id="11344" name="Oval 24"/>
            <p:cNvSpPr>
              <a:spLocks noChangeArrowheads="1"/>
            </p:cNvSpPr>
            <p:nvPr/>
          </p:nvSpPr>
          <p:spPr bwMode="auto">
            <a:xfrm>
              <a:off x="2736" y="176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sp>
          <p:nvSpPr>
            <p:cNvPr id="11345" name="Line 25"/>
            <p:cNvSpPr>
              <a:spLocks noChangeShapeType="1"/>
            </p:cNvSpPr>
            <p:nvPr/>
          </p:nvSpPr>
          <p:spPr bwMode="auto">
            <a:xfrm flipH="1">
              <a:off x="2016" y="1911"/>
              <a:ext cx="144" cy="144"/>
            </a:xfrm>
            <a:prstGeom prst="line">
              <a:avLst/>
            </a:prstGeom>
            <a:noFill/>
            <a:ln w="9525">
              <a:solidFill>
                <a:schemeClr val="tx1"/>
              </a:solidFill>
              <a:round/>
              <a:headEnd/>
              <a:tailEnd/>
            </a:ln>
          </p:spPr>
          <p:txBody>
            <a:bodyPr/>
            <a:lstStyle/>
            <a:p>
              <a:endParaRPr lang="en-IN"/>
            </a:p>
          </p:txBody>
        </p:sp>
        <p:sp>
          <p:nvSpPr>
            <p:cNvPr id="11346" name="Line 26"/>
            <p:cNvSpPr>
              <a:spLocks noChangeShapeType="1"/>
            </p:cNvSpPr>
            <p:nvPr/>
          </p:nvSpPr>
          <p:spPr bwMode="auto">
            <a:xfrm>
              <a:off x="2304" y="1988"/>
              <a:ext cx="144" cy="144"/>
            </a:xfrm>
            <a:prstGeom prst="line">
              <a:avLst/>
            </a:prstGeom>
            <a:noFill/>
            <a:ln w="9525">
              <a:solidFill>
                <a:schemeClr val="tx1"/>
              </a:solidFill>
              <a:round/>
              <a:headEnd/>
              <a:tailEnd/>
            </a:ln>
          </p:spPr>
          <p:txBody>
            <a:bodyPr/>
            <a:lstStyle/>
            <a:p>
              <a:endParaRPr lang="en-IN"/>
            </a:p>
          </p:txBody>
        </p:sp>
        <p:sp>
          <p:nvSpPr>
            <p:cNvPr id="11347" name="Oval 27"/>
            <p:cNvSpPr>
              <a:spLocks noChangeArrowheads="1"/>
            </p:cNvSpPr>
            <p:nvPr/>
          </p:nvSpPr>
          <p:spPr bwMode="auto">
            <a:xfrm>
              <a:off x="1872" y="205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sp>
          <p:nvSpPr>
            <p:cNvPr id="11348" name="Oval 28"/>
            <p:cNvSpPr>
              <a:spLocks noChangeArrowheads="1"/>
            </p:cNvSpPr>
            <p:nvPr/>
          </p:nvSpPr>
          <p:spPr bwMode="auto">
            <a:xfrm>
              <a:off x="2304" y="205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1349" name="Line 29"/>
            <p:cNvSpPr>
              <a:spLocks noChangeShapeType="1"/>
            </p:cNvSpPr>
            <p:nvPr/>
          </p:nvSpPr>
          <p:spPr bwMode="auto">
            <a:xfrm flipH="1">
              <a:off x="2664" y="1983"/>
              <a:ext cx="144" cy="144"/>
            </a:xfrm>
            <a:prstGeom prst="line">
              <a:avLst/>
            </a:prstGeom>
            <a:noFill/>
            <a:ln w="9525">
              <a:solidFill>
                <a:schemeClr val="tx1"/>
              </a:solidFill>
              <a:round/>
              <a:headEnd/>
              <a:tailEnd/>
            </a:ln>
          </p:spPr>
          <p:txBody>
            <a:bodyPr/>
            <a:lstStyle/>
            <a:p>
              <a:endParaRPr lang="en-IN"/>
            </a:p>
          </p:txBody>
        </p:sp>
        <p:sp>
          <p:nvSpPr>
            <p:cNvPr id="11350" name="Oval 30"/>
            <p:cNvSpPr>
              <a:spLocks noChangeArrowheads="1"/>
            </p:cNvSpPr>
            <p:nvPr/>
          </p:nvSpPr>
          <p:spPr bwMode="auto">
            <a:xfrm>
              <a:off x="2592" y="205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18</a:t>
              </a:r>
              <a:endParaRPr lang="en-US" altLang="en-US" b="1">
                <a:solidFill>
                  <a:srgbClr val="993300"/>
                </a:solidFill>
                <a:latin typeface="Tahoma" pitchFamily="34" charset="0"/>
              </a:endParaRPr>
            </a:p>
          </p:txBody>
        </p:sp>
        <p:sp>
          <p:nvSpPr>
            <p:cNvPr id="11351" name="Line 31"/>
            <p:cNvSpPr>
              <a:spLocks noChangeShapeType="1"/>
            </p:cNvSpPr>
            <p:nvPr/>
          </p:nvSpPr>
          <p:spPr bwMode="auto">
            <a:xfrm>
              <a:off x="2880" y="1983"/>
              <a:ext cx="144" cy="144"/>
            </a:xfrm>
            <a:prstGeom prst="line">
              <a:avLst/>
            </a:prstGeom>
            <a:noFill/>
            <a:ln w="9525">
              <a:solidFill>
                <a:schemeClr val="tx1"/>
              </a:solidFill>
              <a:round/>
              <a:headEnd/>
              <a:tailEnd/>
            </a:ln>
          </p:spPr>
          <p:txBody>
            <a:bodyPr/>
            <a:lstStyle/>
            <a:p>
              <a:endParaRPr lang="en-IN"/>
            </a:p>
          </p:txBody>
        </p:sp>
        <p:sp>
          <p:nvSpPr>
            <p:cNvPr id="11352" name="Oval 32"/>
            <p:cNvSpPr>
              <a:spLocks noChangeArrowheads="1"/>
            </p:cNvSpPr>
            <p:nvPr/>
          </p:nvSpPr>
          <p:spPr bwMode="auto">
            <a:xfrm>
              <a:off x="2952" y="205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1353" name="Line 33"/>
            <p:cNvSpPr>
              <a:spLocks noChangeShapeType="1"/>
            </p:cNvSpPr>
            <p:nvPr/>
          </p:nvSpPr>
          <p:spPr bwMode="auto">
            <a:xfrm flipH="1">
              <a:off x="1728" y="2199"/>
              <a:ext cx="144" cy="144"/>
            </a:xfrm>
            <a:prstGeom prst="line">
              <a:avLst/>
            </a:prstGeom>
            <a:noFill/>
            <a:ln w="9525">
              <a:solidFill>
                <a:schemeClr val="tx1"/>
              </a:solidFill>
              <a:round/>
              <a:headEnd/>
              <a:tailEnd/>
            </a:ln>
          </p:spPr>
          <p:txBody>
            <a:bodyPr/>
            <a:lstStyle/>
            <a:p>
              <a:endParaRPr lang="en-IN"/>
            </a:p>
          </p:txBody>
        </p:sp>
        <p:sp>
          <p:nvSpPr>
            <p:cNvPr id="11354" name="Oval 34"/>
            <p:cNvSpPr>
              <a:spLocks noChangeArrowheads="1"/>
            </p:cNvSpPr>
            <p:nvPr/>
          </p:nvSpPr>
          <p:spPr bwMode="auto">
            <a:xfrm>
              <a:off x="1584" y="227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11</a:t>
              </a:r>
              <a:endParaRPr lang="en-US" altLang="en-US" b="1">
                <a:solidFill>
                  <a:srgbClr val="993300"/>
                </a:solidFill>
                <a:latin typeface="Tahoma" pitchFamily="34" charset="0"/>
              </a:endParaRPr>
            </a:p>
          </p:txBody>
        </p:sp>
        <p:sp>
          <p:nvSpPr>
            <p:cNvPr id="11355" name="Oval 35"/>
            <p:cNvSpPr>
              <a:spLocks noChangeArrowheads="1"/>
            </p:cNvSpPr>
            <p:nvPr/>
          </p:nvSpPr>
          <p:spPr bwMode="auto">
            <a:xfrm>
              <a:off x="2448" y="147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54</a:t>
              </a:r>
              <a:endParaRPr lang="en-US" altLang="en-US" b="1">
                <a:solidFill>
                  <a:srgbClr val="993300"/>
                </a:solidFill>
                <a:latin typeface="Tahoma" pitchFamily="34" charset="0"/>
              </a:endParaRPr>
            </a:p>
          </p:txBody>
        </p:sp>
        <p:sp>
          <p:nvSpPr>
            <p:cNvPr id="11356" name="Line 36"/>
            <p:cNvSpPr>
              <a:spLocks noChangeShapeType="1"/>
            </p:cNvSpPr>
            <p:nvPr/>
          </p:nvSpPr>
          <p:spPr bwMode="auto">
            <a:xfrm>
              <a:off x="2088" y="2199"/>
              <a:ext cx="144" cy="216"/>
            </a:xfrm>
            <a:prstGeom prst="line">
              <a:avLst/>
            </a:prstGeom>
            <a:noFill/>
            <a:ln w="9525">
              <a:solidFill>
                <a:schemeClr val="tx1"/>
              </a:solidFill>
              <a:round/>
              <a:headEnd/>
              <a:tailEnd/>
            </a:ln>
          </p:spPr>
          <p:txBody>
            <a:bodyPr/>
            <a:lstStyle/>
            <a:p>
              <a:endParaRPr lang="en-IN"/>
            </a:p>
          </p:txBody>
        </p:sp>
        <p:sp>
          <p:nvSpPr>
            <p:cNvPr id="11357" name="Oval 37"/>
            <p:cNvSpPr>
              <a:spLocks noChangeArrowheads="1"/>
            </p:cNvSpPr>
            <p:nvPr/>
          </p:nvSpPr>
          <p:spPr bwMode="auto">
            <a:xfrm>
              <a:off x="2088" y="227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99</a:t>
              </a:r>
              <a:endParaRPr lang="en-US" altLang="en-US" b="1">
                <a:solidFill>
                  <a:srgbClr val="993300"/>
                </a:solidFill>
                <a:latin typeface="Tahoma" pitchFamily="34" charset="0"/>
              </a:endParaRPr>
            </a:p>
          </p:txBody>
        </p:sp>
      </p:grpSp>
      <p:grpSp>
        <p:nvGrpSpPr>
          <p:cNvPr id="5" name="Group 38"/>
          <p:cNvGrpSpPr>
            <a:grpSpLocks/>
          </p:cNvGrpSpPr>
          <p:nvPr/>
        </p:nvGrpSpPr>
        <p:grpSpPr bwMode="auto">
          <a:xfrm>
            <a:off x="838200" y="3200400"/>
            <a:ext cx="3352800" cy="1600200"/>
            <a:chOff x="216" y="3319"/>
            <a:chExt cx="1584" cy="1008"/>
          </a:xfrm>
        </p:grpSpPr>
        <p:sp>
          <p:nvSpPr>
            <p:cNvPr id="11324" name="Line 39"/>
            <p:cNvSpPr>
              <a:spLocks noChangeShapeType="1"/>
            </p:cNvSpPr>
            <p:nvPr/>
          </p:nvSpPr>
          <p:spPr bwMode="auto">
            <a:xfrm flipH="1">
              <a:off x="864" y="3428"/>
              <a:ext cx="216" cy="216"/>
            </a:xfrm>
            <a:prstGeom prst="line">
              <a:avLst/>
            </a:prstGeom>
            <a:noFill/>
            <a:ln w="9525">
              <a:solidFill>
                <a:schemeClr val="tx1"/>
              </a:solidFill>
              <a:round/>
              <a:headEnd/>
              <a:tailEnd/>
            </a:ln>
          </p:spPr>
          <p:txBody>
            <a:bodyPr/>
            <a:lstStyle/>
            <a:p>
              <a:endParaRPr lang="en-IN"/>
            </a:p>
          </p:txBody>
        </p:sp>
        <p:sp>
          <p:nvSpPr>
            <p:cNvPr id="11325" name="Line 40"/>
            <p:cNvSpPr>
              <a:spLocks noChangeShapeType="1"/>
            </p:cNvSpPr>
            <p:nvPr/>
          </p:nvSpPr>
          <p:spPr bwMode="auto">
            <a:xfrm>
              <a:off x="1296" y="3428"/>
              <a:ext cx="216" cy="216"/>
            </a:xfrm>
            <a:prstGeom prst="line">
              <a:avLst/>
            </a:prstGeom>
            <a:noFill/>
            <a:ln w="9525">
              <a:solidFill>
                <a:schemeClr val="tx1"/>
              </a:solidFill>
              <a:round/>
              <a:headEnd/>
              <a:tailEnd/>
            </a:ln>
          </p:spPr>
          <p:txBody>
            <a:bodyPr/>
            <a:lstStyle/>
            <a:p>
              <a:endParaRPr lang="en-IN"/>
            </a:p>
          </p:txBody>
        </p:sp>
        <p:sp>
          <p:nvSpPr>
            <p:cNvPr id="11326" name="Oval 41"/>
            <p:cNvSpPr>
              <a:spLocks noChangeArrowheads="1"/>
            </p:cNvSpPr>
            <p:nvPr/>
          </p:nvSpPr>
          <p:spPr bwMode="auto">
            <a:xfrm>
              <a:off x="792" y="360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45</a:t>
              </a:r>
              <a:endParaRPr lang="en-US" altLang="en-US" b="1">
                <a:solidFill>
                  <a:srgbClr val="993300"/>
                </a:solidFill>
                <a:latin typeface="Tahoma" pitchFamily="34" charset="0"/>
              </a:endParaRPr>
            </a:p>
          </p:txBody>
        </p:sp>
        <p:sp>
          <p:nvSpPr>
            <p:cNvPr id="11327" name="Oval 42"/>
            <p:cNvSpPr>
              <a:spLocks noChangeArrowheads="1"/>
            </p:cNvSpPr>
            <p:nvPr/>
          </p:nvSpPr>
          <p:spPr bwMode="auto">
            <a:xfrm>
              <a:off x="1368" y="360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sp>
          <p:nvSpPr>
            <p:cNvPr id="11328" name="Line 43"/>
            <p:cNvSpPr>
              <a:spLocks noChangeShapeType="1"/>
            </p:cNvSpPr>
            <p:nvPr/>
          </p:nvSpPr>
          <p:spPr bwMode="auto">
            <a:xfrm flipH="1">
              <a:off x="648" y="3751"/>
              <a:ext cx="144" cy="144"/>
            </a:xfrm>
            <a:prstGeom prst="line">
              <a:avLst/>
            </a:prstGeom>
            <a:noFill/>
            <a:ln w="9525">
              <a:solidFill>
                <a:schemeClr val="tx1"/>
              </a:solidFill>
              <a:round/>
              <a:headEnd/>
              <a:tailEnd/>
            </a:ln>
          </p:spPr>
          <p:txBody>
            <a:bodyPr/>
            <a:lstStyle/>
            <a:p>
              <a:endParaRPr lang="en-IN"/>
            </a:p>
          </p:txBody>
        </p:sp>
        <p:sp>
          <p:nvSpPr>
            <p:cNvPr id="11329" name="Line 44"/>
            <p:cNvSpPr>
              <a:spLocks noChangeShapeType="1"/>
            </p:cNvSpPr>
            <p:nvPr/>
          </p:nvSpPr>
          <p:spPr bwMode="auto">
            <a:xfrm>
              <a:off x="936" y="3828"/>
              <a:ext cx="144" cy="144"/>
            </a:xfrm>
            <a:prstGeom prst="line">
              <a:avLst/>
            </a:prstGeom>
            <a:noFill/>
            <a:ln w="9525">
              <a:solidFill>
                <a:schemeClr val="tx1"/>
              </a:solidFill>
              <a:round/>
              <a:headEnd/>
              <a:tailEnd/>
            </a:ln>
          </p:spPr>
          <p:txBody>
            <a:bodyPr/>
            <a:lstStyle/>
            <a:p>
              <a:endParaRPr lang="en-IN"/>
            </a:p>
          </p:txBody>
        </p:sp>
        <p:sp>
          <p:nvSpPr>
            <p:cNvPr id="11330" name="Oval 45"/>
            <p:cNvSpPr>
              <a:spLocks noChangeArrowheads="1"/>
            </p:cNvSpPr>
            <p:nvPr/>
          </p:nvSpPr>
          <p:spPr bwMode="auto">
            <a:xfrm>
              <a:off x="504" y="389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sp>
          <p:nvSpPr>
            <p:cNvPr id="11331" name="Oval 46"/>
            <p:cNvSpPr>
              <a:spLocks noChangeArrowheads="1"/>
            </p:cNvSpPr>
            <p:nvPr/>
          </p:nvSpPr>
          <p:spPr bwMode="auto">
            <a:xfrm>
              <a:off x="936" y="389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1332" name="Line 47"/>
            <p:cNvSpPr>
              <a:spLocks noChangeShapeType="1"/>
            </p:cNvSpPr>
            <p:nvPr/>
          </p:nvSpPr>
          <p:spPr bwMode="auto">
            <a:xfrm flipH="1">
              <a:off x="1296" y="3823"/>
              <a:ext cx="144" cy="144"/>
            </a:xfrm>
            <a:prstGeom prst="line">
              <a:avLst/>
            </a:prstGeom>
            <a:noFill/>
            <a:ln w="9525">
              <a:solidFill>
                <a:schemeClr val="tx1"/>
              </a:solidFill>
              <a:round/>
              <a:headEnd/>
              <a:tailEnd/>
            </a:ln>
          </p:spPr>
          <p:txBody>
            <a:bodyPr/>
            <a:lstStyle/>
            <a:p>
              <a:endParaRPr lang="en-IN"/>
            </a:p>
          </p:txBody>
        </p:sp>
        <p:sp>
          <p:nvSpPr>
            <p:cNvPr id="11333" name="Oval 48"/>
            <p:cNvSpPr>
              <a:spLocks noChangeArrowheads="1"/>
            </p:cNvSpPr>
            <p:nvPr/>
          </p:nvSpPr>
          <p:spPr bwMode="auto">
            <a:xfrm>
              <a:off x="1224" y="389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18</a:t>
              </a:r>
              <a:endParaRPr lang="en-US" altLang="en-US" b="1">
                <a:solidFill>
                  <a:srgbClr val="993300"/>
                </a:solidFill>
                <a:latin typeface="Tahoma" pitchFamily="34" charset="0"/>
              </a:endParaRPr>
            </a:p>
          </p:txBody>
        </p:sp>
        <p:sp>
          <p:nvSpPr>
            <p:cNvPr id="11334" name="Line 49"/>
            <p:cNvSpPr>
              <a:spLocks noChangeShapeType="1"/>
            </p:cNvSpPr>
            <p:nvPr/>
          </p:nvSpPr>
          <p:spPr bwMode="auto">
            <a:xfrm>
              <a:off x="1512" y="3823"/>
              <a:ext cx="144" cy="144"/>
            </a:xfrm>
            <a:prstGeom prst="line">
              <a:avLst/>
            </a:prstGeom>
            <a:noFill/>
            <a:ln w="9525">
              <a:solidFill>
                <a:schemeClr val="tx1"/>
              </a:solidFill>
              <a:round/>
              <a:headEnd/>
              <a:tailEnd/>
            </a:ln>
          </p:spPr>
          <p:txBody>
            <a:bodyPr/>
            <a:lstStyle/>
            <a:p>
              <a:endParaRPr lang="en-IN"/>
            </a:p>
          </p:txBody>
        </p:sp>
        <p:sp>
          <p:nvSpPr>
            <p:cNvPr id="11335" name="Oval 50"/>
            <p:cNvSpPr>
              <a:spLocks noChangeArrowheads="1"/>
            </p:cNvSpPr>
            <p:nvPr/>
          </p:nvSpPr>
          <p:spPr bwMode="auto">
            <a:xfrm>
              <a:off x="1584" y="389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1336" name="Line 51"/>
            <p:cNvSpPr>
              <a:spLocks noChangeShapeType="1"/>
            </p:cNvSpPr>
            <p:nvPr/>
          </p:nvSpPr>
          <p:spPr bwMode="auto">
            <a:xfrm flipH="1">
              <a:off x="360" y="4039"/>
              <a:ext cx="144" cy="144"/>
            </a:xfrm>
            <a:prstGeom prst="line">
              <a:avLst/>
            </a:prstGeom>
            <a:noFill/>
            <a:ln w="9525">
              <a:solidFill>
                <a:schemeClr val="tx1"/>
              </a:solidFill>
              <a:round/>
              <a:headEnd/>
              <a:tailEnd/>
            </a:ln>
          </p:spPr>
          <p:txBody>
            <a:bodyPr/>
            <a:lstStyle/>
            <a:p>
              <a:endParaRPr lang="en-IN"/>
            </a:p>
          </p:txBody>
        </p:sp>
        <p:sp>
          <p:nvSpPr>
            <p:cNvPr id="11337" name="Oval 52"/>
            <p:cNvSpPr>
              <a:spLocks noChangeArrowheads="1"/>
            </p:cNvSpPr>
            <p:nvPr/>
          </p:nvSpPr>
          <p:spPr bwMode="auto">
            <a:xfrm>
              <a:off x="216" y="411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11</a:t>
              </a:r>
              <a:endParaRPr lang="en-US" altLang="en-US" b="1">
                <a:solidFill>
                  <a:srgbClr val="993300"/>
                </a:solidFill>
                <a:latin typeface="Tahoma" pitchFamily="34" charset="0"/>
              </a:endParaRPr>
            </a:p>
          </p:txBody>
        </p:sp>
        <p:sp>
          <p:nvSpPr>
            <p:cNvPr id="11338" name="Oval 53"/>
            <p:cNvSpPr>
              <a:spLocks noChangeArrowheads="1"/>
            </p:cNvSpPr>
            <p:nvPr/>
          </p:nvSpPr>
          <p:spPr bwMode="auto">
            <a:xfrm>
              <a:off x="1080" y="331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54</a:t>
              </a:r>
              <a:endParaRPr lang="en-US" altLang="en-US" b="1">
                <a:solidFill>
                  <a:srgbClr val="993300"/>
                </a:solidFill>
                <a:latin typeface="Tahoma" pitchFamily="34" charset="0"/>
              </a:endParaRPr>
            </a:p>
          </p:txBody>
        </p:sp>
        <p:sp>
          <p:nvSpPr>
            <p:cNvPr id="11339" name="Line 54"/>
            <p:cNvSpPr>
              <a:spLocks noChangeShapeType="1"/>
            </p:cNvSpPr>
            <p:nvPr/>
          </p:nvSpPr>
          <p:spPr bwMode="auto">
            <a:xfrm>
              <a:off x="720" y="4039"/>
              <a:ext cx="144" cy="216"/>
            </a:xfrm>
            <a:prstGeom prst="line">
              <a:avLst/>
            </a:prstGeom>
            <a:noFill/>
            <a:ln w="9525">
              <a:solidFill>
                <a:schemeClr val="tx1"/>
              </a:solidFill>
              <a:round/>
              <a:headEnd/>
              <a:tailEnd/>
            </a:ln>
          </p:spPr>
          <p:txBody>
            <a:bodyPr/>
            <a:lstStyle/>
            <a:p>
              <a:endParaRPr lang="en-IN"/>
            </a:p>
          </p:txBody>
        </p:sp>
        <p:sp>
          <p:nvSpPr>
            <p:cNvPr id="11340" name="Oval 55"/>
            <p:cNvSpPr>
              <a:spLocks noChangeArrowheads="1"/>
            </p:cNvSpPr>
            <p:nvPr/>
          </p:nvSpPr>
          <p:spPr bwMode="auto">
            <a:xfrm>
              <a:off x="720" y="411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99</a:t>
              </a:r>
              <a:endParaRPr lang="en-US" altLang="en-US" b="1">
                <a:solidFill>
                  <a:srgbClr val="993300"/>
                </a:solidFill>
                <a:latin typeface="Tahoma" pitchFamily="34" charset="0"/>
              </a:endParaRPr>
            </a:p>
          </p:txBody>
        </p:sp>
      </p:grpSp>
      <p:grpSp>
        <p:nvGrpSpPr>
          <p:cNvPr id="6" name="Group 56"/>
          <p:cNvGrpSpPr>
            <a:grpSpLocks/>
          </p:cNvGrpSpPr>
          <p:nvPr/>
        </p:nvGrpSpPr>
        <p:grpSpPr bwMode="auto">
          <a:xfrm>
            <a:off x="4114800" y="3124200"/>
            <a:ext cx="3429000" cy="1600200"/>
            <a:chOff x="2088" y="3319"/>
            <a:chExt cx="1584" cy="1008"/>
          </a:xfrm>
        </p:grpSpPr>
        <p:sp>
          <p:nvSpPr>
            <p:cNvPr id="11307" name="Line 57"/>
            <p:cNvSpPr>
              <a:spLocks noChangeShapeType="1"/>
            </p:cNvSpPr>
            <p:nvPr/>
          </p:nvSpPr>
          <p:spPr bwMode="auto">
            <a:xfrm flipH="1">
              <a:off x="2736" y="3427"/>
              <a:ext cx="216" cy="216"/>
            </a:xfrm>
            <a:prstGeom prst="line">
              <a:avLst/>
            </a:prstGeom>
            <a:noFill/>
            <a:ln w="9525">
              <a:solidFill>
                <a:schemeClr val="tx1"/>
              </a:solidFill>
              <a:round/>
              <a:headEnd/>
              <a:tailEnd/>
            </a:ln>
          </p:spPr>
          <p:txBody>
            <a:bodyPr/>
            <a:lstStyle/>
            <a:p>
              <a:endParaRPr lang="en-IN"/>
            </a:p>
          </p:txBody>
        </p:sp>
        <p:sp>
          <p:nvSpPr>
            <p:cNvPr id="11308" name="Line 58"/>
            <p:cNvSpPr>
              <a:spLocks noChangeShapeType="1"/>
            </p:cNvSpPr>
            <p:nvPr/>
          </p:nvSpPr>
          <p:spPr bwMode="auto">
            <a:xfrm>
              <a:off x="3168" y="3427"/>
              <a:ext cx="216" cy="216"/>
            </a:xfrm>
            <a:prstGeom prst="line">
              <a:avLst/>
            </a:prstGeom>
            <a:noFill/>
            <a:ln w="9525">
              <a:solidFill>
                <a:schemeClr val="tx1"/>
              </a:solidFill>
              <a:round/>
              <a:headEnd/>
              <a:tailEnd/>
            </a:ln>
          </p:spPr>
          <p:txBody>
            <a:bodyPr/>
            <a:lstStyle/>
            <a:p>
              <a:endParaRPr lang="en-IN"/>
            </a:p>
          </p:txBody>
        </p:sp>
        <p:sp>
          <p:nvSpPr>
            <p:cNvPr id="11309" name="Oval 59"/>
            <p:cNvSpPr>
              <a:spLocks noChangeArrowheads="1"/>
            </p:cNvSpPr>
            <p:nvPr/>
          </p:nvSpPr>
          <p:spPr bwMode="auto">
            <a:xfrm>
              <a:off x="2664" y="360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45</a:t>
              </a:r>
              <a:endParaRPr lang="en-US" altLang="en-US" b="1">
                <a:solidFill>
                  <a:srgbClr val="993300"/>
                </a:solidFill>
                <a:latin typeface="Tahoma" pitchFamily="34" charset="0"/>
              </a:endParaRPr>
            </a:p>
          </p:txBody>
        </p:sp>
        <p:sp>
          <p:nvSpPr>
            <p:cNvPr id="11310" name="Oval 60"/>
            <p:cNvSpPr>
              <a:spLocks noChangeArrowheads="1"/>
            </p:cNvSpPr>
            <p:nvPr/>
          </p:nvSpPr>
          <p:spPr bwMode="auto">
            <a:xfrm>
              <a:off x="3240" y="360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sp>
          <p:nvSpPr>
            <p:cNvPr id="11311" name="Line 61"/>
            <p:cNvSpPr>
              <a:spLocks noChangeShapeType="1"/>
            </p:cNvSpPr>
            <p:nvPr/>
          </p:nvSpPr>
          <p:spPr bwMode="auto">
            <a:xfrm flipH="1">
              <a:off x="2520" y="3751"/>
              <a:ext cx="144" cy="144"/>
            </a:xfrm>
            <a:prstGeom prst="line">
              <a:avLst/>
            </a:prstGeom>
            <a:noFill/>
            <a:ln w="9525">
              <a:solidFill>
                <a:schemeClr val="tx1"/>
              </a:solidFill>
              <a:round/>
              <a:headEnd/>
              <a:tailEnd/>
            </a:ln>
          </p:spPr>
          <p:txBody>
            <a:bodyPr/>
            <a:lstStyle/>
            <a:p>
              <a:endParaRPr lang="en-IN"/>
            </a:p>
          </p:txBody>
        </p:sp>
        <p:sp>
          <p:nvSpPr>
            <p:cNvPr id="11312" name="Line 62"/>
            <p:cNvSpPr>
              <a:spLocks noChangeShapeType="1"/>
            </p:cNvSpPr>
            <p:nvPr/>
          </p:nvSpPr>
          <p:spPr bwMode="auto">
            <a:xfrm>
              <a:off x="2808" y="3827"/>
              <a:ext cx="144" cy="144"/>
            </a:xfrm>
            <a:prstGeom prst="line">
              <a:avLst/>
            </a:prstGeom>
            <a:noFill/>
            <a:ln w="9525">
              <a:solidFill>
                <a:schemeClr val="tx1"/>
              </a:solidFill>
              <a:round/>
              <a:headEnd/>
              <a:tailEnd/>
            </a:ln>
          </p:spPr>
          <p:txBody>
            <a:bodyPr/>
            <a:lstStyle/>
            <a:p>
              <a:endParaRPr lang="en-IN"/>
            </a:p>
          </p:txBody>
        </p:sp>
        <p:sp>
          <p:nvSpPr>
            <p:cNvPr id="11313" name="Oval 63"/>
            <p:cNvSpPr>
              <a:spLocks noChangeArrowheads="1"/>
            </p:cNvSpPr>
            <p:nvPr/>
          </p:nvSpPr>
          <p:spPr bwMode="auto">
            <a:xfrm>
              <a:off x="2376" y="389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99</a:t>
              </a:r>
              <a:endParaRPr lang="en-US" altLang="en-US" b="1">
                <a:solidFill>
                  <a:srgbClr val="993300"/>
                </a:solidFill>
                <a:latin typeface="Tahoma" pitchFamily="34" charset="0"/>
              </a:endParaRPr>
            </a:p>
          </p:txBody>
        </p:sp>
        <p:sp>
          <p:nvSpPr>
            <p:cNvPr id="11314" name="Oval 64"/>
            <p:cNvSpPr>
              <a:spLocks noChangeArrowheads="1"/>
            </p:cNvSpPr>
            <p:nvPr/>
          </p:nvSpPr>
          <p:spPr bwMode="auto">
            <a:xfrm>
              <a:off x="2808" y="389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1315" name="Line 65"/>
            <p:cNvSpPr>
              <a:spLocks noChangeShapeType="1"/>
            </p:cNvSpPr>
            <p:nvPr/>
          </p:nvSpPr>
          <p:spPr bwMode="auto">
            <a:xfrm flipH="1">
              <a:off x="3168" y="3823"/>
              <a:ext cx="144" cy="144"/>
            </a:xfrm>
            <a:prstGeom prst="line">
              <a:avLst/>
            </a:prstGeom>
            <a:noFill/>
            <a:ln w="9525">
              <a:solidFill>
                <a:schemeClr val="tx1"/>
              </a:solidFill>
              <a:round/>
              <a:headEnd/>
              <a:tailEnd/>
            </a:ln>
          </p:spPr>
          <p:txBody>
            <a:bodyPr/>
            <a:lstStyle/>
            <a:p>
              <a:endParaRPr lang="en-IN"/>
            </a:p>
          </p:txBody>
        </p:sp>
        <p:sp>
          <p:nvSpPr>
            <p:cNvPr id="11316" name="Oval 66"/>
            <p:cNvSpPr>
              <a:spLocks noChangeArrowheads="1"/>
            </p:cNvSpPr>
            <p:nvPr/>
          </p:nvSpPr>
          <p:spPr bwMode="auto">
            <a:xfrm>
              <a:off x="3096" y="389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18</a:t>
              </a:r>
              <a:endParaRPr lang="en-US" altLang="en-US" b="1">
                <a:solidFill>
                  <a:srgbClr val="993300"/>
                </a:solidFill>
                <a:latin typeface="Tahoma" pitchFamily="34" charset="0"/>
              </a:endParaRPr>
            </a:p>
          </p:txBody>
        </p:sp>
        <p:sp>
          <p:nvSpPr>
            <p:cNvPr id="11317" name="Line 67"/>
            <p:cNvSpPr>
              <a:spLocks noChangeShapeType="1"/>
            </p:cNvSpPr>
            <p:nvPr/>
          </p:nvSpPr>
          <p:spPr bwMode="auto">
            <a:xfrm>
              <a:off x="3384" y="3823"/>
              <a:ext cx="144" cy="144"/>
            </a:xfrm>
            <a:prstGeom prst="line">
              <a:avLst/>
            </a:prstGeom>
            <a:noFill/>
            <a:ln w="9525">
              <a:solidFill>
                <a:schemeClr val="tx1"/>
              </a:solidFill>
              <a:round/>
              <a:headEnd/>
              <a:tailEnd/>
            </a:ln>
          </p:spPr>
          <p:txBody>
            <a:bodyPr/>
            <a:lstStyle/>
            <a:p>
              <a:endParaRPr lang="en-IN"/>
            </a:p>
          </p:txBody>
        </p:sp>
        <p:sp>
          <p:nvSpPr>
            <p:cNvPr id="11318" name="Oval 68"/>
            <p:cNvSpPr>
              <a:spLocks noChangeArrowheads="1"/>
            </p:cNvSpPr>
            <p:nvPr/>
          </p:nvSpPr>
          <p:spPr bwMode="auto">
            <a:xfrm>
              <a:off x="3456" y="389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1319" name="Line 69"/>
            <p:cNvSpPr>
              <a:spLocks noChangeShapeType="1"/>
            </p:cNvSpPr>
            <p:nvPr/>
          </p:nvSpPr>
          <p:spPr bwMode="auto">
            <a:xfrm flipH="1">
              <a:off x="2232" y="4039"/>
              <a:ext cx="144" cy="144"/>
            </a:xfrm>
            <a:prstGeom prst="line">
              <a:avLst/>
            </a:prstGeom>
            <a:noFill/>
            <a:ln w="9525">
              <a:solidFill>
                <a:schemeClr val="tx1"/>
              </a:solidFill>
              <a:round/>
              <a:headEnd/>
              <a:tailEnd/>
            </a:ln>
          </p:spPr>
          <p:txBody>
            <a:bodyPr/>
            <a:lstStyle/>
            <a:p>
              <a:endParaRPr lang="en-IN"/>
            </a:p>
          </p:txBody>
        </p:sp>
        <p:sp>
          <p:nvSpPr>
            <p:cNvPr id="11320" name="Oval 70"/>
            <p:cNvSpPr>
              <a:spLocks noChangeArrowheads="1"/>
            </p:cNvSpPr>
            <p:nvPr/>
          </p:nvSpPr>
          <p:spPr bwMode="auto">
            <a:xfrm>
              <a:off x="2088" y="411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11</a:t>
              </a:r>
              <a:endParaRPr lang="en-US" altLang="en-US" b="1">
                <a:solidFill>
                  <a:srgbClr val="993300"/>
                </a:solidFill>
                <a:latin typeface="Tahoma" pitchFamily="34" charset="0"/>
              </a:endParaRPr>
            </a:p>
          </p:txBody>
        </p:sp>
        <p:sp>
          <p:nvSpPr>
            <p:cNvPr id="11321" name="Oval 71"/>
            <p:cNvSpPr>
              <a:spLocks noChangeArrowheads="1"/>
            </p:cNvSpPr>
            <p:nvPr/>
          </p:nvSpPr>
          <p:spPr bwMode="auto">
            <a:xfrm>
              <a:off x="2952" y="331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54</a:t>
              </a:r>
              <a:endParaRPr lang="en-US" altLang="en-US" b="1">
                <a:solidFill>
                  <a:srgbClr val="993300"/>
                </a:solidFill>
                <a:latin typeface="Tahoma" pitchFamily="34" charset="0"/>
              </a:endParaRPr>
            </a:p>
          </p:txBody>
        </p:sp>
        <p:sp>
          <p:nvSpPr>
            <p:cNvPr id="11322" name="Line 72"/>
            <p:cNvSpPr>
              <a:spLocks noChangeShapeType="1"/>
            </p:cNvSpPr>
            <p:nvPr/>
          </p:nvSpPr>
          <p:spPr bwMode="auto">
            <a:xfrm>
              <a:off x="2592" y="4039"/>
              <a:ext cx="144" cy="216"/>
            </a:xfrm>
            <a:prstGeom prst="line">
              <a:avLst/>
            </a:prstGeom>
            <a:noFill/>
            <a:ln w="9525">
              <a:solidFill>
                <a:schemeClr val="tx1"/>
              </a:solidFill>
              <a:round/>
              <a:headEnd/>
              <a:tailEnd/>
            </a:ln>
          </p:spPr>
          <p:txBody>
            <a:bodyPr/>
            <a:lstStyle/>
            <a:p>
              <a:endParaRPr lang="en-IN"/>
            </a:p>
          </p:txBody>
        </p:sp>
        <p:sp>
          <p:nvSpPr>
            <p:cNvPr id="11323" name="Oval 73"/>
            <p:cNvSpPr>
              <a:spLocks noChangeArrowheads="1"/>
            </p:cNvSpPr>
            <p:nvPr/>
          </p:nvSpPr>
          <p:spPr bwMode="auto">
            <a:xfrm>
              <a:off x="2592" y="411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grpSp>
      <p:grpSp>
        <p:nvGrpSpPr>
          <p:cNvPr id="8" name="Group 74"/>
          <p:cNvGrpSpPr>
            <a:grpSpLocks/>
          </p:cNvGrpSpPr>
          <p:nvPr/>
        </p:nvGrpSpPr>
        <p:grpSpPr bwMode="auto">
          <a:xfrm>
            <a:off x="1004888" y="4838700"/>
            <a:ext cx="7072312" cy="1714500"/>
            <a:chOff x="288" y="3247"/>
            <a:chExt cx="3312" cy="1080"/>
          </a:xfrm>
        </p:grpSpPr>
        <p:sp>
          <p:nvSpPr>
            <p:cNvPr id="11273" name="Line 75"/>
            <p:cNvSpPr>
              <a:spLocks noChangeShapeType="1"/>
            </p:cNvSpPr>
            <p:nvPr/>
          </p:nvSpPr>
          <p:spPr bwMode="auto">
            <a:xfrm flipH="1">
              <a:off x="936" y="3428"/>
              <a:ext cx="216" cy="216"/>
            </a:xfrm>
            <a:prstGeom prst="line">
              <a:avLst/>
            </a:prstGeom>
            <a:noFill/>
            <a:ln w="9525">
              <a:solidFill>
                <a:schemeClr val="tx1"/>
              </a:solidFill>
              <a:round/>
              <a:headEnd/>
              <a:tailEnd/>
            </a:ln>
          </p:spPr>
          <p:txBody>
            <a:bodyPr/>
            <a:lstStyle/>
            <a:p>
              <a:endParaRPr lang="en-IN"/>
            </a:p>
          </p:txBody>
        </p:sp>
        <p:sp>
          <p:nvSpPr>
            <p:cNvPr id="11274" name="Line 76"/>
            <p:cNvSpPr>
              <a:spLocks noChangeShapeType="1"/>
            </p:cNvSpPr>
            <p:nvPr/>
          </p:nvSpPr>
          <p:spPr bwMode="auto">
            <a:xfrm>
              <a:off x="1368" y="3428"/>
              <a:ext cx="216" cy="216"/>
            </a:xfrm>
            <a:prstGeom prst="line">
              <a:avLst/>
            </a:prstGeom>
            <a:noFill/>
            <a:ln w="9525">
              <a:solidFill>
                <a:schemeClr val="tx1"/>
              </a:solidFill>
              <a:round/>
              <a:headEnd/>
              <a:tailEnd/>
            </a:ln>
          </p:spPr>
          <p:txBody>
            <a:bodyPr/>
            <a:lstStyle/>
            <a:p>
              <a:endParaRPr lang="en-IN"/>
            </a:p>
          </p:txBody>
        </p:sp>
        <p:sp>
          <p:nvSpPr>
            <p:cNvPr id="11275" name="Oval 77"/>
            <p:cNvSpPr>
              <a:spLocks noChangeArrowheads="1"/>
            </p:cNvSpPr>
            <p:nvPr/>
          </p:nvSpPr>
          <p:spPr bwMode="auto">
            <a:xfrm>
              <a:off x="864" y="360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45</a:t>
              </a:r>
              <a:endParaRPr lang="en-US" altLang="en-US" b="1">
                <a:solidFill>
                  <a:srgbClr val="993300"/>
                </a:solidFill>
                <a:latin typeface="Tahoma" pitchFamily="34" charset="0"/>
              </a:endParaRPr>
            </a:p>
          </p:txBody>
        </p:sp>
        <p:sp>
          <p:nvSpPr>
            <p:cNvPr id="11276" name="Oval 78"/>
            <p:cNvSpPr>
              <a:spLocks noChangeArrowheads="1"/>
            </p:cNvSpPr>
            <p:nvPr/>
          </p:nvSpPr>
          <p:spPr bwMode="auto">
            <a:xfrm>
              <a:off x="1440" y="360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sp>
          <p:nvSpPr>
            <p:cNvPr id="11277" name="Line 79"/>
            <p:cNvSpPr>
              <a:spLocks noChangeShapeType="1"/>
            </p:cNvSpPr>
            <p:nvPr/>
          </p:nvSpPr>
          <p:spPr bwMode="auto">
            <a:xfrm flipH="1">
              <a:off x="720" y="3751"/>
              <a:ext cx="144" cy="144"/>
            </a:xfrm>
            <a:prstGeom prst="line">
              <a:avLst/>
            </a:prstGeom>
            <a:noFill/>
            <a:ln w="9525">
              <a:solidFill>
                <a:schemeClr val="tx1"/>
              </a:solidFill>
              <a:round/>
              <a:headEnd/>
              <a:tailEnd/>
            </a:ln>
          </p:spPr>
          <p:txBody>
            <a:bodyPr/>
            <a:lstStyle/>
            <a:p>
              <a:endParaRPr lang="en-IN"/>
            </a:p>
          </p:txBody>
        </p:sp>
        <p:sp>
          <p:nvSpPr>
            <p:cNvPr id="11278" name="Line 80"/>
            <p:cNvSpPr>
              <a:spLocks noChangeShapeType="1"/>
            </p:cNvSpPr>
            <p:nvPr/>
          </p:nvSpPr>
          <p:spPr bwMode="auto">
            <a:xfrm>
              <a:off x="1008" y="3828"/>
              <a:ext cx="144" cy="144"/>
            </a:xfrm>
            <a:prstGeom prst="line">
              <a:avLst/>
            </a:prstGeom>
            <a:noFill/>
            <a:ln w="9525">
              <a:solidFill>
                <a:schemeClr val="tx1"/>
              </a:solidFill>
              <a:round/>
              <a:headEnd/>
              <a:tailEnd/>
            </a:ln>
          </p:spPr>
          <p:txBody>
            <a:bodyPr/>
            <a:lstStyle/>
            <a:p>
              <a:endParaRPr lang="en-IN"/>
            </a:p>
          </p:txBody>
        </p:sp>
        <p:sp>
          <p:nvSpPr>
            <p:cNvPr id="11279" name="Oval 81"/>
            <p:cNvSpPr>
              <a:spLocks noChangeArrowheads="1"/>
            </p:cNvSpPr>
            <p:nvPr/>
          </p:nvSpPr>
          <p:spPr bwMode="auto">
            <a:xfrm>
              <a:off x="576" y="389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99</a:t>
              </a:r>
              <a:endParaRPr lang="en-US" altLang="en-US" b="1">
                <a:solidFill>
                  <a:srgbClr val="993300"/>
                </a:solidFill>
                <a:latin typeface="Tahoma" pitchFamily="34" charset="0"/>
              </a:endParaRPr>
            </a:p>
          </p:txBody>
        </p:sp>
        <p:sp>
          <p:nvSpPr>
            <p:cNvPr id="11280" name="Oval 82"/>
            <p:cNvSpPr>
              <a:spLocks noChangeArrowheads="1"/>
            </p:cNvSpPr>
            <p:nvPr/>
          </p:nvSpPr>
          <p:spPr bwMode="auto">
            <a:xfrm>
              <a:off x="1008" y="389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1281" name="Line 83"/>
            <p:cNvSpPr>
              <a:spLocks noChangeShapeType="1"/>
            </p:cNvSpPr>
            <p:nvPr/>
          </p:nvSpPr>
          <p:spPr bwMode="auto">
            <a:xfrm flipH="1">
              <a:off x="1368" y="3823"/>
              <a:ext cx="144" cy="144"/>
            </a:xfrm>
            <a:prstGeom prst="line">
              <a:avLst/>
            </a:prstGeom>
            <a:noFill/>
            <a:ln w="9525">
              <a:solidFill>
                <a:schemeClr val="tx1"/>
              </a:solidFill>
              <a:round/>
              <a:headEnd/>
              <a:tailEnd/>
            </a:ln>
          </p:spPr>
          <p:txBody>
            <a:bodyPr/>
            <a:lstStyle/>
            <a:p>
              <a:endParaRPr lang="en-IN"/>
            </a:p>
          </p:txBody>
        </p:sp>
        <p:sp>
          <p:nvSpPr>
            <p:cNvPr id="11282" name="Oval 84"/>
            <p:cNvSpPr>
              <a:spLocks noChangeArrowheads="1"/>
            </p:cNvSpPr>
            <p:nvPr/>
          </p:nvSpPr>
          <p:spPr bwMode="auto">
            <a:xfrm>
              <a:off x="1296" y="389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18</a:t>
              </a:r>
              <a:endParaRPr lang="en-US" altLang="en-US" b="1">
                <a:solidFill>
                  <a:srgbClr val="993300"/>
                </a:solidFill>
                <a:latin typeface="Tahoma" pitchFamily="34" charset="0"/>
              </a:endParaRPr>
            </a:p>
          </p:txBody>
        </p:sp>
        <p:sp>
          <p:nvSpPr>
            <p:cNvPr id="11283" name="Line 85"/>
            <p:cNvSpPr>
              <a:spLocks noChangeShapeType="1"/>
            </p:cNvSpPr>
            <p:nvPr/>
          </p:nvSpPr>
          <p:spPr bwMode="auto">
            <a:xfrm>
              <a:off x="1584" y="3823"/>
              <a:ext cx="144" cy="144"/>
            </a:xfrm>
            <a:prstGeom prst="line">
              <a:avLst/>
            </a:prstGeom>
            <a:noFill/>
            <a:ln w="9525">
              <a:solidFill>
                <a:schemeClr val="tx1"/>
              </a:solidFill>
              <a:round/>
              <a:headEnd/>
              <a:tailEnd/>
            </a:ln>
          </p:spPr>
          <p:txBody>
            <a:bodyPr/>
            <a:lstStyle/>
            <a:p>
              <a:endParaRPr lang="en-IN"/>
            </a:p>
          </p:txBody>
        </p:sp>
        <p:sp>
          <p:nvSpPr>
            <p:cNvPr id="11284" name="Oval 86"/>
            <p:cNvSpPr>
              <a:spLocks noChangeArrowheads="1"/>
            </p:cNvSpPr>
            <p:nvPr/>
          </p:nvSpPr>
          <p:spPr bwMode="auto">
            <a:xfrm>
              <a:off x="1656" y="389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1285" name="Line 87"/>
            <p:cNvSpPr>
              <a:spLocks noChangeShapeType="1"/>
            </p:cNvSpPr>
            <p:nvPr/>
          </p:nvSpPr>
          <p:spPr bwMode="auto">
            <a:xfrm flipH="1">
              <a:off x="432" y="4039"/>
              <a:ext cx="144" cy="144"/>
            </a:xfrm>
            <a:prstGeom prst="line">
              <a:avLst/>
            </a:prstGeom>
            <a:noFill/>
            <a:ln w="9525">
              <a:solidFill>
                <a:schemeClr val="tx1"/>
              </a:solidFill>
              <a:round/>
              <a:headEnd/>
              <a:tailEnd/>
            </a:ln>
          </p:spPr>
          <p:txBody>
            <a:bodyPr/>
            <a:lstStyle/>
            <a:p>
              <a:endParaRPr lang="en-IN"/>
            </a:p>
          </p:txBody>
        </p:sp>
        <p:sp>
          <p:nvSpPr>
            <p:cNvPr id="11286" name="Oval 88"/>
            <p:cNvSpPr>
              <a:spLocks noChangeArrowheads="1"/>
            </p:cNvSpPr>
            <p:nvPr/>
          </p:nvSpPr>
          <p:spPr bwMode="auto">
            <a:xfrm>
              <a:off x="288" y="411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11</a:t>
              </a:r>
              <a:endParaRPr lang="en-US" altLang="en-US" b="1">
                <a:solidFill>
                  <a:srgbClr val="993300"/>
                </a:solidFill>
                <a:latin typeface="Tahoma" pitchFamily="34" charset="0"/>
              </a:endParaRPr>
            </a:p>
          </p:txBody>
        </p:sp>
        <p:sp>
          <p:nvSpPr>
            <p:cNvPr id="11287" name="Oval 89"/>
            <p:cNvSpPr>
              <a:spLocks noChangeArrowheads="1"/>
            </p:cNvSpPr>
            <p:nvPr/>
          </p:nvSpPr>
          <p:spPr bwMode="auto">
            <a:xfrm>
              <a:off x="1152" y="331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54</a:t>
              </a:r>
              <a:endParaRPr lang="en-US" altLang="en-US" b="1">
                <a:solidFill>
                  <a:srgbClr val="993300"/>
                </a:solidFill>
                <a:latin typeface="Tahoma" pitchFamily="34" charset="0"/>
              </a:endParaRPr>
            </a:p>
          </p:txBody>
        </p:sp>
        <p:sp>
          <p:nvSpPr>
            <p:cNvPr id="11288" name="Line 90"/>
            <p:cNvSpPr>
              <a:spLocks noChangeShapeType="1"/>
            </p:cNvSpPr>
            <p:nvPr/>
          </p:nvSpPr>
          <p:spPr bwMode="auto">
            <a:xfrm>
              <a:off x="792" y="4039"/>
              <a:ext cx="144" cy="216"/>
            </a:xfrm>
            <a:prstGeom prst="line">
              <a:avLst/>
            </a:prstGeom>
            <a:noFill/>
            <a:ln w="9525">
              <a:solidFill>
                <a:schemeClr val="tx1"/>
              </a:solidFill>
              <a:round/>
              <a:headEnd/>
              <a:tailEnd/>
            </a:ln>
          </p:spPr>
          <p:txBody>
            <a:bodyPr/>
            <a:lstStyle/>
            <a:p>
              <a:endParaRPr lang="en-IN"/>
            </a:p>
          </p:txBody>
        </p:sp>
        <p:sp>
          <p:nvSpPr>
            <p:cNvPr id="11289" name="Oval 91"/>
            <p:cNvSpPr>
              <a:spLocks noChangeArrowheads="1"/>
            </p:cNvSpPr>
            <p:nvPr/>
          </p:nvSpPr>
          <p:spPr bwMode="auto">
            <a:xfrm>
              <a:off x="792" y="411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sp>
          <p:nvSpPr>
            <p:cNvPr id="11290" name="Line 92"/>
            <p:cNvSpPr>
              <a:spLocks noChangeShapeType="1"/>
            </p:cNvSpPr>
            <p:nvPr/>
          </p:nvSpPr>
          <p:spPr bwMode="auto">
            <a:xfrm flipH="1">
              <a:off x="2664" y="3356"/>
              <a:ext cx="216" cy="216"/>
            </a:xfrm>
            <a:prstGeom prst="line">
              <a:avLst/>
            </a:prstGeom>
            <a:noFill/>
            <a:ln w="9525">
              <a:solidFill>
                <a:schemeClr val="tx1"/>
              </a:solidFill>
              <a:round/>
              <a:headEnd/>
              <a:tailEnd/>
            </a:ln>
          </p:spPr>
          <p:txBody>
            <a:bodyPr/>
            <a:lstStyle/>
            <a:p>
              <a:endParaRPr lang="en-IN"/>
            </a:p>
          </p:txBody>
        </p:sp>
        <p:sp>
          <p:nvSpPr>
            <p:cNvPr id="11291" name="Line 93"/>
            <p:cNvSpPr>
              <a:spLocks noChangeShapeType="1"/>
            </p:cNvSpPr>
            <p:nvPr/>
          </p:nvSpPr>
          <p:spPr bwMode="auto">
            <a:xfrm>
              <a:off x="3096" y="3356"/>
              <a:ext cx="216" cy="216"/>
            </a:xfrm>
            <a:prstGeom prst="line">
              <a:avLst/>
            </a:prstGeom>
            <a:noFill/>
            <a:ln w="9525">
              <a:solidFill>
                <a:schemeClr val="tx1"/>
              </a:solidFill>
              <a:round/>
              <a:headEnd/>
              <a:tailEnd/>
            </a:ln>
          </p:spPr>
          <p:txBody>
            <a:bodyPr/>
            <a:lstStyle/>
            <a:p>
              <a:endParaRPr lang="en-IN"/>
            </a:p>
          </p:txBody>
        </p:sp>
        <p:sp>
          <p:nvSpPr>
            <p:cNvPr id="11292" name="Oval 94"/>
            <p:cNvSpPr>
              <a:spLocks noChangeArrowheads="1"/>
            </p:cNvSpPr>
            <p:nvPr/>
          </p:nvSpPr>
          <p:spPr bwMode="auto">
            <a:xfrm>
              <a:off x="2592" y="353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99</a:t>
              </a:r>
              <a:endParaRPr lang="en-US" altLang="en-US" b="1">
                <a:solidFill>
                  <a:srgbClr val="993300"/>
                </a:solidFill>
                <a:latin typeface="Tahoma" pitchFamily="34" charset="0"/>
              </a:endParaRPr>
            </a:p>
          </p:txBody>
        </p:sp>
        <p:sp>
          <p:nvSpPr>
            <p:cNvPr id="11293" name="Line 95"/>
            <p:cNvSpPr>
              <a:spLocks noChangeShapeType="1"/>
            </p:cNvSpPr>
            <p:nvPr/>
          </p:nvSpPr>
          <p:spPr bwMode="auto">
            <a:xfrm flipH="1">
              <a:off x="2448" y="3679"/>
              <a:ext cx="144" cy="144"/>
            </a:xfrm>
            <a:prstGeom prst="line">
              <a:avLst/>
            </a:prstGeom>
            <a:noFill/>
            <a:ln w="9525">
              <a:solidFill>
                <a:schemeClr val="tx1"/>
              </a:solidFill>
              <a:round/>
              <a:headEnd/>
              <a:tailEnd/>
            </a:ln>
          </p:spPr>
          <p:txBody>
            <a:bodyPr/>
            <a:lstStyle/>
            <a:p>
              <a:endParaRPr lang="en-IN"/>
            </a:p>
          </p:txBody>
        </p:sp>
        <p:sp>
          <p:nvSpPr>
            <p:cNvPr id="11294" name="Line 96"/>
            <p:cNvSpPr>
              <a:spLocks noChangeShapeType="1"/>
            </p:cNvSpPr>
            <p:nvPr/>
          </p:nvSpPr>
          <p:spPr bwMode="auto">
            <a:xfrm>
              <a:off x="2736" y="3756"/>
              <a:ext cx="144" cy="144"/>
            </a:xfrm>
            <a:prstGeom prst="line">
              <a:avLst/>
            </a:prstGeom>
            <a:noFill/>
            <a:ln w="9525">
              <a:solidFill>
                <a:schemeClr val="tx1"/>
              </a:solidFill>
              <a:round/>
              <a:headEnd/>
              <a:tailEnd/>
            </a:ln>
          </p:spPr>
          <p:txBody>
            <a:bodyPr/>
            <a:lstStyle/>
            <a:p>
              <a:endParaRPr lang="en-IN"/>
            </a:p>
          </p:txBody>
        </p:sp>
        <p:sp>
          <p:nvSpPr>
            <p:cNvPr id="11295" name="Oval 97"/>
            <p:cNvSpPr>
              <a:spLocks noChangeArrowheads="1"/>
            </p:cNvSpPr>
            <p:nvPr/>
          </p:nvSpPr>
          <p:spPr bwMode="auto">
            <a:xfrm>
              <a:off x="2304" y="3823"/>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45</a:t>
              </a:r>
              <a:endParaRPr lang="en-US" altLang="en-US" b="1">
                <a:solidFill>
                  <a:srgbClr val="993300"/>
                </a:solidFill>
                <a:latin typeface="Tahoma" pitchFamily="34" charset="0"/>
              </a:endParaRPr>
            </a:p>
          </p:txBody>
        </p:sp>
        <p:sp>
          <p:nvSpPr>
            <p:cNvPr id="11296" name="Oval 98"/>
            <p:cNvSpPr>
              <a:spLocks noChangeArrowheads="1"/>
            </p:cNvSpPr>
            <p:nvPr/>
          </p:nvSpPr>
          <p:spPr bwMode="auto">
            <a:xfrm>
              <a:off x="2736" y="3823"/>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1297" name="Line 99"/>
            <p:cNvSpPr>
              <a:spLocks noChangeShapeType="1"/>
            </p:cNvSpPr>
            <p:nvPr/>
          </p:nvSpPr>
          <p:spPr bwMode="auto">
            <a:xfrm flipH="1">
              <a:off x="3096" y="3751"/>
              <a:ext cx="144" cy="144"/>
            </a:xfrm>
            <a:prstGeom prst="line">
              <a:avLst/>
            </a:prstGeom>
            <a:noFill/>
            <a:ln w="9525">
              <a:solidFill>
                <a:schemeClr val="tx1"/>
              </a:solidFill>
              <a:round/>
              <a:headEnd/>
              <a:tailEnd/>
            </a:ln>
          </p:spPr>
          <p:txBody>
            <a:bodyPr/>
            <a:lstStyle/>
            <a:p>
              <a:endParaRPr lang="en-IN"/>
            </a:p>
          </p:txBody>
        </p:sp>
        <p:sp>
          <p:nvSpPr>
            <p:cNvPr id="11298" name="Oval 100"/>
            <p:cNvSpPr>
              <a:spLocks noChangeArrowheads="1"/>
            </p:cNvSpPr>
            <p:nvPr/>
          </p:nvSpPr>
          <p:spPr bwMode="auto">
            <a:xfrm>
              <a:off x="3024" y="3823"/>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18</a:t>
              </a:r>
              <a:endParaRPr lang="en-US" altLang="en-US" b="1">
                <a:solidFill>
                  <a:srgbClr val="993300"/>
                </a:solidFill>
                <a:latin typeface="Tahoma" pitchFamily="34" charset="0"/>
              </a:endParaRPr>
            </a:p>
          </p:txBody>
        </p:sp>
        <p:sp>
          <p:nvSpPr>
            <p:cNvPr id="11299" name="Line 101"/>
            <p:cNvSpPr>
              <a:spLocks noChangeShapeType="1"/>
            </p:cNvSpPr>
            <p:nvPr/>
          </p:nvSpPr>
          <p:spPr bwMode="auto">
            <a:xfrm>
              <a:off x="3312" y="3751"/>
              <a:ext cx="144" cy="144"/>
            </a:xfrm>
            <a:prstGeom prst="line">
              <a:avLst/>
            </a:prstGeom>
            <a:noFill/>
            <a:ln w="9525">
              <a:solidFill>
                <a:schemeClr val="tx1"/>
              </a:solidFill>
              <a:round/>
              <a:headEnd/>
              <a:tailEnd/>
            </a:ln>
          </p:spPr>
          <p:txBody>
            <a:bodyPr/>
            <a:lstStyle/>
            <a:p>
              <a:endParaRPr lang="en-IN"/>
            </a:p>
          </p:txBody>
        </p:sp>
        <p:sp>
          <p:nvSpPr>
            <p:cNvPr id="11300" name="Oval 102"/>
            <p:cNvSpPr>
              <a:spLocks noChangeArrowheads="1"/>
            </p:cNvSpPr>
            <p:nvPr/>
          </p:nvSpPr>
          <p:spPr bwMode="auto">
            <a:xfrm>
              <a:off x="3384" y="3823"/>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1301" name="Line 103"/>
            <p:cNvSpPr>
              <a:spLocks noChangeShapeType="1"/>
            </p:cNvSpPr>
            <p:nvPr/>
          </p:nvSpPr>
          <p:spPr bwMode="auto">
            <a:xfrm flipH="1">
              <a:off x="2160" y="3967"/>
              <a:ext cx="144" cy="144"/>
            </a:xfrm>
            <a:prstGeom prst="line">
              <a:avLst/>
            </a:prstGeom>
            <a:noFill/>
            <a:ln w="9525">
              <a:solidFill>
                <a:schemeClr val="tx1"/>
              </a:solidFill>
              <a:round/>
              <a:headEnd/>
              <a:tailEnd/>
            </a:ln>
          </p:spPr>
          <p:txBody>
            <a:bodyPr/>
            <a:lstStyle/>
            <a:p>
              <a:endParaRPr lang="en-IN"/>
            </a:p>
          </p:txBody>
        </p:sp>
        <p:sp>
          <p:nvSpPr>
            <p:cNvPr id="11302" name="Oval 104"/>
            <p:cNvSpPr>
              <a:spLocks noChangeArrowheads="1"/>
            </p:cNvSpPr>
            <p:nvPr/>
          </p:nvSpPr>
          <p:spPr bwMode="auto">
            <a:xfrm>
              <a:off x="2016" y="403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11</a:t>
              </a:r>
              <a:endParaRPr lang="en-US" altLang="en-US" b="1">
                <a:solidFill>
                  <a:srgbClr val="993300"/>
                </a:solidFill>
                <a:latin typeface="Tahoma" pitchFamily="34" charset="0"/>
              </a:endParaRPr>
            </a:p>
          </p:txBody>
        </p:sp>
        <p:sp>
          <p:nvSpPr>
            <p:cNvPr id="11303" name="Oval 105"/>
            <p:cNvSpPr>
              <a:spLocks noChangeArrowheads="1"/>
            </p:cNvSpPr>
            <p:nvPr/>
          </p:nvSpPr>
          <p:spPr bwMode="auto">
            <a:xfrm>
              <a:off x="2880" y="324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54</a:t>
              </a:r>
              <a:endParaRPr lang="en-US" altLang="en-US" b="1">
                <a:solidFill>
                  <a:srgbClr val="993300"/>
                </a:solidFill>
                <a:latin typeface="Tahoma" pitchFamily="34" charset="0"/>
              </a:endParaRPr>
            </a:p>
          </p:txBody>
        </p:sp>
        <p:sp>
          <p:nvSpPr>
            <p:cNvPr id="11304" name="Line 106"/>
            <p:cNvSpPr>
              <a:spLocks noChangeShapeType="1"/>
            </p:cNvSpPr>
            <p:nvPr/>
          </p:nvSpPr>
          <p:spPr bwMode="auto">
            <a:xfrm>
              <a:off x="2520" y="3967"/>
              <a:ext cx="144" cy="216"/>
            </a:xfrm>
            <a:prstGeom prst="line">
              <a:avLst/>
            </a:prstGeom>
            <a:noFill/>
            <a:ln w="9525">
              <a:solidFill>
                <a:schemeClr val="tx1"/>
              </a:solidFill>
              <a:round/>
              <a:headEnd/>
              <a:tailEnd/>
            </a:ln>
          </p:spPr>
          <p:txBody>
            <a:bodyPr/>
            <a:lstStyle/>
            <a:p>
              <a:endParaRPr lang="en-IN"/>
            </a:p>
          </p:txBody>
        </p:sp>
        <p:sp>
          <p:nvSpPr>
            <p:cNvPr id="11305" name="Oval 107"/>
            <p:cNvSpPr>
              <a:spLocks noChangeArrowheads="1"/>
            </p:cNvSpPr>
            <p:nvPr/>
          </p:nvSpPr>
          <p:spPr bwMode="auto">
            <a:xfrm>
              <a:off x="2520" y="403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sp>
          <p:nvSpPr>
            <p:cNvPr id="11306" name="Oval 108"/>
            <p:cNvSpPr>
              <a:spLocks noChangeArrowheads="1"/>
            </p:cNvSpPr>
            <p:nvPr/>
          </p:nvSpPr>
          <p:spPr bwMode="auto">
            <a:xfrm>
              <a:off x="3168" y="353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grpSp>
      <p:sp>
        <p:nvSpPr>
          <p:cNvPr id="2" name="Rectangle 1"/>
          <p:cNvSpPr/>
          <p:nvPr/>
        </p:nvSpPr>
        <p:spPr>
          <a:xfrm>
            <a:off x="152400" y="1219200"/>
            <a:ext cx="6689725" cy="387350"/>
          </a:xfrm>
          <a:prstGeom prst="rect">
            <a:avLst/>
          </a:prstGeom>
        </p:spPr>
        <p:txBody>
          <a:bodyPr>
            <a:spAutoFit/>
          </a:bodyPr>
          <a:lstStyle/>
          <a:p>
            <a:pPr marL="342900" indent="-342900">
              <a:lnSpc>
                <a:spcPct val="80000"/>
              </a:lnSpc>
              <a:buFont typeface="Arial" pitchFamily="34" charset="0"/>
              <a:buChar char="•"/>
              <a:defRPr/>
            </a:pPr>
            <a:r>
              <a:rPr lang="en-US" sz="2400" dirty="0">
                <a:latin typeface="+mn-lt"/>
              </a:rPr>
              <a:t>Consider the heap given below and insert 99 in it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Insertion in a Binary Heap</a:t>
            </a:r>
          </a:p>
        </p:txBody>
      </p:sp>
      <p:grpSp>
        <p:nvGrpSpPr>
          <p:cNvPr id="2" name="Group 2"/>
          <p:cNvGrpSpPr>
            <a:grpSpLocks/>
          </p:cNvGrpSpPr>
          <p:nvPr/>
        </p:nvGrpSpPr>
        <p:grpSpPr bwMode="auto">
          <a:xfrm>
            <a:off x="762000" y="2446338"/>
            <a:ext cx="7696200" cy="1820862"/>
            <a:chOff x="360" y="629"/>
            <a:chExt cx="3600" cy="1152"/>
          </a:xfrm>
        </p:grpSpPr>
        <p:sp>
          <p:nvSpPr>
            <p:cNvPr id="12292" name="Line 3"/>
            <p:cNvSpPr>
              <a:spLocks noChangeShapeType="1"/>
            </p:cNvSpPr>
            <p:nvPr/>
          </p:nvSpPr>
          <p:spPr bwMode="auto">
            <a:xfrm flipH="1">
              <a:off x="1008" y="882"/>
              <a:ext cx="216" cy="216"/>
            </a:xfrm>
            <a:prstGeom prst="line">
              <a:avLst/>
            </a:prstGeom>
            <a:noFill/>
            <a:ln w="9525">
              <a:solidFill>
                <a:schemeClr val="tx1"/>
              </a:solidFill>
              <a:round/>
              <a:headEnd/>
              <a:tailEnd/>
            </a:ln>
          </p:spPr>
          <p:txBody>
            <a:bodyPr/>
            <a:lstStyle/>
            <a:p>
              <a:endParaRPr lang="en-IN"/>
            </a:p>
          </p:txBody>
        </p:sp>
        <p:sp>
          <p:nvSpPr>
            <p:cNvPr id="12293" name="Line 4"/>
            <p:cNvSpPr>
              <a:spLocks noChangeShapeType="1"/>
            </p:cNvSpPr>
            <p:nvPr/>
          </p:nvSpPr>
          <p:spPr bwMode="auto">
            <a:xfrm>
              <a:off x="1440" y="882"/>
              <a:ext cx="216" cy="216"/>
            </a:xfrm>
            <a:prstGeom prst="line">
              <a:avLst/>
            </a:prstGeom>
            <a:noFill/>
            <a:ln w="9525">
              <a:solidFill>
                <a:schemeClr val="tx1"/>
              </a:solidFill>
              <a:round/>
              <a:headEnd/>
              <a:tailEnd/>
            </a:ln>
          </p:spPr>
          <p:txBody>
            <a:bodyPr/>
            <a:lstStyle/>
            <a:p>
              <a:endParaRPr lang="en-IN"/>
            </a:p>
          </p:txBody>
        </p:sp>
        <p:sp>
          <p:nvSpPr>
            <p:cNvPr id="12294" name="Oval 5"/>
            <p:cNvSpPr>
              <a:spLocks noChangeArrowheads="1"/>
            </p:cNvSpPr>
            <p:nvPr/>
          </p:nvSpPr>
          <p:spPr bwMode="auto">
            <a:xfrm>
              <a:off x="936" y="106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99</a:t>
              </a:r>
              <a:endParaRPr lang="en-US" altLang="en-US" b="1">
                <a:solidFill>
                  <a:srgbClr val="993300"/>
                </a:solidFill>
                <a:latin typeface="Tahoma" pitchFamily="34" charset="0"/>
              </a:endParaRPr>
            </a:p>
          </p:txBody>
        </p:sp>
        <p:sp>
          <p:nvSpPr>
            <p:cNvPr id="12295" name="Line 6"/>
            <p:cNvSpPr>
              <a:spLocks noChangeShapeType="1"/>
            </p:cNvSpPr>
            <p:nvPr/>
          </p:nvSpPr>
          <p:spPr bwMode="auto">
            <a:xfrm flipH="1">
              <a:off x="792" y="1205"/>
              <a:ext cx="144" cy="144"/>
            </a:xfrm>
            <a:prstGeom prst="line">
              <a:avLst/>
            </a:prstGeom>
            <a:noFill/>
            <a:ln w="9525">
              <a:solidFill>
                <a:schemeClr val="tx1"/>
              </a:solidFill>
              <a:round/>
              <a:headEnd/>
              <a:tailEnd/>
            </a:ln>
          </p:spPr>
          <p:txBody>
            <a:bodyPr/>
            <a:lstStyle/>
            <a:p>
              <a:endParaRPr lang="en-IN"/>
            </a:p>
          </p:txBody>
        </p:sp>
        <p:sp>
          <p:nvSpPr>
            <p:cNvPr id="12296" name="Line 7"/>
            <p:cNvSpPr>
              <a:spLocks noChangeShapeType="1"/>
            </p:cNvSpPr>
            <p:nvPr/>
          </p:nvSpPr>
          <p:spPr bwMode="auto">
            <a:xfrm>
              <a:off x="1080" y="1282"/>
              <a:ext cx="144" cy="144"/>
            </a:xfrm>
            <a:prstGeom prst="line">
              <a:avLst/>
            </a:prstGeom>
            <a:noFill/>
            <a:ln w="9525">
              <a:solidFill>
                <a:schemeClr val="tx1"/>
              </a:solidFill>
              <a:round/>
              <a:headEnd/>
              <a:tailEnd/>
            </a:ln>
          </p:spPr>
          <p:txBody>
            <a:bodyPr/>
            <a:lstStyle/>
            <a:p>
              <a:endParaRPr lang="en-IN"/>
            </a:p>
          </p:txBody>
        </p:sp>
        <p:sp>
          <p:nvSpPr>
            <p:cNvPr id="12297" name="Oval 8"/>
            <p:cNvSpPr>
              <a:spLocks noChangeArrowheads="1"/>
            </p:cNvSpPr>
            <p:nvPr/>
          </p:nvSpPr>
          <p:spPr bwMode="auto">
            <a:xfrm>
              <a:off x="648" y="134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45</a:t>
              </a:r>
              <a:endParaRPr lang="en-US" altLang="en-US" b="1">
                <a:solidFill>
                  <a:srgbClr val="993300"/>
                </a:solidFill>
                <a:latin typeface="Tahoma" pitchFamily="34" charset="0"/>
              </a:endParaRPr>
            </a:p>
          </p:txBody>
        </p:sp>
        <p:sp>
          <p:nvSpPr>
            <p:cNvPr id="12298" name="Oval 9"/>
            <p:cNvSpPr>
              <a:spLocks noChangeArrowheads="1"/>
            </p:cNvSpPr>
            <p:nvPr/>
          </p:nvSpPr>
          <p:spPr bwMode="auto">
            <a:xfrm>
              <a:off x="1080" y="134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2299" name="Line 10"/>
            <p:cNvSpPr>
              <a:spLocks noChangeShapeType="1"/>
            </p:cNvSpPr>
            <p:nvPr/>
          </p:nvSpPr>
          <p:spPr bwMode="auto">
            <a:xfrm flipH="1">
              <a:off x="1440" y="1277"/>
              <a:ext cx="144" cy="144"/>
            </a:xfrm>
            <a:prstGeom prst="line">
              <a:avLst/>
            </a:prstGeom>
            <a:noFill/>
            <a:ln w="9525">
              <a:solidFill>
                <a:schemeClr val="tx1"/>
              </a:solidFill>
              <a:round/>
              <a:headEnd/>
              <a:tailEnd/>
            </a:ln>
          </p:spPr>
          <p:txBody>
            <a:bodyPr/>
            <a:lstStyle/>
            <a:p>
              <a:endParaRPr lang="en-IN"/>
            </a:p>
          </p:txBody>
        </p:sp>
        <p:sp>
          <p:nvSpPr>
            <p:cNvPr id="12300" name="Oval 11"/>
            <p:cNvSpPr>
              <a:spLocks noChangeArrowheads="1"/>
            </p:cNvSpPr>
            <p:nvPr/>
          </p:nvSpPr>
          <p:spPr bwMode="auto">
            <a:xfrm>
              <a:off x="1368" y="134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18</a:t>
              </a:r>
              <a:endParaRPr lang="en-US" altLang="en-US" b="1">
                <a:solidFill>
                  <a:srgbClr val="993300"/>
                </a:solidFill>
                <a:latin typeface="Tahoma" pitchFamily="34" charset="0"/>
              </a:endParaRPr>
            </a:p>
          </p:txBody>
        </p:sp>
        <p:sp>
          <p:nvSpPr>
            <p:cNvPr id="12301" name="Line 12"/>
            <p:cNvSpPr>
              <a:spLocks noChangeShapeType="1"/>
            </p:cNvSpPr>
            <p:nvPr/>
          </p:nvSpPr>
          <p:spPr bwMode="auto">
            <a:xfrm>
              <a:off x="1656" y="1277"/>
              <a:ext cx="144" cy="144"/>
            </a:xfrm>
            <a:prstGeom prst="line">
              <a:avLst/>
            </a:prstGeom>
            <a:noFill/>
            <a:ln w="9525">
              <a:solidFill>
                <a:schemeClr val="tx1"/>
              </a:solidFill>
              <a:round/>
              <a:headEnd/>
              <a:tailEnd/>
            </a:ln>
          </p:spPr>
          <p:txBody>
            <a:bodyPr/>
            <a:lstStyle/>
            <a:p>
              <a:endParaRPr lang="en-IN"/>
            </a:p>
          </p:txBody>
        </p:sp>
        <p:sp>
          <p:nvSpPr>
            <p:cNvPr id="12302" name="Oval 13"/>
            <p:cNvSpPr>
              <a:spLocks noChangeArrowheads="1"/>
            </p:cNvSpPr>
            <p:nvPr/>
          </p:nvSpPr>
          <p:spPr bwMode="auto">
            <a:xfrm>
              <a:off x="1728" y="134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2303" name="Line 14"/>
            <p:cNvSpPr>
              <a:spLocks noChangeShapeType="1"/>
            </p:cNvSpPr>
            <p:nvPr/>
          </p:nvSpPr>
          <p:spPr bwMode="auto">
            <a:xfrm flipH="1">
              <a:off x="504" y="1493"/>
              <a:ext cx="144" cy="144"/>
            </a:xfrm>
            <a:prstGeom prst="line">
              <a:avLst/>
            </a:prstGeom>
            <a:noFill/>
            <a:ln w="9525">
              <a:solidFill>
                <a:schemeClr val="tx1"/>
              </a:solidFill>
              <a:round/>
              <a:headEnd/>
              <a:tailEnd/>
            </a:ln>
          </p:spPr>
          <p:txBody>
            <a:bodyPr/>
            <a:lstStyle/>
            <a:p>
              <a:endParaRPr lang="en-IN"/>
            </a:p>
          </p:txBody>
        </p:sp>
        <p:sp>
          <p:nvSpPr>
            <p:cNvPr id="12304" name="Oval 15"/>
            <p:cNvSpPr>
              <a:spLocks noChangeArrowheads="1"/>
            </p:cNvSpPr>
            <p:nvPr/>
          </p:nvSpPr>
          <p:spPr bwMode="auto">
            <a:xfrm>
              <a:off x="360" y="156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11</a:t>
              </a:r>
              <a:endParaRPr lang="en-US" altLang="en-US" b="1">
                <a:solidFill>
                  <a:srgbClr val="993300"/>
                </a:solidFill>
                <a:latin typeface="Tahoma" pitchFamily="34" charset="0"/>
              </a:endParaRPr>
            </a:p>
          </p:txBody>
        </p:sp>
        <p:sp>
          <p:nvSpPr>
            <p:cNvPr id="12305" name="Oval 16"/>
            <p:cNvSpPr>
              <a:spLocks noChangeArrowheads="1"/>
            </p:cNvSpPr>
            <p:nvPr/>
          </p:nvSpPr>
          <p:spPr bwMode="auto">
            <a:xfrm>
              <a:off x="1224" y="773"/>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54</a:t>
              </a:r>
              <a:endParaRPr lang="en-US" altLang="en-US" b="1">
                <a:solidFill>
                  <a:srgbClr val="993300"/>
                </a:solidFill>
                <a:latin typeface="Tahoma" pitchFamily="34" charset="0"/>
              </a:endParaRPr>
            </a:p>
          </p:txBody>
        </p:sp>
        <p:sp>
          <p:nvSpPr>
            <p:cNvPr id="12306" name="Line 17"/>
            <p:cNvSpPr>
              <a:spLocks noChangeShapeType="1"/>
            </p:cNvSpPr>
            <p:nvPr/>
          </p:nvSpPr>
          <p:spPr bwMode="auto">
            <a:xfrm>
              <a:off x="864" y="1493"/>
              <a:ext cx="144" cy="216"/>
            </a:xfrm>
            <a:prstGeom prst="line">
              <a:avLst/>
            </a:prstGeom>
            <a:noFill/>
            <a:ln w="9525">
              <a:solidFill>
                <a:schemeClr val="tx1"/>
              </a:solidFill>
              <a:round/>
              <a:headEnd/>
              <a:tailEnd/>
            </a:ln>
          </p:spPr>
          <p:txBody>
            <a:bodyPr/>
            <a:lstStyle/>
            <a:p>
              <a:endParaRPr lang="en-IN"/>
            </a:p>
          </p:txBody>
        </p:sp>
        <p:sp>
          <p:nvSpPr>
            <p:cNvPr id="12307" name="Oval 18"/>
            <p:cNvSpPr>
              <a:spLocks noChangeArrowheads="1"/>
            </p:cNvSpPr>
            <p:nvPr/>
          </p:nvSpPr>
          <p:spPr bwMode="auto">
            <a:xfrm>
              <a:off x="864" y="156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sp>
          <p:nvSpPr>
            <p:cNvPr id="12308" name="Oval 19"/>
            <p:cNvSpPr>
              <a:spLocks noChangeArrowheads="1"/>
            </p:cNvSpPr>
            <p:nvPr/>
          </p:nvSpPr>
          <p:spPr bwMode="auto">
            <a:xfrm>
              <a:off x="1512" y="106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sp>
          <p:nvSpPr>
            <p:cNvPr id="12309" name="Line 20"/>
            <p:cNvSpPr>
              <a:spLocks noChangeShapeType="1"/>
            </p:cNvSpPr>
            <p:nvPr/>
          </p:nvSpPr>
          <p:spPr bwMode="auto">
            <a:xfrm flipH="1">
              <a:off x="3024" y="738"/>
              <a:ext cx="216" cy="216"/>
            </a:xfrm>
            <a:prstGeom prst="line">
              <a:avLst/>
            </a:prstGeom>
            <a:noFill/>
            <a:ln w="9525">
              <a:solidFill>
                <a:schemeClr val="tx1"/>
              </a:solidFill>
              <a:round/>
              <a:headEnd/>
              <a:tailEnd/>
            </a:ln>
          </p:spPr>
          <p:txBody>
            <a:bodyPr/>
            <a:lstStyle/>
            <a:p>
              <a:endParaRPr lang="en-IN"/>
            </a:p>
          </p:txBody>
        </p:sp>
        <p:sp>
          <p:nvSpPr>
            <p:cNvPr id="12310" name="Line 21"/>
            <p:cNvSpPr>
              <a:spLocks noChangeShapeType="1"/>
            </p:cNvSpPr>
            <p:nvPr/>
          </p:nvSpPr>
          <p:spPr bwMode="auto">
            <a:xfrm>
              <a:off x="3456" y="738"/>
              <a:ext cx="216" cy="216"/>
            </a:xfrm>
            <a:prstGeom prst="line">
              <a:avLst/>
            </a:prstGeom>
            <a:noFill/>
            <a:ln w="9525">
              <a:solidFill>
                <a:schemeClr val="tx1"/>
              </a:solidFill>
              <a:round/>
              <a:headEnd/>
              <a:tailEnd/>
            </a:ln>
          </p:spPr>
          <p:txBody>
            <a:bodyPr/>
            <a:lstStyle/>
            <a:p>
              <a:endParaRPr lang="en-IN"/>
            </a:p>
          </p:txBody>
        </p:sp>
        <p:sp>
          <p:nvSpPr>
            <p:cNvPr id="12311" name="Oval 22"/>
            <p:cNvSpPr>
              <a:spLocks noChangeArrowheads="1"/>
            </p:cNvSpPr>
            <p:nvPr/>
          </p:nvSpPr>
          <p:spPr bwMode="auto">
            <a:xfrm>
              <a:off x="2952" y="91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54</a:t>
              </a:r>
              <a:endParaRPr lang="en-US" altLang="en-US" b="1">
                <a:solidFill>
                  <a:srgbClr val="993300"/>
                </a:solidFill>
                <a:latin typeface="Tahoma" pitchFamily="34" charset="0"/>
              </a:endParaRPr>
            </a:p>
          </p:txBody>
        </p:sp>
        <p:sp>
          <p:nvSpPr>
            <p:cNvPr id="12312" name="Line 23"/>
            <p:cNvSpPr>
              <a:spLocks noChangeShapeType="1"/>
            </p:cNvSpPr>
            <p:nvPr/>
          </p:nvSpPr>
          <p:spPr bwMode="auto">
            <a:xfrm flipH="1">
              <a:off x="2808" y="1061"/>
              <a:ext cx="144" cy="144"/>
            </a:xfrm>
            <a:prstGeom prst="line">
              <a:avLst/>
            </a:prstGeom>
            <a:noFill/>
            <a:ln w="9525">
              <a:solidFill>
                <a:schemeClr val="tx1"/>
              </a:solidFill>
              <a:round/>
              <a:headEnd/>
              <a:tailEnd/>
            </a:ln>
          </p:spPr>
          <p:txBody>
            <a:bodyPr/>
            <a:lstStyle/>
            <a:p>
              <a:endParaRPr lang="en-IN"/>
            </a:p>
          </p:txBody>
        </p:sp>
        <p:sp>
          <p:nvSpPr>
            <p:cNvPr id="12313" name="Line 24"/>
            <p:cNvSpPr>
              <a:spLocks noChangeShapeType="1"/>
            </p:cNvSpPr>
            <p:nvPr/>
          </p:nvSpPr>
          <p:spPr bwMode="auto">
            <a:xfrm>
              <a:off x="3096" y="1138"/>
              <a:ext cx="144" cy="144"/>
            </a:xfrm>
            <a:prstGeom prst="line">
              <a:avLst/>
            </a:prstGeom>
            <a:noFill/>
            <a:ln w="9525">
              <a:solidFill>
                <a:schemeClr val="tx1"/>
              </a:solidFill>
              <a:round/>
              <a:headEnd/>
              <a:tailEnd/>
            </a:ln>
          </p:spPr>
          <p:txBody>
            <a:bodyPr/>
            <a:lstStyle/>
            <a:p>
              <a:endParaRPr lang="en-IN"/>
            </a:p>
          </p:txBody>
        </p:sp>
        <p:sp>
          <p:nvSpPr>
            <p:cNvPr id="12314" name="Oval 25"/>
            <p:cNvSpPr>
              <a:spLocks noChangeArrowheads="1"/>
            </p:cNvSpPr>
            <p:nvPr/>
          </p:nvSpPr>
          <p:spPr bwMode="auto">
            <a:xfrm>
              <a:off x="2664" y="120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45</a:t>
              </a:r>
              <a:endParaRPr lang="en-US" altLang="en-US" b="1">
                <a:solidFill>
                  <a:srgbClr val="993300"/>
                </a:solidFill>
                <a:latin typeface="Tahoma" pitchFamily="34" charset="0"/>
              </a:endParaRPr>
            </a:p>
          </p:txBody>
        </p:sp>
        <p:sp>
          <p:nvSpPr>
            <p:cNvPr id="12315" name="Oval 26"/>
            <p:cNvSpPr>
              <a:spLocks noChangeArrowheads="1"/>
            </p:cNvSpPr>
            <p:nvPr/>
          </p:nvSpPr>
          <p:spPr bwMode="auto">
            <a:xfrm>
              <a:off x="3096" y="120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2316" name="Line 27"/>
            <p:cNvSpPr>
              <a:spLocks noChangeShapeType="1"/>
            </p:cNvSpPr>
            <p:nvPr/>
          </p:nvSpPr>
          <p:spPr bwMode="auto">
            <a:xfrm flipH="1">
              <a:off x="3456" y="1133"/>
              <a:ext cx="144" cy="144"/>
            </a:xfrm>
            <a:prstGeom prst="line">
              <a:avLst/>
            </a:prstGeom>
            <a:noFill/>
            <a:ln w="9525">
              <a:solidFill>
                <a:schemeClr val="tx1"/>
              </a:solidFill>
              <a:round/>
              <a:headEnd/>
              <a:tailEnd/>
            </a:ln>
          </p:spPr>
          <p:txBody>
            <a:bodyPr/>
            <a:lstStyle/>
            <a:p>
              <a:endParaRPr lang="en-IN"/>
            </a:p>
          </p:txBody>
        </p:sp>
        <p:sp>
          <p:nvSpPr>
            <p:cNvPr id="12317" name="Oval 28"/>
            <p:cNvSpPr>
              <a:spLocks noChangeArrowheads="1"/>
            </p:cNvSpPr>
            <p:nvPr/>
          </p:nvSpPr>
          <p:spPr bwMode="auto">
            <a:xfrm>
              <a:off x="3384" y="120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18</a:t>
              </a:r>
              <a:endParaRPr lang="en-US" altLang="en-US" b="1">
                <a:solidFill>
                  <a:srgbClr val="993300"/>
                </a:solidFill>
                <a:latin typeface="Tahoma" pitchFamily="34" charset="0"/>
              </a:endParaRPr>
            </a:p>
          </p:txBody>
        </p:sp>
        <p:sp>
          <p:nvSpPr>
            <p:cNvPr id="12318" name="Line 29"/>
            <p:cNvSpPr>
              <a:spLocks noChangeShapeType="1"/>
            </p:cNvSpPr>
            <p:nvPr/>
          </p:nvSpPr>
          <p:spPr bwMode="auto">
            <a:xfrm>
              <a:off x="3672" y="1133"/>
              <a:ext cx="144" cy="144"/>
            </a:xfrm>
            <a:prstGeom prst="line">
              <a:avLst/>
            </a:prstGeom>
            <a:noFill/>
            <a:ln w="9525">
              <a:solidFill>
                <a:schemeClr val="tx1"/>
              </a:solidFill>
              <a:round/>
              <a:headEnd/>
              <a:tailEnd/>
            </a:ln>
          </p:spPr>
          <p:txBody>
            <a:bodyPr/>
            <a:lstStyle/>
            <a:p>
              <a:endParaRPr lang="en-IN"/>
            </a:p>
          </p:txBody>
        </p:sp>
        <p:sp>
          <p:nvSpPr>
            <p:cNvPr id="12319" name="Oval 30"/>
            <p:cNvSpPr>
              <a:spLocks noChangeArrowheads="1"/>
            </p:cNvSpPr>
            <p:nvPr/>
          </p:nvSpPr>
          <p:spPr bwMode="auto">
            <a:xfrm>
              <a:off x="3744" y="120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2320" name="Line 31"/>
            <p:cNvSpPr>
              <a:spLocks noChangeShapeType="1"/>
            </p:cNvSpPr>
            <p:nvPr/>
          </p:nvSpPr>
          <p:spPr bwMode="auto">
            <a:xfrm flipH="1">
              <a:off x="2520" y="1349"/>
              <a:ext cx="144" cy="144"/>
            </a:xfrm>
            <a:prstGeom prst="line">
              <a:avLst/>
            </a:prstGeom>
            <a:noFill/>
            <a:ln w="9525">
              <a:solidFill>
                <a:schemeClr val="tx1"/>
              </a:solidFill>
              <a:round/>
              <a:headEnd/>
              <a:tailEnd/>
            </a:ln>
          </p:spPr>
          <p:txBody>
            <a:bodyPr/>
            <a:lstStyle/>
            <a:p>
              <a:endParaRPr lang="en-IN"/>
            </a:p>
          </p:txBody>
        </p:sp>
        <p:sp>
          <p:nvSpPr>
            <p:cNvPr id="12321" name="Oval 32"/>
            <p:cNvSpPr>
              <a:spLocks noChangeArrowheads="1"/>
            </p:cNvSpPr>
            <p:nvPr/>
          </p:nvSpPr>
          <p:spPr bwMode="auto">
            <a:xfrm>
              <a:off x="2376" y="142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11</a:t>
              </a:r>
              <a:endParaRPr lang="en-US" altLang="en-US" b="1">
                <a:solidFill>
                  <a:srgbClr val="993300"/>
                </a:solidFill>
                <a:latin typeface="Tahoma" pitchFamily="34" charset="0"/>
              </a:endParaRPr>
            </a:p>
          </p:txBody>
        </p:sp>
        <p:sp>
          <p:nvSpPr>
            <p:cNvPr id="12322" name="Oval 33"/>
            <p:cNvSpPr>
              <a:spLocks noChangeArrowheads="1"/>
            </p:cNvSpPr>
            <p:nvPr/>
          </p:nvSpPr>
          <p:spPr bwMode="auto">
            <a:xfrm>
              <a:off x="3240" y="62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99</a:t>
              </a:r>
              <a:endParaRPr lang="en-US" altLang="en-US" b="1">
                <a:solidFill>
                  <a:srgbClr val="993300"/>
                </a:solidFill>
                <a:latin typeface="Tahoma" pitchFamily="34" charset="0"/>
              </a:endParaRPr>
            </a:p>
          </p:txBody>
        </p:sp>
        <p:sp>
          <p:nvSpPr>
            <p:cNvPr id="12323" name="Line 34"/>
            <p:cNvSpPr>
              <a:spLocks noChangeShapeType="1"/>
            </p:cNvSpPr>
            <p:nvPr/>
          </p:nvSpPr>
          <p:spPr bwMode="auto">
            <a:xfrm>
              <a:off x="2880" y="1349"/>
              <a:ext cx="144" cy="216"/>
            </a:xfrm>
            <a:prstGeom prst="line">
              <a:avLst/>
            </a:prstGeom>
            <a:noFill/>
            <a:ln w="9525">
              <a:solidFill>
                <a:schemeClr val="tx1"/>
              </a:solidFill>
              <a:round/>
              <a:headEnd/>
              <a:tailEnd/>
            </a:ln>
          </p:spPr>
          <p:txBody>
            <a:bodyPr/>
            <a:lstStyle/>
            <a:p>
              <a:endParaRPr lang="en-IN"/>
            </a:p>
          </p:txBody>
        </p:sp>
        <p:sp>
          <p:nvSpPr>
            <p:cNvPr id="12324" name="Oval 35"/>
            <p:cNvSpPr>
              <a:spLocks noChangeArrowheads="1"/>
            </p:cNvSpPr>
            <p:nvPr/>
          </p:nvSpPr>
          <p:spPr bwMode="auto">
            <a:xfrm>
              <a:off x="2880" y="142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sp>
          <p:nvSpPr>
            <p:cNvPr id="12325" name="Oval 36"/>
            <p:cNvSpPr>
              <a:spLocks noChangeArrowheads="1"/>
            </p:cNvSpPr>
            <p:nvPr/>
          </p:nvSpPr>
          <p:spPr bwMode="auto">
            <a:xfrm>
              <a:off x="3528" y="91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Insertion in a Binary Heap</a:t>
            </a:r>
          </a:p>
        </p:txBody>
      </p:sp>
      <p:sp>
        <p:nvSpPr>
          <p:cNvPr id="13315" name="AutoShape 37"/>
          <p:cNvSpPr>
            <a:spLocks noChangeArrowheads="1"/>
          </p:cNvSpPr>
          <p:nvPr/>
        </p:nvSpPr>
        <p:spPr bwMode="auto">
          <a:xfrm>
            <a:off x="914400" y="1828800"/>
            <a:ext cx="7467600" cy="3962400"/>
          </a:xfrm>
          <a:prstGeom prst="bevel">
            <a:avLst>
              <a:gd name="adj" fmla="val 12500"/>
            </a:avLst>
          </a:prstGeom>
          <a:solidFill>
            <a:srgbClr val="FFCC99"/>
          </a:solidFill>
          <a:ln w="9525">
            <a:solidFill>
              <a:srgbClr val="000000"/>
            </a:solidFill>
            <a:miter lim="800000"/>
            <a:headEnd/>
            <a:tailEnd/>
          </a:ln>
        </p:spPr>
        <p:txBody>
          <a:bodyPr/>
          <a:lstStyle/>
          <a:p>
            <a:pPr eaLnBrk="0" hangingPunct="0"/>
            <a:r>
              <a:rPr lang="en-US" altLang="en-US" sz="1200" b="1">
                <a:latin typeface="Courier New" pitchFamily="49" charset="0"/>
              </a:rPr>
              <a:t>Algorithm to insert a value in the heap</a:t>
            </a:r>
          </a:p>
          <a:p>
            <a:pPr eaLnBrk="0" hangingPunct="0"/>
            <a:endParaRPr lang="en-US" altLang="en-US" sz="1200" b="1">
              <a:latin typeface="Courier New" pitchFamily="49" charset="0"/>
            </a:endParaRPr>
          </a:p>
          <a:p>
            <a:pPr eaLnBrk="0" hangingPunct="0"/>
            <a:r>
              <a:rPr lang="en-US" altLang="en-US" sz="1200" b="1">
                <a:latin typeface="Courier New" pitchFamily="49" charset="0"/>
              </a:rPr>
              <a:t>Step 1: [Add the new value and set its POS]</a:t>
            </a:r>
          </a:p>
          <a:p>
            <a:pPr eaLnBrk="0" hangingPunct="0"/>
            <a:r>
              <a:rPr lang="en-US" altLang="en-US" sz="1200" b="1">
                <a:latin typeface="Courier New" pitchFamily="49" charset="0"/>
              </a:rPr>
              <a:t>	SET N = N + 1, POS = N</a:t>
            </a:r>
          </a:p>
          <a:p>
            <a:pPr eaLnBrk="0" hangingPunct="0"/>
            <a:r>
              <a:rPr lang="en-US" altLang="en-US" sz="1200" b="1">
                <a:latin typeface="Courier New" pitchFamily="49" charset="0"/>
              </a:rPr>
              <a:t>Step 2: SET HEAP[N] = VAL</a:t>
            </a:r>
          </a:p>
          <a:p>
            <a:pPr eaLnBrk="0" hangingPunct="0"/>
            <a:r>
              <a:rPr lang="en-US" altLang="en-US" sz="1200" b="1">
                <a:latin typeface="Courier New" pitchFamily="49" charset="0"/>
              </a:rPr>
              <a:t>Step 3: [Find appropriate location of VAL]</a:t>
            </a:r>
          </a:p>
          <a:p>
            <a:pPr eaLnBrk="0" hangingPunct="0"/>
            <a:r>
              <a:rPr lang="en-US" altLang="en-US" sz="1200" b="1">
                <a:latin typeface="Courier New" pitchFamily="49" charset="0"/>
              </a:rPr>
              <a:t>	Repeat Steps 4 and 5 while POS &lt; 0</a:t>
            </a:r>
          </a:p>
          <a:p>
            <a:pPr eaLnBrk="0" hangingPunct="0"/>
            <a:r>
              <a:rPr lang="en-US" altLang="en-US" sz="1200" b="1">
                <a:latin typeface="Courier New" pitchFamily="49" charset="0"/>
              </a:rPr>
              <a:t>Step 4: 	SET PAR = POS/2</a:t>
            </a:r>
          </a:p>
          <a:p>
            <a:pPr eaLnBrk="0" hangingPunct="0"/>
            <a:r>
              <a:rPr lang="en-US" altLang="en-US" sz="1200" b="1">
                <a:latin typeface="Courier New" pitchFamily="49" charset="0"/>
              </a:rPr>
              <a:t>Step 5:		IF HEAP[POS] &lt;= HEAP[PAR], then </a:t>
            </a:r>
          </a:p>
          <a:p>
            <a:pPr eaLnBrk="0" hangingPunct="0"/>
            <a:r>
              <a:rPr lang="en-US" altLang="en-US" sz="1200" b="1">
                <a:latin typeface="Courier New" pitchFamily="49" charset="0"/>
              </a:rPr>
              <a:t>			Goto Step 6.</a:t>
            </a:r>
          </a:p>
          <a:p>
            <a:pPr eaLnBrk="0" hangingPunct="0"/>
            <a:r>
              <a:rPr lang="en-US" altLang="en-US" sz="1200" b="1">
                <a:latin typeface="Courier New" pitchFamily="49" charset="0"/>
              </a:rPr>
              <a:t>		ELSE</a:t>
            </a:r>
          </a:p>
          <a:p>
            <a:pPr eaLnBrk="0" hangingPunct="0"/>
            <a:r>
              <a:rPr lang="en-US" altLang="en-US" sz="1200" b="1">
                <a:latin typeface="Courier New" pitchFamily="49" charset="0"/>
              </a:rPr>
              <a:t>			SWAP HEAP[POS], HEAP[PAR]</a:t>
            </a:r>
          </a:p>
          <a:p>
            <a:pPr eaLnBrk="0" hangingPunct="0"/>
            <a:r>
              <a:rPr lang="en-US" altLang="en-US" sz="1200" b="1">
                <a:latin typeface="Courier New" pitchFamily="49" charset="0"/>
              </a:rPr>
              <a:t>			POS = PAR</a:t>
            </a:r>
          </a:p>
          <a:p>
            <a:pPr eaLnBrk="0" hangingPunct="0"/>
            <a:r>
              <a:rPr lang="en-US" altLang="en-US" sz="1200" b="1">
                <a:latin typeface="Courier New" pitchFamily="49" charset="0"/>
              </a:rPr>
              <a:t>		[END OF IF]</a:t>
            </a:r>
          </a:p>
          <a:p>
            <a:pPr eaLnBrk="0" hangingPunct="0"/>
            <a:r>
              <a:rPr lang="en-US" altLang="en-US" sz="1200" b="1">
                <a:latin typeface="Courier New" pitchFamily="49" charset="0"/>
              </a:rPr>
              <a:t>	[END OF LOOP]</a:t>
            </a:r>
          </a:p>
          <a:p>
            <a:pPr eaLnBrk="0" hangingPunct="0"/>
            <a:r>
              <a:rPr lang="en-US" altLang="en-US" sz="1200" b="1">
                <a:latin typeface="Courier New" pitchFamily="49" charset="0"/>
              </a:rPr>
              <a:t>Step 6: Return</a:t>
            </a:r>
          </a:p>
          <a:p>
            <a:pPr eaLnBrk="0" hangingPunct="0"/>
            <a:endParaRPr lang="en-US" altLang="en-US" sz="1200" b="1">
              <a:latin typeface="Tahom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mj-lt"/>
              </a:rPr>
              <a:t>Deletion </a:t>
            </a:r>
            <a:r>
              <a:rPr lang="en-US" sz="4800" dirty="0">
                <a:solidFill>
                  <a:schemeClr val="bg1"/>
                </a:solidFill>
                <a:latin typeface="+mj-lt"/>
              </a:rPr>
              <a:t>in a Binary Heap</a:t>
            </a:r>
          </a:p>
        </p:txBody>
      </p:sp>
      <p:sp>
        <p:nvSpPr>
          <p:cNvPr id="14339" name="Rectangle 3"/>
          <p:cNvSpPr txBox="1">
            <a:spLocks noChangeArrowheads="1"/>
          </p:cNvSpPr>
          <p:nvPr/>
        </p:nvSpPr>
        <p:spPr bwMode="auto">
          <a:xfrm>
            <a:off x="304800" y="1371600"/>
            <a:ext cx="86868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342900" indent="-342900" eaLnBrk="1" hangingPunct="1">
              <a:lnSpc>
                <a:spcPct val="80000"/>
              </a:lnSpc>
              <a:spcBef>
                <a:spcPct val="20000"/>
              </a:spcBef>
              <a:buFont typeface="Arial" pitchFamily="34" charset="0"/>
              <a:buChar char="•"/>
              <a:defRPr/>
            </a:pPr>
            <a:r>
              <a:rPr lang="en-US" sz="2400" dirty="0" smtClean="0">
                <a:latin typeface="Calibri" pitchFamily="34" charset="0"/>
              </a:rPr>
              <a:t>Consider a max heap H having n elements. An element is always deleted from the root of the heap. So, deleting an element from the heap is done in two major steps.</a:t>
            </a:r>
          </a:p>
          <a:p>
            <a:pPr eaLnBrk="1" hangingPunct="1">
              <a:lnSpc>
                <a:spcPct val="80000"/>
              </a:lnSpc>
              <a:spcBef>
                <a:spcPct val="20000"/>
              </a:spcBef>
              <a:defRPr/>
            </a:pPr>
            <a:endParaRPr lang="en-US" sz="2400" dirty="0" smtClean="0">
              <a:latin typeface="Calibri" pitchFamily="34" charset="0"/>
            </a:endParaRPr>
          </a:p>
          <a:p>
            <a:pPr marL="342900" indent="-342900" eaLnBrk="1" hangingPunct="1">
              <a:lnSpc>
                <a:spcPct val="80000"/>
              </a:lnSpc>
              <a:spcBef>
                <a:spcPct val="20000"/>
              </a:spcBef>
              <a:buFont typeface="Arial" pitchFamily="34" charset="0"/>
              <a:buChar char="•"/>
              <a:defRPr/>
            </a:pPr>
            <a:r>
              <a:rPr lang="en-US" sz="2400" dirty="0" smtClean="0">
                <a:latin typeface="Calibri" pitchFamily="34" charset="0"/>
              </a:rPr>
              <a:t>Replace the root node’s value with the last node’s value so that H is still a complete binary tree but not necessarily a heap.</a:t>
            </a:r>
          </a:p>
          <a:p>
            <a:pPr marL="342900" indent="-342900" eaLnBrk="1" hangingPunct="1">
              <a:lnSpc>
                <a:spcPct val="80000"/>
              </a:lnSpc>
              <a:spcBef>
                <a:spcPct val="20000"/>
              </a:spcBef>
              <a:buFont typeface="Arial" pitchFamily="34" charset="0"/>
              <a:buChar char="•"/>
              <a:defRPr/>
            </a:pPr>
            <a:endParaRPr lang="en-US" sz="2400" dirty="0" smtClean="0">
              <a:latin typeface="Calibri" pitchFamily="34" charset="0"/>
            </a:endParaRPr>
          </a:p>
          <a:p>
            <a:pPr marL="342900" indent="-342900" eaLnBrk="1" hangingPunct="1">
              <a:lnSpc>
                <a:spcPct val="80000"/>
              </a:lnSpc>
              <a:spcBef>
                <a:spcPct val="20000"/>
              </a:spcBef>
              <a:buFont typeface="Arial" pitchFamily="34" charset="0"/>
              <a:buChar char="•"/>
              <a:defRPr/>
            </a:pPr>
            <a:r>
              <a:rPr lang="en-US" sz="2400" dirty="0" smtClean="0">
                <a:latin typeface="Calibri" pitchFamily="34" charset="0"/>
              </a:rPr>
              <a:t>Delete the last node.</a:t>
            </a:r>
          </a:p>
          <a:p>
            <a:pPr marL="342900" indent="-342900" eaLnBrk="1" hangingPunct="1">
              <a:lnSpc>
                <a:spcPct val="80000"/>
              </a:lnSpc>
              <a:spcBef>
                <a:spcPct val="20000"/>
              </a:spcBef>
              <a:buFont typeface="Arial" pitchFamily="34" charset="0"/>
              <a:buChar char="•"/>
              <a:defRPr/>
            </a:pPr>
            <a:endParaRPr lang="en-US" sz="2400" dirty="0" smtClean="0">
              <a:latin typeface="Calibri" pitchFamily="34" charset="0"/>
            </a:endParaRPr>
          </a:p>
          <a:p>
            <a:pPr marL="342900" indent="-342900" eaLnBrk="1" hangingPunct="1">
              <a:lnSpc>
                <a:spcPct val="80000"/>
              </a:lnSpc>
              <a:spcBef>
                <a:spcPct val="20000"/>
              </a:spcBef>
              <a:buFont typeface="Arial" pitchFamily="34" charset="0"/>
              <a:buChar char="•"/>
              <a:defRPr/>
            </a:pPr>
            <a:r>
              <a:rPr lang="en-US" sz="2400" dirty="0" smtClean="0">
                <a:latin typeface="Calibri" pitchFamily="34" charset="0"/>
              </a:rPr>
              <a:t>Sink down the new root node’s value so that H satisfies the heap property. In this step, interchange the root node’s value with its child node’s value (whichever is largest among its children). </a:t>
            </a:r>
          </a:p>
          <a:p>
            <a:pPr marL="342900" indent="-342900" eaLnBrk="1" hangingPunct="1">
              <a:lnSpc>
                <a:spcPct val="80000"/>
              </a:lnSpc>
              <a:spcBef>
                <a:spcPct val="20000"/>
              </a:spcBef>
              <a:buFont typeface="Arial" pitchFamily="34" charset="0"/>
              <a:buChar char="•"/>
              <a:defRPr/>
            </a:pPr>
            <a:endParaRPr lang="en-US" sz="2400" dirty="0" smtClean="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rPr>
              <a:t>Deletion</a:t>
            </a:r>
            <a:r>
              <a:rPr lang="en-US" sz="4800" dirty="0" smtClean="0">
                <a:solidFill>
                  <a:schemeClr val="bg1"/>
                </a:solidFill>
                <a:latin typeface="+mj-lt"/>
              </a:rPr>
              <a:t> </a:t>
            </a:r>
            <a:r>
              <a:rPr lang="en-US" sz="4800" dirty="0">
                <a:solidFill>
                  <a:schemeClr val="bg1"/>
                </a:solidFill>
                <a:latin typeface="+mj-lt"/>
              </a:rPr>
              <a:t>in a Binary Heap</a:t>
            </a:r>
          </a:p>
        </p:txBody>
      </p:sp>
      <p:grpSp>
        <p:nvGrpSpPr>
          <p:cNvPr id="3" name="Group 4"/>
          <p:cNvGrpSpPr>
            <a:grpSpLocks/>
          </p:cNvGrpSpPr>
          <p:nvPr/>
        </p:nvGrpSpPr>
        <p:grpSpPr bwMode="auto">
          <a:xfrm>
            <a:off x="2209800" y="1676400"/>
            <a:ext cx="3581400" cy="1871663"/>
            <a:chOff x="0" y="2352"/>
            <a:chExt cx="1656" cy="1179"/>
          </a:xfrm>
        </p:grpSpPr>
        <p:sp>
          <p:nvSpPr>
            <p:cNvPr id="15419" name="Line 5"/>
            <p:cNvSpPr>
              <a:spLocks noChangeShapeType="1"/>
            </p:cNvSpPr>
            <p:nvPr/>
          </p:nvSpPr>
          <p:spPr bwMode="auto">
            <a:xfrm flipH="1">
              <a:off x="720" y="2483"/>
              <a:ext cx="216" cy="216"/>
            </a:xfrm>
            <a:prstGeom prst="line">
              <a:avLst/>
            </a:prstGeom>
            <a:noFill/>
            <a:ln w="9525">
              <a:solidFill>
                <a:schemeClr val="tx1"/>
              </a:solidFill>
              <a:round/>
              <a:headEnd/>
              <a:tailEnd/>
            </a:ln>
          </p:spPr>
          <p:txBody>
            <a:bodyPr/>
            <a:lstStyle/>
            <a:p>
              <a:endParaRPr lang="en-IN"/>
            </a:p>
          </p:txBody>
        </p:sp>
        <p:sp>
          <p:nvSpPr>
            <p:cNvPr id="15420" name="Line 6"/>
            <p:cNvSpPr>
              <a:spLocks noChangeShapeType="1"/>
            </p:cNvSpPr>
            <p:nvPr/>
          </p:nvSpPr>
          <p:spPr bwMode="auto">
            <a:xfrm>
              <a:off x="1152" y="2483"/>
              <a:ext cx="216" cy="216"/>
            </a:xfrm>
            <a:prstGeom prst="line">
              <a:avLst/>
            </a:prstGeom>
            <a:noFill/>
            <a:ln w="9525">
              <a:solidFill>
                <a:schemeClr val="tx1"/>
              </a:solidFill>
              <a:round/>
              <a:headEnd/>
              <a:tailEnd/>
            </a:ln>
          </p:spPr>
          <p:txBody>
            <a:bodyPr/>
            <a:lstStyle/>
            <a:p>
              <a:endParaRPr lang="en-IN"/>
            </a:p>
          </p:txBody>
        </p:sp>
        <p:sp>
          <p:nvSpPr>
            <p:cNvPr id="15421" name="Oval 7"/>
            <p:cNvSpPr>
              <a:spLocks noChangeArrowheads="1"/>
            </p:cNvSpPr>
            <p:nvPr/>
          </p:nvSpPr>
          <p:spPr bwMode="auto">
            <a:xfrm>
              <a:off x="576" y="273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45</a:t>
              </a:r>
              <a:endParaRPr lang="en-US" altLang="en-US" b="1">
                <a:solidFill>
                  <a:srgbClr val="993300"/>
                </a:solidFill>
                <a:latin typeface="Tahoma" pitchFamily="34" charset="0"/>
              </a:endParaRPr>
            </a:p>
          </p:txBody>
        </p:sp>
        <p:sp>
          <p:nvSpPr>
            <p:cNvPr id="15422" name="Oval 8"/>
            <p:cNvSpPr>
              <a:spLocks noChangeArrowheads="1"/>
            </p:cNvSpPr>
            <p:nvPr/>
          </p:nvSpPr>
          <p:spPr bwMode="auto">
            <a:xfrm>
              <a:off x="1224" y="273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sp>
          <p:nvSpPr>
            <p:cNvPr id="15423" name="Line 9"/>
            <p:cNvSpPr>
              <a:spLocks noChangeShapeType="1"/>
            </p:cNvSpPr>
            <p:nvPr/>
          </p:nvSpPr>
          <p:spPr bwMode="auto">
            <a:xfrm flipH="1">
              <a:off x="432" y="2883"/>
              <a:ext cx="144" cy="144"/>
            </a:xfrm>
            <a:prstGeom prst="line">
              <a:avLst/>
            </a:prstGeom>
            <a:noFill/>
            <a:ln w="9525">
              <a:solidFill>
                <a:schemeClr val="tx1"/>
              </a:solidFill>
              <a:round/>
              <a:headEnd/>
              <a:tailEnd/>
            </a:ln>
          </p:spPr>
          <p:txBody>
            <a:bodyPr/>
            <a:lstStyle/>
            <a:p>
              <a:endParaRPr lang="en-IN"/>
            </a:p>
          </p:txBody>
        </p:sp>
        <p:sp>
          <p:nvSpPr>
            <p:cNvPr id="15424" name="Line 10"/>
            <p:cNvSpPr>
              <a:spLocks noChangeShapeType="1"/>
            </p:cNvSpPr>
            <p:nvPr/>
          </p:nvSpPr>
          <p:spPr bwMode="auto">
            <a:xfrm>
              <a:off x="792" y="2883"/>
              <a:ext cx="144" cy="144"/>
            </a:xfrm>
            <a:prstGeom prst="line">
              <a:avLst/>
            </a:prstGeom>
            <a:noFill/>
            <a:ln w="9525">
              <a:solidFill>
                <a:schemeClr val="tx1"/>
              </a:solidFill>
              <a:round/>
              <a:headEnd/>
              <a:tailEnd/>
            </a:ln>
          </p:spPr>
          <p:txBody>
            <a:bodyPr/>
            <a:lstStyle/>
            <a:p>
              <a:endParaRPr lang="en-IN"/>
            </a:p>
          </p:txBody>
        </p:sp>
        <p:sp>
          <p:nvSpPr>
            <p:cNvPr id="15425" name="Oval 11"/>
            <p:cNvSpPr>
              <a:spLocks noChangeArrowheads="1"/>
            </p:cNvSpPr>
            <p:nvPr/>
          </p:nvSpPr>
          <p:spPr bwMode="auto">
            <a:xfrm>
              <a:off x="288" y="302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sp>
          <p:nvSpPr>
            <p:cNvPr id="15426" name="Oval 12"/>
            <p:cNvSpPr>
              <a:spLocks noChangeArrowheads="1"/>
            </p:cNvSpPr>
            <p:nvPr/>
          </p:nvSpPr>
          <p:spPr bwMode="auto">
            <a:xfrm>
              <a:off x="792" y="302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29</a:t>
              </a:r>
              <a:endParaRPr lang="en-US" altLang="en-US" b="1">
                <a:solidFill>
                  <a:srgbClr val="993300"/>
                </a:solidFill>
                <a:latin typeface="Tahoma" pitchFamily="34" charset="0"/>
              </a:endParaRPr>
            </a:p>
          </p:txBody>
        </p:sp>
        <p:sp>
          <p:nvSpPr>
            <p:cNvPr id="15427" name="Line 13"/>
            <p:cNvSpPr>
              <a:spLocks noChangeShapeType="1"/>
            </p:cNvSpPr>
            <p:nvPr/>
          </p:nvSpPr>
          <p:spPr bwMode="auto">
            <a:xfrm flipH="1">
              <a:off x="1152" y="2955"/>
              <a:ext cx="144" cy="144"/>
            </a:xfrm>
            <a:prstGeom prst="line">
              <a:avLst/>
            </a:prstGeom>
            <a:noFill/>
            <a:ln w="9525">
              <a:solidFill>
                <a:schemeClr val="tx1"/>
              </a:solidFill>
              <a:round/>
              <a:headEnd/>
              <a:tailEnd/>
            </a:ln>
          </p:spPr>
          <p:txBody>
            <a:bodyPr/>
            <a:lstStyle/>
            <a:p>
              <a:endParaRPr lang="en-IN"/>
            </a:p>
          </p:txBody>
        </p:sp>
        <p:sp>
          <p:nvSpPr>
            <p:cNvPr id="15428" name="Oval 14"/>
            <p:cNvSpPr>
              <a:spLocks noChangeArrowheads="1"/>
            </p:cNvSpPr>
            <p:nvPr/>
          </p:nvSpPr>
          <p:spPr bwMode="auto">
            <a:xfrm>
              <a:off x="1080" y="302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18</a:t>
              </a:r>
              <a:endParaRPr lang="en-US" altLang="en-US" b="1">
                <a:solidFill>
                  <a:srgbClr val="993300"/>
                </a:solidFill>
                <a:latin typeface="Tahoma" pitchFamily="34" charset="0"/>
              </a:endParaRPr>
            </a:p>
          </p:txBody>
        </p:sp>
        <p:sp>
          <p:nvSpPr>
            <p:cNvPr id="15429" name="Line 15"/>
            <p:cNvSpPr>
              <a:spLocks noChangeShapeType="1"/>
            </p:cNvSpPr>
            <p:nvPr/>
          </p:nvSpPr>
          <p:spPr bwMode="auto">
            <a:xfrm>
              <a:off x="1440" y="2883"/>
              <a:ext cx="144" cy="144"/>
            </a:xfrm>
            <a:prstGeom prst="line">
              <a:avLst/>
            </a:prstGeom>
            <a:noFill/>
            <a:ln w="9525">
              <a:solidFill>
                <a:schemeClr val="tx1"/>
              </a:solidFill>
              <a:round/>
              <a:headEnd/>
              <a:tailEnd/>
            </a:ln>
          </p:spPr>
          <p:txBody>
            <a:bodyPr/>
            <a:lstStyle/>
            <a:p>
              <a:endParaRPr lang="en-IN"/>
            </a:p>
          </p:txBody>
        </p:sp>
        <p:sp>
          <p:nvSpPr>
            <p:cNvPr id="15430" name="Oval 16"/>
            <p:cNvSpPr>
              <a:spLocks noChangeArrowheads="1"/>
            </p:cNvSpPr>
            <p:nvPr/>
          </p:nvSpPr>
          <p:spPr bwMode="auto">
            <a:xfrm>
              <a:off x="1440" y="3027"/>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5431" name="Line 17"/>
            <p:cNvSpPr>
              <a:spLocks noChangeShapeType="1"/>
            </p:cNvSpPr>
            <p:nvPr/>
          </p:nvSpPr>
          <p:spPr bwMode="auto">
            <a:xfrm flipH="1">
              <a:off x="144" y="3171"/>
              <a:ext cx="144" cy="144"/>
            </a:xfrm>
            <a:prstGeom prst="line">
              <a:avLst/>
            </a:prstGeom>
            <a:noFill/>
            <a:ln w="9525">
              <a:solidFill>
                <a:schemeClr val="tx1"/>
              </a:solidFill>
              <a:round/>
              <a:headEnd/>
              <a:tailEnd/>
            </a:ln>
          </p:spPr>
          <p:txBody>
            <a:bodyPr/>
            <a:lstStyle/>
            <a:p>
              <a:endParaRPr lang="en-IN"/>
            </a:p>
          </p:txBody>
        </p:sp>
        <p:sp>
          <p:nvSpPr>
            <p:cNvPr id="15432" name="Oval 18"/>
            <p:cNvSpPr>
              <a:spLocks noChangeArrowheads="1"/>
            </p:cNvSpPr>
            <p:nvPr/>
          </p:nvSpPr>
          <p:spPr bwMode="auto">
            <a:xfrm>
              <a:off x="0" y="3315"/>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11</a:t>
              </a:r>
              <a:endParaRPr lang="en-US" altLang="en-US" b="1">
                <a:solidFill>
                  <a:srgbClr val="993300"/>
                </a:solidFill>
                <a:latin typeface="Tahoma" pitchFamily="34" charset="0"/>
              </a:endParaRPr>
            </a:p>
          </p:txBody>
        </p:sp>
        <p:sp>
          <p:nvSpPr>
            <p:cNvPr id="15433" name="Oval 19"/>
            <p:cNvSpPr>
              <a:spLocks noChangeArrowheads="1"/>
            </p:cNvSpPr>
            <p:nvPr/>
          </p:nvSpPr>
          <p:spPr bwMode="auto">
            <a:xfrm>
              <a:off x="936" y="2352"/>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54</a:t>
              </a:r>
              <a:endParaRPr lang="en-US" altLang="en-US" b="1">
                <a:solidFill>
                  <a:srgbClr val="993300"/>
                </a:solidFill>
                <a:latin typeface="Tahoma" pitchFamily="34" charset="0"/>
              </a:endParaRPr>
            </a:p>
          </p:txBody>
        </p:sp>
      </p:grpSp>
      <p:grpSp>
        <p:nvGrpSpPr>
          <p:cNvPr id="4" name="Group 20"/>
          <p:cNvGrpSpPr>
            <a:grpSpLocks/>
          </p:cNvGrpSpPr>
          <p:nvPr/>
        </p:nvGrpSpPr>
        <p:grpSpPr bwMode="auto">
          <a:xfrm>
            <a:off x="1295400" y="3429000"/>
            <a:ext cx="7015163" cy="1371600"/>
            <a:chOff x="2088" y="2448"/>
            <a:chExt cx="3240" cy="889"/>
          </a:xfrm>
        </p:grpSpPr>
        <p:sp>
          <p:nvSpPr>
            <p:cNvPr id="15393" name="Line 21"/>
            <p:cNvSpPr>
              <a:spLocks noChangeShapeType="1"/>
            </p:cNvSpPr>
            <p:nvPr/>
          </p:nvSpPr>
          <p:spPr bwMode="auto">
            <a:xfrm flipH="1">
              <a:off x="4392" y="2617"/>
              <a:ext cx="216" cy="216"/>
            </a:xfrm>
            <a:prstGeom prst="line">
              <a:avLst/>
            </a:prstGeom>
            <a:noFill/>
            <a:ln w="9525">
              <a:solidFill>
                <a:schemeClr val="tx1"/>
              </a:solidFill>
              <a:round/>
              <a:headEnd/>
              <a:tailEnd/>
            </a:ln>
          </p:spPr>
          <p:txBody>
            <a:bodyPr/>
            <a:lstStyle/>
            <a:p>
              <a:endParaRPr lang="en-IN"/>
            </a:p>
          </p:txBody>
        </p:sp>
        <p:sp>
          <p:nvSpPr>
            <p:cNvPr id="15394" name="Line 22"/>
            <p:cNvSpPr>
              <a:spLocks noChangeShapeType="1"/>
            </p:cNvSpPr>
            <p:nvPr/>
          </p:nvSpPr>
          <p:spPr bwMode="auto">
            <a:xfrm>
              <a:off x="4824" y="2617"/>
              <a:ext cx="216" cy="216"/>
            </a:xfrm>
            <a:prstGeom prst="line">
              <a:avLst/>
            </a:prstGeom>
            <a:noFill/>
            <a:ln w="9525">
              <a:solidFill>
                <a:schemeClr val="tx1"/>
              </a:solidFill>
              <a:round/>
              <a:headEnd/>
              <a:tailEnd/>
            </a:ln>
          </p:spPr>
          <p:txBody>
            <a:bodyPr/>
            <a:lstStyle/>
            <a:p>
              <a:endParaRPr lang="en-IN"/>
            </a:p>
          </p:txBody>
        </p:sp>
        <p:sp>
          <p:nvSpPr>
            <p:cNvPr id="15395" name="Oval 23"/>
            <p:cNvSpPr>
              <a:spLocks noChangeArrowheads="1"/>
            </p:cNvSpPr>
            <p:nvPr/>
          </p:nvSpPr>
          <p:spPr bwMode="auto">
            <a:xfrm>
              <a:off x="4248" y="276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45</a:t>
              </a:r>
              <a:endParaRPr lang="en-US" altLang="en-US" b="1">
                <a:solidFill>
                  <a:srgbClr val="993300"/>
                </a:solidFill>
                <a:latin typeface="Tahoma" pitchFamily="34" charset="0"/>
              </a:endParaRPr>
            </a:p>
          </p:txBody>
        </p:sp>
        <p:sp>
          <p:nvSpPr>
            <p:cNvPr id="15396" name="Oval 24"/>
            <p:cNvSpPr>
              <a:spLocks noChangeArrowheads="1"/>
            </p:cNvSpPr>
            <p:nvPr/>
          </p:nvSpPr>
          <p:spPr bwMode="auto">
            <a:xfrm>
              <a:off x="4896" y="276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sp>
          <p:nvSpPr>
            <p:cNvPr id="15397" name="Line 25"/>
            <p:cNvSpPr>
              <a:spLocks noChangeShapeType="1"/>
            </p:cNvSpPr>
            <p:nvPr/>
          </p:nvSpPr>
          <p:spPr bwMode="auto">
            <a:xfrm flipH="1">
              <a:off x="4104" y="2905"/>
              <a:ext cx="144" cy="144"/>
            </a:xfrm>
            <a:prstGeom prst="line">
              <a:avLst/>
            </a:prstGeom>
            <a:noFill/>
            <a:ln w="9525">
              <a:solidFill>
                <a:schemeClr val="tx1"/>
              </a:solidFill>
              <a:round/>
              <a:headEnd/>
              <a:tailEnd/>
            </a:ln>
          </p:spPr>
          <p:txBody>
            <a:bodyPr/>
            <a:lstStyle/>
            <a:p>
              <a:endParaRPr lang="en-IN"/>
            </a:p>
          </p:txBody>
        </p:sp>
        <p:sp>
          <p:nvSpPr>
            <p:cNvPr id="15398" name="Line 26"/>
            <p:cNvSpPr>
              <a:spLocks noChangeShapeType="1"/>
            </p:cNvSpPr>
            <p:nvPr/>
          </p:nvSpPr>
          <p:spPr bwMode="auto">
            <a:xfrm>
              <a:off x="4464" y="2905"/>
              <a:ext cx="144" cy="144"/>
            </a:xfrm>
            <a:prstGeom prst="line">
              <a:avLst/>
            </a:prstGeom>
            <a:noFill/>
            <a:ln w="9525">
              <a:solidFill>
                <a:schemeClr val="tx1"/>
              </a:solidFill>
              <a:round/>
              <a:headEnd/>
              <a:tailEnd/>
            </a:ln>
          </p:spPr>
          <p:txBody>
            <a:bodyPr/>
            <a:lstStyle/>
            <a:p>
              <a:endParaRPr lang="en-IN"/>
            </a:p>
          </p:txBody>
        </p:sp>
        <p:sp>
          <p:nvSpPr>
            <p:cNvPr id="15399" name="Oval 27"/>
            <p:cNvSpPr>
              <a:spLocks noChangeArrowheads="1"/>
            </p:cNvSpPr>
            <p:nvPr/>
          </p:nvSpPr>
          <p:spPr bwMode="auto">
            <a:xfrm>
              <a:off x="3960" y="304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sp>
          <p:nvSpPr>
            <p:cNvPr id="15400" name="Oval 28"/>
            <p:cNvSpPr>
              <a:spLocks noChangeArrowheads="1"/>
            </p:cNvSpPr>
            <p:nvPr/>
          </p:nvSpPr>
          <p:spPr bwMode="auto">
            <a:xfrm>
              <a:off x="4464" y="304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29</a:t>
              </a:r>
              <a:endParaRPr lang="en-US" altLang="en-US" b="1">
                <a:solidFill>
                  <a:srgbClr val="993300"/>
                </a:solidFill>
                <a:latin typeface="Tahoma" pitchFamily="34" charset="0"/>
              </a:endParaRPr>
            </a:p>
          </p:txBody>
        </p:sp>
        <p:sp>
          <p:nvSpPr>
            <p:cNvPr id="15401" name="Line 29"/>
            <p:cNvSpPr>
              <a:spLocks noChangeShapeType="1"/>
            </p:cNvSpPr>
            <p:nvPr/>
          </p:nvSpPr>
          <p:spPr bwMode="auto">
            <a:xfrm flipH="1">
              <a:off x="4824" y="2977"/>
              <a:ext cx="144" cy="144"/>
            </a:xfrm>
            <a:prstGeom prst="line">
              <a:avLst/>
            </a:prstGeom>
            <a:noFill/>
            <a:ln w="9525">
              <a:solidFill>
                <a:schemeClr val="tx1"/>
              </a:solidFill>
              <a:round/>
              <a:headEnd/>
              <a:tailEnd/>
            </a:ln>
          </p:spPr>
          <p:txBody>
            <a:bodyPr/>
            <a:lstStyle/>
            <a:p>
              <a:endParaRPr lang="en-IN"/>
            </a:p>
          </p:txBody>
        </p:sp>
        <p:sp>
          <p:nvSpPr>
            <p:cNvPr id="15402" name="Oval 30"/>
            <p:cNvSpPr>
              <a:spLocks noChangeArrowheads="1"/>
            </p:cNvSpPr>
            <p:nvPr/>
          </p:nvSpPr>
          <p:spPr bwMode="auto">
            <a:xfrm>
              <a:off x="4752" y="304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18</a:t>
              </a:r>
              <a:endParaRPr lang="en-US" altLang="en-US" b="1">
                <a:solidFill>
                  <a:srgbClr val="993300"/>
                </a:solidFill>
                <a:latin typeface="Tahoma" pitchFamily="34" charset="0"/>
              </a:endParaRPr>
            </a:p>
          </p:txBody>
        </p:sp>
        <p:sp>
          <p:nvSpPr>
            <p:cNvPr id="15403" name="Line 31"/>
            <p:cNvSpPr>
              <a:spLocks noChangeShapeType="1"/>
            </p:cNvSpPr>
            <p:nvPr/>
          </p:nvSpPr>
          <p:spPr bwMode="auto">
            <a:xfrm>
              <a:off x="5112" y="2905"/>
              <a:ext cx="144" cy="144"/>
            </a:xfrm>
            <a:prstGeom prst="line">
              <a:avLst/>
            </a:prstGeom>
            <a:noFill/>
            <a:ln w="9525">
              <a:solidFill>
                <a:schemeClr val="tx1"/>
              </a:solidFill>
              <a:round/>
              <a:headEnd/>
              <a:tailEnd/>
            </a:ln>
          </p:spPr>
          <p:txBody>
            <a:bodyPr/>
            <a:lstStyle/>
            <a:p>
              <a:endParaRPr lang="en-IN"/>
            </a:p>
          </p:txBody>
        </p:sp>
        <p:sp>
          <p:nvSpPr>
            <p:cNvPr id="15404" name="Oval 32"/>
            <p:cNvSpPr>
              <a:spLocks noChangeArrowheads="1"/>
            </p:cNvSpPr>
            <p:nvPr/>
          </p:nvSpPr>
          <p:spPr bwMode="auto">
            <a:xfrm>
              <a:off x="5112" y="3049"/>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5405" name="Oval 33"/>
            <p:cNvSpPr>
              <a:spLocks noChangeArrowheads="1"/>
            </p:cNvSpPr>
            <p:nvPr/>
          </p:nvSpPr>
          <p:spPr bwMode="auto">
            <a:xfrm>
              <a:off x="4608" y="2448"/>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11</a:t>
              </a:r>
              <a:endParaRPr lang="en-US" altLang="en-US" b="1">
                <a:solidFill>
                  <a:srgbClr val="993300"/>
                </a:solidFill>
                <a:latin typeface="Tahoma" pitchFamily="34" charset="0"/>
              </a:endParaRPr>
            </a:p>
          </p:txBody>
        </p:sp>
        <p:sp>
          <p:nvSpPr>
            <p:cNvPr id="15406" name="Line 34"/>
            <p:cNvSpPr>
              <a:spLocks noChangeShapeType="1"/>
            </p:cNvSpPr>
            <p:nvPr/>
          </p:nvSpPr>
          <p:spPr bwMode="auto">
            <a:xfrm flipH="1">
              <a:off x="2520" y="2689"/>
              <a:ext cx="216" cy="216"/>
            </a:xfrm>
            <a:prstGeom prst="line">
              <a:avLst/>
            </a:prstGeom>
            <a:noFill/>
            <a:ln w="9525">
              <a:solidFill>
                <a:schemeClr val="tx1"/>
              </a:solidFill>
              <a:round/>
              <a:headEnd/>
              <a:tailEnd/>
            </a:ln>
          </p:spPr>
          <p:txBody>
            <a:bodyPr/>
            <a:lstStyle/>
            <a:p>
              <a:endParaRPr lang="en-IN"/>
            </a:p>
          </p:txBody>
        </p:sp>
        <p:sp>
          <p:nvSpPr>
            <p:cNvPr id="15407" name="Line 35"/>
            <p:cNvSpPr>
              <a:spLocks noChangeShapeType="1"/>
            </p:cNvSpPr>
            <p:nvPr/>
          </p:nvSpPr>
          <p:spPr bwMode="auto">
            <a:xfrm>
              <a:off x="2952" y="2689"/>
              <a:ext cx="216" cy="216"/>
            </a:xfrm>
            <a:prstGeom prst="line">
              <a:avLst/>
            </a:prstGeom>
            <a:noFill/>
            <a:ln w="9525">
              <a:solidFill>
                <a:schemeClr val="tx1"/>
              </a:solidFill>
              <a:round/>
              <a:headEnd/>
              <a:tailEnd/>
            </a:ln>
          </p:spPr>
          <p:txBody>
            <a:bodyPr/>
            <a:lstStyle/>
            <a:p>
              <a:endParaRPr lang="en-IN"/>
            </a:p>
          </p:txBody>
        </p:sp>
        <p:sp>
          <p:nvSpPr>
            <p:cNvPr id="15408" name="Oval 36"/>
            <p:cNvSpPr>
              <a:spLocks noChangeArrowheads="1"/>
            </p:cNvSpPr>
            <p:nvPr/>
          </p:nvSpPr>
          <p:spPr bwMode="auto">
            <a:xfrm>
              <a:off x="2376" y="2833"/>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45</a:t>
              </a:r>
              <a:endParaRPr lang="en-US" altLang="en-US" b="1">
                <a:solidFill>
                  <a:srgbClr val="993300"/>
                </a:solidFill>
                <a:latin typeface="Tahoma" pitchFamily="34" charset="0"/>
              </a:endParaRPr>
            </a:p>
          </p:txBody>
        </p:sp>
        <p:sp>
          <p:nvSpPr>
            <p:cNvPr id="15409" name="Oval 37"/>
            <p:cNvSpPr>
              <a:spLocks noChangeArrowheads="1"/>
            </p:cNvSpPr>
            <p:nvPr/>
          </p:nvSpPr>
          <p:spPr bwMode="auto">
            <a:xfrm>
              <a:off x="3024" y="2833"/>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sp>
          <p:nvSpPr>
            <p:cNvPr id="15410" name="Line 38"/>
            <p:cNvSpPr>
              <a:spLocks noChangeShapeType="1"/>
            </p:cNvSpPr>
            <p:nvPr/>
          </p:nvSpPr>
          <p:spPr bwMode="auto">
            <a:xfrm flipH="1">
              <a:off x="2232" y="2977"/>
              <a:ext cx="144" cy="144"/>
            </a:xfrm>
            <a:prstGeom prst="line">
              <a:avLst/>
            </a:prstGeom>
            <a:noFill/>
            <a:ln w="9525">
              <a:solidFill>
                <a:schemeClr val="tx1"/>
              </a:solidFill>
              <a:round/>
              <a:headEnd/>
              <a:tailEnd/>
            </a:ln>
          </p:spPr>
          <p:txBody>
            <a:bodyPr/>
            <a:lstStyle/>
            <a:p>
              <a:endParaRPr lang="en-IN"/>
            </a:p>
          </p:txBody>
        </p:sp>
        <p:sp>
          <p:nvSpPr>
            <p:cNvPr id="15411" name="Line 39"/>
            <p:cNvSpPr>
              <a:spLocks noChangeShapeType="1"/>
            </p:cNvSpPr>
            <p:nvPr/>
          </p:nvSpPr>
          <p:spPr bwMode="auto">
            <a:xfrm>
              <a:off x="2592" y="2977"/>
              <a:ext cx="144" cy="144"/>
            </a:xfrm>
            <a:prstGeom prst="line">
              <a:avLst/>
            </a:prstGeom>
            <a:noFill/>
            <a:ln w="9525">
              <a:solidFill>
                <a:schemeClr val="tx1"/>
              </a:solidFill>
              <a:round/>
              <a:headEnd/>
              <a:tailEnd/>
            </a:ln>
          </p:spPr>
          <p:txBody>
            <a:bodyPr/>
            <a:lstStyle/>
            <a:p>
              <a:endParaRPr lang="en-IN"/>
            </a:p>
          </p:txBody>
        </p:sp>
        <p:sp>
          <p:nvSpPr>
            <p:cNvPr id="15412" name="Oval 40"/>
            <p:cNvSpPr>
              <a:spLocks noChangeArrowheads="1"/>
            </p:cNvSpPr>
            <p:nvPr/>
          </p:nvSpPr>
          <p:spPr bwMode="auto">
            <a:xfrm>
              <a:off x="2088" y="312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sp>
          <p:nvSpPr>
            <p:cNvPr id="15413" name="Oval 41"/>
            <p:cNvSpPr>
              <a:spLocks noChangeArrowheads="1"/>
            </p:cNvSpPr>
            <p:nvPr/>
          </p:nvSpPr>
          <p:spPr bwMode="auto">
            <a:xfrm>
              <a:off x="2592" y="312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29</a:t>
              </a:r>
              <a:endParaRPr lang="en-US" altLang="en-US" b="1">
                <a:solidFill>
                  <a:srgbClr val="993300"/>
                </a:solidFill>
                <a:latin typeface="Tahoma" pitchFamily="34" charset="0"/>
              </a:endParaRPr>
            </a:p>
          </p:txBody>
        </p:sp>
        <p:sp>
          <p:nvSpPr>
            <p:cNvPr id="15414" name="Line 42"/>
            <p:cNvSpPr>
              <a:spLocks noChangeShapeType="1"/>
            </p:cNvSpPr>
            <p:nvPr/>
          </p:nvSpPr>
          <p:spPr bwMode="auto">
            <a:xfrm flipH="1">
              <a:off x="2952" y="3049"/>
              <a:ext cx="144" cy="144"/>
            </a:xfrm>
            <a:prstGeom prst="line">
              <a:avLst/>
            </a:prstGeom>
            <a:noFill/>
            <a:ln w="9525">
              <a:solidFill>
                <a:schemeClr val="tx1"/>
              </a:solidFill>
              <a:round/>
              <a:headEnd/>
              <a:tailEnd/>
            </a:ln>
          </p:spPr>
          <p:txBody>
            <a:bodyPr/>
            <a:lstStyle/>
            <a:p>
              <a:endParaRPr lang="en-IN"/>
            </a:p>
          </p:txBody>
        </p:sp>
        <p:sp>
          <p:nvSpPr>
            <p:cNvPr id="15415" name="Oval 43"/>
            <p:cNvSpPr>
              <a:spLocks noChangeArrowheads="1"/>
            </p:cNvSpPr>
            <p:nvPr/>
          </p:nvSpPr>
          <p:spPr bwMode="auto">
            <a:xfrm>
              <a:off x="2880" y="312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18</a:t>
              </a:r>
              <a:endParaRPr lang="en-US" altLang="en-US" b="1">
                <a:solidFill>
                  <a:srgbClr val="993300"/>
                </a:solidFill>
                <a:latin typeface="Tahoma" pitchFamily="34" charset="0"/>
              </a:endParaRPr>
            </a:p>
          </p:txBody>
        </p:sp>
        <p:sp>
          <p:nvSpPr>
            <p:cNvPr id="15416" name="Line 44"/>
            <p:cNvSpPr>
              <a:spLocks noChangeShapeType="1"/>
            </p:cNvSpPr>
            <p:nvPr/>
          </p:nvSpPr>
          <p:spPr bwMode="auto">
            <a:xfrm>
              <a:off x="3240" y="2977"/>
              <a:ext cx="144" cy="144"/>
            </a:xfrm>
            <a:prstGeom prst="line">
              <a:avLst/>
            </a:prstGeom>
            <a:noFill/>
            <a:ln w="9525">
              <a:solidFill>
                <a:schemeClr val="tx1"/>
              </a:solidFill>
              <a:round/>
              <a:headEnd/>
              <a:tailEnd/>
            </a:ln>
          </p:spPr>
          <p:txBody>
            <a:bodyPr/>
            <a:lstStyle/>
            <a:p>
              <a:endParaRPr lang="en-IN"/>
            </a:p>
          </p:txBody>
        </p:sp>
        <p:sp>
          <p:nvSpPr>
            <p:cNvPr id="15417" name="Oval 45"/>
            <p:cNvSpPr>
              <a:spLocks noChangeArrowheads="1"/>
            </p:cNvSpPr>
            <p:nvPr/>
          </p:nvSpPr>
          <p:spPr bwMode="auto">
            <a:xfrm>
              <a:off x="3240" y="3121"/>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5418" name="Oval 46"/>
            <p:cNvSpPr>
              <a:spLocks noChangeArrowheads="1"/>
            </p:cNvSpPr>
            <p:nvPr/>
          </p:nvSpPr>
          <p:spPr bwMode="auto">
            <a:xfrm>
              <a:off x="2736" y="2520"/>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11</a:t>
              </a:r>
              <a:endParaRPr lang="en-US" altLang="en-US" b="1">
                <a:solidFill>
                  <a:srgbClr val="993300"/>
                </a:solidFill>
                <a:latin typeface="Tahoma" pitchFamily="34" charset="0"/>
              </a:endParaRPr>
            </a:p>
          </p:txBody>
        </p:sp>
      </p:grpSp>
      <p:grpSp>
        <p:nvGrpSpPr>
          <p:cNvPr id="5" name="Group 47"/>
          <p:cNvGrpSpPr>
            <a:grpSpLocks/>
          </p:cNvGrpSpPr>
          <p:nvPr/>
        </p:nvGrpSpPr>
        <p:grpSpPr bwMode="auto">
          <a:xfrm>
            <a:off x="1474788" y="5029200"/>
            <a:ext cx="6426200" cy="1298575"/>
            <a:chOff x="504" y="1390"/>
            <a:chExt cx="3024" cy="818"/>
          </a:xfrm>
        </p:grpSpPr>
        <p:sp>
          <p:nvSpPr>
            <p:cNvPr id="15367" name="Line 48"/>
            <p:cNvSpPr>
              <a:spLocks noChangeShapeType="1"/>
            </p:cNvSpPr>
            <p:nvPr/>
          </p:nvSpPr>
          <p:spPr bwMode="auto">
            <a:xfrm flipH="1">
              <a:off x="936" y="1560"/>
              <a:ext cx="216" cy="216"/>
            </a:xfrm>
            <a:prstGeom prst="line">
              <a:avLst/>
            </a:prstGeom>
            <a:noFill/>
            <a:ln w="9525">
              <a:solidFill>
                <a:schemeClr val="tx1"/>
              </a:solidFill>
              <a:round/>
              <a:headEnd/>
              <a:tailEnd/>
            </a:ln>
          </p:spPr>
          <p:txBody>
            <a:bodyPr/>
            <a:lstStyle/>
            <a:p>
              <a:endParaRPr lang="en-IN"/>
            </a:p>
          </p:txBody>
        </p:sp>
        <p:sp>
          <p:nvSpPr>
            <p:cNvPr id="15368" name="Line 49"/>
            <p:cNvSpPr>
              <a:spLocks noChangeShapeType="1"/>
            </p:cNvSpPr>
            <p:nvPr/>
          </p:nvSpPr>
          <p:spPr bwMode="auto">
            <a:xfrm>
              <a:off x="1368" y="1560"/>
              <a:ext cx="216" cy="216"/>
            </a:xfrm>
            <a:prstGeom prst="line">
              <a:avLst/>
            </a:prstGeom>
            <a:noFill/>
            <a:ln w="9525">
              <a:solidFill>
                <a:schemeClr val="tx1"/>
              </a:solidFill>
              <a:round/>
              <a:headEnd/>
              <a:tailEnd/>
            </a:ln>
          </p:spPr>
          <p:txBody>
            <a:bodyPr/>
            <a:lstStyle/>
            <a:p>
              <a:endParaRPr lang="en-IN"/>
            </a:p>
          </p:txBody>
        </p:sp>
        <p:sp>
          <p:nvSpPr>
            <p:cNvPr id="15369" name="Oval 50"/>
            <p:cNvSpPr>
              <a:spLocks noChangeArrowheads="1"/>
            </p:cNvSpPr>
            <p:nvPr/>
          </p:nvSpPr>
          <p:spPr bwMode="auto">
            <a:xfrm>
              <a:off x="792" y="1704"/>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11</a:t>
              </a:r>
              <a:endParaRPr lang="en-US" altLang="en-US" b="1">
                <a:solidFill>
                  <a:srgbClr val="993300"/>
                </a:solidFill>
                <a:latin typeface="Tahoma" pitchFamily="34" charset="0"/>
              </a:endParaRPr>
            </a:p>
          </p:txBody>
        </p:sp>
        <p:sp>
          <p:nvSpPr>
            <p:cNvPr id="15370" name="Oval 51"/>
            <p:cNvSpPr>
              <a:spLocks noChangeArrowheads="1"/>
            </p:cNvSpPr>
            <p:nvPr/>
          </p:nvSpPr>
          <p:spPr bwMode="auto">
            <a:xfrm>
              <a:off x="1440" y="1704"/>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sp>
          <p:nvSpPr>
            <p:cNvPr id="15371" name="Line 52"/>
            <p:cNvSpPr>
              <a:spLocks noChangeShapeType="1"/>
            </p:cNvSpPr>
            <p:nvPr/>
          </p:nvSpPr>
          <p:spPr bwMode="auto">
            <a:xfrm flipH="1">
              <a:off x="648" y="1848"/>
              <a:ext cx="144" cy="144"/>
            </a:xfrm>
            <a:prstGeom prst="line">
              <a:avLst/>
            </a:prstGeom>
            <a:noFill/>
            <a:ln w="9525">
              <a:solidFill>
                <a:schemeClr val="tx1"/>
              </a:solidFill>
              <a:round/>
              <a:headEnd/>
              <a:tailEnd/>
            </a:ln>
          </p:spPr>
          <p:txBody>
            <a:bodyPr/>
            <a:lstStyle/>
            <a:p>
              <a:endParaRPr lang="en-IN"/>
            </a:p>
          </p:txBody>
        </p:sp>
        <p:sp>
          <p:nvSpPr>
            <p:cNvPr id="15372" name="Line 53"/>
            <p:cNvSpPr>
              <a:spLocks noChangeShapeType="1"/>
            </p:cNvSpPr>
            <p:nvPr/>
          </p:nvSpPr>
          <p:spPr bwMode="auto">
            <a:xfrm>
              <a:off x="1008" y="1848"/>
              <a:ext cx="144" cy="144"/>
            </a:xfrm>
            <a:prstGeom prst="line">
              <a:avLst/>
            </a:prstGeom>
            <a:noFill/>
            <a:ln w="9525">
              <a:solidFill>
                <a:schemeClr val="tx1"/>
              </a:solidFill>
              <a:round/>
              <a:headEnd/>
              <a:tailEnd/>
            </a:ln>
          </p:spPr>
          <p:txBody>
            <a:bodyPr/>
            <a:lstStyle/>
            <a:p>
              <a:endParaRPr lang="en-IN"/>
            </a:p>
          </p:txBody>
        </p:sp>
        <p:sp>
          <p:nvSpPr>
            <p:cNvPr id="15373" name="Oval 54"/>
            <p:cNvSpPr>
              <a:spLocks noChangeArrowheads="1"/>
            </p:cNvSpPr>
            <p:nvPr/>
          </p:nvSpPr>
          <p:spPr bwMode="auto">
            <a:xfrm>
              <a:off x="504" y="1992"/>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sp>
          <p:nvSpPr>
            <p:cNvPr id="15374" name="Oval 55"/>
            <p:cNvSpPr>
              <a:spLocks noChangeArrowheads="1"/>
            </p:cNvSpPr>
            <p:nvPr/>
          </p:nvSpPr>
          <p:spPr bwMode="auto">
            <a:xfrm>
              <a:off x="1008" y="1992"/>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29</a:t>
              </a:r>
              <a:endParaRPr lang="en-US" altLang="en-US" b="1">
                <a:solidFill>
                  <a:srgbClr val="993300"/>
                </a:solidFill>
                <a:latin typeface="Tahoma" pitchFamily="34" charset="0"/>
              </a:endParaRPr>
            </a:p>
          </p:txBody>
        </p:sp>
        <p:sp>
          <p:nvSpPr>
            <p:cNvPr id="15375" name="Line 56"/>
            <p:cNvSpPr>
              <a:spLocks noChangeShapeType="1"/>
            </p:cNvSpPr>
            <p:nvPr/>
          </p:nvSpPr>
          <p:spPr bwMode="auto">
            <a:xfrm flipH="1">
              <a:off x="1368" y="1920"/>
              <a:ext cx="144" cy="144"/>
            </a:xfrm>
            <a:prstGeom prst="line">
              <a:avLst/>
            </a:prstGeom>
            <a:noFill/>
            <a:ln w="9525">
              <a:solidFill>
                <a:schemeClr val="tx1"/>
              </a:solidFill>
              <a:round/>
              <a:headEnd/>
              <a:tailEnd/>
            </a:ln>
          </p:spPr>
          <p:txBody>
            <a:bodyPr/>
            <a:lstStyle/>
            <a:p>
              <a:endParaRPr lang="en-IN"/>
            </a:p>
          </p:txBody>
        </p:sp>
        <p:sp>
          <p:nvSpPr>
            <p:cNvPr id="15376" name="Oval 57"/>
            <p:cNvSpPr>
              <a:spLocks noChangeArrowheads="1"/>
            </p:cNvSpPr>
            <p:nvPr/>
          </p:nvSpPr>
          <p:spPr bwMode="auto">
            <a:xfrm>
              <a:off x="1296" y="1992"/>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18</a:t>
              </a:r>
              <a:endParaRPr lang="en-US" altLang="en-US" b="1">
                <a:solidFill>
                  <a:srgbClr val="993300"/>
                </a:solidFill>
                <a:latin typeface="Tahoma" pitchFamily="34" charset="0"/>
              </a:endParaRPr>
            </a:p>
          </p:txBody>
        </p:sp>
        <p:sp>
          <p:nvSpPr>
            <p:cNvPr id="15377" name="Line 58"/>
            <p:cNvSpPr>
              <a:spLocks noChangeShapeType="1"/>
            </p:cNvSpPr>
            <p:nvPr/>
          </p:nvSpPr>
          <p:spPr bwMode="auto">
            <a:xfrm>
              <a:off x="1656" y="1848"/>
              <a:ext cx="144" cy="144"/>
            </a:xfrm>
            <a:prstGeom prst="line">
              <a:avLst/>
            </a:prstGeom>
            <a:noFill/>
            <a:ln w="9525">
              <a:solidFill>
                <a:schemeClr val="tx1"/>
              </a:solidFill>
              <a:round/>
              <a:headEnd/>
              <a:tailEnd/>
            </a:ln>
          </p:spPr>
          <p:txBody>
            <a:bodyPr/>
            <a:lstStyle/>
            <a:p>
              <a:endParaRPr lang="en-IN"/>
            </a:p>
          </p:txBody>
        </p:sp>
        <p:sp>
          <p:nvSpPr>
            <p:cNvPr id="15378" name="Oval 59"/>
            <p:cNvSpPr>
              <a:spLocks noChangeArrowheads="1"/>
            </p:cNvSpPr>
            <p:nvPr/>
          </p:nvSpPr>
          <p:spPr bwMode="auto">
            <a:xfrm>
              <a:off x="1656" y="1992"/>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5379" name="Oval 60"/>
            <p:cNvSpPr>
              <a:spLocks noChangeArrowheads="1"/>
            </p:cNvSpPr>
            <p:nvPr/>
          </p:nvSpPr>
          <p:spPr bwMode="auto">
            <a:xfrm>
              <a:off x="1152" y="1390"/>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45</a:t>
              </a:r>
              <a:endParaRPr lang="en-US" altLang="en-US" b="1">
                <a:solidFill>
                  <a:srgbClr val="993300"/>
                </a:solidFill>
                <a:latin typeface="Tahoma" pitchFamily="34" charset="0"/>
              </a:endParaRPr>
            </a:p>
          </p:txBody>
        </p:sp>
        <p:sp>
          <p:nvSpPr>
            <p:cNvPr id="15380" name="Line 61"/>
            <p:cNvSpPr>
              <a:spLocks noChangeShapeType="1"/>
            </p:cNvSpPr>
            <p:nvPr/>
          </p:nvSpPr>
          <p:spPr bwMode="auto">
            <a:xfrm flipH="1">
              <a:off x="2592" y="1560"/>
              <a:ext cx="216" cy="216"/>
            </a:xfrm>
            <a:prstGeom prst="line">
              <a:avLst/>
            </a:prstGeom>
            <a:noFill/>
            <a:ln w="9525">
              <a:solidFill>
                <a:schemeClr val="tx1"/>
              </a:solidFill>
              <a:round/>
              <a:headEnd/>
              <a:tailEnd/>
            </a:ln>
          </p:spPr>
          <p:txBody>
            <a:bodyPr/>
            <a:lstStyle/>
            <a:p>
              <a:endParaRPr lang="en-IN"/>
            </a:p>
          </p:txBody>
        </p:sp>
        <p:sp>
          <p:nvSpPr>
            <p:cNvPr id="15381" name="Line 62"/>
            <p:cNvSpPr>
              <a:spLocks noChangeShapeType="1"/>
            </p:cNvSpPr>
            <p:nvPr/>
          </p:nvSpPr>
          <p:spPr bwMode="auto">
            <a:xfrm>
              <a:off x="3024" y="1560"/>
              <a:ext cx="216" cy="216"/>
            </a:xfrm>
            <a:prstGeom prst="line">
              <a:avLst/>
            </a:prstGeom>
            <a:noFill/>
            <a:ln w="9525">
              <a:solidFill>
                <a:schemeClr val="tx1"/>
              </a:solidFill>
              <a:round/>
              <a:headEnd/>
              <a:tailEnd/>
            </a:ln>
          </p:spPr>
          <p:txBody>
            <a:bodyPr/>
            <a:lstStyle/>
            <a:p>
              <a:endParaRPr lang="en-IN"/>
            </a:p>
          </p:txBody>
        </p:sp>
        <p:sp>
          <p:nvSpPr>
            <p:cNvPr id="15382" name="Oval 63"/>
            <p:cNvSpPr>
              <a:spLocks noChangeArrowheads="1"/>
            </p:cNvSpPr>
            <p:nvPr/>
          </p:nvSpPr>
          <p:spPr bwMode="auto">
            <a:xfrm>
              <a:off x="2448" y="1704"/>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29</a:t>
              </a:r>
              <a:endParaRPr lang="en-US" altLang="en-US" b="1">
                <a:solidFill>
                  <a:srgbClr val="993300"/>
                </a:solidFill>
                <a:latin typeface="Tahoma" pitchFamily="34" charset="0"/>
              </a:endParaRPr>
            </a:p>
          </p:txBody>
        </p:sp>
        <p:sp>
          <p:nvSpPr>
            <p:cNvPr id="15383" name="Oval 64"/>
            <p:cNvSpPr>
              <a:spLocks noChangeArrowheads="1"/>
            </p:cNvSpPr>
            <p:nvPr/>
          </p:nvSpPr>
          <p:spPr bwMode="auto">
            <a:xfrm>
              <a:off x="3096" y="1704"/>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36</a:t>
              </a:r>
              <a:endParaRPr lang="en-US" altLang="en-US" b="1">
                <a:solidFill>
                  <a:srgbClr val="993300"/>
                </a:solidFill>
                <a:latin typeface="Tahoma" pitchFamily="34" charset="0"/>
              </a:endParaRPr>
            </a:p>
          </p:txBody>
        </p:sp>
        <p:sp>
          <p:nvSpPr>
            <p:cNvPr id="15384" name="Line 65"/>
            <p:cNvSpPr>
              <a:spLocks noChangeShapeType="1"/>
            </p:cNvSpPr>
            <p:nvPr/>
          </p:nvSpPr>
          <p:spPr bwMode="auto">
            <a:xfrm flipH="1">
              <a:off x="2304" y="1848"/>
              <a:ext cx="144" cy="144"/>
            </a:xfrm>
            <a:prstGeom prst="line">
              <a:avLst/>
            </a:prstGeom>
            <a:noFill/>
            <a:ln w="9525">
              <a:solidFill>
                <a:schemeClr val="tx1"/>
              </a:solidFill>
              <a:round/>
              <a:headEnd/>
              <a:tailEnd/>
            </a:ln>
          </p:spPr>
          <p:txBody>
            <a:bodyPr/>
            <a:lstStyle/>
            <a:p>
              <a:endParaRPr lang="en-IN"/>
            </a:p>
          </p:txBody>
        </p:sp>
        <p:sp>
          <p:nvSpPr>
            <p:cNvPr id="15385" name="Line 66"/>
            <p:cNvSpPr>
              <a:spLocks noChangeShapeType="1"/>
            </p:cNvSpPr>
            <p:nvPr/>
          </p:nvSpPr>
          <p:spPr bwMode="auto">
            <a:xfrm>
              <a:off x="2664" y="1848"/>
              <a:ext cx="144" cy="144"/>
            </a:xfrm>
            <a:prstGeom prst="line">
              <a:avLst/>
            </a:prstGeom>
            <a:noFill/>
            <a:ln w="9525">
              <a:solidFill>
                <a:schemeClr val="tx1"/>
              </a:solidFill>
              <a:round/>
              <a:headEnd/>
              <a:tailEnd/>
            </a:ln>
          </p:spPr>
          <p:txBody>
            <a:bodyPr/>
            <a:lstStyle/>
            <a:p>
              <a:endParaRPr lang="en-IN"/>
            </a:p>
          </p:txBody>
        </p:sp>
        <p:sp>
          <p:nvSpPr>
            <p:cNvPr id="15386" name="Oval 67"/>
            <p:cNvSpPr>
              <a:spLocks noChangeArrowheads="1"/>
            </p:cNvSpPr>
            <p:nvPr/>
          </p:nvSpPr>
          <p:spPr bwMode="auto">
            <a:xfrm>
              <a:off x="2160" y="1992"/>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27</a:t>
              </a:r>
              <a:endParaRPr lang="en-US" altLang="en-US" b="1">
                <a:solidFill>
                  <a:srgbClr val="993300"/>
                </a:solidFill>
                <a:latin typeface="Tahoma" pitchFamily="34" charset="0"/>
              </a:endParaRPr>
            </a:p>
          </p:txBody>
        </p:sp>
        <p:sp>
          <p:nvSpPr>
            <p:cNvPr id="15387" name="Oval 68"/>
            <p:cNvSpPr>
              <a:spLocks noChangeArrowheads="1"/>
            </p:cNvSpPr>
            <p:nvPr/>
          </p:nvSpPr>
          <p:spPr bwMode="auto">
            <a:xfrm>
              <a:off x="2664" y="1992"/>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11</a:t>
              </a:r>
              <a:endParaRPr lang="en-US" altLang="en-US" b="1">
                <a:solidFill>
                  <a:srgbClr val="993300"/>
                </a:solidFill>
                <a:latin typeface="Tahoma" pitchFamily="34" charset="0"/>
              </a:endParaRPr>
            </a:p>
          </p:txBody>
        </p:sp>
        <p:sp>
          <p:nvSpPr>
            <p:cNvPr id="15388" name="Line 69"/>
            <p:cNvSpPr>
              <a:spLocks noChangeShapeType="1"/>
            </p:cNvSpPr>
            <p:nvPr/>
          </p:nvSpPr>
          <p:spPr bwMode="auto">
            <a:xfrm flipH="1">
              <a:off x="3024" y="1920"/>
              <a:ext cx="144" cy="144"/>
            </a:xfrm>
            <a:prstGeom prst="line">
              <a:avLst/>
            </a:prstGeom>
            <a:noFill/>
            <a:ln w="9525">
              <a:solidFill>
                <a:schemeClr val="tx1"/>
              </a:solidFill>
              <a:round/>
              <a:headEnd/>
              <a:tailEnd/>
            </a:ln>
          </p:spPr>
          <p:txBody>
            <a:bodyPr/>
            <a:lstStyle/>
            <a:p>
              <a:endParaRPr lang="en-IN"/>
            </a:p>
          </p:txBody>
        </p:sp>
        <p:sp>
          <p:nvSpPr>
            <p:cNvPr id="15389" name="Oval 70"/>
            <p:cNvSpPr>
              <a:spLocks noChangeArrowheads="1"/>
            </p:cNvSpPr>
            <p:nvPr/>
          </p:nvSpPr>
          <p:spPr bwMode="auto">
            <a:xfrm>
              <a:off x="2952" y="1992"/>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18</a:t>
              </a:r>
              <a:endParaRPr lang="en-US" altLang="en-US" b="1">
                <a:solidFill>
                  <a:srgbClr val="993300"/>
                </a:solidFill>
                <a:latin typeface="Tahoma" pitchFamily="34" charset="0"/>
              </a:endParaRPr>
            </a:p>
          </p:txBody>
        </p:sp>
        <p:sp>
          <p:nvSpPr>
            <p:cNvPr id="15390" name="Line 71"/>
            <p:cNvSpPr>
              <a:spLocks noChangeShapeType="1"/>
            </p:cNvSpPr>
            <p:nvPr/>
          </p:nvSpPr>
          <p:spPr bwMode="auto">
            <a:xfrm>
              <a:off x="3312" y="1848"/>
              <a:ext cx="144" cy="144"/>
            </a:xfrm>
            <a:prstGeom prst="line">
              <a:avLst/>
            </a:prstGeom>
            <a:noFill/>
            <a:ln w="9525">
              <a:solidFill>
                <a:schemeClr val="tx1"/>
              </a:solidFill>
              <a:round/>
              <a:headEnd/>
              <a:tailEnd/>
            </a:ln>
          </p:spPr>
          <p:txBody>
            <a:bodyPr/>
            <a:lstStyle/>
            <a:p>
              <a:endParaRPr lang="en-IN"/>
            </a:p>
          </p:txBody>
        </p:sp>
        <p:sp>
          <p:nvSpPr>
            <p:cNvPr id="15391" name="Oval 72"/>
            <p:cNvSpPr>
              <a:spLocks noChangeArrowheads="1"/>
            </p:cNvSpPr>
            <p:nvPr/>
          </p:nvSpPr>
          <p:spPr bwMode="auto">
            <a:xfrm>
              <a:off x="3312" y="1992"/>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21</a:t>
              </a:r>
              <a:endParaRPr lang="en-US" altLang="en-US" b="1">
                <a:solidFill>
                  <a:srgbClr val="993300"/>
                </a:solidFill>
                <a:latin typeface="Tahoma" pitchFamily="34" charset="0"/>
              </a:endParaRPr>
            </a:p>
          </p:txBody>
        </p:sp>
        <p:sp>
          <p:nvSpPr>
            <p:cNvPr id="15392" name="Oval 73"/>
            <p:cNvSpPr>
              <a:spLocks noChangeArrowheads="1"/>
            </p:cNvSpPr>
            <p:nvPr/>
          </p:nvSpPr>
          <p:spPr bwMode="auto">
            <a:xfrm>
              <a:off x="2808" y="1390"/>
              <a:ext cx="216" cy="216"/>
            </a:xfrm>
            <a:prstGeom prst="ellipse">
              <a:avLst/>
            </a:prstGeom>
            <a:solidFill>
              <a:srgbClr val="FFFFCC"/>
            </a:solidFill>
            <a:ln w="9525">
              <a:solidFill>
                <a:schemeClr val="tx1"/>
              </a:solidFill>
              <a:round/>
              <a:headEnd/>
              <a:tailEnd/>
            </a:ln>
          </p:spPr>
          <p:txBody>
            <a:bodyPr/>
            <a:lstStyle/>
            <a:p>
              <a:pPr eaLnBrk="0" hangingPunct="0"/>
              <a:r>
                <a:rPr lang="en-US" altLang="en-US" sz="800" b="1">
                  <a:solidFill>
                    <a:srgbClr val="993300"/>
                  </a:solidFill>
                  <a:latin typeface="Tahoma" pitchFamily="34" charset="0"/>
                </a:rPr>
                <a:t>45</a:t>
              </a:r>
              <a:endParaRPr lang="en-US" altLang="en-US" b="1">
                <a:solidFill>
                  <a:srgbClr val="993300"/>
                </a:solidFill>
                <a:latin typeface="Tahoma" pitchFamily="34" charset="0"/>
              </a:endParaRPr>
            </a:p>
          </p:txBody>
        </p:sp>
      </p:grpSp>
      <p:sp>
        <p:nvSpPr>
          <p:cNvPr id="2" name="Rectangle 1"/>
          <p:cNvSpPr/>
          <p:nvPr/>
        </p:nvSpPr>
        <p:spPr>
          <a:xfrm>
            <a:off x="152400" y="1143000"/>
            <a:ext cx="8763000" cy="387350"/>
          </a:xfrm>
          <a:prstGeom prst="rect">
            <a:avLst/>
          </a:prstGeom>
        </p:spPr>
        <p:txBody>
          <a:bodyPr>
            <a:spAutoFit/>
          </a:bodyPr>
          <a:lstStyle/>
          <a:p>
            <a:pPr marL="342900" indent="-342900">
              <a:lnSpc>
                <a:spcPct val="80000"/>
              </a:lnSpc>
              <a:buFont typeface="Arial" pitchFamily="34" charset="0"/>
              <a:buChar char="•"/>
              <a:defRPr/>
            </a:pPr>
            <a:r>
              <a:rPr lang="en-US" sz="2400" dirty="0">
                <a:latin typeface="+mn-lt"/>
              </a:rPr>
              <a:t>Consider the heap H given below and delete the root node’s value.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819</Words>
  <Application>Microsoft Office PowerPoint</Application>
  <PresentationFormat>On-screen Show (4:3)</PresentationFormat>
  <Paragraphs>221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arun</dc:creator>
  <cp:lastModifiedBy>arun</cp:lastModifiedBy>
  <cp:revision>2</cp:revision>
  <dcterms:created xsi:type="dcterms:W3CDTF">2015-09-10T04:51:14Z</dcterms:created>
  <dcterms:modified xsi:type="dcterms:W3CDTF">2015-09-10T05:40:09Z</dcterms:modified>
</cp:coreProperties>
</file>